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56"/>
  </p:notesMasterIdLst>
  <p:sldIdLst>
    <p:sldId id="256" r:id="rId2"/>
    <p:sldId id="258" r:id="rId3"/>
    <p:sldId id="264" r:id="rId4"/>
    <p:sldId id="257" r:id="rId5"/>
    <p:sldId id="265" r:id="rId6"/>
    <p:sldId id="331" r:id="rId7"/>
    <p:sldId id="330" r:id="rId8"/>
    <p:sldId id="274" r:id="rId9"/>
    <p:sldId id="327" r:id="rId10"/>
    <p:sldId id="329" r:id="rId11"/>
    <p:sldId id="301" r:id="rId12"/>
    <p:sldId id="263" r:id="rId13"/>
    <p:sldId id="377" r:id="rId14"/>
    <p:sldId id="303" r:id="rId15"/>
    <p:sldId id="325" r:id="rId16"/>
    <p:sldId id="326" r:id="rId17"/>
    <p:sldId id="323" r:id="rId18"/>
    <p:sldId id="371" r:id="rId19"/>
    <p:sldId id="370" r:id="rId20"/>
    <p:sldId id="352" r:id="rId21"/>
    <p:sldId id="372" r:id="rId22"/>
    <p:sldId id="373" r:id="rId23"/>
    <p:sldId id="309" r:id="rId24"/>
    <p:sldId id="354" r:id="rId25"/>
    <p:sldId id="356" r:id="rId26"/>
    <p:sldId id="310" r:id="rId27"/>
    <p:sldId id="277" r:id="rId28"/>
    <p:sldId id="358" r:id="rId29"/>
    <p:sldId id="349" r:id="rId30"/>
    <p:sldId id="374" r:id="rId31"/>
    <p:sldId id="362" r:id="rId32"/>
    <p:sldId id="361" r:id="rId33"/>
    <p:sldId id="363" r:id="rId34"/>
    <p:sldId id="369" r:id="rId35"/>
    <p:sldId id="364" r:id="rId36"/>
    <p:sldId id="381" r:id="rId37"/>
    <p:sldId id="382" r:id="rId38"/>
    <p:sldId id="359" r:id="rId39"/>
    <p:sldId id="366" r:id="rId40"/>
    <p:sldId id="367" r:id="rId41"/>
    <p:sldId id="389" r:id="rId42"/>
    <p:sldId id="378" r:id="rId43"/>
    <p:sldId id="379" r:id="rId44"/>
    <p:sldId id="324" r:id="rId45"/>
    <p:sldId id="267" r:id="rId46"/>
    <p:sldId id="342" r:id="rId47"/>
    <p:sldId id="387" r:id="rId48"/>
    <p:sldId id="388" r:id="rId49"/>
    <p:sldId id="385" r:id="rId50"/>
    <p:sldId id="386" r:id="rId51"/>
    <p:sldId id="390" r:id="rId52"/>
    <p:sldId id="334" r:id="rId53"/>
    <p:sldId id="384" r:id="rId54"/>
    <p:sldId id="348" r:id="rId55"/>
  </p:sldIdLst>
  <p:sldSz cx="9144000" cy="5143500" type="screen16x9"/>
  <p:notesSz cx="6858000" cy="9144000"/>
  <p:embeddedFontLst>
    <p:embeddedFont>
      <p:font typeface="Cambria Math" panose="02040503050406030204" pitchFamily="18" charset="0"/>
      <p:regular r:id="rId57"/>
    </p:embeddedFont>
    <p:embeddedFont>
      <p:font typeface="Fira Sans Extra Condensed Medium" panose="020B0604020202020204" charset="0"/>
      <p:regular r:id="rId58"/>
      <p:bold r:id="rId59"/>
      <p:italic r:id="rId60"/>
      <p:boldItalic r:id="rId61"/>
    </p:embeddedFont>
    <p:embeddedFont>
      <p:font typeface="Hind" panose="020B0604020202020204" charset="0"/>
      <p:regular r:id="rId62"/>
      <p:bold r:id="rId63"/>
    </p:embeddedFont>
    <p:embeddedFont>
      <p:font typeface="Oswald" panose="020B0604020202020204" charset="0"/>
      <p:regular r:id="rId64"/>
      <p:bold r:id="rId65"/>
    </p:embeddedFont>
    <p:embeddedFont>
      <p:font typeface="Oxygen Light" panose="020B0604020202020204" charset="0"/>
      <p:regular r:id="rId66"/>
    </p:embeddedFont>
    <p:embeddedFont>
      <p:font typeface="Pathway Gothic One" panose="020B0604020202020204" charset="0"/>
      <p:regular r:id="rId67"/>
    </p:embeddedFont>
    <p:embeddedFont>
      <p:font typeface="Roboto Condensed Light" panose="020B0604020202020204" charset="0"/>
      <p:regular r:id="rId68"/>
      <p:italic r:id="rId69"/>
    </p:embeddedFont>
    <p:embeddedFont>
      <p:font typeface="Segoe UI Symbol" panose="020B0502040204020203" pitchFamily="34" charset="0"/>
      <p:regular r:id="rId7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7664"/>
    <a:srgbClr val="F5A785"/>
    <a:srgbClr val="FFFFFF"/>
    <a:srgbClr val="000000"/>
    <a:srgbClr val="212E73"/>
    <a:srgbClr val="A83423"/>
    <a:srgbClr val="E30010"/>
    <a:srgbClr val="FFFFCC"/>
    <a:srgbClr val="FFE600"/>
    <a:srgbClr val="141E5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D1AFA3-17FB-4D27-8459-2F0334C7B981}">
  <a:tblStyle styleId="{1DD1AFA3-17FB-4D27-8459-2F0334C7B98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C52A1EA-5C8D-43DE-B0A8-9E8F9FCAC8FF}"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10" autoAdjust="0"/>
    <p:restoredTop sz="96357" autoAdjust="0"/>
  </p:normalViewPr>
  <p:slideViewPr>
    <p:cSldViewPr snapToGrid="0">
      <p:cViewPr varScale="1">
        <p:scale>
          <a:sx n="146" d="100"/>
          <a:sy n="146" d="100"/>
        </p:scale>
        <p:origin x="1434" y="108"/>
      </p:cViewPr>
      <p:guideLst/>
    </p:cSldViewPr>
  </p:slideViewPr>
  <p:outlineViewPr>
    <p:cViewPr>
      <p:scale>
        <a:sx n="33" d="100"/>
        <a:sy n="33" d="100"/>
      </p:scale>
      <p:origin x="0" y="-7428"/>
    </p:cViewPr>
  </p:outlineViewPr>
  <p:notesTextViewPr>
    <p:cViewPr>
      <p:scale>
        <a:sx n="1" d="1"/>
        <a:sy n="1" d="1"/>
      </p:scale>
      <p:origin x="0" y="0"/>
    </p:cViewPr>
  </p:notesTextViewPr>
  <p:sorterViewPr>
    <p:cViewPr>
      <p:scale>
        <a:sx n="100" d="100"/>
        <a:sy n="100" d="100"/>
      </p:scale>
      <p:origin x="0" y="-636"/>
    </p:cViewPr>
  </p:sorterViewPr>
  <p:notesViewPr>
    <p:cSldViewPr snapToGrid="0">
      <p:cViewPr varScale="1">
        <p:scale>
          <a:sx n="87" d="100"/>
          <a:sy n="87" d="100"/>
        </p:scale>
        <p:origin x="3840" y="9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7.fntdata"/><Relationship Id="rId68"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2.fntdata"/><Relationship Id="rId66" Type="http://schemas.openxmlformats.org/officeDocument/2006/relationships/font" Target="fonts/font10.fntdata"/><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font" Target="fonts/font5.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64" Type="http://schemas.openxmlformats.org/officeDocument/2006/relationships/font" Target="fonts/font8.fntdata"/><Relationship Id="rId69"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3.fntdata"/><Relationship Id="rId67"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6.fntdata"/><Relationship Id="rId70"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4.fntdata"/><Relationship Id="rId65" Type="http://schemas.openxmlformats.org/officeDocument/2006/relationships/font" Target="fonts/font9.fntdata"/><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6fe0c27f6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6fe0c27f6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457577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700345baf0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700345baf0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32348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g6fe0c27f63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1" name="Google Shape;621;g6fe0c27f63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9"/>
        <p:cNvGrpSpPr/>
        <p:nvPr/>
      </p:nvGrpSpPr>
      <p:grpSpPr>
        <a:xfrm>
          <a:off x="0" y="0"/>
          <a:ext cx="0" cy="0"/>
          <a:chOff x="0" y="0"/>
          <a:chExt cx="0" cy="0"/>
        </a:xfrm>
      </p:grpSpPr>
      <p:sp>
        <p:nvSpPr>
          <p:cNvPr id="930" name="Google Shape;930;g6fe0c27f63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1" name="Google Shape;931;g6fe0c27f63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700345baf0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700345baf0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15629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6fe0c27f6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6fe0c27f6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36409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6fe0c27f6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6fe0c27f6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24295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dirty="0"/>
              <a:t>Standard</a:t>
            </a:r>
            <a:endParaRPr lang="en-US" dirty="0"/>
          </a:p>
        </p:txBody>
      </p:sp>
    </p:spTree>
    <p:extLst>
      <p:ext uri="{BB962C8B-B14F-4D97-AF65-F5344CB8AC3E}">
        <p14:creationId xmlns:p14="http://schemas.microsoft.com/office/powerpoint/2010/main" val="16276291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dirty="0"/>
              <a:t>Standard</a:t>
            </a:r>
            <a:endParaRPr lang="en-US" dirty="0"/>
          </a:p>
        </p:txBody>
      </p:sp>
    </p:spTree>
    <p:extLst>
      <p:ext uri="{BB962C8B-B14F-4D97-AF65-F5344CB8AC3E}">
        <p14:creationId xmlns:p14="http://schemas.microsoft.com/office/powerpoint/2010/main" val="18917381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en-US" dirty="0" err="1"/>
              <a:t>Zerfällt</a:t>
            </a:r>
            <a:r>
              <a:rPr lang="en-US" dirty="0"/>
              <a:t> </a:t>
            </a:r>
            <a:r>
              <a:rPr lang="en-US" dirty="0" err="1"/>
              <a:t>natürlich</a:t>
            </a:r>
            <a:r>
              <a:rPr lang="en-US" dirty="0"/>
              <a:t> in </a:t>
            </a:r>
            <a:r>
              <a:rPr lang="en-US" dirty="0" err="1"/>
              <a:t>einzelne</a:t>
            </a:r>
            <a:r>
              <a:rPr lang="en-US" dirty="0"/>
              <a:t> </a:t>
            </a:r>
            <a:r>
              <a:rPr lang="en-US" dirty="0" err="1"/>
              <a:t>kohorten</a:t>
            </a:r>
            <a:endParaRPr lang="en-US" dirty="0"/>
          </a:p>
        </p:txBody>
      </p:sp>
    </p:spTree>
    <p:extLst>
      <p:ext uri="{BB962C8B-B14F-4D97-AF65-F5344CB8AC3E}">
        <p14:creationId xmlns:p14="http://schemas.microsoft.com/office/powerpoint/2010/main" val="2709026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6fe0c27f6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6fe0c27f6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en-US" dirty="0" err="1"/>
              <a:t>Zerfällt</a:t>
            </a:r>
            <a:r>
              <a:rPr lang="en-US" dirty="0"/>
              <a:t> </a:t>
            </a:r>
            <a:r>
              <a:rPr lang="en-US" dirty="0" err="1"/>
              <a:t>natürlich</a:t>
            </a:r>
            <a:r>
              <a:rPr lang="en-US" dirty="0"/>
              <a:t> in </a:t>
            </a:r>
            <a:r>
              <a:rPr lang="en-US" dirty="0" err="1"/>
              <a:t>einzelne</a:t>
            </a:r>
            <a:r>
              <a:rPr lang="en-US" dirty="0"/>
              <a:t> </a:t>
            </a:r>
            <a:r>
              <a:rPr lang="en-US" dirty="0" err="1"/>
              <a:t>kohorten</a:t>
            </a:r>
            <a:endParaRPr lang="en-US" dirty="0"/>
          </a:p>
        </p:txBody>
      </p:sp>
    </p:spTree>
    <p:extLst>
      <p:ext uri="{BB962C8B-B14F-4D97-AF65-F5344CB8AC3E}">
        <p14:creationId xmlns:p14="http://schemas.microsoft.com/office/powerpoint/2010/main" val="32454103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en-US" dirty="0" err="1"/>
              <a:t>Zerfällt</a:t>
            </a:r>
            <a:r>
              <a:rPr lang="en-US" dirty="0"/>
              <a:t> </a:t>
            </a:r>
            <a:r>
              <a:rPr lang="en-US" dirty="0" err="1"/>
              <a:t>natürlich</a:t>
            </a:r>
            <a:r>
              <a:rPr lang="en-US" dirty="0"/>
              <a:t> in </a:t>
            </a:r>
            <a:r>
              <a:rPr lang="en-US" dirty="0" err="1"/>
              <a:t>einzelne</a:t>
            </a:r>
            <a:r>
              <a:rPr lang="en-US" dirty="0"/>
              <a:t> </a:t>
            </a:r>
            <a:r>
              <a:rPr lang="en-US" dirty="0" err="1"/>
              <a:t>kohorten</a:t>
            </a:r>
            <a:endParaRPr lang="en-US" dirty="0"/>
          </a:p>
        </p:txBody>
      </p:sp>
    </p:spTree>
    <p:extLst>
      <p:ext uri="{BB962C8B-B14F-4D97-AF65-F5344CB8AC3E}">
        <p14:creationId xmlns:p14="http://schemas.microsoft.com/office/powerpoint/2010/main" val="19414017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en-US" dirty="0" err="1"/>
              <a:t>Zerfällt</a:t>
            </a:r>
            <a:r>
              <a:rPr lang="en-US" dirty="0"/>
              <a:t> </a:t>
            </a:r>
            <a:r>
              <a:rPr lang="en-US" dirty="0" err="1"/>
              <a:t>natürlich</a:t>
            </a:r>
            <a:r>
              <a:rPr lang="en-US" dirty="0"/>
              <a:t> in </a:t>
            </a:r>
            <a:r>
              <a:rPr lang="en-US" dirty="0" err="1"/>
              <a:t>einzelne</a:t>
            </a:r>
            <a:r>
              <a:rPr lang="en-US" dirty="0"/>
              <a:t> </a:t>
            </a:r>
            <a:r>
              <a:rPr lang="en-US" dirty="0" err="1"/>
              <a:t>kohorten</a:t>
            </a:r>
            <a:endParaRPr lang="en-US" dirty="0"/>
          </a:p>
        </p:txBody>
      </p:sp>
    </p:spTree>
    <p:extLst>
      <p:ext uri="{BB962C8B-B14F-4D97-AF65-F5344CB8AC3E}">
        <p14:creationId xmlns:p14="http://schemas.microsoft.com/office/powerpoint/2010/main" val="21178752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817916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en-US" dirty="0"/>
              <a:t>Interpretation:</a:t>
            </a:r>
          </a:p>
          <a:p>
            <a:r>
              <a:rPr lang="en-US" dirty="0"/>
              <a:t>In den </a:t>
            </a:r>
            <a:r>
              <a:rPr lang="en-US" dirty="0" err="1"/>
              <a:t>ersten</a:t>
            </a:r>
            <a:r>
              <a:rPr lang="en-US" dirty="0"/>
              <a:t> </a:t>
            </a:r>
            <a:r>
              <a:rPr lang="en-US" dirty="0" err="1"/>
              <a:t>kalenderwochen</a:t>
            </a:r>
            <a:r>
              <a:rPr lang="en-US" dirty="0"/>
              <a:t> </a:t>
            </a:r>
            <a:r>
              <a:rPr lang="en-US" dirty="0" err="1"/>
              <a:t>steigt</a:t>
            </a:r>
            <a:r>
              <a:rPr lang="en-US" dirty="0"/>
              <a:t> die </a:t>
            </a:r>
            <a:r>
              <a:rPr lang="en-US" dirty="0" err="1"/>
              <a:t>zahl</a:t>
            </a:r>
            <a:r>
              <a:rPr lang="en-US" dirty="0"/>
              <a:t> der </a:t>
            </a:r>
            <a:r>
              <a:rPr lang="en-US" dirty="0" err="1"/>
              <a:t>hospitalisierungen</a:t>
            </a:r>
            <a:r>
              <a:rPr lang="en-US" dirty="0"/>
              <a:t> stark an -&gt; </a:t>
            </a:r>
            <a:r>
              <a:rPr lang="en-US" dirty="0" err="1"/>
              <a:t>beginn</a:t>
            </a:r>
            <a:r>
              <a:rPr lang="en-US" dirty="0"/>
              <a:t> der </a:t>
            </a:r>
            <a:r>
              <a:rPr lang="en-US" dirty="0" err="1"/>
              <a:t>pandemie</a:t>
            </a:r>
            <a:r>
              <a:rPr lang="en-US" dirty="0"/>
              <a:t> (</a:t>
            </a:r>
            <a:r>
              <a:rPr lang="en-US" dirty="0" err="1"/>
              <a:t>klar</a:t>
            </a:r>
            <a:r>
              <a:rPr lang="en-US" dirty="0"/>
              <a:t>). </a:t>
            </a:r>
          </a:p>
        </p:txBody>
      </p:sp>
    </p:spTree>
    <p:extLst>
      <p:ext uri="{BB962C8B-B14F-4D97-AF65-F5344CB8AC3E}">
        <p14:creationId xmlns:p14="http://schemas.microsoft.com/office/powerpoint/2010/main" val="34235192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en-US" dirty="0"/>
              <a:t>As we saw earlier the expected number of hospitalization in each age </a:t>
            </a:r>
            <a:r>
              <a:rPr lang="en-US" dirty="0" err="1"/>
              <a:t>gorup</a:t>
            </a:r>
            <a:r>
              <a:rPr lang="en-US" dirty="0"/>
              <a:t> can be expressed by the effect of the age group </a:t>
            </a:r>
            <a:r>
              <a:rPr lang="en-US" dirty="0" err="1"/>
              <a:t>c_j</a:t>
            </a:r>
            <a:r>
              <a:rPr lang="en-US" dirty="0"/>
              <a:t> and the effect of the </a:t>
            </a:r>
            <a:r>
              <a:rPr lang="en-US" dirty="0" err="1"/>
              <a:t>timevarying</a:t>
            </a:r>
            <a:r>
              <a:rPr lang="en-US" dirty="0"/>
              <a:t> covariable </a:t>
            </a:r>
            <a:r>
              <a:rPr lang="en-US" dirty="0" err="1"/>
              <a:t>theta_t,j</a:t>
            </a:r>
            <a:endParaRPr lang="en-US" dirty="0"/>
          </a:p>
          <a:p>
            <a:r>
              <a:rPr lang="en-US" dirty="0"/>
              <a:t>Since the effect for the </a:t>
            </a:r>
            <a:r>
              <a:rPr lang="en-US" dirty="0" err="1"/>
              <a:t>timevarying</a:t>
            </a:r>
            <a:r>
              <a:rPr lang="en-US" dirty="0"/>
              <a:t> covariable is nearly the same for each individual age group we can then rewrite the equation to E(</a:t>
            </a:r>
            <a:r>
              <a:rPr lang="en-US" dirty="0" err="1"/>
              <a:t>hosp_t,j</a:t>
            </a:r>
            <a:r>
              <a:rPr lang="en-US" dirty="0"/>
              <a:t>) = </a:t>
            </a:r>
            <a:r>
              <a:rPr lang="en-US" dirty="0" err="1"/>
              <a:t>c_j</a:t>
            </a:r>
            <a:r>
              <a:rPr lang="en-US" dirty="0"/>
              <a:t> * </a:t>
            </a:r>
            <a:r>
              <a:rPr lang="en-US" dirty="0" err="1"/>
              <a:t>theta_t</a:t>
            </a:r>
            <a:r>
              <a:rPr lang="en-US" dirty="0"/>
              <a:t>, where theta depends only on the timestamp</a:t>
            </a:r>
          </a:p>
          <a:p>
            <a:r>
              <a:rPr lang="en-US" dirty="0"/>
              <a:t>By transforming this equation we get that each observation </a:t>
            </a:r>
            <a:r>
              <a:rPr lang="en-US" dirty="0" err="1"/>
              <a:t>t+h</a:t>
            </a:r>
            <a:r>
              <a:rPr lang="en-US" dirty="0"/>
              <a:t>, where t and h are timestamps, can be explained by some factor multiplied by </a:t>
            </a:r>
            <a:r>
              <a:rPr lang="en-US" dirty="0" err="1"/>
              <a:t>X_t,j</a:t>
            </a:r>
            <a:endParaRPr lang="en-US" dirty="0"/>
          </a:p>
          <a:p>
            <a:r>
              <a:rPr lang="en-US" dirty="0"/>
              <a:t>Because theta is constant for each observation and over all </a:t>
            </a:r>
            <a:r>
              <a:rPr lang="en-US" dirty="0" err="1"/>
              <a:t>agegroups</a:t>
            </a:r>
            <a:r>
              <a:rPr lang="en-US" dirty="0"/>
              <a:t> we can now aggregate the </a:t>
            </a:r>
            <a:r>
              <a:rPr lang="en-US" dirty="0" err="1"/>
              <a:t>agegroups</a:t>
            </a:r>
            <a:r>
              <a:rPr lang="en-US" dirty="0"/>
              <a:t> together to receive the more general form</a:t>
            </a:r>
          </a:p>
          <a:p>
            <a:r>
              <a:rPr lang="en-US" dirty="0" err="1"/>
              <a:t>X_t+h</a:t>
            </a:r>
            <a:r>
              <a:rPr lang="en-US" dirty="0"/>
              <a:t> = theta * </a:t>
            </a:r>
            <a:r>
              <a:rPr lang="en-US" dirty="0" err="1"/>
              <a:t>X_t</a:t>
            </a:r>
            <a:endParaRPr lang="en-US" dirty="0"/>
          </a:p>
          <a:p>
            <a:endParaRPr lang="en-US" dirty="0"/>
          </a:p>
          <a:p>
            <a:r>
              <a:rPr lang="en-US" dirty="0"/>
              <a:t>We are left with a time series formular which we now can try to explain better by using an appropriate model.</a:t>
            </a:r>
          </a:p>
          <a:p>
            <a:r>
              <a:rPr lang="en-US" dirty="0"/>
              <a:t>Since all until here were theoretical considerations we want to purpose a model which is more accurate for each individual state</a:t>
            </a:r>
          </a:p>
        </p:txBody>
      </p:sp>
    </p:spTree>
    <p:extLst>
      <p:ext uri="{BB962C8B-B14F-4D97-AF65-F5344CB8AC3E}">
        <p14:creationId xmlns:p14="http://schemas.microsoft.com/office/powerpoint/2010/main" val="38279506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700345baf0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700345baf0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48008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2"/>
        <p:cNvGrpSpPr/>
        <p:nvPr/>
      </p:nvGrpSpPr>
      <p:grpSpPr>
        <a:xfrm>
          <a:off x="0" y="0"/>
          <a:ext cx="0" cy="0"/>
          <a:chOff x="0" y="0"/>
          <a:chExt cx="0" cy="0"/>
        </a:xfrm>
      </p:grpSpPr>
      <p:sp>
        <p:nvSpPr>
          <p:cNvPr id="1383" name="Google Shape;1383;g6fe0c27f63_1_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4" name="Google Shape;1384;g6fe0c27f63_1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428913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87555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700345baf0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700345baf0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889303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en-US" dirty="0"/>
              <a:t>Sum of weights squared must be smaller than Inf, to keep the variance of </a:t>
            </a:r>
            <a:r>
              <a:rPr lang="en-US" dirty="0" err="1"/>
              <a:t>X_t</a:t>
            </a:r>
            <a:r>
              <a:rPr lang="en-US" dirty="0"/>
              <a:t> </a:t>
            </a:r>
            <a:r>
              <a:rPr lang="en-US" dirty="0" err="1"/>
              <a:t>finit</a:t>
            </a:r>
            <a:endParaRPr lang="en-US" dirty="0"/>
          </a:p>
        </p:txBody>
      </p:sp>
    </p:spTree>
    <p:extLst>
      <p:ext uri="{BB962C8B-B14F-4D97-AF65-F5344CB8AC3E}">
        <p14:creationId xmlns:p14="http://schemas.microsoft.com/office/powerpoint/2010/main" val="7713760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241679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554548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562270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700345baf0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700345baf0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31111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585694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340398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552444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50111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6fe0c27f6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6fe0c27f6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221107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MAPE for one week on </a:t>
            </a:r>
            <a:r>
              <a:rPr lang="en-US" dirty="0" err="1"/>
              <a:t>testdata</a:t>
            </a:r>
            <a:r>
              <a:rPr lang="en-US" dirty="0"/>
              <a:t>: 1.3%, for two weeks 12%</a:t>
            </a:r>
            <a:br>
              <a:rPr lang="en-US" dirty="0"/>
            </a:br>
            <a:r>
              <a:rPr lang="en-US" dirty="0"/>
              <a:t>but: forecast way worse</a:t>
            </a:r>
          </a:p>
        </p:txBody>
      </p:sp>
    </p:spTree>
    <p:extLst>
      <p:ext uri="{BB962C8B-B14F-4D97-AF65-F5344CB8AC3E}">
        <p14:creationId xmlns:p14="http://schemas.microsoft.com/office/powerpoint/2010/main" val="10666340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2"/>
        <p:cNvGrpSpPr/>
        <p:nvPr/>
      </p:nvGrpSpPr>
      <p:grpSpPr>
        <a:xfrm>
          <a:off x="0" y="0"/>
          <a:ext cx="0" cy="0"/>
          <a:chOff x="0" y="0"/>
          <a:chExt cx="0" cy="0"/>
        </a:xfrm>
      </p:grpSpPr>
      <p:sp>
        <p:nvSpPr>
          <p:cNvPr id="813" name="Google Shape;813;g700345baf0_2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4" name="Google Shape;814;g700345baf0_2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en-US" dirty="0" err="1"/>
              <a:t>Hier</a:t>
            </a:r>
            <a:r>
              <a:rPr lang="en-US" dirty="0"/>
              <a:t> </a:t>
            </a:r>
            <a:r>
              <a:rPr lang="en-US" dirty="0" err="1"/>
              <a:t>normierung</a:t>
            </a:r>
            <a:r>
              <a:rPr lang="en-US" dirty="0"/>
              <a:t> auf die population um </a:t>
            </a:r>
            <a:r>
              <a:rPr lang="en-US" dirty="0" err="1"/>
              <a:t>effekte</a:t>
            </a:r>
            <a:r>
              <a:rPr lang="en-US" dirty="0"/>
              <a:t> des trends </a:t>
            </a:r>
            <a:r>
              <a:rPr lang="en-US" dirty="0" err="1"/>
              <a:t>zu</a:t>
            </a:r>
            <a:r>
              <a:rPr lang="en-US" dirty="0"/>
              <a:t> </a:t>
            </a:r>
            <a:r>
              <a:rPr lang="en-US" dirty="0" err="1"/>
              <a:t>beobachten</a:t>
            </a:r>
            <a:endParaRPr lang="en-US" dirty="0"/>
          </a:p>
          <a:p>
            <a:r>
              <a:rPr lang="en-US" dirty="0"/>
              <a:t>Der trend </a:t>
            </a:r>
            <a:r>
              <a:rPr lang="en-US" dirty="0" err="1"/>
              <a:t>für</a:t>
            </a:r>
            <a:r>
              <a:rPr lang="en-US" dirty="0"/>
              <a:t> </a:t>
            </a:r>
            <a:r>
              <a:rPr lang="en-US" dirty="0" err="1"/>
              <a:t>jedes</a:t>
            </a:r>
            <a:r>
              <a:rPr lang="en-US" dirty="0"/>
              <a:t> </a:t>
            </a:r>
            <a:r>
              <a:rPr lang="en-US" dirty="0" err="1"/>
              <a:t>Bundesland</a:t>
            </a:r>
            <a:r>
              <a:rPr lang="en-US" dirty="0"/>
              <a:t> </a:t>
            </a:r>
            <a:r>
              <a:rPr lang="en-US" dirty="0" err="1"/>
              <a:t>ist</a:t>
            </a:r>
            <a:r>
              <a:rPr lang="en-US" dirty="0"/>
              <a:t> </a:t>
            </a:r>
            <a:r>
              <a:rPr lang="en-US" dirty="0" err="1"/>
              <a:t>unterschiedlich</a:t>
            </a:r>
            <a:r>
              <a:rPr lang="en-US" dirty="0"/>
              <a:t> stark</a:t>
            </a:r>
          </a:p>
          <a:p>
            <a:r>
              <a:rPr lang="en-US" dirty="0" err="1"/>
              <a:t>Insgesamt</a:t>
            </a:r>
            <a:r>
              <a:rPr lang="en-US" dirty="0"/>
              <a:t> </a:t>
            </a:r>
            <a:r>
              <a:rPr lang="en-US" dirty="0" err="1"/>
              <a:t>ein</a:t>
            </a:r>
            <a:r>
              <a:rPr lang="en-US" dirty="0"/>
              <a:t> </a:t>
            </a:r>
            <a:r>
              <a:rPr lang="en-US" dirty="0" err="1"/>
              <a:t>steigender</a:t>
            </a:r>
            <a:r>
              <a:rPr lang="en-US" dirty="0"/>
              <a:t> trend </a:t>
            </a:r>
            <a:r>
              <a:rPr lang="en-US" dirty="0" err="1"/>
              <a:t>zu</a:t>
            </a:r>
            <a:r>
              <a:rPr lang="en-US" dirty="0"/>
              <a:t> </a:t>
            </a:r>
            <a:r>
              <a:rPr lang="en-US" dirty="0" err="1"/>
              <a:t>beobachten</a:t>
            </a:r>
            <a:endParaRPr lang="en-US" dirty="0"/>
          </a:p>
        </p:txBody>
      </p:sp>
    </p:spTree>
    <p:extLst>
      <p:ext uri="{BB962C8B-B14F-4D97-AF65-F5344CB8AC3E}">
        <p14:creationId xmlns:p14="http://schemas.microsoft.com/office/powerpoint/2010/main" val="1045463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g6fe0c27f6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5" name="Google Shape;715;g6fe0c27f6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g6fe0c27f6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5" name="Google Shape;715;g6fe0c27f6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0874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g6fe0c27f6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5" name="Google Shape;715;g6fe0c27f6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6.5</a:t>
            </a:r>
            <a:endParaRPr dirty="0"/>
          </a:p>
        </p:txBody>
      </p:sp>
    </p:spTree>
    <p:extLst>
      <p:ext uri="{BB962C8B-B14F-4D97-AF65-F5344CB8AC3E}">
        <p14:creationId xmlns:p14="http://schemas.microsoft.com/office/powerpoint/2010/main" val="3677589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0"/>
        <p:cNvGrpSpPr/>
        <p:nvPr/>
      </p:nvGrpSpPr>
      <p:grpSpPr>
        <a:xfrm>
          <a:off x="0" y="0"/>
          <a:ext cx="0" cy="0"/>
          <a:chOff x="0" y="0"/>
          <a:chExt cx="0" cy="0"/>
        </a:xfrm>
      </p:grpSpPr>
      <p:sp>
        <p:nvSpPr>
          <p:cNvPr id="1071" name="Google Shape;1071;g6fe0c27f63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2" name="Google Shape;1072;g6fe0c27f63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0"/>
        <p:cNvGrpSpPr/>
        <p:nvPr/>
      </p:nvGrpSpPr>
      <p:grpSpPr>
        <a:xfrm>
          <a:off x="0" y="0"/>
          <a:ext cx="0" cy="0"/>
          <a:chOff x="0" y="0"/>
          <a:chExt cx="0" cy="0"/>
        </a:xfrm>
      </p:grpSpPr>
      <p:sp>
        <p:nvSpPr>
          <p:cNvPr id="1071" name="Google Shape;1071;g6fe0c27f63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2" name="Google Shape;1072;g6fe0c27f63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7288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userDrawn="1">
  <p:cSld name="TITLE">
    <p:spTree>
      <p:nvGrpSpPr>
        <p:cNvPr id="1" name="Shape 8"/>
        <p:cNvGrpSpPr/>
        <p:nvPr/>
      </p:nvGrpSpPr>
      <p:grpSpPr>
        <a:xfrm>
          <a:off x="0" y="0"/>
          <a:ext cx="0" cy="0"/>
          <a:chOff x="0" y="0"/>
          <a:chExt cx="0" cy="0"/>
        </a:xfrm>
      </p:grpSpPr>
      <p:sp>
        <p:nvSpPr>
          <p:cNvPr id="9" name="Google Shape;9;p2"/>
          <p:cNvSpPr/>
          <p:nvPr/>
        </p:nvSpPr>
        <p:spPr>
          <a:xfrm>
            <a:off x="7000950" y="-247650"/>
            <a:ext cx="2849429" cy="2773686"/>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417975" y="3172675"/>
            <a:ext cx="4528136" cy="2346245"/>
          </a:xfrm>
          <a:custGeom>
            <a:avLst/>
            <a:gdLst/>
            <a:ahLst/>
            <a:cxnLst/>
            <a:rect l="l" t="t" r="r" b="b"/>
            <a:pathLst>
              <a:path w="95864" h="47768" extrusionOk="0">
                <a:moveTo>
                  <a:pt x="30475" y="1"/>
                </a:moveTo>
                <a:cubicBezTo>
                  <a:pt x="29158" y="1"/>
                  <a:pt x="27873" y="287"/>
                  <a:pt x="26685" y="959"/>
                </a:cubicBezTo>
                <a:cubicBezTo>
                  <a:pt x="23527" y="2750"/>
                  <a:pt x="21874" y="6878"/>
                  <a:pt x="18349" y="7749"/>
                </a:cubicBezTo>
                <a:cubicBezTo>
                  <a:pt x="17897" y="7859"/>
                  <a:pt x="17448" y="7908"/>
                  <a:pt x="17000" y="7908"/>
                </a:cubicBezTo>
                <a:cubicBezTo>
                  <a:pt x="13711" y="7908"/>
                  <a:pt x="10517" y="5280"/>
                  <a:pt x="7115" y="5280"/>
                </a:cubicBezTo>
                <a:cubicBezTo>
                  <a:pt x="6993" y="5280"/>
                  <a:pt x="6871" y="5283"/>
                  <a:pt x="6749" y="5290"/>
                </a:cubicBezTo>
                <a:cubicBezTo>
                  <a:pt x="2923" y="5510"/>
                  <a:pt x="1" y="9995"/>
                  <a:pt x="1352" y="13585"/>
                </a:cubicBezTo>
                <a:cubicBezTo>
                  <a:pt x="2435" y="16459"/>
                  <a:pt x="5634" y="18519"/>
                  <a:pt x="5634" y="21596"/>
                </a:cubicBezTo>
                <a:cubicBezTo>
                  <a:pt x="5642" y="23965"/>
                  <a:pt x="3713" y="25821"/>
                  <a:pt x="2573" y="27905"/>
                </a:cubicBezTo>
                <a:cubicBezTo>
                  <a:pt x="595" y="31519"/>
                  <a:pt x="994" y="35923"/>
                  <a:pt x="1596" y="39993"/>
                </a:cubicBezTo>
                <a:cubicBezTo>
                  <a:pt x="1979" y="42590"/>
                  <a:pt x="2435" y="45211"/>
                  <a:pt x="3102" y="47768"/>
                </a:cubicBezTo>
                <a:lnTo>
                  <a:pt x="95864" y="47768"/>
                </a:lnTo>
                <a:lnTo>
                  <a:pt x="95864" y="41540"/>
                </a:lnTo>
                <a:cubicBezTo>
                  <a:pt x="90768" y="41328"/>
                  <a:pt x="85745" y="40270"/>
                  <a:pt x="80999" y="38390"/>
                </a:cubicBezTo>
                <a:cubicBezTo>
                  <a:pt x="77832" y="37144"/>
                  <a:pt x="74820" y="35524"/>
                  <a:pt x="72036" y="33570"/>
                </a:cubicBezTo>
                <a:cubicBezTo>
                  <a:pt x="68723" y="31250"/>
                  <a:pt x="65613" y="28304"/>
                  <a:pt x="64327" y="24469"/>
                </a:cubicBezTo>
                <a:cubicBezTo>
                  <a:pt x="63586" y="22239"/>
                  <a:pt x="63505" y="19837"/>
                  <a:pt x="63049" y="17534"/>
                </a:cubicBezTo>
                <a:cubicBezTo>
                  <a:pt x="62585" y="15222"/>
                  <a:pt x="61633" y="12845"/>
                  <a:pt x="59679" y="11534"/>
                </a:cubicBezTo>
                <a:cubicBezTo>
                  <a:pt x="57066" y="9784"/>
                  <a:pt x="53582" y="10468"/>
                  <a:pt x="50488" y="9881"/>
                </a:cubicBezTo>
                <a:cubicBezTo>
                  <a:pt x="46125" y="9059"/>
                  <a:pt x="42730" y="5779"/>
                  <a:pt x="39091" y="3223"/>
                </a:cubicBezTo>
                <a:cubicBezTo>
                  <a:pt x="36570" y="1457"/>
                  <a:pt x="33444" y="1"/>
                  <a:pt x="304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637483" y="-2"/>
            <a:ext cx="2437096" cy="3777791"/>
            <a:chOff x="-340050" y="-2"/>
            <a:chExt cx="2437096" cy="3777791"/>
          </a:xfrm>
        </p:grpSpPr>
        <p:sp>
          <p:nvSpPr>
            <p:cNvPr id="12" name="Google Shape;12;p2"/>
            <p:cNvSpPr/>
            <p:nvPr/>
          </p:nvSpPr>
          <p:spPr>
            <a:xfrm rot="10800000" flipH="1">
              <a:off x="-340050" y="0"/>
              <a:ext cx="2437096" cy="3777788"/>
            </a:xfrm>
            <a:custGeom>
              <a:avLst/>
              <a:gdLst/>
              <a:ahLst/>
              <a:cxnLst/>
              <a:rect l="l" t="t" r="r" b="b"/>
              <a:pathLst>
                <a:path w="64726" h="100333" extrusionOk="0">
                  <a:moveTo>
                    <a:pt x="0" y="0"/>
                  </a:moveTo>
                  <a:lnTo>
                    <a:pt x="0" y="100332"/>
                  </a:lnTo>
                  <a:lnTo>
                    <a:pt x="50667" y="100332"/>
                  </a:lnTo>
                  <a:cubicBezTo>
                    <a:pt x="50740" y="99266"/>
                    <a:pt x="50439" y="98126"/>
                    <a:pt x="49910" y="97182"/>
                  </a:cubicBezTo>
                  <a:cubicBezTo>
                    <a:pt x="48966" y="95505"/>
                    <a:pt x="47435" y="94235"/>
                    <a:pt x="46165" y="92786"/>
                  </a:cubicBezTo>
                  <a:cubicBezTo>
                    <a:pt x="43617" y="89888"/>
                    <a:pt x="42128" y="86103"/>
                    <a:pt x="41892" y="82260"/>
                  </a:cubicBezTo>
                  <a:cubicBezTo>
                    <a:pt x="41794" y="80705"/>
                    <a:pt x="41908" y="79142"/>
                    <a:pt x="42234" y="77620"/>
                  </a:cubicBezTo>
                  <a:cubicBezTo>
                    <a:pt x="42567" y="76098"/>
                    <a:pt x="43105" y="74608"/>
                    <a:pt x="43723" y="73143"/>
                  </a:cubicBezTo>
                  <a:cubicBezTo>
                    <a:pt x="45457" y="68999"/>
                    <a:pt x="47785" y="65002"/>
                    <a:pt x="47712" y="60566"/>
                  </a:cubicBezTo>
                  <a:cubicBezTo>
                    <a:pt x="47696" y="59190"/>
                    <a:pt x="47444" y="57847"/>
                    <a:pt x="47085" y="56512"/>
                  </a:cubicBezTo>
                  <a:cubicBezTo>
                    <a:pt x="47077" y="56463"/>
                    <a:pt x="47061" y="56414"/>
                    <a:pt x="47045" y="56365"/>
                  </a:cubicBezTo>
                  <a:cubicBezTo>
                    <a:pt x="47045" y="56341"/>
                    <a:pt x="47037" y="56316"/>
                    <a:pt x="47028" y="56292"/>
                  </a:cubicBezTo>
                  <a:cubicBezTo>
                    <a:pt x="46882" y="55746"/>
                    <a:pt x="46719" y="55209"/>
                    <a:pt x="46548" y="54664"/>
                  </a:cubicBezTo>
                  <a:cubicBezTo>
                    <a:pt x="46532" y="54615"/>
                    <a:pt x="46516" y="54566"/>
                    <a:pt x="46499" y="54509"/>
                  </a:cubicBezTo>
                  <a:cubicBezTo>
                    <a:pt x="46459" y="54387"/>
                    <a:pt x="46418" y="54257"/>
                    <a:pt x="46377" y="54127"/>
                  </a:cubicBezTo>
                  <a:cubicBezTo>
                    <a:pt x="46255" y="53760"/>
                    <a:pt x="46133" y="53386"/>
                    <a:pt x="46011" y="53011"/>
                  </a:cubicBezTo>
                  <a:cubicBezTo>
                    <a:pt x="46003" y="52987"/>
                    <a:pt x="45995" y="52962"/>
                    <a:pt x="45986" y="52930"/>
                  </a:cubicBezTo>
                  <a:cubicBezTo>
                    <a:pt x="45913" y="52702"/>
                    <a:pt x="45840" y="52474"/>
                    <a:pt x="45767" y="52246"/>
                  </a:cubicBezTo>
                  <a:cubicBezTo>
                    <a:pt x="45767" y="52246"/>
                    <a:pt x="45767" y="52238"/>
                    <a:pt x="45767" y="52230"/>
                  </a:cubicBezTo>
                  <a:cubicBezTo>
                    <a:pt x="45669" y="51896"/>
                    <a:pt x="45563" y="51562"/>
                    <a:pt x="45465" y="51228"/>
                  </a:cubicBezTo>
                  <a:cubicBezTo>
                    <a:pt x="44993" y="51554"/>
                    <a:pt x="44448" y="51741"/>
                    <a:pt x="43878" y="51766"/>
                  </a:cubicBezTo>
                  <a:cubicBezTo>
                    <a:pt x="43854" y="51766"/>
                    <a:pt x="43831" y="51767"/>
                    <a:pt x="43807" y="51767"/>
                  </a:cubicBezTo>
                  <a:cubicBezTo>
                    <a:pt x="42574" y="51767"/>
                    <a:pt x="41478" y="50933"/>
                    <a:pt x="40719" y="49950"/>
                  </a:cubicBezTo>
                  <a:cubicBezTo>
                    <a:pt x="39946" y="48957"/>
                    <a:pt x="39417" y="47785"/>
                    <a:pt x="38668" y="46776"/>
                  </a:cubicBezTo>
                  <a:cubicBezTo>
                    <a:pt x="38098" y="46019"/>
                    <a:pt x="37414" y="45351"/>
                    <a:pt x="36836" y="44602"/>
                  </a:cubicBezTo>
                  <a:cubicBezTo>
                    <a:pt x="36258" y="43861"/>
                    <a:pt x="35770" y="42990"/>
                    <a:pt x="35713" y="42038"/>
                  </a:cubicBezTo>
                  <a:cubicBezTo>
                    <a:pt x="35632" y="40695"/>
                    <a:pt x="36429" y="39449"/>
                    <a:pt x="37366" y="38489"/>
                  </a:cubicBezTo>
                  <a:cubicBezTo>
                    <a:pt x="38310" y="37520"/>
                    <a:pt x="39433" y="36730"/>
                    <a:pt x="40280" y="35688"/>
                  </a:cubicBezTo>
                  <a:cubicBezTo>
                    <a:pt x="41265" y="34467"/>
                    <a:pt x="41932" y="32872"/>
                    <a:pt x="43349" y="32196"/>
                  </a:cubicBezTo>
                  <a:cubicBezTo>
                    <a:pt x="43829" y="31964"/>
                    <a:pt x="44340" y="31868"/>
                    <a:pt x="44861" y="31868"/>
                  </a:cubicBezTo>
                  <a:cubicBezTo>
                    <a:pt x="45896" y="31868"/>
                    <a:pt x="46971" y="32249"/>
                    <a:pt x="47924" y="32709"/>
                  </a:cubicBezTo>
                  <a:cubicBezTo>
                    <a:pt x="49169" y="33311"/>
                    <a:pt x="50390" y="34060"/>
                    <a:pt x="51734" y="34296"/>
                  </a:cubicBezTo>
                  <a:cubicBezTo>
                    <a:pt x="51856" y="34190"/>
                    <a:pt x="51978" y="34093"/>
                    <a:pt x="52108" y="33995"/>
                  </a:cubicBezTo>
                  <a:cubicBezTo>
                    <a:pt x="55641" y="31113"/>
                    <a:pt x="59589" y="28525"/>
                    <a:pt x="61958" y="24633"/>
                  </a:cubicBezTo>
                  <a:cubicBezTo>
                    <a:pt x="64172" y="20946"/>
                    <a:pt x="64726" y="16281"/>
                    <a:pt x="63415" y="12178"/>
                  </a:cubicBezTo>
                  <a:cubicBezTo>
                    <a:pt x="62056" y="8027"/>
                    <a:pt x="58987" y="4656"/>
                    <a:pt x="54982" y="2906"/>
                  </a:cubicBezTo>
                  <a:cubicBezTo>
                    <a:pt x="52714" y="1933"/>
                    <a:pt x="50303" y="1546"/>
                    <a:pt x="47852" y="1546"/>
                  </a:cubicBezTo>
                  <a:cubicBezTo>
                    <a:pt x="44440" y="1546"/>
                    <a:pt x="40950" y="2295"/>
                    <a:pt x="37659" y="3256"/>
                  </a:cubicBezTo>
                  <a:cubicBezTo>
                    <a:pt x="32001" y="4901"/>
                    <a:pt x="26376" y="7156"/>
                    <a:pt x="20482" y="7196"/>
                  </a:cubicBezTo>
                  <a:cubicBezTo>
                    <a:pt x="20429" y="7197"/>
                    <a:pt x="20376" y="7197"/>
                    <a:pt x="20324" y="7197"/>
                  </a:cubicBezTo>
                  <a:cubicBezTo>
                    <a:pt x="13042" y="7197"/>
                    <a:pt x="6312" y="3863"/>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1002179" y="1828604"/>
              <a:ext cx="605716" cy="749134"/>
            </a:xfrm>
            <a:custGeom>
              <a:avLst/>
              <a:gdLst/>
              <a:ahLst/>
              <a:cxnLst/>
              <a:rect l="l" t="t" r="r" b="b"/>
              <a:pathLst>
                <a:path w="16087" h="19896" extrusionOk="0">
                  <a:moveTo>
                    <a:pt x="9218" y="0"/>
                  </a:moveTo>
                  <a:cubicBezTo>
                    <a:pt x="8697" y="0"/>
                    <a:pt x="8187" y="96"/>
                    <a:pt x="7710" y="325"/>
                  </a:cubicBezTo>
                  <a:cubicBezTo>
                    <a:pt x="6294" y="1001"/>
                    <a:pt x="5626" y="2604"/>
                    <a:pt x="4641" y="3817"/>
                  </a:cubicBezTo>
                  <a:cubicBezTo>
                    <a:pt x="3794" y="4867"/>
                    <a:pt x="2671" y="5649"/>
                    <a:pt x="1735" y="6618"/>
                  </a:cubicBezTo>
                  <a:cubicBezTo>
                    <a:pt x="791" y="7578"/>
                    <a:pt x="1" y="8824"/>
                    <a:pt x="82" y="10175"/>
                  </a:cubicBezTo>
                  <a:cubicBezTo>
                    <a:pt x="139" y="11119"/>
                    <a:pt x="620" y="11990"/>
                    <a:pt x="1198" y="12739"/>
                  </a:cubicBezTo>
                  <a:cubicBezTo>
                    <a:pt x="1776" y="13488"/>
                    <a:pt x="2467" y="14148"/>
                    <a:pt x="3037" y="14905"/>
                  </a:cubicBezTo>
                  <a:cubicBezTo>
                    <a:pt x="3794" y="15914"/>
                    <a:pt x="4315" y="17086"/>
                    <a:pt x="5089" y="18079"/>
                  </a:cubicBezTo>
                  <a:cubicBezTo>
                    <a:pt x="5848" y="19062"/>
                    <a:pt x="6944" y="19896"/>
                    <a:pt x="8177" y="19896"/>
                  </a:cubicBezTo>
                  <a:cubicBezTo>
                    <a:pt x="8200" y="19896"/>
                    <a:pt x="8224" y="19895"/>
                    <a:pt x="8247" y="19895"/>
                  </a:cubicBezTo>
                  <a:cubicBezTo>
                    <a:pt x="8817" y="19870"/>
                    <a:pt x="9363" y="19683"/>
                    <a:pt x="9835" y="19357"/>
                  </a:cubicBezTo>
                  <a:cubicBezTo>
                    <a:pt x="9232" y="17322"/>
                    <a:pt x="8801" y="15271"/>
                    <a:pt x="9029" y="13163"/>
                  </a:cubicBezTo>
                  <a:cubicBezTo>
                    <a:pt x="9501" y="8791"/>
                    <a:pt x="12692" y="5250"/>
                    <a:pt x="16087" y="2425"/>
                  </a:cubicBezTo>
                  <a:cubicBezTo>
                    <a:pt x="14752" y="2189"/>
                    <a:pt x="13522" y="1440"/>
                    <a:pt x="12285" y="838"/>
                  </a:cubicBezTo>
                  <a:cubicBezTo>
                    <a:pt x="11332" y="378"/>
                    <a:pt x="10253" y="0"/>
                    <a:pt x="921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340050" y="-2"/>
              <a:ext cx="2107599" cy="3625597"/>
            </a:xfrm>
            <a:custGeom>
              <a:avLst/>
              <a:gdLst/>
              <a:ahLst/>
              <a:cxnLst/>
              <a:rect l="l" t="t" r="r" b="b"/>
              <a:pathLst>
                <a:path w="55975" h="96291" extrusionOk="0">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340050" y="2455757"/>
              <a:ext cx="543476" cy="674846"/>
            </a:xfrm>
            <a:custGeom>
              <a:avLst/>
              <a:gdLst/>
              <a:ahLst/>
              <a:cxnLst/>
              <a:rect l="l" t="t" r="r" b="b"/>
              <a:pathLst>
                <a:path w="14434" h="17923" extrusionOk="0">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flipH="1">
              <a:off x="657989" y="2822122"/>
              <a:ext cx="724020" cy="592650"/>
            </a:xfrm>
            <a:custGeom>
              <a:avLst/>
              <a:gdLst/>
              <a:ahLst/>
              <a:cxnLst/>
              <a:rect l="l" t="t" r="r" b="b"/>
              <a:pathLst>
                <a:path w="19229" h="15740" extrusionOk="0">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10800000" flipH="1">
              <a:off x="-168727" y="179194"/>
              <a:ext cx="850947" cy="553379"/>
            </a:xfrm>
            <a:custGeom>
              <a:avLst/>
              <a:gdLst/>
              <a:ahLst/>
              <a:cxnLst/>
              <a:rect l="l" t="t" r="r" b="b"/>
              <a:pathLst>
                <a:path w="22600" h="14697" extrusionOk="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10800000" flipH="1">
              <a:off x="989941" y="553203"/>
              <a:ext cx="316356" cy="478224"/>
            </a:xfrm>
            <a:custGeom>
              <a:avLst/>
              <a:gdLst/>
              <a:ahLst/>
              <a:cxnLst/>
              <a:rect l="l" t="t" r="r" b="b"/>
              <a:pathLst>
                <a:path w="8402" h="12701" extrusionOk="0">
                  <a:moveTo>
                    <a:pt x="6887" y="1"/>
                  </a:moveTo>
                  <a:cubicBezTo>
                    <a:pt x="6860" y="1"/>
                    <a:pt x="6833" y="1"/>
                    <a:pt x="6806" y="1"/>
                  </a:cubicBezTo>
                  <a:cubicBezTo>
                    <a:pt x="5715" y="1"/>
                    <a:pt x="4640" y="278"/>
                    <a:pt x="3582" y="563"/>
                  </a:cubicBezTo>
                  <a:cubicBezTo>
                    <a:pt x="2646" y="807"/>
                    <a:pt x="1645" y="1092"/>
                    <a:pt x="1034" y="1833"/>
                  </a:cubicBezTo>
                  <a:cubicBezTo>
                    <a:pt x="391" y="2614"/>
                    <a:pt x="318" y="3705"/>
                    <a:pt x="269" y="4723"/>
                  </a:cubicBezTo>
                  <a:cubicBezTo>
                    <a:pt x="196" y="6644"/>
                    <a:pt x="114" y="8573"/>
                    <a:pt x="33" y="10503"/>
                  </a:cubicBezTo>
                  <a:cubicBezTo>
                    <a:pt x="17" y="10967"/>
                    <a:pt x="0" y="11439"/>
                    <a:pt x="155" y="11870"/>
                  </a:cubicBezTo>
                  <a:cubicBezTo>
                    <a:pt x="318" y="12310"/>
                    <a:pt x="708" y="12692"/>
                    <a:pt x="1164" y="12701"/>
                  </a:cubicBezTo>
                  <a:cubicBezTo>
                    <a:pt x="1172" y="12701"/>
                    <a:pt x="1181" y="12701"/>
                    <a:pt x="1189" y="12701"/>
                  </a:cubicBezTo>
                  <a:cubicBezTo>
                    <a:pt x="1794" y="12701"/>
                    <a:pt x="2226" y="12099"/>
                    <a:pt x="2442" y="11528"/>
                  </a:cubicBezTo>
                  <a:cubicBezTo>
                    <a:pt x="2662" y="10950"/>
                    <a:pt x="2801" y="10291"/>
                    <a:pt x="3281" y="9908"/>
                  </a:cubicBezTo>
                  <a:cubicBezTo>
                    <a:pt x="3686" y="9585"/>
                    <a:pt x="4199" y="9544"/>
                    <a:pt x="4732" y="9544"/>
                  </a:cubicBezTo>
                  <a:cubicBezTo>
                    <a:pt x="4909" y="9544"/>
                    <a:pt x="5089" y="9549"/>
                    <a:pt x="5267" y="9549"/>
                  </a:cubicBezTo>
                  <a:cubicBezTo>
                    <a:pt x="5511" y="9549"/>
                    <a:pt x="5752" y="9541"/>
                    <a:pt x="5984" y="9501"/>
                  </a:cubicBezTo>
                  <a:cubicBezTo>
                    <a:pt x="6187" y="9469"/>
                    <a:pt x="6382" y="9412"/>
                    <a:pt x="6570" y="9330"/>
                  </a:cubicBezTo>
                  <a:cubicBezTo>
                    <a:pt x="6472" y="7776"/>
                    <a:pt x="6586" y="6213"/>
                    <a:pt x="6920" y="4690"/>
                  </a:cubicBezTo>
                  <a:cubicBezTo>
                    <a:pt x="7253" y="3160"/>
                    <a:pt x="7791" y="1678"/>
                    <a:pt x="8401" y="213"/>
                  </a:cubicBezTo>
                  <a:cubicBezTo>
                    <a:pt x="7906" y="74"/>
                    <a:pt x="7397" y="1"/>
                    <a:pt x="68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10800000" flipH="1">
              <a:off x="-196290" y="984800"/>
              <a:ext cx="924181" cy="1092073"/>
            </a:xfrm>
            <a:custGeom>
              <a:avLst/>
              <a:gdLst/>
              <a:ahLst/>
              <a:cxnLst/>
              <a:rect l="l" t="t" r="r" b="b"/>
              <a:pathLst>
                <a:path w="24545" h="29004" extrusionOk="0">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rot="3212468">
            <a:off x="7269903" y="1631707"/>
            <a:ext cx="2726333" cy="4689975"/>
            <a:chOff x="7706147" y="1873398"/>
            <a:chExt cx="2107599" cy="3625597"/>
          </a:xfrm>
        </p:grpSpPr>
        <p:sp>
          <p:nvSpPr>
            <p:cNvPr id="21" name="Google Shape;21;p2"/>
            <p:cNvSpPr/>
            <p:nvPr/>
          </p:nvSpPr>
          <p:spPr>
            <a:xfrm rot="10800000">
              <a:off x="7706147" y="1873398"/>
              <a:ext cx="2107599" cy="3625597"/>
            </a:xfrm>
            <a:custGeom>
              <a:avLst/>
              <a:gdLst/>
              <a:ahLst/>
              <a:cxnLst/>
              <a:rect l="l" t="t" r="r" b="b"/>
              <a:pathLst>
                <a:path w="55975" h="96291" extrusionOk="0">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10800000">
              <a:off x="9270270" y="4328857"/>
              <a:ext cx="543476" cy="674846"/>
            </a:xfrm>
            <a:custGeom>
              <a:avLst/>
              <a:gdLst/>
              <a:ahLst/>
              <a:cxnLst/>
              <a:rect l="l" t="t" r="r" b="b"/>
              <a:pathLst>
                <a:path w="14434" h="17923" extrusionOk="0">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10800000">
              <a:off x="8091686" y="4695222"/>
              <a:ext cx="724020" cy="592650"/>
            </a:xfrm>
            <a:custGeom>
              <a:avLst/>
              <a:gdLst/>
              <a:ahLst/>
              <a:cxnLst/>
              <a:rect l="l" t="t" r="r" b="b"/>
              <a:pathLst>
                <a:path w="19229" h="15740" extrusionOk="0">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10800000">
              <a:off x="8791477" y="2052294"/>
              <a:ext cx="850946" cy="553379"/>
            </a:xfrm>
            <a:custGeom>
              <a:avLst/>
              <a:gdLst/>
              <a:ahLst/>
              <a:cxnLst/>
              <a:rect l="l" t="t" r="r" b="b"/>
              <a:pathLst>
                <a:path w="22600" h="14697" extrusionOk="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10800000">
              <a:off x="8745805" y="2857900"/>
              <a:ext cx="924181" cy="1092073"/>
            </a:xfrm>
            <a:custGeom>
              <a:avLst/>
              <a:gdLst/>
              <a:ahLst/>
              <a:cxnLst/>
              <a:rect l="l" t="t" r="r" b="b"/>
              <a:pathLst>
                <a:path w="24545" h="29004" extrusionOk="0">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2"/>
          <p:cNvSpPr txBox="1">
            <a:spLocks noGrp="1"/>
          </p:cNvSpPr>
          <p:nvPr>
            <p:ph type="ctrTitle"/>
          </p:nvPr>
        </p:nvSpPr>
        <p:spPr>
          <a:xfrm>
            <a:off x="2307950" y="643525"/>
            <a:ext cx="4528200" cy="24921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7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7" name="Google Shape;27;p2"/>
          <p:cNvSpPr txBox="1">
            <a:spLocks noGrp="1"/>
          </p:cNvSpPr>
          <p:nvPr>
            <p:ph type="subTitle" idx="1"/>
          </p:nvPr>
        </p:nvSpPr>
        <p:spPr>
          <a:xfrm>
            <a:off x="3171600" y="2834125"/>
            <a:ext cx="28008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2"/>
              </a:buClr>
              <a:buSzPts val="2800"/>
              <a:buNone/>
              <a:defRPr>
                <a:solidFill>
                  <a:schemeClr val="lt2"/>
                </a:solidFill>
              </a:defRPr>
            </a:lvl1pPr>
            <a:lvl2pPr lvl="1" algn="ctr">
              <a:lnSpc>
                <a:spcPct val="100000"/>
              </a:lnSpc>
              <a:spcBef>
                <a:spcPts val="0"/>
              </a:spcBef>
              <a:spcAft>
                <a:spcPts val="0"/>
              </a:spcAft>
              <a:buClr>
                <a:schemeClr val="lt2"/>
              </a:buClr>
              <a:buSzPts val="2800"/>
              <a:buNone/>
              <a:defRPr sz="2800">
                <a:solidFill>
                  <a:schemeClr val="lt2"/>
                </a:solidFill>
              </a:defRPr>
            </a:lvl2pPr>
            <a:lvl3pPr lvl="2" algn="ctr">
              <a:lnSpc>
                <a:spcPct val="100000"/>
              </a:lnSpc>
              <a:spcBef>
                <a:spcPts val="0"/>
              </a:spcBef>
              <a:spcAft>
                <a:spcPts val="0"/>
              </a:spcAft>
              <a:buClr>
                <a:schemeClr val="lt2"/>
              </a:buClr>
              <a:buSzPts val="2800"/>
              <a:buNone/>
              <a:defRPr sz="2800">
                <a:solidFill>
                  <a:schemeClr val="lt2"/>
                </a:solidFill>
              </a:defRPr>
            </a:lvl3pPr>
            <a:lvl4pPr lvl="3" algn="ctr">
              <a:lnSpc>
                <a:spcPct val="100000"/>
              </a:lnSpc>
              <a:spcBef>
                <a:spcPts val="0"/>
              </a:spcBef>
              <a:spcAft>
                <a:spcPts val="0"/>
              </a:spcAft>
              <a:buClr>
                <a:schemeClr val="lt2"/>
              </a:buClr>
              <a:buSzPts val="2800"/>
              <a:buNone/>
              <a:defRPr sz="2800">
                <a:solidFill>
                  <a:schemeClr val="lt2"/>
                </a:solidFill>
              </a:defRPr>
            </a:lvl4pPr>
            <a:lvl5pPr lvl="4" algn="ctr">
              <a:lnSpc>
                <a:spcPct val="100000"/>
              </a:lnSpc>
              <a:spcBef>
                <a:spcPts val="0"/>
              </a:spcBef>
              <a:spcAft>
                <a:spcPts val="0"/>
              </a:spcAft>
              <a:buClr>
                <a:schemeClr val="lt2"/>
              </a:buClr>
              <a:buSzPts val="2800"/>
              <a:buNone/>
              <a:defRPr sz="2800">
                <a:solidFill>
                  <a:schemeClr val="lt2"/>
                </a:solidFill>
              </a:defRPr>
            </a:lvl5pPr>
            <a:lvl6pPr lvl="5" algn="ctr">
              <a:lnSpc>
                <a:spcPct val="100000"/>
              </a:lnSpc>
              <a:spcBef>
                <a:spcPts val="0"/>
              </a:spcBef>
              <a:spcAft>
                <a:spcPts val="0"/>
              </a:spcAft>
              <a:buClr>
                <a:schemeClr val="lt2"/>
              </a:buClr>
              <a:buSzPts val="2800"/>
              <a:buNone/>
              <a:defRPr sz="2800">
                <a:solidFill>
                  <a:schemeClr val="lt2"/>
                </a:solidFill>
              </a:defRPr>
            </a:lvl6pPr>
            <a:lvl7pPr lvl="6" algn="ctr">
              <a:lnSpc>
                <a:spcPct val="100000"/>
              </a:lnSpc>
              <a:spcBef>
                <a:spcPts val="0"/>
              </a:spcBef>
              <a:spcAft>
                <a:spcPts val="0"/>
              </a:spcAft>
              <a:buClr>
                <a:schemeClr val="lt2"/>
              </a:buClr>
              <a:buSzPts val="2800"/>
              <a:buNone/>
              <a:defRPr sz="2800">
                <a:solidFill>
                  <a:schemeClr val="lt2"/>
                </a:solidFill>
              </a:defRPr>
            </a:lvl7pPr>
            <a:lvl8pPr lvl="7" algn="ctr">
              <a:lnSpc>
                <a:spcPct val="100000"/>
              </a:lnSpc>
              <a:spcBef>
                <a:spcPts val="0"/>
              </a:spcBef>
              <a:spcAft>
                <a:spcPts val="0"/>
              </a:spcAft>
              <a:buClr>
                <a:schemeClr val="lt2"/>
              </a:buClr>
              <a:buSzPts val="2800"/>
              <a:buNone/>
              <a:defRPr sz="2800">
                <a:solidFill>
                  <a:schemeClr val="lt2"/>
                </a:solidFill>
              </a:defRPr>
            </a:lvl8pPr>
            <a:lvl9pPr lvl="8" algn="ctr">
              <a:lnSpc>
                <a:spcPct val="100000"/>
              </a:lnSpc>
              <a:spcBef>
                <a:spcPts val="0"/>
              </a:spcBef>
              <a:spcAft>
                <a:spcPts val="0"/>
              </a:spcAft>
              <a:buClr>
                <a:schemeClr val="lt2"/>
              </a:buClr>
              <a:buSzPts val="2800"/>
              <a:buNone/>
              <a:defRPr sz="2800">
                <a:solidFill>
                  <a:schemeClr val="lt2"/>
                </a:solidFill>
              </a:defRPr>
            </a:lvl9pPr>
          </a:lstStyle>
          <a:p>
            <a:endParaRPr/>
          </a:p>
        </p:txBody>
      </p:sp>
      <p:sp>
        <p:nvSpPr>
          <p:cNvPr id="29" name="Google Shape;29;p2"/>
          <p:cNvSpPr/>
          <p:nvPr/>
        </p:nvSpPr>
        <p:spPr>
          <a:xfrm>
            <a:off x="2274403" y="-2"/>
            <a:ext cx="466639" cy="475690"/>
          </a:xfrm>
          <a:custGeom>
            <a:avLst/>
            <a:gdLst/>
            <a:ahLst/>
            <a:cxnLst/>
            <a:rect l="l" t="t" r="r" b="b"/>
            <a:pathLst>
              <a:path w="12594" h="12840" extrusionOk="0">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3"/>
        <p:cNvGrpSpPr/>
        <p:nvPr/>
      </p:nvGrpSpPr>
      <p:grpSpPr>
        <a:xfrm>
          <a:off x="0" y="0"/>
          <a:ext cx="0" cy="0"/>
          <a:chOff x="0" y="0"/>
          <a:chExt cx="0" cy="0"/>
        </a:xfrm>
      </p:grpSpPr>
      <p:sp>
        <p:nvSpPr>
          <p:cNvPr id="94" name="Google Shape;94;p9"/>
          <p:cNvSpPr/>
          <p:nvPr/>
        </p:nvSpPr>
        <p:spPr>
          <a:xfrm rot="-5400000" flipH="1">
            <a:off x="-788213" y="1351053"/>
            <a:ext cx="3966072" cy="3860646"/>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9"/>
          <p:cNvSpPr txBox="1">
            <a:spLocks noGrp="1"/>
          </p:cNvSpPr>
          <p:nvPr>
            <p:ph type="subTitle" idx="1"/>
          </p:nvPr>
        </p:nvSpPr>
        <p:spPr>
          <a:xfrm>
            <a:off x="1849500" y="1462225"/>
            <a:ext cx="5445000" cy="723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a:solidFill>
                  <a:schemeClr val="dk2"/>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96" name="Google Shape;96;p9"/>
          <p:cNvSpPr txBox="1">
            <a:spLocks noGrp="1"/>
          </p:cNvSpPr>
          <p:nvPr>
            <p:ph type="body" idx="2"/>
          </p:nvPr>
        </p:nvSpPr>
        <p:spPr>
          <a:xfrm>
            <a:off x="1489050" y="2459875"/>
            <a:ext cx="6165900" cy="2304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Clr>
                <a:schemeClr val="accent1"/>
              </a:buClr>
              <a:buSzPts val="1800"/>
              <a:buFont typeface="Pathway Gothic One"/>
              <a:buAutoNum type="arabicPeriod"/>
              <a:defRPr sz="1600"/>
            </a:lvl1pPr>
            <a:lvl2pPr marL="914400" lvl="1" indent="-317500">
              <a:spcBef>
                <a:spcPts val="1600"/>
              </a:spcBef>
              <a:spcAft>
                <a:spcPts val="0"/>
              </a:spcAft>
              <a:buSzPts val="1400"/>
              <a:buAutoNum type="alphaLcPeriod"/>
              <a:defRPr/>
            </a:lvl2pPr>
            <a:lvl3pPr marL="1371600" lvl="2" indent="-317500">
              <a:spcBef>
                <a:spcPts val="1600"/>
              </a:spcBef>
              <a:spcAft>
                <a:spcPts val="0"/>
              </a:spcAft>
              <a:buSzPts val="1400"/>
              <a:buAutoNum type="romanLcPeriod"/>
              <a:defRPr/>
            </a:lvl3pPr>
            <a:lvl4pPr marL="1828800" lvl="3" indent="-317500">
              <a:spcBef>
                <a:spcPts val="1600"/>
              </a:spcBef>
              <a:spcAft>
                <a:spcPts val="0"/>
              </a:spcAft>
              <a:buSzPts val="1400"/>
              <a:buAutoNum type="arabicPeriod"/>
              <a:defRPr/>
            </a:lvl4pPr>
            <a:lvl5pPr marL="2286000" lvl="4" indent="-317500">
              <a:spcBef>
                <a:spcPts val="1600"/>
              </a:spcBef>
              <a:spcAft>
                <a:spcPts val="0"/>
              </a:spcAft>
              <a:buSzPts val="1400"/>
              <a:buAutoNum type="alphaLcPeriod"/>
              <a:defRPr/>
            </a:lvl5pPr>
            <a:lvl6pPr marL="2743200" lvl="5" indent="-317500">
              <a:spcBef>
                <a:spcPts val="1600"/>
              </a:spcBef>
              <a:spcAft>
                <a:spcPts val="0"/>
              </a:spcAft>
              <a:buSzPts val="1400"/>
              <a:buAutoNum type="romanLcPeriod"/>
              <a:defRPr/>
            </a:lvl6pPr>
            <a:lvl7pPr marL="3200400" lvl="6" indent="-317500">
              <a:spcBef>
                <a:spcPts val="1600"/>
              </a:spcBef>
              <a:spcAft>
                <a:spcPts val="0"/>
              </a:spcAft>
              <a:buSzPts val="1400"/>
              <a:buAutoNum type="arabicPeriod"/>
              <a:defRPr/>
            </a:lvl7pPr>
            <a:lvl8pPr marL="3657600" lvl="7" indent="-317500">
              <a:spcBef>
                <a:spcPts val="1600"/>
              </a:spcBef>
              <a:spcAft>
                <a:spcPts val="0"/>
              </a:spcAft>
              <a:buSzPts val="1400"/>
              <a:buAutoNum type="alphaLcPeriod"/>
              <a:defRPr/>
            </a:lvl8pPr>
            <a:lvl9pPr marL="4114800" lvl="8" indent="-317500">
              <a:spcBef>
                <a:spcPts val="1600"/>
              </a:spcBef>
              <a:spcAft>
                <a:spcPts val="1600"/>
              </a:spcAft>
              <a:buSzPts val="1400"/>
              <a:buAutoNum type="romanLcPeriod"/>
              <a:defRPr/>
            </a:lvl9pPr>
          </a:lstStyle>
          <a:p>
            <a:endParaRPr/>
          </a:p>
        </p:txBody>
      </p:sp>
      <p:sp>
        <p:nvSpPr>
          <p:cNvPr id="97" name="Google Shape;97;p9"/>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extLst>
      <p:ext uri="{BB962C8B-B14F-4D97-AF65-F5344CB8AC3E}">
        <p14:creationId xmlns:p14="http://schemas.microsoft.com/office/powerpoint/2010/main" val="1852064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6">
  <p:cSld name="Title only 6">
    <p:spTree>
      <p:nvGrpSpPr>
        <p:cNvPr id="1" name="Shape 251"/>
        <p:cNvGrpSpPr/>
        <p:nvPr/>
      </p:nvGrpSpPr>
      <p:grpSpPr>
        <a:xfrm>
          <a:off x="0" y="0"/>
          <a:ext cx="0" cy="0"/>
          <a:chOff x="0" y="0"/>
          <a:chExt cx="0" cy="0"/>
        </a:xfrm>
      </p:grpSpPr>
      <p:sp>
        <p:nvSpPr>
          <p:cNvPr id="252" name="Google Shape;252;p25"/>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53" name="Google Shape;253;p25"/>
          <p:cNvSpPr/>
          <p:nvPr/>
        </p:nvSpPr>
        <p:spPr>
          <a:xfrm rot="1014904">
            <a:off x="-1318421" y="2597169"/>
            <a:ext cx="6240387" cy="3109518"/>
          </a:xfrm>
          <a:custGeom>
            <a:avLst/>
            <a:gdLst/>
            <a:ahLst/>
            <a:cxnLst/>
            <a:rect l="l" t="t" r="r" b="b"/>
            <a:pathLst>
              <a:path w="95864" h="47768" extrusionOk="0">
                <a:moveTo>
                  <a:pt x="30475" y="1"/>
                </a:moveTo>
                <a:cubicBezTo>
                  <a:pt x="29158" y="1"/>
                  <a:pt x="27873" y="287"/>
                  <a:pt x="26685" y="959"/>
                </a:cubicBezTo>
                <a:cubicBezTo>
                  <a:pt x="23527" y="2750"/>
                  <a:pt x="21874" y="6878"/>
                  <a:pt x="18349" y="7749"/>
                </a:cubicBezTo>
                <a:cubicBezTo>
                  <a:pt x="17897" y="7859"/>
                  <a:pt x="17448" y="7908"/>
                  <a:pt x="17000" y="7908"/>
                </a:cubicBezTo>
                <a:cubicBezTo>
                  <a:pt x="13711" y="7908"/>
                  <a:pt x="10517" y="5280"/>
                  <a:pt x="7115" y="5280"/>
                </a:cubicBezTo>
                <a:cubicBezTo>
                  <a:pt x="6993" y="5280"/>
                  <a:pt x="6871" y="5283"/>
                  <a:pt x="6749" y="5290"/>
                </a:cubicBezTo>
                <a:cubicBezTo>
                  <a:pt x="2923" y="5510"/>
                  <a:pt x="1" y="9995"/>
                  <a:pt x="1352" y="13585"/>
                </a:cubicBezTo>
                <a:cubicBezTo>
                  <a:pt x="2435" y="16459"/>
                  <a:pt x="5634" y="18519"/>
                  <a:pt x="5634" y="21596"/>
                </a:cubicBezTo>
                <a:cubicBezTo>
                  <a:pt x="5642" y="23965"/>
                  <a:pt x="3713" y="25821"/>
                  <a:pt x="2573" y="27905"/>
                </a:cubicBezTo>
                <a:cubicBezTo>
                  <a:pt x="595" y="31519"/>
                  <a:pt x="994" y="35923"/>
                  <a:pt x="1596" y="39993"/>
                </a:cubicBezTo>
                <a:cubicBezTo>
                  <a:pt x="1979" y="42590"/>
                  <a:pt x="2435" y="45211"/>
                  <a:pt x="3102" y="47768"/>
                </a:cubicBezTo>
                <a:lnTo>
                  <a:pt x="95864" y="47768"/>
                </a:lnTo>
                <a:lnTo>
                  <a:pt x="95864" y="41540"/>
                </a:lnTo>
                <a:cubicBezTo>
                  <a:pt x="90768" y="41328"/>
                  <a:pt x="85745" y="40270"/>
                  <a:pt x="80999" y="38390"/>
                </a:cubicBezTo>
                <a:cubicBezTo>
                  <a:pt x="77832" y="37144"/>
                  <a:pt x="74820" y="35524"/>
                  <a:pt x="72036" y="33570"/>
                </a:cubicBezTo>
                <a:cubicBezTo>
                  <a:pt x="68723" y="31250"/>
                  <a:pt x="65613" y="28304"/>
                  <a:pt x="64327" y="24469"/>
                </a:cubicBezTo>
                <a:cubicBezTo>
                  <a:pt x="63586" y="22239"/>
                  <a:pt x="63505" y="19837"/>
                  <a:pt x="63049" y="17534"/>
                </a:cubicBezTo>
                <a:cubicBezTo>
                  <a:pt x="62585" y="15222"/>
                  <a:pt x="61633" y="12845"/>
                  <a:pt x="59679" y="11534"/>
                </a:cubicBezTo>
                <a:cubicBezTo>
                  <a:pt x="57066" y="9784"/>
                  <a:pt x="53582" y="10468"/>
                  <a:pt x="50488" y="9881"/>
                </a:cubicBezTo>
                <a:cubicBezTo>
                  <a:pt x="46125" y="9059"/>
                  <a:pt x="42730" y="5779"/>
                  <a:pt x="39091" y="3223"/>
                </a:cubicBezTo>
                <a:cubicBezTo>
                  <a:pt x="36570" y="1457"/>
                  <a:pt x="33444" y="1"/>
                  <a:pt x="304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5819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40"/>
        <p:cNvGrpSpPr/>
        <p:nvPr/>
      </p:nvGrpSpPr>
      <p:grpSpPr>
        <a:xfrm>
          <a:off x="0" y="0"/>
          <a:ext cx="0" cy="0"/>
          <a:chOff x="0" y="0"/>
          <a:chExt cx="0" cy="0"/>
        </a:xfrm>
      </p:grpSpPr>
      <p:sp>
        <p:nvSpPr>
          <p:cNvPr id="141" name="Google Shape;141;p13"/>
          <p:cNvSpPr/>
          <p:nvPr/>
        </p:nvSpPr>
        <p:spPr>
          <a:xfrm rot="5400000">
            <a:off x="5413687" y="1351053"/>
            <a:ext cx="3966072" cy="3860646"/>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2" name="Google Shape;142;p13"/>
          <p:cNvSpPr txBox="1">
            <a:spLocks noGrp="1"/>
          </p:cNvSpPr>
          <p:nvPr>
            <p:ph type="ctrTitle"/>
          </p:nvPr>
        </p:nvSpPr>
        <p:spPr>
          <a:xfrm flipH="1">
            <a:off x="3799328" y="1760875"/>
            <a:ext cx="1560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143" name="Google Shape;143;p13"/>
          <p:cNvSpPr txBox="1">
            <a:spLocks noGrp="1"/>
          </p:cNvSpPr>
          <p:nvPr>
            <p:ph type="subTitle" idx="1"/>
          </p:nvPr>
        </p:nvSpPr>
        <p:spPr>
          <a:xfrm flipH="1">
            <a:off x="3653978" y="2179118"/>
            <a:ext cx="18513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solidFill>
                  <a:schemeClr val="lt2"/>
                </a:solidFill>
              </a:defRPr>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144" name="Google Shape;144;p13"/>
          <p:cNvSpPr txBox="1">
            <a:spLocks noGrp="1"/>
          </p:cNvSpPr>
          <p:nvPr>
            <p:ph type="ctrTitle" idx="2"/>
          </p:nvPr>
        </p:nvSpPr>
        <p:spPr>
          <a:xfrm flipH="1">
            <a:off x="6040355" y="1760875"/>
            <a:ext cx="1560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145" name="Google Shape;145;p13"/>
          <p:cNvSpPr txBox="1">
            <a:spLocks noGrp="1"/>
          </p:cNvSpPr>
          <p:nvPr>
            <p:ph type="subTitle" idx="3"/>
          </p:nvPr>
        </p:nvSpPr>
        <p:spPr>
          <a:xfrm flipH="1">
            <a:off x="5853605" y="2178198"/>
            <a:ext cx="19341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solidFill>
                  <a:schemeClr val="lt2"/>
                </a:solidFill>
              </a:defRPr>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146" name="Google Shape;146;p13"/>
          <p:cNvSpPr txBox="1">
            <a:spLocks noGrp="1"/>
          </p:cNvSpPr>
          <p:nvPr>
            <p:ph type="ctrTitle" idx="4"/>
          </p:nvPr>
        </p:nvSpPr>
        <p:spPr>
          <a:xfrm flipH="1">
            <a:off x="1535728" y="1760875"/>
            <a:ext cx="1560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147" name="Google Shape;147;p13"/>
          <p:cNvSpPr txBox="1">
            <a:spLocks noGrp="1"/>
          </p:cNvSpPr>
          <p:nvPr>
            <p:ph type="subTitle" idx="5"/>
          </p:nvPr>
        </p:nvSpPr>
        <p:spPr>
          <a:xfrm flipH="1">
            <a:off x="1390378" y="2176068"/>
            <a:ext cx="18513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solidFill>
                  <a:schemeClr val="lt2"/>
                </a:solidFill>
              </a:defRPr>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148" name="Google Shape;148;p13"/>
          <p:cNvSpPr txBox="1">
            <a:spLocks noGrp="1"/>
          </p:cNvSpPr>
          <p:nvPr>
            <p:ph type="title" idx="6"/>
          </p:nvPr>
        </p:nvSpPr>
        <p:spPr>
          <a:xfrm>
            <a:off x="470250" y="346050"/>
            <a:ext cx="8203500" cy="75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49" name="Google Shape;149;p13"/>
          <p:cNvSpPr/>
          <p:nvPr/>
        </p:nvSpPr>
        <p:spPr>
          <a:xfrm rot="-5400000" flipH="1">
            <a:off x="-3020038" y="1351053"/>
            <a:ext cx="3966072" cy="3860646"/>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2433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3"/>
          <p:cNvSpPr/>
          <p:nvPr/>
        </p:nvSpPr>
        <p:spPr>
          <a:xfrm rot="5400000" flipH="1">
            <a:off x="5473768" y="-47003"/>
            <a:ext cx="4256056" cy="4142923"/>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rot="-6299885" flipH="1">
            <a:off x="-734243" y="-1909936"/>
            <a:ext cx="2563413" cy="4737495"/>
            <a:chOff x="-340050" y="-2"/>
            <a:chExt cx="2437096" cy="3777791"/>
          </a:xfrm>
        </p:grpSpPr>
        <p:sp>
          <p:nvSpPr>
            <p:cNvPr id="34" name="Google Shape;34;p3"/>
            <p:cNvSpPr/>
            <p:nvPr/>
          </p:nvSpPr>
          <p:spPr>
            <a:xfrm rot="10800000" flipH="1">
              <a:off x="-340050" y="0"/>
              <a:ext cx="2437096" cy="3777788"/>
            </a:xfrm>
            <a:custGeom>
              <a:avLst/>
              <a:gdLst/>
              <a:ahLst/>
              <a:cxnLst/>
              <a:rect l="l" t="t" r="r" b="b"/>
              <a:pathLst>
                <a:path w="64726" h="100333" extrusionOk="0">
                  <a:moveTo>
                    <a:pt x="0" y="0"/>
                  </a:moveTo>
                  <a:lnTo>
                    <a:pt x="0" y="100332"/>
                  </a:lnTo>
                  <a:lnTo>
                    <a:pt x="50667" y="100332"/>
                  </a:lnTo>
                  <a:cubicBezTo>
                    <a:pt x="50740" y="99266"/>
                    <a:pt x="50439" y="98126"/>
                    <a:pt x="49910" y="97182"/>
                  </a:cubicBezTo>
                  <a:cubicBezTo>
                    <a:pt x="48966" y="95505"/>
                    <a:pt x="47435" y="94235"/>
                    <a:pt x="46165" y="92786"/>
                  </a:cubicBezTo>
                  <a:cubicBezTo>
                    <a:pt x="43617" y="89888"/>
                    <a:pt x="42128" y="86103"/>
                    <a:pt x="41892" y="82260"/>
                  </a:cubicBezTo>
                  <a:cubicBezTo>
                    <a:pt x="41794" y="80705"/>
                    <a:pt x="41908" y="79142"/>
                    <a:pt x="42234" y="77620"/>
                  </a:cubicBezTo>
                  <a:cubicBezTo>
                    <a:pt x="42567" y="76098"/>
                    <a:pt x="43105" y="74608"/>
                    <a:pt x="43723" y="73143"/>
                  </a:cubicBezTo>
                  <a:cubicBezTo>
                    <a:pt x="45457" y="68999"/>
                    <a:pt x="47785" y="65002"/>
                    <a:pt x="47712" y="60566"/>
                  </a:cubicBezTo>
                  <a:cubicBezTo>
                    <a:pt x="47696" y="59190"/>
                    <a:pt x="47444" y="57847"/>
                    <a:pt x="47085" y="56512"/>
                  </a:cubicBezTo>
                  <a:cubicBezTo>
                    <a:pt x="47077" y="56463"/>
                    <a:pt x="47061" y="56414"/>
                    <a:pt x="47045" y="56365"/>
                  </a:cubicBezTo>
                  <a:cubicBezTo>
                    <a:pt x="47045" y="56341"/>
                    <a:pt x="47037" y="56316"/>
                    <a:pt x="47028" y="56292"/>
                  </a:cubicBezTo>
                  <a:cubicBezTo>
                    <a:pt x="46882" y="55746"/>
                    <a:pt x="46719" y="55209"/>
                    <a:pt x="46548" y="54664"/>
                  </a:cubicBezTo>
                  <a:cubicBezTo>
                    <a:pt x="46532" y="54615"/>
                    <a:pt x="46516" y="54566"/>
                    <a:pt x="46499" y="54509"/>
                  </a:cubicBezTo>
                  <a:cubicBezTo>
                    <a:pt x="46459" y="54387"/>
                    <a:pt x="46418" y="54257"/>
                    <a:pt x="46377" y="54127"/>
                  </a:cubicBezTo>
                  <a:cubicBezTo>
                    <a:pt x="46255" y="53760"/>
                    <a:pt x="46133" y="53386"/>
                    <a:pt x="46011" y="53011"/>
                  </a:cubicBezTo>
                  <a:cubicBezTo>
                    <a:pt x="46003" y="52987"/>
                    <a:pt x="45995" y="52962"/>
                    <a:pt x="45986" y="52930"/>
                  </a:cubicBezTo>
                  <a:cubicBezTo>
                    <a:pt x="45913" y="52702"/>
                    <a:pt x="45840" y="52474"/>
                    <a:pt x="45767" y="52246"/>
                  </a:cubicBezTo>
                  <a:cubicBezTo>
                    <a:pt x="45767" y="52246"/>
                    <a:pt x="45767" y="52238"/>
                    <a:pt x="45767" y="52230"/>
                  </a:cubicBezTo>
                  <a:cubicBezTo>
                    <a:pt x="45669" y="51896"/>
                    <a:pt x="45563" y="51562"/>
                    <a:pt x="45465" y="51228"/>
                  </a:cubicBezTo>
                  <a:cubicBezTo>
                    <a:pt x="44993" y="51554"/>
                    <a:pt x="44448" y="51741"/>
                    <a:pt x="43878" y="51766"/>
                  </a:cubicBezTo>
                  <a:cubicBezTo>
                    <a:pt x="43854" y="51766"/>
                    <a:pt x="43831" y="51767"/>
                    <a:pt x="43807" y="51767"/>
                  </a:cubicBezTo>
                  <a:cubicBezTo>
                    <a:pt x="42574" y="51767"/>
                    <a:pt x="41478" y="50933"/>
                    <a:pt x="40719" y="49950"/>
                  </a:cubicBezTo>
                  <a:cubicBezTo>
                    <a:pt x="39946" y="48957"/>
                    <a:pt x="39417" y="47785"/>
                    <a:pt x="38668" y="46776"/>
                  </a:cubicBezTo>
                  <a:cubicBezTo>
                    <a:pt x="38098" y="46019"/>
                    <a:pt x="37414" y="45351"/>
                    <a:pt x="36836" y="44602"/>
                  </a:cubicBezTo>
                  <a:cubicBezTo>
                    <a:pt x="36258" y="43861"/>
                    <a:pt x="35770" y="42990"/>
                    <a:pt x="35713" y="42038"/>
                  </a:cubicBezTo>
                  <a:cubicBezTo>
                    <a:pt x="35632" y="40695"/>
                    <a:pt x="36429" y="39449"/>
                    <a:pt x="37366" y="38489"/>
                  </a:cubicBezTo>
                  <a:cubicBezTo>
                    <a:pt x="38310" y="37520"/>
                    <a:pt x="39433" y="36730"/>
                    <a:pt x="40280" y="35688"/>
                  </a:cubicBezTo>
                  <a:cubicBezTo>
                    <a:pt x="41265" y="34467"/>
                    <a:pt x="41932" y="32872"/>
                    <a:pt x="43349" y="32196"/>
                  </a:cubicBezTo>
                  <a:cubicBezTo>
                    <a:pt x="43829" y="31964"/>
                    <a:pt x="44340" y="31868"/>
                    <a:pt x="44861" y="31868"/>
                  </a:cubicBezTo>
                  <a:cubicBezTo>
                    <a:pt x="45896" y="31868"/>
                    <a:pt x="46971" y="32249"/>
                    <a:pt x="47924" y="32709"/>
                  </a:cubicBezTo>
                  <a:cubicBezTo>
                    <a:pt x="49169" y="33311"/>
                    <a:pt x="50390" y="34060"/>
                    <a:pt x="51734" y="34296"/>
                  </a:cubicBezTo>
                  <a:cubicBezTo>
                    <a:pt x="51856" y="34190"/>
                    <a:pt x="51978" y="34093"/>
                    <a:pt x="52108" y="33995"/>
                  </a:cubicBezTo>
                  <a:cubicBezTo>
                    <a:pt x="55641" y="31113"/>
                    <a:pt x="59589" y="28525"/>
                    <a:pt x="61958" y="24633"/>
                  </a:cubicBezTo>
                  <a:cubicBezTo>
                    <a:pt x="64172" y="20946"/>
                    <a:pt x="64726" y="16281"/>
                    <a:pt x="63415" y="12178"/>
                  </a:cubicBezTo>
                  <a:cubicBezTo>
                    <a:pt x="62056" y="8027"/>
                    <a:pt x="58987" y="4656"/>
                    <a:pt x="54982" y="2906"/>
                  </a:cubicBezTo>
                  <a:cubicBezTo>
                    <a:pt x="52714" y="1933"/>
                    <a:pt x="50303" y="1546"/>
                    <a:pt x="47852" y="1546"/>
                  </a:cubicBezTo>
                  <a:cubicBezTo>
                    <a:pt x="44440" y="1546"/>
                    <a:pt x="40950" y="2295"/>
                    <a:pt x="37659" y="3256"/>
                  </a:cubicBezTo>
                  <a:cubicBezTo>
                    <a:pt x="32001" y="4901"/>
                    <a:pt x="26376" y="7156"/>
                    <a:pt x="20482" y="7196"/>
                  </a:cubicBezTo>
                  <a:cubicBezTo>
                    <a:pt x="20429" y="7197"/>
                    <a:pt x="20376" y="7197"/>
                    <a:pt x="20324" y="7197"/>
                  </a:cubicBezTo>
                  <a:cubicBezTo>
                    <a:pt x="13042" y="7197"/>
                    <a:pt x="6312" y="3863"/>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rot="10800000" flipH="1">
              <a:off x="1002179" y="1828604"/>
              <a:ext cx="605716" cy="749134"/>
            </a:xfrm>
            <a:custGeom>
              <a:avLst/>
              <a:gdLst/>
              <a:ahLst/>
              <a:cxnLst/>
              <a:rect l="l" t="t" r="r" b="b"/>
              <a:pathLst>
                <a:path w="16087" h="19896" extrusionOk="0">
                  <a:moveTo>
                    <a:pt x="9218" y="0"/>
                  </a:moveTo>
                  <a:cubicBezTo>
                    <a:pt x="8697" y="0"/>
                    <a:pt x="8187" y="96"/>
                    <a:pt x="7710" y="325"/>
                  </a:cubicBezTo>
                  <a:cubicBezTo>
                    <a:pt x="6294" y="1001"/>
                    <a:pt x="5626" y="2604"/>
                    <a:pt x="4641" y="3817"/>
                  </a:cubicBezTo>
                  <a:cubicBezTo>
                    <a:pt x="3794" y="4867"/>
                    <a:pt x="2671" y="5649"/>
                    <a:pt x="1735" y="6618"/>
                  </a:cubicBezTo>
                  <a:cubicBezTo>
                    <a:pt x="791" y="7578"/>
                    <a:pt x="1" y="8824"/>
                    <a:pt x="82" y="10175"/>
                  </a:cubicBezTo>
                  <a:cubicBezTo>
                    <a:pt x="139" y="11119"/>
                    <a:pt x="620" y="11990"/>
                    <a:pt x="1198" y="12739"/>
                  </a:cubicBezTo>
                  <a:cubicBezTo>
                    <a:pt x="1776" y="13488"/>
                    <a:pt x="2467" y="14148"/>
                    <a:pt x="3037" y="14905"/>
                  </a:cubicBezTo>
                  <a:cubicBezTo>
                    <a:pt x="3794" y="15914"/>
                    <a:pt x="4315" y="17086"/>
                    <a:pt x="5089" y="18079"/>
                  </a:cubicBezTo>
                  <a:cubicBezTo>
                    <a:pt x="5848" y="19062"/>
                    <a:pt x="6944" y="19896"/>
                    <a:pt x="8177" y="19896"/>
                  </a:cubicBezTo>
                  <a:cubicBezTo>
                    <a:pt x="8200" y="19896"/>
                    <a:pt x="8224" y="19895"/>
                    <a:pt x="8247" y="19895"/>
                  </a:cubicBezTo>
                  <a:cubicBezTo>
                    <a:pt x="8817" y="19870"/>
                    <a:pt x="9363" y="19683"/>
                    <a:pt x="9835" y="19357"/>
                  </a:cubicBezTo>
                  <a:cubicBezTo>
                    <a:pt x="9232" y="17322"/>
                    <a:pt x="8801" y="15271"/>
                    <a:pt x="9029" y="13163"/>
                  </a:cubicBezTo>
                  <a:cubicBezTo>
                    <a:pt x="9501" y="8791"/>
                    <a:pt x="12692" y="5250"/>
                    <a:pt x="16087" y="2425"/>
                  </a:cubicBezTo>
                  <a:cubicBezTo>
                    <a:pt x="14752" y="2189"/>
                    <a:pt x="13522" y="1440"/>
                    <a:pt x="12285" y="838"/>
                  </a:cubicBezTo>
                  <a:cubicBezTo>
                    <a:pt x="11332" y="378"/>
                    <a:pt x="10253" y="0"/>
                    <a:pt x="9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10800000" flipH="1">
              <a:off x="-340050" y="-2"/>
              <a:ext cx="2107599" cy="3625597"/>
            </a:xfrm>
            <a:custGeom>
              <a:avLst/>
              <a:gdLst/>
              <a:ahLst/>
              <a:cxnLst/>
              <a:rect l="l" t="t" r="r" b="b"/>
              <a:pathLst>
                <a:path w="55975" h="96291" extrusionOk="0">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rot="10800000" flipH="1">
              <a:off x="-340050" y="2455757"/>
              <a:ext cx="543476" cy="674846"/>
            </a:xfrm>
            <a:custGeom>
              <a:avLst/>
              <a:gdLst/>
              <a:ahLst/>
              <a:cxnLst/>
              <a:rect l="l" t="t" r="r" b="b"/>
              <a:pathLst>
                <a:path w="14434" h="17923" extrusionOk="0">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10800000" flipH="1">
              <a:off x="657989" y="2822122"/>
              <a:ext cx="724020" cy="592650"/>
            </a:xfrm>
            <a:custGeom>
              <a:avLst/>
              <a:gdLst/>
              <a:ahLst/>
              <a:cxnLst/>
              <a:rect l="l" t="t" r="r" b="b"/>
              <a:pathLst>
                <a:path w="19229" h="15740" extrusionOk="0">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rot="10800000" flipH="1">
              <a:off x="-168727" y="179194"/>
              <a:ext cx="850947" cy="553379"/>
            </a:xfrm>
            <a:custGeom>
              <a:avLst/>
              <a:gdLst/>
              <a:ahLst/>
              <a:cxnLst/>
              <a:rect l="l" t="t" r="r" b="b"/>
              <a:pathLst>
                <a:path w="22600" h="14697" extrusionOk="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rot="10800000" flipH="1">
              <a:off x="989941" y="553203"/>
              <a:ext cx="316356" cy="478224"/>
            </a:xfrm>
            <a:custGeom>
              <a:avLst/>
              <a:gdLst/>
              <a:ahLst/>
              <a:cxnLst/>
              <a:rect l="l" t="t" r="r" b="b"/>
              <a:pathLst>
                <a:path w="8402" h="12701" extrusionOk="0">
                  <a:moveTo>
                    <a:pt x="6887" y="1"/>
                  </a:moveTo>
                  <a:cubicBezTo>
                    <a:pt x="6860" y="1"/>
                    <a:pt x="6833" y="1"/>
                    <a:pt x="6806" y="1"/>
                  </a:cubicBezTo>
                  <a:cubicBezTo>
                    <a:pt x="5715" y="1"/>
                    <a:pt x="4640" y="278"/>
                    <a:pt x="3582" y="563"/>
                  </a:cubicBezTo>
                  <a:cubicBezTo>
                    <a:pt x="2646" y="807"/>
                    <a:pt x="1645" y="1092"/>
                    <a:pt x="1034" y="1833"/>
                  </a:cubicBezTo>
                  <a:cubicBezTo>
                    <a:pt x="391" y="2614"/>
                    <a:pt x="318" y="3705"/>
                    <a:pt x="269" y="4723"/>
                  </a:cubicBezTo>
                  <a:cubicBezTo>
                    <a:pt x="196" y="6644"/>
                    <a:pt x="114" y="8573"/>
                    <a:pt x="33" y="10503"/>
                  </a:cubicBezTo>
                  <a:cubicBezTo>
                    <a:pt x="17" y="10967"/>
                    <a:pt x="0" y="11439"/>
                    <a:pt x="155" y="11870"/>
                  </a:cubicBezTo>
                  <a:cubicBezTo>
                    <a:pt x="318" y="12310"/>
                    <a:pt x="708" y="12692"/>
                    <a:pt x="1164" y="12701"/>
                  </a:cubicBezTo>
                  <a:cubicBezTo>
                    <a:pt x="1172" y="12701"/>
                    <a:pt x="1181" y="12701"/>
                    <a:pt x="1189" y="12701"/>
                  </a:cubicBezTo>
                  <a:cubicBezTo>
                    <a:pt x="1794" y="12701"/>
                    <a:pt x="2226" y="12099"/>
                    <a:pt x="2442" y="11528"/>
                  </a:cubicBezTo>
                  <a:cubicBezTo>
                    <a:pt x="2662" y="10950"/>
                    <a:pt x="2801" y="10291"/>
                    <a:pt x="3281" y="9908"/>
                  </a:cubicBezTo>
                  <a:cubicBezTo>
                    <a:pt x="3686" y="9585"/>
                    <a:pt x="4199" y="9544"/>
                    <a:pt x="4732" y="9544"/>
                  </a:cubicBezTo>
                  <a:cubicBezTo>
                    <a:pt x="4909" y="9544"/>
                    <a:pt x="5089" y="9549"/>
                    <a:pt x="5267" y="9549"/>
                  </a:cubicBezTo>
                  <a:cubicBezTo>
                    <a:pt x="5511" y="9549"/>
                    <a:pt x="5752" y="9541"/>
                    <a:pt x="5984" y="9501"/>
                  </a:cubicBezTo>
                  <a:cubicBezTo>
                    <a:pt x="6187" y="9469"/>
                    <a:pt x="6382" y="9412"/>
                    <a:pt x="6570" y="9330"/>
                  </a:cubicBezTo>
                  <a:cubicBezTo>
                    <a:pt x="6472" y="7776"/>
                    <a:pt x="6586" y="6213"/>
                    <a:pt x="6920" y="4690"/>
                  </a:cubicBezTo>
                  <a:cubicBezTo>
                    <a:pt x="7253" y="3160"/>
                    <a:pt x="7791" y="1678"/>
                    <a:pt x="8401" y="213"/>
                  </a:cubicBezTo>
                  <a:cubicBezTo>
                    <a:pt x="7906" y="74"/>
                    <a:pt x="7397" y="1"/>
                    <a:pt x="68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rot="10800000" flipH="1">
              <a:off x="-196290" y="984800"/>
              <a:ext cx="924181" cy="1092073"/>
            </a:xfrm>
            <a:custGeom>
              <a:avLst/>
              <a:gdLst/>
              <a:ahLst/>
              <a:cxnLst/>
              <a:rect l="l" t="t" r="r" b="b"/>
              <a:pathLst>
                <a:path w="24545" h="29004" extrusionOk="0">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42;p3"/>
          <p:cNvGrpSpPr/>
          <p:nvPr/>
        </p:nvGrpSpPr>
        <p:grpSpPr>
          <a:xfrm rot="900046">
            <a:off x="6768618" y="-650661"/>
            <a:ext cx="3443561" cy="5923786"/>
            <a:chOff x="7706147" y="1873398"/>
            <a:chExt cx="2107599" cy="3625597"/>
          </a:xfrm>
        </p:grpSpPr>
        <p:sp>
          <p:nvSpPr>
            <p:cNvPr id="43" name="Google Shape;43;p3"/>
            <p:cNvSpPr/>
            <p:nvPr/>
          </p:nvSpPr>
          <p:spPr>
            <a:xfrm rot="10800000">
              <a:off x="7706147" y="1873398"/>
              <a:ext cx="2107599" cy="3625597"/>
            </a:xfrm>
            <a:custGeom>
              <a:avLst/>
              <a:gdLst/>
              <a:ahLst/>
              <a:cxnLst/>
              <a:rect l="l" t="t" r="r" b="b"/>
              <a:pathLst>
                <a:path w="55975" h="96291" extrusionOk="0">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rot="10800000">
              <a:off x="9270270" y="4328857"/>
              <a:ext cx="543476" cy="674846"/>
            </a:xfrm>
            <a:custGeom>
              <a:avLst/>
              <a:gdLst/>
              <a:ahLst/>
              <a:cxnLst/>
              <a:rect l="l" t="t" r="r" b="b"/>
              <a:pathLst>
                <a:path w="14434" h="17923" extrusionOk="0">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rot="10800000">
              <a:off x="8091686" y="4695222"/>
              <a:ext cx="724020" cy="592650"/>
            </a:xfrm>
            <a:custGeom>
              <a:avLst/>
              <a:gdLst/>
              <a:ahLst/>
              <a:cxnLst/>
              <a:rect l="l" t="t" r="r" b="b"/>
              <a:pathLst>
                <a:path w="19229" h="15740" extrusionOk="0">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rot="10800000">
              <a:off x="8791477" y="2052294"/>
              <a:ext cx="850946" cy="553379"/>
            </a:xfrm>
            <a:custGeom>
              <a:avLst/>
              <a:gdLst/>
              <a:ahLst/>
              <a:cxnLst/>
              <a:rect l="l" t="t" r="r" b="b"/>
              <a:pathLst>
                <a:path w="22600" h="14697" extrusionOk="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rot="10800000">
              <a:off x="8745805" y="2857900"/>
              <a:ext cx="924181" cy="1092073"/>
            </a:xfrm>
            <a:custGeom>
              <a:avLst/>
              <a:gdLst/>
              <a:ahLst/>
              <a:cxnLst/>
              <a:rect l="l" t="t" r="r" b="b"/>
              <a:pathLst>
                <a:path w="24545" h="29004" extrusionOk="0">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3"/>
          <p:cNvSpPr txBox="1">
            <a:spLocks noGrp="1"/>
          </p:cNvSpPr>
          <p:nvPr>
            <p:ph type="subTitle" idx="1"/>
          </p:nvPr>
        </p:nvSpPr>
        <p:spPr>
          <a:xfrm flipH="1">
            <a:off x="4168301" y="2468861"/>
            <a:ext cx="2465100" cy="74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solidFill>
                  <a:schemeClr val="l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 name="Google Shape;49;p3"/>
          <p:cNvSpPr txBox="1">
            <a:spLocks noGrp="1"/>
          </p:cNvSpPr>
          <p:nvPr>
            <p:ph type="title" hasCustomPrompt="1"/>
          </p:nvPr>
        </p:nvSpPr>
        <p:spPr>
          <a:xfrm>
            <a:off x="847125" y="2201574"/>
            <a:ext cx="1915500" cy="6873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7200" b="1"/>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50" name="Google Shape;50;p3"/>
          <p:cNvSpPr txBox="1">
            <a:spLocks noGrp="1"/>
          </p:cNvSpPr>
          <p:nvPr>
            <p:ph type="subTitle" idx="2"/>
          </p:nvPr>
        </p:nvSpPr>
        <p:spPr>
          <a:xfrm flipH="1">
            <a:off x="4168301" y="1852636"/>
            <a:ext cx="2706300" cy="568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Font typeface="Oswald"/>
              <a:buNone/>
              <a:defRPr sz="4800">
                <a:latin typeface="Pathway Gothic One"/>
                <a:ea typeface="Pathway Gothic One"/>
                <a:cs typeface="Pathway Gothic One"/>
                <a:sym typeface="Pathway Gothic One"/>
              </a:defRPr>
            </a:lvl1pPr>
            <a:lvl2pPr lvl="1" algn="ctr" rtl="0">
              <a:lnSpc>
                <a:spcPct val="100000"/>
              </a:lnSpc>
              <a:spcBef>
                <a:spcPts val="0"/>
              </a:spcBef>
              <a:spcAft>
                <a:spcPts val="0"/>
              </a:spcAft>
              <a:buSzPts val="1400"/>
              <a:buFont typeface="Oswald"/>
              <a:buNone/>
              <a:defRPr>
                <a:latin typeface="Oswald"/>
                <a:ea typeface="Oswald"/>
                <a:cs typeface="Oswald"/>
                <a:sym typeface="Oswald"/>
              </a:defRPr>
            </a:lvl2pPr>
            <a:lvl3pPr lvl="2" algn="ctr" rtl="0">
              <a:lnSpc>
                <a:spcPct val="100000"/>
              </a:lnSpc>
              <a:spcBef>
                <a:spcPts val="0"/>
              </a:spcBef>
              <a:spcAft>
                <a:spcPts val="0"/>
              </a:spcAft>
              <a:buSzPts val="1400"/>
              <a:buFont typeface="Oswald"/>
              <a:buNone/>
              <a:defRPr>
                <a:latin typeface="Oswald"/>
                <a:ea typeface="Oswald"/>
                <a:cs typeface="Oswald"/>
                <a:sym typeface="Oswald"/>
              </a:defRPr>
            </a:lvl3pPr>
            <a:lvl4pPr lvl="3" algn="ctr" rtl="0">
              <a:lnSpc>
                <a:spcPct val="100000"/>
              </a:lnSpc>
              <a:spcBef>
                <a:spcPts val="0"/>
              </a:spcBef>
              <a:spcAft>
                <a:spcPts val="0"/>
              </a:spcAft>
              <a:buSzPts val="1400"/>
              <a:buFont typeface="Oswald"/>
              <a:buNone/>
              <a:defRPr>
                <a:latin typeface="Oswald"/>
                <a:ea typeface="Oswald"/>
                <a:cs typeface="Oswald"/>
                <a:sym typeface="Oswald"/>
              </a:defRPr>
            </a:lvl4pPr>
            <a:lvl5pPr lvl="4" algn="ctr" rtl="0">
              <a:lnSpc>
                <a:spcPct val="100000"/>
              </a:lnSpc>
              <a:spcBef>
                <a:spcPts val="0"/>
              </a:spcBef>
              <a:spcAft>
                <a:spcPts val="0"/>
              </a:spcAft>
              <a:buSzPts val="1400"/>
              <a:buFont typeface="Oswald"/>
              <a:buNone/>
              <a:defRPr>
                <a:latin typeface="Oswald"/>
                <a:ea typeface="Oswald"/>
                <a:cs typeface="Oswald"/>
                <a:sym typeface="Oswald"/>
              </a:defRPr>
            </a:lvl5pPr>
            <a:lvl6pPr lvl="5" algn="ctr" rtl="0">
              <a:lnSpc>
                <a:spcPct val="100000"/>
              </a:lnSpc>
              <a:spcBef>
                <a:spcPts val="0"/>
              </a:spcBef>
              <a:spcAft>
                <a:spcPts val="0"/>
              </a:spcAft>
              <a:buSzPts val="1400"/>
              <a:buFont typeface="Oswald"/>
              <a:buNone/>
              <a:defRPr>
                <a:latin typeface="Oswald"/>
                <a:ea typeface="Oswald"/>
                <a:cs typeface="Oswald"/>
                <a:sym typeface="Oswald"/>
              </a:defRPr>
            </a:lvl6pPr>
            <a:lvl7pPr lvl="6" algn="ctr" rtl="0">
              <a:lnSpc>
                <a:spcPct val="100000"/>
              </a:lnSpc>
              <a:spcBef>
                <a:spcPts val="0"/>
              </a:spcBef>
              <a:spcAft>
                <a:spcPts val="0"/>
              </a:spcAft>
              <a:buSzPts val="1400"/>
              <a:buFont typeface="Oswald"/>
              <a:buNone/>
              <a:defRPr>
                <a:latin typeface="Oswald"/>
                <a:ea typeface="Oswald"/>
                <a:cs typeface="Oswald"/>
                <a:sym typeface="Oswald"/>
              </a:defRPr>
            </a:lvl7pPr>
            <a:lvl8pPr lvl="7" algn="ctr" rtl="0">
              <a:lnSpc>
                <a:spcPct val="100000"/>
              </a:lnSpc>
              <a:spcBef>
                <a:spcPts val="0"/>
              </a:spcBef>
              <a:spcAft>
                <a:spcPts val="0"/>
              </a:spcAft>
              <a:buSzPts val="1400"/>
              <a:buFont typeface="Oswald"/>
              <a:buNone/>
              <a:defRPr>
                <a:latin typeface="Oswald"/>
                <a:ea typeface="Oswald"/>
                <a:cs typeface="Oswald"/>
                <a:sym typeface="Oswald"/>
              </a:defRPr>
            </a:lvl8pPr>
            <a:lvl9pPr lvl="8" algn="ctr" rtl="0">
              <a:lnSpc>
                <a:spcPct val="100000"/>
              </a:lnSpc>
              <a:spcBef>
                <a:spcPts val="0"/>
              </a:spcBef>
              <a:spcAft>
                <a:spcPts val="0"/>
              </a:spcAft>
              <a:buSzPts val="1400"/>
              <a:buFont typeface="Oswald"/>
              <a:buNone/>
              <a:defRPr>
                <a:latin typeface="Oswald"/>
                <a:ea typeface="Oswald"/>
                <a:cs typeface="Oswald"/>
                <a:sym typeface="Oswald"/>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6"/>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2"/>
        <p:cNvGrpSpPr/>
        <p:nvPr/>
      </p:nvGrpSpPr>
      <p:grpSpPr>
        <a:xfrm>
          <a:off x="0" y="0"/>
          <a:ext cx="0" cy="0"/>
          <a:chOff x="0" y="0"/>
          <a:chExt cx="0" cy="0"/>
        </a:xfrm>
      </p:grpSpPr>
      <p:sp>
        <p:nvSpPr>
          <p:cNvPr id="73" name="Google Shape;73;p7"/>
          <p:cNvSpPr/>
          <p:nvPr userDrawn="1"/>
        </p:nvSpPr>
        <p:spPr>
          <a:xfrm flipH="1">
            <a:off x="-741332" y="-713203"/>
            <a:ext cx="4256056" cy="4142923"/>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7"/>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lvl1pPr lvl="0" algn="ctr">
              <a:spcBef>
                <a:spcPts val="0"/>
              </a:spcBef>
              <a:spcAft>
                <a:spcPts val="0"/>
              </a:spcAft>
              <a:buSzPts val="2400"/>
              <a:buNone/>
              <a:defRPr sz="30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78" name="Google Shape;78;p7"/>
          <p:cNvSpPr txBox="1">
            <a:spLocks noGrp="1"/>
          </p:cNvSpPr>
          <p:nvPr>
            <p:ph type="body" idx="1"/>
          </p:nvPr>
        </p:nvSpPr>
        <p:spPr>
          <a:xfrm>
            <a:off x="720000" y="1129300"/>
            <a:ext cx="7704000" cy="3350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rgbClr val="434343"/>
              </a:buClr>
              <a:buSzPts val="1200"/>
              <a:buFont typeface="Oxygen Light"/>
              <a:buAutoNum type="arabicPeriod"/>
              <a:defRPr sz="1300"/>
            </a:lvl1pPr>
            <a:lvl2pPr marL="914400" lvl="1" indent="-304800">
              <a:spcBef>
                <a:spcPts val="1600"/>
              </a:spcBef>
              <a:spcAft>
                <a:spcPts val="0"/>
              </a:spcAft>
              <a:buClr>
                <a:srgbClr val="434343"/>
              </a:buClr>
              <a:buSzPts val="1200"/>
              <a:buFont typeface="Roboto Condensed Light"/>
              <a:buAutoNum type="alphaLcPeriod"/>
              <a:defRPr sz="1200"/>
            </a:lvl2pPr>
            <a:lvl3pPr marL="1371600" lvl="2" indent="-304800">
              <a:spcBef>
                <a:spcPts val="1600"/>
              </a:spcBef>
              <a:spcAft>
                <a:spcPts val="0"/>
              </a:spcAft>
              <a:buClr>
                <a:srgbClr val="434343"/>
              </a:buClr>
              <a:buSzPts val="1200"/>
              <a:buFont typeface="Roboto Condensed Light"/>
              <a:buAutoNum type="romanLcPeriod"/>
              <a:defRPr sz="1200"/>
            </a:lvl3pPr>
            <a:lvl4pPr marL="1828800" lvl="3" indent="-304800">
              <a:spcBef>
                <a:spcPts val="1600"/>
              </a:spcBef>
              <a:spcAft>
                <a:spcPts val="0"/>
              </a:spcAft>
              <a:buClr>
                <a:srgbClr val="434343"/>
              </a:buClr>
              <a:buSzPts val="1200"/>
              <a:buFont typeface="Roboto Condensed Light"/>
              <a:buAutoNum type="arabicPeriod"/>
              <a:defRPr sz="1200"/>
            </a:lvl4pPr>
            <a:lvl5pPr marL="2286000" lvl="4" indent="-304800">
              <a:spcBef>
                <a:spcPts val="1600"/>
              </a:spcBef>
              <a:spcAft>
                <a:spcPts val="0"/>
              </a:spcAft>
              <a:buClr>
                <a:srgbClr val="434343"/>
              </a:buClr>
              <a:buSzPts val="1200"/>
              <a:buFont typeface="Roboto Condensed Light"/>
              <a:buAutoNum type="alphaLcPeriod"/>
              <a:defRPr sz="1200"/>
            </a:lvl5pPr>
            <a:lvl6pPr marL="2743200" lvl="5" indent="-304800">
              <a:spcBef>
                <a:spcPts val="1600"/>
              </a:spcBef>
              <a:spcAft>
                <a:spcPts val="0"/>
              </a:spcAft>
              <a:buClr>
                <a:srgbClr val="434343"/>
              </a:buClr>
              <a:buSzPts val="1200"/>
              <a:buFont typeface="Roboto Condensed Light"/>
              <a:buAutoNum type="romanLcPeriod"/>
              <a:defRPr sz="1200"/>
            </a:lvl6pPr>
            <a:lvl7pPr marL="3200400" lvl="6" indent="-304800">
              <a:spcBef>
                <a:spcPts val="1600"/>
              </a:spcBef>
              <a:spcAft>
                <a:spcPts val="0"/>
              </a:spcAft>
              <a:buClr>
                <a:srgbClr val="434343"/>
              </a:buClr>
              <a:buSzPts val="1200"/>
              <a:buFont typeface="Roboto Condensed Light"/>
              <a:buAutoNum type="arabicPeriod"/>
              <a:defRPr sz="1200"/>
            </a:lvl7pPr>
            <a:lvl8pPr marL="3657600" lvl="7" indent="-304800">
              <a:spcBef>
                <a:spcPts val="1600"/>
              </a:spcBef>
              <a:spcAft>
                <a:spcPts val="0"/>
              </a:spcAft>
              <a:buClr>
                <a:srgbClr val="434343"/>
              </a:buClr>
              <a:buSzPts val="1200"/>
              <a:buFont typeface="Roboto Condensed Light"/>
              <a:buAutoNum type="alphaLcPeriod"/>
              <a:defRPr sz="1200"/>
            </a:lvl8pPr>
            <a:lvl9pPr marL="4114800" lvl="8" indent="-304800">
              <a:spcBef>
                <a:spcPts val="1600"/>
              </a:spcBef>
              <a:spcAft>
                <a:spcPts val="1600"/>
              </a:spcAft>
              <a:buClr>
                <a:srgbClr val="434343"/>
              </a:buClr>
              <a:buSzPts val="1200"/>
              <a:buFont typeface="Roboto Condensed Light"/>
              <a:buAutoNum type="romanLcPeriod"/>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9"/>
        <p:cNvGrpSpPr/>
        <p:nvPr/>
      </p:nvGrpSpPr>
      <p:grpSpPr>
        <a:xfrm>
          <a:off x="0" y="0"/>
          <a:ext cx="0" cy="0"/>
          <a:chOff x="0" y="0"/>
          <a:chExt cx="0" cy="0"/>
        </a:xfrm>
      </p:grpSpPr>
      <p:grpSp>
        <p:nvGrpSpPr>
          <p:cNvPr id="80" name="Google Shape;80;p8"/>
          <p:cNvGrpSpPr/>
          <p:nvPr/>
        </p:nvGrpSpPr>
        <p:grpSpPr>
          <a:xfrm flipH="1">
            <a:off x="5807015" y="-636946"/>
            <a:ext cx="4224355" cy="5857441"/>
            <a:chOff x="2397737" y="2494825"/>
            <a:chExt cx="1808913" cy="2508325"/>
          </a:xfrm>
        </p:grpSpPr>
        <p:sp>
          <p:nvSpPr>
            <p:cNvPr id="81" name="Google Shape;81;p8"/>
            <p:cNvSpPr/>
            <p:nvPr/>
          </p:nvSpPr>
          <p:spPr>
            <a:xfrm>
              <a:off x="2588500" y="2494825"/>
              <a:ext cx="1618150" cy="2508325"/>
            </a:xfrm>
            <a:custGeom>
              <a:avLst/>
              <a:gdLst/>
              <a:ahLst/>
              <a:cxnLst/>
              <a:rect l="l" t="t" r="r" b="b"/>
              <a:pathLst>
                <a:path w="64726" h="100333" extrusionOk="0">
                  <a:moveTo>
                    <a:pt x="0" y="0"/>
                  </a:moveTo>
                  <a:lnTo>
                    <a:pt x="0" y="100332"/>
                  </a:lnTo>
                  <a:lnTo>
                    <a:pt x="50667" y="100332"/>
                  </a:lnTo>
                  <a:cubicBezTo>
                    <a:pt x="50740" y="99266"/>
                    <a:pt x="50439" y="98126"/>
                    <a:pt x="49910" y="97182"/>
                  </a:cubicBezTo>
                  <a:cubicBezTo>
                    <a:pt x="48966" y="95505"/>
                    <a:pt x="47435" y="94235"/>
                    <a:pt x="46165" y="92786"/>
                  </a:cubicBezTo>
                  <a:cubicBezTo>
                    <a:pt x="43617" y="89888"/>
                    <a:pt x="42128" y="86103"/>
                    <a:pt x="41892" y="82260"/>
                  </a:cubicBezTo>
                  <a:cubicBezTo>
                    <a:pt x="41794" y="80705"/>
                    <a:pt x="41908" y="79142"/>
                    <a:pt x="42234" y="77620"/>
                  </a:cubicBezTo>
                  <a:cubicBezTo>
                    <a:pt x="42567" y="76098"/>
                    <a:pt x="43105" y="74608"/>
                    <a:pt x="43723" y="73143"/>
                  </a:cubicBezTo>
                  <a:cubicBezTo>
                    <a:pt x="45457" y="68999"/>
                    <a:pt x="47785" y="65002"/>
                    <a:pt x="47712" y="60566"/>
                  </a:cubicBezTo>
                  <a:cubicBezTo>
                    <a:pt x="47696" y="59190"/>
                    <a:pt x="47444" y="57847"/>
                    <a:pt x="47085" y="56512"/>
                  </a:cubicBezTo>
                  <a:cubicBezTo>
                    <a:pt x="47077" y="56463"/>
                    <a:pt x="47061" y="56414"/>
                    <a:pt x="47045" y="56365"/>
                  </a:cubicBezTo>
                  <a:cubicBezTo>
                    <a:pt x="47045" y="56341"/>
                    <a:pt x="47037" y="56316"/>
                    <a:pt x="47028" y="56292"/>
                  </a:cubicBezTo>
                  <a:cubicBezTo>
                    <a:pt x="46882" y="55746"/>
                    <a:pt x="46719" y="55209"/>
                    <a:pt x="46548" y="54664"/>
                  </a:cubicBezTo>
                  <a:cubicBezTo>
                    <a:pt x="46532" y="54615"/>
                    <a:pt x="46516" y="54566"/>
                    <a:pt x="46499" y="54509"/>
                  </a:cubicBezTo>
                  <a:cubicBezTo>
                    <a:pt x="46459" y="54387"/>
                    <a:pt x="46418" y="54257"/>
                    <a:pt x="46377" y="54127"/>
                  </a:cubicBezTo>
                  <a:cubicBezTo>
                    <a:pt x="46255" y="53760"/>
                    <a:pt x="46133" y="53386"/>
                    <a:pt x="46011" y="53011"/>
                  </a:cubicBezTo>
                  <a:cubicBezTo>
                    <a:pt x="46003" y="52987"/>
                    <a:pt x="45995" y="52962"/>
                    <a:pt x="45986" y="52930"/>
                  </a:cubicBezTo>
                  <a:cubicBezTo>
                    <a:pt x="45913" y="52702"/>
                    <a:pt x="45840" y="52474"/>
                    <a:pt x="45767" y="52246"/>
                  </a:cubicBezTo>
                  <a:cubicBezTo>
                    <a:pt x="45767" y="52246"/>
                    <a:pt x="45767" y="52238"/>
                    <a:pt x="45767" y="52230"/>
                  </a:cubicBezTo>
                  <a:cubicBezTo>
                    <a:pt x="45669" y="51896"/>
                    <a:pt x="45563" y="51562"/>
                    <a:pt x="45465" y="51228"/>
                  </a:cubicBezTo>
                  <a:cubicBezTo>
                    <a:pt x="44993" y="51554"/>
                    <a:pt x="44448" y="51741"/>
                    <a:pt x="43878" y="51766"/>
                  </a:cubicBezTo>
                  <a:cubicBezTo>
                    <a:pt x="43854" y="51766"/>
                    <a:pt x="43831" y="51767"/>
                    <a:pt x="43807" y="51767"/>
                  </a:cubicBezTo>
                  <a:cubicBezTo>
                    <a:pt x="42574" y="51767"/>
                    <a:pt x="41478" y="50933"/>
                    <a:pt x="40719" y="49950"/>
                  </a:cubicBezTo>
                  <a:cubicBezTo>
                    <a:pt x="39946" y="48957"/>
                    <a:pt x="39417" y="47785"/>
                    <a:pt x="38668" y="46776"/>
                  </a:cubicBezTo>
                  <a:cubicBezTo>
                    <a:pt x="38098" y="46019"/>
                    <a:pt x="37414" y="45351"/>
                    <a:pt x="36836" y="44602"/>
                  </a:cubicBezTo>
                  <a:cubicBezTo>
                    <a:pt x="36258" y="43861"/>
                    <a:pt x="35770" y="42990"/>
                    <a:pt x="35713" y="42038"/>
                  </a:cubicBezTo>
                  <a:cubicBezTo>
                    <a:pt x="35632" y="40695"/>
                    <a:pt x="36429" y="39449"/>
                    <a:pt x="37366" y="38489"/>
                  </a:cubicBezTo>
                  <a:cubicBezTo>
                    <a:pt x="38310" y="37520"/>
                    <a:pt x="39433" y="36730"/>
                    <a:pt x="40280" y="35688"/>
                  </a:cubicBezTo>
                  <a:cubicBezTo>
                    <a:pt x="41265" y="34467"/>
                    <a:pt x="41932" y="32872"/>
                    <a:pt x="43349" y="32196"/>
                  </a:cubicBezTo>
                  <a:cubicBezTo>
                    <a:pt x="43829" y="31964"/>
                    <a:pt x="44340" y="31868"/>
                    <a:pt x="44861" y="31868"/>
                  </a:cubicBezTo>
                  <a:cubicBezTo>
                    <a:pt x="45896" y="31868"/>
                    <a:pt x="46971" y="32249"/>
                    <a:pt x="47924" y="32709"/>
                  </a:cubicBezTo>
                  <a:cubicBezTo>
                    <a:pt x="49169" y="33311"/>
                    <a:pt x="50390" y="34060"/>
                    <a:pt x="51734" y="34296"/>
                  </a:cubicBezTo>
                  <a:cubicBezTo>
                    <a:pt x="51856" y="34190"/>
                    <a:pt x="51978" y="34093"/>
                    <a:pt x="52108" y="33995"/>
                  </a:cubicBezTo>
                  <a:cubicBezTo>
                    <a:pt x="55641" y="31113"/>
                    <a:pt x="59589" y="28525"/>
                    <a:pt x="61958" y="24633"/>
                  </a:cubicBezTo>
                  <a:cubicBezTo>
                    <a:pt x="64172" y="20946"/>
                    <a:pt x="64726" y="16281"/>
                    <a:pt x="63415" y="12178"/>
                  </a:cubicBezTo>
                  <a:cubicBezTo>
                    <a:pt x="62056" y="8027"/>
                    <a:pt x="58987" y="4656"/>
                    <a:pt x="54982" y="2906"/>
                  </a:cubicBezTo>
                  <a:cubicBezTo>
                    <a:pt x="52714" y="1933"/>
                    <a:pt x="50303" y="1546"/>
                    <a:pt x="47852" y="1546"/>
                  </a:cubicBezTo>
                  <a:cubicBezTo>
                    <a:pt x="44440" y="1546"/>
                    <a:pt x="40950" y="2295"/>
                    <a:pt x="37659" y="3256"/>
                  </a:cubicBezTo>
                  <a:cubicBezTo>
                    <a:pt x="32001" y="4901"/>
                    <a:pt x="26376" y="7156"/>
                    <a:pt x="20482" y="7196"/>
                  </a:cubicBezTo>
                  <a:cubicBezTo>
                    <a:pt x="20429" y="7197"/>
                    <a:pt x="20376" y="7197"/>
                    <a:pt x="20324" y="7197"/>
                  </a:cubicBezTo>
                  <a:cubicBezTo>
                    <a:pt x="13042" y="7197"/>
                    <a:pt x="6312" y="3863"/>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3479675" y="3291600"/>
              <a:ext cx="402175" cy="497400"/>
            </a:xfrm>
            <a:custGeom>
              <a:avLst/>
              <a:gdLst/>
              <a:ahLst/>
              <a:cxnLst/>
              <a:rect l="l" t="t" r="r" b="b"/>
              <a:pathLst>
                <a:path w="16087" h="19896" extrusionOk="0">
                  <a:moveTo>
                    <a:pt x="9218" y="0"/>
                  </a:moveTo>
                  <a:cubicBezTo>
                    <a:pt x="8697" y="0"/>
                    <a:pt x="8187" y="96"/>
                    <a:pt x="7710" y="325"/>
                  </a:cubicBezTo>
                  <a:cubicBezTo>
                    <a:pt x="6294" y="1001"/>
                    <a:pt x="5626" y="2604"/>
                    <a:pt x="4641" y="3817"/>
                  </a:cubicBezTo>
                  <a:cubicBezTo>
                    <a:pt x="3794" y="4867"/>
                    <a:pt x="2671" y="5649"/>
                    <a:pt x="1735" y="6618"/>
                  </a:cubicBezTo>
                  <a:cubicBezTo>
                    <a:pt x="791" y="7578"/>
                    <a:pt x="1" y="8824"/>
                    <a:pt x="82" y="10175"/>
                  </a:cubicBezTo>
                  <a:cubicBezTo>
                    <a:pt x="139" y="11119"/>
                    <a:pt x="620" y="11990"/>
                    <a:pt x="1198" y="12739"/>
                  </a:cubicBezTo>
                  <a:cubicBezTo>
                    <a:pt x="1776" y="13488"/>
                    <a:pt x="2467" y="14148"/>
                    <a:pt x="3037" y="14905"/>
                  </a:cubicBezTo>
                  <a:cubicBezTo>
                    <a:pt x="3794" y="15914"/>
                    <a:pt x="4315" y="17086"/>
                    <a:pt x="5089" y="18079"/>
                  </a:cubicBezTo>
                  <a:cubicBezTo>
                    <a:pt x="5848" y="19062"/>
                    <a:pt x="6944" y="19896"/>
                    <a:pt x="8177" y="19896"/>
                  </a:cubicBezTo>
                  <a:cubicBezTo>
                    <a:pt x="8200" y="19896"/>
                    <a:pt x="8224" y="19895"/>
                    <a:pt x="8247" y="19895"/>
                  </a:cubicBezTo>
                  <a:cubicBezTo>
                    <a:pt x="8817" y="19870"/>
                    <a:pt x="9363" y="19683"/>
                    <a:pt x="9835" y="19357"/>
                  </a:cubicBezTo>
                  <a:cubicBezTo>
                    <a:pt x="9232" y="17322"/>
                    <a:pt x="8801" y="15271"/>
                    <a:pt x="9029" y="13163"/>
                  </a:cubicBezTo>
                  <a:cubicBezTo>
                    <a:pt x="9501" y="8791"/>
                    <a:pt x="12692" y="5250"/>
                    <a:pt x="16087" y="2425"/>
                  </a:cubicBezTo>
                  <a:cubicBezTo>
                    <a:pt x="14752" y="2189"/>
                    <a:pt x="13522" y="1440"/>
                    <a:pt x="12285" y="838"/>
                  </a:cubicBezTo>
                  <a:cubicBezTo>
                    <a:pt x="11332" y="378"/>
                    <a:pt x="10253" y="0"/>
                    <a:pt x="9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2397737" y="2595675"/>
              <a:ext cx="1399375" cy="2407275"/>
            </a:xfrm>
            <a:custGeom>
              <a:avLst/>
              <a:gdLst/>
              <a:ahLst/>
              <a:cxnLst/>
              <a:rect l="l" t="t" r="r" b="b"/>
              <a:pathLst>
                <a:path w="55975" h="96291" extrusionOk="0">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a:off x="2588500" y="2924525"/>
              <a:ext cx="360850" cy="448075"/>
            </a:xfrm>
            <a:custGeom>
              <a:avLst/>
              <a:gdLst/>
              <a:ahLst/>
              <a:cxnLst/>
              <a:rect l="l" t="t" r="r" b="b"/>
              <a:pathLst>
                <a:path w="14434" h="17923" extrusionOk="0">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a:off x="3251150" y="2735850"/>
              <a:ext cx="480725" cy="393500"/>
            </a:xfrm>
            <a:custGeom>
              <a:avLst/>
              <a:gdLst/>
              <a:ahLst/>
              <a:cxnLst/>
              <a:rect l="l" t="t" r="r" b="b"/>
              <a:pathLst>
                <a:path w="19229" h="15740" extrusionOk="0">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a:off x="2702250" y="4516700"/>
              <a:ext cx="565000" cy="367425"/>
            </a:xfrm>
            <a:custGeom>
              <a:avLst/>
              <a:gdLst/>
              <a:ahLst/>
              <a:cxnLst/>
              <a:rect l="l" t="t" r="r" b="b"/>
              <a:pathLst>
                <a:path w="22600" h="14697" extrusionOk="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3471550" y="4318275"/>
              <a:ext cx="210050" cy="317525"/>
            </a:xfrm>
            <a:custGeom>
              <a:avLst/>
              <a:gdLst/>
              <a:ahLst/>
              <a:cxnLst/>
              <a:rect l="l" t="t" r="r" b="b"/>
              <a:pathLst>
                <a:path w="8402" h="12701" extrusionOk="0">
                  <a:moveTo>
                    <a:pt x="6887" y="1"/>
                  </a:moveTo>
                  <a:cubicBezTo>
                    <a:pt x="6860" y="1"/>
                    <a:pt x="6833" y="1"/>
                    <a:pt x="6806" y="1"/>
                  </a:cubicBezTo>
                  <a:cubicBezTo>
                    <a:pt x="5715" y="1"/>
                    <a:pt x="4640" y="278"/>
                    <a:pt x="3582" y="563"/>
                  </a:cubicBezTo>
                  <a:cubicBezTo>
                    <a:pt x="2646" y="807"/>
                    <a:pt x="1645" y="1092"/>
                    <a:pt x="1034" y="1833"/>
                  </a:cubicBezTo>
                  <a:cubicBezTo>
                    <a:pt x="391" y="2614"/>
                    <a:pt x="318" y="3705"/>
                    <a:pt x="269" y="4723"/>
                  </a:cubicBezTo>
                  <a:cubicBezTo>
                    <a:pt x="196" y="6644"/>
                    <a:pt x="114" y="8573"/>
                    <a:pt x="33" y="10503"/>
                  </a:cubicBezTo>
                  <a:cubicBezTo>
                    <a:pt x="17" y="10967"/>
                    <a:pt x="0" y="11439"/>
                    <a:pt x="155" y="11870"/>
                  </a:cubicBezTo>
                  <a:cubicBezTo>
                    <a:pt x="318" y="12310"/>
                    <a:pt x="708" y="12692"/>
                    <a:pt x="1164" y="12701"/>
                  </a:cubicBezTo>
                  <a:cubicBezTo>
                    <a:pt x="1172" y="12701"/>
                    <a:pt x="1181" y="12701"/>
                    <a:pt x="1189" y="12701"/>
                  </a:cubicBezTo>
                  <a:cubicBezTo>
                    <a:pt x="1794" y="12701"/>
                    <a:pt x="2226" y="12099"/>
                    <a:pt x="2442" y="11528"/>
                  </a:cubicBezTo>
                  <a:cubicBezTo>
                    <a:pt x="2662" y="10950"/>
                    <a:pt x="2801" y="10291"/>
                    <a:pt x="3281" y="9908"/>
                  </a:cubicBezTo>
                  <a:cubicBezTo>
                    <a:pt x="3686" y="9585"/>
                    <a:pt x="4199" y="9544"/>
                    <a:pt x="4732" y="9544"/>
                  </a:cubicBezTo>
                  <a:cubicBezTo>
                    <a:pt x="4909" y="9544"/>
                    <a:pt x="5089" y="9549"/>
                    <a:pt x="5267" y="9549"/>
                  </a:cubicBezTo>
                  <a:cubicBezTo>
                    <a:pt x="5511" y="9549"/>
                    <a:pt x="5752" y="9541"/>
                    <a:pt x="5984" y="9501"/>
                  </a:cubicBezTo>
                  <a:cubicBezTo>
                    <a:pt x="6187" y="9469"/>
                    <a:pt x="6382" y="9412"/>
                    <a:pt x="6570" y="9330"/>
                  </a:cubicBezTo>
                  <a:cubicBezTo>
                    <a:pt x="6472" y="7776"/>
                    <a:pt x="6586" y="6213"/>
                    <a:pt x="6920" y="4690"/>
                  </a:cubicBezTo>
                  <a:cubicBezTo>
                    <a:pt x="7253" y="3160"/>
                    <a:pt x="7791" y="1678"/>
                    <a:pt x="8401" y="213"/>
                  </a:cubicBezTo>
                  <a:cubicBezTo>
                    <a:pt x="7906" y="74"/>
                    <a:pt x="7397" y="1"/>
                    <a:pt x="68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2683950" y="3624150"/>
              <a:ext cx="613625" cy="725100"/>
            </a:xfrm>
            <a:custGeom>
              <a:avLst/>
              <a:gdLst/>
              <a:ahLst/>
              <a:cxnLst/>
              <a:rect l="l" t="t" r="r" b="b"/>
              <a:pathLst>
                <a:path w="24545" h="29004" extrusionOk="0">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p:nvPr/>
        </p:nvSpPr>
        <p:spPr>
          <a:xfrm rot="10800000">
            <a:off x="-343975" y="1842925"/>
            <a:ext cx="4344379" cy="4229085"/>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8"/>
          <p:cNvSpPr/>
          <p:nvPr/>
        </p:nvSpPr>
        <p:spPr>
          <a:xfrm rot="-1893416">
            <a:off x="611114" y="3819618"/>
            <a:ext cx="647272" cy="659916"/>
          </a:xfrm>
          <a:custGeom>
            <a:avLst/>
            <a:gdLst/>
            <a:ahLst/>
            <a:cxnLst/>
            <a:rect l="l" t="t" r="r" b="b"/>
            <a:pathLst>
              <a:path w="12594" h="12840" extrusionOk="0">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rot="-1893416">
            <a:off x="1456235" y="4261915"/>
            <a:ext cx="385362" cy="394973"/>
          </a:xfrm>
          <a:custGeom>
            <a:avLst/>
            <a:gdLst/>
            <a:ahLst/>
            <a:cxnLst/>
            <a:rect l="l" t="t" r="r" b="b"/>
            <a:pathLst>
              <a:path w="7498" h="7685" extrusionOk="0">
                <a:moveTo>
                  <a:pt x="3968" y="0"/>
                </a:moveTo>
                <a:cubicBezTo>
                  <a:pt x="3959" y="0"/>
                  <a:pt x="3950" y="1"/>
                  <a:pt x="3940" y="1"/>
                </a:cubicBezTo>
                <a:cubicBezTo>
                  <a:pt x="3899" y="1"/>
                  <a:pt x="3867" y="1"/>
                  <a:pt x="3834" y="9"/>
                </a:cubicBezTo>
                <a:cubicBezTo>
                  <a:pt x="3745" y="17"/>
                  <a:pt x="3663" y="33"/>
                  <a:pt x="3582" y="58"/>
                </a:cubicBezTo>
                <a:cubicBezTo>
                  <a:pt x="3541" y="74"/>
                  <a:pt x="3501" y="90"/>
                  <a:pt x="3468" y="107"/>
                </a:cubicBezTo>
                <a:cubicBezTo>
                  <a:pt x="3305" y="180"/>
                  <a:pt x="3199" y="286"/>
                  <a:pt x="3208" y="400"/>
                </a:cubicBezTo>
                <a:cubicBezTo>
                  <a:pt x="3208" y="579"/>
                  <a:pt x="3427" y="717"/>
                  <a:pt x="3729" y="758"/>
                </a:cubicBezTo>
                <a:lnTo>
                  <a:pt x="3745" y="1523"/>
                </a:lnTo>
                <a:cubicBezTo>
                  <a:pt x="3668" y="1515"/>
                  <a:pt x="3590" y="1512"/>
                  <a:pt x="3514" y="1512"/>
                </a:cubicBezTo>
                <a:cubicBezTo>
                  <a:pt x="2925" y="1512"/>
                  <a:pt x="2351" y="1729"/>
                  <a:pt x="1905" y="2125"/>
                </a:cubicBezTo>
                <a:lnTo>
                  <a:pt x="1156" y="1645"/>
                </a:lnTo>
                <a:cubicBezTo>
                  <a:pt x="1246" y="1458"/>
                  <a:pt x="1238" y="1279"/>
                  <a:pt x="1140" y="1214"/>
                </a:cubicBezTo>
                <a:cubicBezTo>
                  <a:pt x="1110" y="1200"/>
                  <a:pt x="1078" y="1194"/>
                  <a:pt x="1047" y="1194"/>
                </a:cubicBezTo>
                <a:cubicBezTo>
                  <a:pt x="983" y="1194"/>
                  <a:pt x="920" y="1219"/>
                  <a:pt x="871" y="1263"/>
                </a:cubicBezTo>
                <a:cubicBezTo>
                  <a:pt x="855" y="1271"/>
                  <a:pt x="830" y="1295"/>
                  <a:pt x="806" y="1311"/>
                </a:cubicBezTo>
                <a:cubicBezTo>
                  <a:pt x="765" y="1352"/>
                  <a:pt x="725" y="1393"/>
                  <a:pt x="692" y="1442"/>
                </a:cubicBezTo>
                <a:cubicBezTo>
                  <a:pt x="676" y="1458"/>
                  <a:pt x="660" y="1482"/>
                  <a:pt x="651" y="1499"/>
                </a:cubicBezTo>
                <a:cubicBezTo>
                  <a:pt x="497" y="1735"/>
                  <a:pt x="472" y="1987"/>
                  <a:pt x="594" y="2068"/>
                </a:cubicBezTo>
                <a:cubicBezTo>
                  <a:pt x="621" y="2085"/>
                  <a:pt x="650" y="2092"/>
                  <a:pt x="681" y="2092"/>
                </a:cubicBezTo>
                <a:cubicBezTo>
                  <a:pt x="776" y="2092"/>
                  <a:pt x="891" y="2022"/>
                  <a:pt x="1001" y="1906"/>
                </a:cubicBezTo>
                <a:lnTo>
                  <a:pt x="1693" y="2345"/>
                </a:lnTo>
                <a:cubicBezTo>
                  <a:pt x="1156" y="2964"/>
                  <a:pt x="969" y="3811"/>
                  <a:pt x="1205" y="4600"/>
                </a:cubicBezTo>
                <a:cubicBezTo>
                  <a:pt x="1205" y="4608"/>
                  <a:pt x="1205" y="4616"/>
                  <a:pt x="1213" y="4625"/>
                </a:cubicBezTo>
                <a:cubicBezTo>
                  <a:pt x="1221" y="4673"/>
                  <a:pt x="1238" y="4722"/>
                  <a:pt x="1254" y="4763"/>
                </a:cubicBezTo>
                <a:lnTo>
                  <a:pt x="489" y="5113"/>
                </a:lnTo>
                <a:cubicBezTo>
                  <a:pt x="402" y="4973"/>
                  <a:pt x="289" y="4888"/>
                  <a:pt x="197" y="4888"/>
                </a:cubicBezTo>
                <a:cubicBezTo>
                  <a:pt x="176" y="4888"/>
                  <a:pt x="156" y="4892"/>
                  <a:pt x="139" y="4901"/>
                </a:cubicBezTo>
                <a:cubicBezTo>
                  <a:pt x="8" y="4958"/>
                  <a:pt x="0" y="5194"/>
                  <a:pt x="106" y="5439"/>
                </a:cubicBezTo>
                <a:cubicBezTo>
                  <a:pt x="114" y="5463"/>
                  <a:pt x="122" y="5479"/>
                  <a:pt x="139" y="5496"/>
                </a:cubicBezTo>
                <a:cubicBezTo>
                  <a:pt x="163" y="5544"/>
                  <a:pt x="196" y="5593"/>
                  <a:pt x="228" y="5642"/>
                </a:cubicBezTo>
                <a:cubicBezTo>
                  <a:pt x="244" y="5658"/>
                  <a:pt x="269" y="5675"/>
                  <a:pt x="285" y="5699"/>
                </a:cubicBezTo>
                <a:cubicBezTo>
                  <a:pt x="329" y="5750"/>
                  <a:pt x="398" y="5780"/>
                  <a:pt x="468" y="5780"/>
                </a:cubicBezTo>
                <a:cubicBezTo>
                  <a:pt x="489" y="5780"/>
                  <a:pt x="509" y="5778"/>
                  <a:pt x="529" y="5772"/>
                </a:cubicBezTo>
                <a:cubicBezTo>
                  <a:pt x="627" y="5732"/>
                  <a:pt x="660" y="5561"/>
                  <a:pt x="603" y="5365"/>
                </a:cubicBezTo>
                <a:lnTo>
                  <a:pt x="1376" y="5023"/>
                </a:lnTo>
                <a:lnTo>
                  <a:pt x="1376" y="5032"/>
                </a:lnTo>
                <a:cubicBezTo>
                  <a:pt x="1408" y="5089"/>
                  <a:pt x="1441" y="5146"/>
                  <a:pt x="1482" y="5203"/>
                </a:cubicBezTo>
                <a:cubicBezTo>
                  <a:pt x="1490" y="5219"/>
                  <a:pt x="1498" y="5235"/>
                  <a:pt x="1514" y="5251"/>
                </a:cubicBezTo>
                <a:cubicBezTo>
                  <a:pt x="1539" y="5300"/>
                  <a:pt x="1571" y="5349"/>
                  <a:pt x="1612" y="5390"/>
                </a:cubicBezTo>
                <a:lnTo>
                  <a:pt x="1636" y="5422"/>
                </a:lnTo>
                <a:cubicBezTo>
                  <a:pt x="1677" y="5479"/>
                  <a:pt x="1718" y="5528"/>
                  <a:pt x="1767" y="5577"/>
                </a:cubicBezTo>
                <a:lnTo>
                  <a:pt x="1807" y="5610"/>
                </a:lnTo>
                <a:cubicBezTo>
                  <a:pt x="1840" y="5650"/>
                  <a:pt x="1881" y="5691"/>
                  <a:pt x="1921" y="5724"/>
                </a:cubicBezTo>
                <a:cubicBezTo>
                  <a:pt x="1938" y="5740"/>
                  <a:pt x="1946" y="5748"/>
                  <a:pt x="1962" y="5756"/>
                </a:cubicBezTo>
                <a:cubicBezTo>
                  <a:pt x="2011" y="5805"/>
                  <a:pt x="2068" y="5846"/>
                  <a:pt x="2125" y="5886"/>
                </a:cubicBezTo>
                <a:lnTo>
                  <a:pt x="2157" y="5911"/>
                </a:lnTo>
                <a:cubicBezTo>
                  <a:pt x="2206" y="5943"/>
                  <a:pt x="2255" y="5968"/>
                  <a:pt x="2304" y="6000"/>
                </a:cubicBezTo>
                <a:lnTo>
                  <a:pt x="2353" y="6025"/>
                </a:lnTo>
                <a:lnTo>
                  <a:pt x="2450" y="6074"/>
                </a:lnTo>
                <a:lnTo>
                  <a:pt x="2231" y="6847"/>
                </a:lnTo>
                <a:cubicBezTo>
                  <a:pt x="2187" y="6842"/>
                  <a:pt x="2144" y="6840"/>
                  <a:pt x="2103" y="6840"/>
                </a:cubicBezTo>
                <a:cubicBezTo>
                  <a:pt x="1861" y="6840"/>
                  <a:pt x="1671" y="6921"/>
                  <a:pt x="1636" y="7067"/>
                </a:cubicBezTo>
                <a:cubicBezTo>
                  <a:pt x="1604" y="7181"/>
                  <a:pt x="1677" y="7311"/>
                  <a:pt x="1807" y="7417"/>
                </a:cubicBezTo>
                <a:cubicBezTo>
                  <a:pt x="1840" y="7441"/>
                  <a:pt x="1881" y="7466"/>
                  <a:pt x="1913" y="7490"/>
                </a:cubicBezTo>
                <a:cubicBezTo>
                  <a:pt x="1986" y="7531"/>
                  <a:pt x="2068" y="7571"/>
                  <a:pt x="2149" y="7604"/>
                </a:cubicBezTo>
                <a:cubicBezTo>
                  <a:pt x="2182" y="7612"/>
                  <a:pt x="2214" y="7620"/>
                  <a:pt x="2255" y="7637"/>
                </a:cubicBezTo>
                <a:cubicBezTo>
                  <a:pt x="2375" y="7669"/>
                  <a:pt x="2493" y="7685"/>
                  <a:pt x="2601" y="7685"/>
                </a:cubicBezTo>
                <a:cubicBezTo>
                  <a:pt x="2845" y="7685"/>
                  <a:pt x="3038" y="7604"/>
                  <a:pt x="3077" y="7457"/>
                </a:cubicBezTo>
                <a:cubicBezTo>
                  <a:pt x="3118" y="7295"/>
                  <a:pt x="2947" y="7091"/>
                  <a:pt x="2670" y="6969"/>
                </a:cubicBezTo>
                <a:lnTo>
                  <a:pt x="2874" y="6236"/>
                </a:lnTo>
                <a:cubicBezTo>
                  <a:pt x="2914" y="6245"/>
                  <a:pt x="2963" y="6261"/>
                  <a:pt x="3020" y="6269"/>
                </a:cubicBezTo>
                <a:cubicBezTo>
                  <a:pt x="3185" y="6304"/>
                  <a:pt x="3353" y="6322"/>
                  <a:pt x="3523" y="6322"/>
                </a:cubicBezTo>
                <a:cubicBezTo>
                  <a:pt x="3673" y="6322"/>
                  <a:pt x="3824" y="6308"/>
                  <a:pt x="3973" y="6277"/>
                </a:cubicBezTo>
                <a:cubicBezTo>
                  <a:pt x="4103" y="6253"/>
                  <a:pt x="4233" y="6220"/>
                  <a:pt x="4363" y="6171"/>
                </a:cubicBezTo>
                <a:cubicBezTo>
                  <a:pt x="4404" y="6155"/>
                  <a:pt x="4445" y="6139"/>
                  <a:pt x="4486" y="6114"/>
                </a:cubicBezTo>
                <a:cubicBezTo>
                  <a:pt x="4575" y="6082"/>
                  <a:pt x="4657" y="6041"/>
                  <a:pt x="4738" y="5992"/>
                </a:cubicBezTo>
                <a:lnTo>
                  <a:pt x="5332" y="6668"/>
                </a:lnTo>
                <a:cubicBezTo>
                  <a:pt x="5169" y="6863"/>
                  <a:pt x="5112" y="7067"/>
                  <a:pt x="5210" y="7173"/>
                </a:cubicBezTo>
                <a:cubicBezTo>
                  <a:pt x="5248" y="7216"/>
                  <a:pt x="5307" y="7237"/>
                  <a:pt x="5377" y="7237"/>
                </a:cubicBezTo>
                <a:cubicBezTo>
                  <a:pt x="5516" y="7237"/>
                  <a:pt x="5702" y="7156"/>
                  <a:pt x="5869" y="7010"/>
                </a:cubicBezTo>
                <a:lnTo>
                  <a:pt x="5935" y="6953"/>
                </a:lnTo>
                <a:cubicBezTo>
                  <a:pt x="5983" y="6896"/>
                  <a:pt x="6024" y="6847"/>
                  <a:pt x="6065" y="6782"/>
                </a:cubicBezTo>
                <a:cubicBezTo>
                  <a:pt x="6081" y="6757"/>
                  <a:pt x="6097" y="6725"/>
                  <a:pt x="6114" y="6700"/>
                </a:cubicBezTo>
                <a:cubicBezTo>
                  <a:pt x="6171" y="6570"/>
                  <a:pt x="6179" y="6448"/>
                  <a:pt x="6114" y="6375"/>
                </a:cubicBezTo>
                <a:cubicBezTo>
                  <a:pt x="6076" y="6331"/>
                  <a:pt x="6016" y="6309"/>
                  <a:pt x="5944" y="6309"/>
                </a:cubicBezTo>
                <a:cubicBezTo>
                  <a:pt x="5844" y="6309"/>
                  <a:pt x="5719" y="6351"/>
                  <a:pt x="5601" y="6432"/>
                </a:cubicBezTo>
                <a:lnTo>
                  <a:pt x="5031" y="5789"/>
                </a:lnTo>
                <a:cubicBezTo>
                  <a:pt x="5055" y="5772"/>
                  <a:pt x="5072" y="5748"/>
                  <a:pt x="5096" y="5732"/>
                </a:cubicBezTo>
                <a:cubicBezTo>
                  <a:pt x="5308" y="5553"/>
                  <a:pt x="5479" y="5333"/>
                  <a:pt x="5617" y="5097"/>
                </a:cubicBezTo>
                <a:cubicBezTo>
                  <a:pt x="5658" y="5032"/>
                  <a:pt x="5690" y="4958"/>
                  <a:pt x="5715" y="4885"/>
                </a:cubicBezTo>
                <a:lnTo>
                  <a:pt x="6260" y="5007"/>
                </a:lnTo>
                <a:cubicBezTo>
                  <a:pt x="6244" y="5162"/>
                  <a:pt x="6301" y="5284"/>
                  <a:pt x="6382" y="5308"/>
                </a:cubicBezTo>
                <a:cubicBezTo>
                  <a:pt x="6390" y="5310"/>
                  <a:pt x="6398" y="5311"/>
                  <a:pt x="6406" y="5311"/>
                </a:cubicBezTo>
                <a:cubicBezTo>
                  <a:pt x="6506" y="5311"/>
                  <a:pt x="6613" y="5171"/>
                  <a:pt x="6651" y="4983"/>
                </a:cubicBezTo>
                <a:cubicBezTo>
                  <a:pt x="6659" y="4958"/>
                  <a:pt x="6659" y="4942"/>
                  <a:pt x="6667" y="4926"/>
                </a:cubicBezTo>
                <a:cubicBezTo>
                  <a:pt x="6667" y="4885"/>
                  <a:pt x="6675" y="4836"/>
                  <a:pt x="6667" y="4796"/>
                </a:cubicBezTo>
                <a:cubicBezTo>
                  <a:pt x="6667" y="4771"/>
                  <a:pt x="6667" y="4747"/>
                  <a:pt x="6659" y="4730"/>
                </a:cubicBezTo>
                <a:cubicBezTo>
                  <a:pt x="6643" y="4641"/>
                  <a:pt x="6602" y="4576"/>
                  <a:pt x="6545" y="4568"/>
                </a:cubicBezTo>
                <a:cubicBezTo>
                  <a:pt x="6538" y="4566"/>
                  <a:pt x="6531" y="4566"/>
                  <a:pt x="6524" y="4566"/>
                </a:cubicBezTo>
                <a:cubicBezTo>
                  <a:pt x="6442" y="4566"/>
                  <a:pt x="6362" y="4652"/>
                  <a:pt x="6309" y="4787"/>
                </a:cubicBezTo>
                <a:lnTo>
                  <a:pt x="5804" y="4673"/>
                </a:lnTo>
                <a:cubicBezTo>
                  <a:pt x="5829" y="4592"/>
                  <a:pt x="5853" y="4511"/>
                  <a:pt x="5869" y="4421"/>
                </a:cubicBezTo>
                <a:cubicBezTo>
                  <a:pt x="5886" y="4340"/>
                  <a:pt x="5902" y="4250"/>
                  <a:pt x="5910" y="4169"/>
                </a:cubicBezTo>
                <a:lnTo>
                  <a:pt x="5910" y="4087"/>
                </a:lnTo>
                <a:cubicBezTo>
                  <a:pt x="5910" y="4030"/>
                  <a:pt x="5918" y="3965"/>
                  <a:pt x="5918" y="3908"/>
                </a:cubicBezTo>
                <a:lnTo>
                  <a:pt x="5918" y="3819"/>
                </a:lnTo>
                <a:cubicBezTo>
                  <a:pt x="5918" y="3770"/>
                  <a:pt x="5918" y="3721"/>
                  <a:pt x="5910" y="3664"/>
                </a:cubicBezTo>
                <a:cubicBezTo>
                  <a:pt x="5910" y="3631"/>
                  <a:pt x="5902" y="3599"/>
                  <a:pt x="5894" y="3566"/>
                </a:cubicBezTo>
                <a:cubicBezTo>
                  <a:pt x="5886" y="3534"/>
                  <a:pt x="5886" y="3509"/>
                  <a:pt x="5878" y="3485"/>
                </a:cubicBezTo>
                <a:lnTo>
                  <a:pt x="6724" y="3176"/>
                </a:lnTo>
                <a:cubicBezTo>
                  <a:pt x="6857" y="3407"/>
                  <a:pt x="7033" y="3554"/>
                  <a:pt x="7183" y="3554"/>
                </a:cubicBezTo>
                <a:cubicBezTo>
                  <a:pt x="7207" y="3554"/>
                  <a:pt x="7231" y="3550"/>
                  <a:pt x="7253" y="3542"/>
                </a:cubicBezTo>
                <a:cubicBezTo>
                  <a:pt x="7449" y="3485"/>
                  <a:pt x="7498" y="3110"/>
                  <a:pt x="7359" y="2728"/>
                </a:cubicBezTo>
                <a:cubicBezTo>
                  <a:pt x="7343" y="2695"/>
                  <a:pt x="7335" y="2655"/>
                  <a:pt x="7319" y="2622"/>
                </a:cubicBezTo>
                <a:cubicBezTo>
                  <a:pt x="7278" y="2541"/>
                  <a:pt x="7237" y="2467"/>
                  <a:pt x="7188" y="2394"/>
                </a:cubicBezTo>
                <a:cubicBezTo>
                  <a:pt x="7164" y="2361"/>
                  <a:pt x="7139" y="2329"/>
                  <a:pt x="7107" y="2305"/>
                </a:cubicBezTo>
                <a:cubicBezTo>
                  <a:pt x="7009" y="2200"/>
                  <a:pt x="6906" y="2138"/>
                  <a:pt x="6811" y="2138"/>
                </a:cubicBezTo>
                <a:cubicBezTo>
                  <a:pt x="6787" y="2138"/>
                  <a:pt x="6763" y="2142"/>
                  <a:pt x="6741" y="2150"/>
                </a:cubicBezTo>
                <a:cubicBezTo>
                  <a:pt x="6578" y="2215"/>
                  <a:pt x="6521" y="2467"/>
                  <a:pt x="6570" y="2760"/>
                </a:cubicBezTo>
                <a:lnTo>
                  <a:pt x="5756" y="3062"/>
                </a:lnTo>
                <a:cubicBezTo>
                  <a:pt x="5747" y="3021"/>
                  <a:pt x="5731" y="2980"/>
                  <a:pt x="5715" y="2948"/>
                </a:cubicBezTo>
                <a:lnTo>
                  <a:pt x="5674" y="2874"/>
                </a:lnTo>
                <a:cubicBezTo>
                  <a:pt x="5650" y="2817"/>
                  <a:pt x="5625" y="2769"/>
                  <a:pt x="5601" y="2720"/>
                </a:cubicBezTo>
                <a:lnTo>
                  <a:pt x="5560" y="2655"/>
                </a:lnTo>
                <a:cubicBezTo>
                  <a:pt x="5528" y="2606"/>
                  <a:pt x="5495" y="2557"/>
                  <a:pt x="5454" y="2508"/>
                </a:cubicBezTo>
                <a:cubicBezTo>
                  <a:pt x="5446" y="2500"/>
                  <a:pt x="5438" y="2484"/>
                  <a:pt x="5430" y="2467"/>
                </a:cubicBezTo>
                <a:cubicBezTo>
                  <a:pt x="5381" y="2402"/>
                  <a:pt x="5324" y="2337"/>
                  <a:pt x="5267" y="2272"/>
                </a:cubicBezTo>
                <a:lnTo>
                  <a:pt x="5650" y="1954"/>
                </a:lnTo>
                <a:cubicBezTo>
                  <a:pt x="5730" y="2024"/>
                  <a:pt x="5819" y="2068"/>
                  <a:pt x="5890" y="2068"/>
                </a:cubicBezTo>
                <a:cubicBezTo>
                  <a:pt x="5919" y="2068"/>
                  <a:pt x="5946" y="2061"/>
                  <a:pt x="5967" y="2044"/>
                </a:cubicBezTo>
                <a:cubicBezTo>
                  <a:pt x="6049" y="1971"/>
                  <a:pt x="6008" y="1784"/>
                  <a:pt x="5878" y="1621"/>
                </a:cubicBezTo>
                <a:cubicBezTo>
                  <a:pt x="5861" y="1613"/>
                  <a:pt x="5853" y="1596"/>
                  <a:pt x="5837" y="1580"/>
                </a:cubicBezTo>
                <a:cubicBezTo>
                  <a:pt x="5804" y="1547"/>
                  <a:pt x="5772" y="1523"/>
                  <a:pt x="5739" y="1499"/>
                </a:cubicBezTo>
                <a:cubicBezTo>
                  <a:pt x="5723" y="1482"/>
                  <a:pt x="5699" y="1474"/>
                  <a:pt x="5682" y="1466"/>
                </a:cubicBezTo>
                <a:cubicBezTo>
                  <a:pt x="5651" y="1444"/>
                  <a:pt x="5612" y="1431"/>
                  <a:pt x="5573" y="1431"/>
                </a:cubicBezTo>
                <a:cubicBezTo>
                  <a:pt x="5541" y="1431"/>
                  <a:pt x="5508" y="1440"/>
                  <a:pt x="5479" y="1458"/>
                </a:cubicBezTo>
                <a:cubicBezTo>
                  <a:pt x="5414" y="1515"/>
                  <a:pt x="5430" y="1645"/>
                  <a:pt x="5503" y="1784"/>
                </a:cubicBezTo>
                <a:lnTo>
                  <a:pt x="5096" y="2117"/>
                </a:lnTo>
                <a:cubicBezTo>
                  <a:pt x="4836" y="1881"/>
                  <a:pt x="4526" y="1710"/>
                  <a:pt x="4193" y="1613"/>
                </a:cubicBezTo>
                <a:lnTo>
                  <a:pt x="4176" y="750"/>
                </a:lnTo>
                <a:cubicBezTo>
                  <a:pt x="4477" y="701"/>
                  <a:pt x="4697" y="546"/>
                  <a:pt x="4689" y="375"/>
                </a:cubicBezTo>
                <a:cubicBezTo>
                  <a:pt x="4689" y="168"/>
                  <a:pt x="4363" y="0"/>
                  <a:pt x="39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txBox="1">
            <a:spLocks noGrp="1"/>
          </p:cNvSpPr>
          <p:nvPr>
            <p:ph type="title"/>
          </p:nvPr>
        </p:nvSpPr>
        <p:spPr>
          <a:xfrm>
            <a:off x="456000" y="450150"/>
            <a:ext cx="6367800" cy="4090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9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_9">
    <p:spTree>
      <p:nvGrpSpPr>
        <p:cNvPr id="1" name="Shape 124"/>
        <p:cNvGrpSpPr/>
        <p:nvPr/>
      </p:nvGrpSpPr>
      <p:grpSpPr>
        <a:xfrm>
          <a:off x="0" y="0"/>
          <a:ext cx="0" cy="0"/>
          <a:chOff x="0" y="0"/>
          <a:chExt cx="0" cy="0"/>
        </a:xfrm>
      </p:grpSpPr>
      <p:sp>
        <p:nvSpPr>
          <p:cNvPr id="125" name="Google Shape;125;p12"/>
          <p:cNvSpPr/>
          <p:nvPr/>
        </p:nvSpPr>
        <p:spPr>
          <a:xfrm rot="5400000">
            <a:off x="5468968" y="1499747"/>
            <a:ext cx="4256056" cy="4142923"/>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2"/>
          <p:cNvSpPr/>
          <p:nvPr/>
        </p:nvSpPr>
        <p:spPr>
          <a:xfrm>
            <a:off x="7974354" y="2157706"/>
            <a:ext cx="339188" cy="345781"/>
          </a:xfrm>
          <a:custGeom>
            <a:avLst/>
            <a:gdLst/>
            <a:ahLst/>
            <a:cxnLst/>
            <a:rect l="l" t="t" r="r" b="b"/>
            <a:pathLst>
              <a:path w="12594" h="12840" extrusionOk="0">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2"/>
          <p:cNvSpPr/>
          <p:nvPr/>
        </p:nvSpPr>
        <p:spPr>
          <a:xfrm>
            <a:off x="8040018" y="3210327"/>
            <a:ext cx="953208" cy="971699"/>
          </a:xfrm>
          <a:custGeom>
            <a:avLst/>
            <a:gdLst/>
            <a:ahLst/>
            <a:cxnLst/>
            <a:rect l="l" t="t" r="r" b="b"/>
            <a:pathLst>
              <a:path w="12594" h="12840" extrusionOk="0">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2"/>
          <p:cNvSpPr/>
          <p:nvPr/>
        </p:nvSpPr>
        <p:spPr>
          <a:xfrm>
            <a:off x="-419885" y="820373"/>
            <a:ext cx="916686" cy="934431"/>
          </a:xfrm>
          <a:custGeom>
            <a:avLst/>
            <a:gdLst/>
            <a:ahLst/>
            <a:cxnLst/>
            <a:rect l="l" t="t" r="r" b="b"/>
            <a:pathLst>
              <a:path w="12594" h="12840" extrusionOk="0">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2"/>
          <p:cNvSpPr/>
          <p:nvPr/>
        </p:nvSpPr>
        <p:spPr>
          <a:xfrm>
            <a:off x="536849" y="346049"/>
            <a:ext cx="419412" cy="427572"/>
          </a:xfrm>
          <a:custGeom>
            <a:avLst/>
            <a:gdLst/>
            <a:ahLst/>
            <a:cxnLst/>
            <a:rect l="l" t="t" r="r" b="b"/>
            <a:pathLst>
              <a:path w="12594" h="12840" extrusionOk="0">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2"/>
          <p:cNvSpPr txBox="1">
            <a:spLocks noGrp="1"/>
          </p:cNvSpPr>
          <p:nvPr>
            <p:ph type="subTitle" idx="1"/>
          </p:nvPr>
        </p:nvSpPr>
        <p:spPr>
          <a:xfrm flipH="1">
            <a:off x="1207125" y="1573636"/>
            <a:ext cx="2465100" cy="745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400">
                <a:solidFill>
                  <a:schemeClr val="l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1" name="Google Shape;131;p12"/>
          <p:cNvSpPr txBox="1">
            <a:spLocks noGrp="1"/>
          </p:cNvSpPr>
          <p:nvPr>
            <p:ph type="title" hasCustomPrompt="1"/>
          </p:nvPr>
        </p:nvSpPr>
        <p:spPr>
          <a:xfrm>
            <a:off x="4221900" y="1382958"/>
            <a:ext cx="7002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2"/>
              </a:buClr>
              <a:buSzPts val="5500"/>
              <a:buNone/>
              <a:defRPr sz="3600" b="1"/>
            </a:lvl1pPr>
            <a:lvl2pPr lvl="1"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9pPr>
          </a:lstStyle>
          <a:p>
            <a:r>
              <a:t>xx%</a:t>
            </a:r>
          </a:p>
        </p:txBody>
      </p:sp>
      <p:sp>
        <p:nvSpPr>
          <p:cNvPr id="132" name="Google Shape;132;p12"/>
          <p:cNvSpPr txBox="1">
            <a:spLocks noGrp="1"/>
          </p:cNvSpPr>
          <p:nvPr>
            <p:ph type="subTitle" idx="2"/>
          </p:nvPr>
        </p:nvSpPr>
        <p:spPr>
          <a:xfrm flipH="1">
            <a:off x="965925" y="1186011"/>
            <a:ext cx="2706300" cy="568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Font typeface="Oswald"/>
              <a:buNone/>
              <a:defRPr sz="2000">
                <a:latin typeface="Pathway Gothic One"/>
                <a:ea typeface="Pathway Gothic One"/>
                <a:cs typeface="Pathway Gothic One"/>
                <a:sym typeface="Pathway Gothic One"/>
              </a:defRPr>
            </a:lvl1pPr>
            <a:lvl2pPr lvl="1" algn="ctr" rtl="0">
              <a:lnSpc>
                <a:spcPct val="100000"/>
              </a:lnSpc>
              <a:spcBef>
                <a:spcPts val="0"/>
              </a:spcBef>
              <a:spcAft>
                <a:spcPts val="0"/>
              </a:spcAft>
              <a:buSzPts val="1400"/>
              <a:buFont typeface="Oswald"/>
              <a:buNone/>
              <a:defRPr>
                <a:latin typeface="Oswald"/>
                <a:ea typeface="Oswald"/>
                <a:cs typeface="Oswald"/>
                <a:sym typeface="Oswald"/>
              </a:defRPr>
            </a:lvl2pPr>
            <a:lvl3pPr lvl="2" algn="ctr" rtl="0">
              <a:lnSpc>
                <a:spcPct val="100000"/>
              </a:lnSpc>
              <a:spcBef>
                <a:spcPts val="0"/>
              </a:spcBef>
              <a:spcAft>
                <a:spcPts val="0"/>
              </a:spcAft>
              <a:buSzPts val="1400"/>
              <a:buFont typeface="Oswald"/>
              <a:buNone/>
              <a:defRPr>
                <a:latin typeface="Oswald"/>
                <a:ea typeface="Oswald"/>
                <a:cs typeface="Oswald"/>
                <a:sym typeface="Oswald"/>
              </a:defRPr>
            </a:lvl3pPr>
            <a:lvl4pPr lvl="3" algn="ctr" rtl="0">
              <a:lnSpc>
                <a:spcPct val="100000"/>
              </a:lnSpc>
              <a:spcBef>
                <a:spcPts val="0"/>
              </a:spcBef>
              <a:spcAft>
                <a:spcPts val="0"/>
              </a:spcAft>
              <a:buSzPts val="1400"/>
              <a:buFont typeface="Oswald"/>
              <a:buNone/>
              <a:defRPr>
                <a:latin typeface="Oswald"/>
                <a:ea typeface="Oswald"/>
                <a:cs typeface="Oswald"/>
                <a:sym typeface="Oswald"/>
              </a:defRPr>
            </a:lvl4pPr>
            <a:lvl5pPr lvl="4" algn="ctr" rtl="0">
              <a:lnSpc>
                <a:spcPct val="100000"/>
              </a:lnSpc>
              <a:spcBef>
                <a:spcPts val="0"/>
              </a:spcBef>
              <a:spcAft>
                <a:spcPts val="0"/>
              </a:spcAft>
              <a:buSzPts val="1400"/>
              <a:buFont typeface="Oswald"/>
              <a:buNone/>
              <a:defRPr>
                <a:latin typeface="Oswald"/>
                <a:ea typeface="Oswald"/>
                <a:cs typeface="Oswald"/>
                <a:sym typeface="Oswald"/>
              </a:defRPr>
            </a:lvl5pPr>
            <a:lvl6pPr lvl="5" algn="ctr" rtl="0">
              <a:lnSpc>
                <a:spcPct val="100000"/>
              </a:lnSpc>
              <a:spcBef>
                <a:spcPts val="0"/>
              </a:spcBef>
              <a:spcAft>
                <a:spcPts val="0"/>
              </a:spcAft>
              <a:buSzPts val="1400"/>
              <a:buFont typeface="Oswald"/>
              <a:buNone/>
              <a:defRPr>
                <a:latin typeface="Oswald"/>
                <a:ea typeface="Oswald"/>
                <a:cs typeface="Oswald"/>
                <a:sym typeface="Oswald"/>
              </a:defRPr>
            </a:lvl6pPr>
            <a:lvl7pPr lvl="6" algn="ctr" rtl="0">
              <a:lnSpc>
                <a:spcPct val="100000"/>
              </a:lnSpc>
              <a:spcBef>
                <a:spcPts val="0"/>
              </a:spcBef>
              <a:spcAft>
                <a:spcPts val="0"/>
              </a:spcAft>
              <a:buSzPts val="1400"/>
              <a:buFont typeface="Oswald"/>
              <a:buNone/>
              <a:defRPr>
                <a:latin typeface="Oswald"/>
                <a:ea typeface="Oswald"/>
                <a:cs typeface="Oswald"/>
                <a:sym typeface="Oswald"/>
              </a:defRPr>
            </a:lvl7pPr>
            <a:lvl8pPr lvl="7" algn="ctr" rtl="0">
              <a:lnSpc>
                <a:spcPct val="100000"/>
              </a:lnSpc>
              <a:spcBef>
                <a:spcPts val="0"/>
              </a:spcBef>
              <a:spcAft>
                <a:spcPts val="0"/>
              </a:spcAft>
              <a:buSzPts val="1400"/>
              <a:buFont typeface="Oswald"/>
              <a:buNone/>
              <a:defRPr>
                <a:latin typeface="Oswald"/>
                <a:ea typeface="Oswald"/>
                <a:cs typeface="Oswald"/>
                <a:sym typeface="Oswald"/>
              </a:defRPr>
            </a:lvl8pPr>
            <a:lvl9pPr lvl="8" algn="ctr" rtl="0">
              <a:lnSpc>
                <a:spcPct val="100000"/>
              </a:lnSpc>
              <a:spcBef>
                <a:spcPts val="0"/>
              </a:spcBef>
              <a:spcAft>
                <a:spcPts val="0"/>
              </a:spcAft>
              <a:buSzPts val="1400"/>
              <a:buFont typeface="Oswald"/>
              <a:buNone/>
              <a:defRPr>
                <a:latin typeface="Oswald"/>
                <a:ea typeface="Oswald"/>
                <a:cs typeface="Oswald"/>
                <a:sym typeface="Oswald"/>
              </a:defRPr>
            </a:lvl9pPr>
          </a:lstStyle>
          <a:p>
            <a:endParaRPr/>
          </a:p>
        </p:txBody>
      </p:sp>
      <p:sp>
        <p:nvSpPr>
          <p:cNvPr id="133" name="Google Shape;133;p12"/>
          <p:cNvSpPr txBox="1">
            <a:spLocks noGrp="1"/>
          </p:cNvSpPr>
          <p:nvPr>
            <p:ph type="title" idx="3"/>
          </p:nvPr>
        </p:nvSpPr>
        <p:spPr>
          <a:xfrm>
            <a:off x="470250" y="346050"/>
            <a:ext cx="8203500" cy="75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34" name="Google Shape;134;p12"/>
          <p:cNvSpPr txBox="1">
            <a:spLocks noGrp="1"/>
          </p:cNvSpPr>
          <p:nvPr>
            <p:ph type="subTitle" idx="4"/>
          </p:nvPr>
        </p:nvSpPr>
        <p:spPr>
          <a:xfrm flipH="1">
            <a:off x="5471775" y="2759330"/>
            <a:ext cx="2465100" cy="74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solidFill>
                  <a:schemeClr val="l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5" name="Google Shape;135;p12"/>
          <p:cNvSpPr txBox="1">
            <a:spLocks noGrp="1"/>
          </p:cNvSpPr>
          <p:nvPr>
            <p:ph type="subTitle" idx="5"/>
          </p:nvPr>
        </p:nvSpPr>
        <p:spPr>
          <a:xfrm flipH="1">
            <a:off x="5471775" y="2371705"/>
            <a:ext cx="2706300" cy="568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Font typeface="Oswald"/>
              <a:buNone/>
              <a:defRPr sz="2000">
                <a:latin typeface="Pathway Gothic One"/>
                <a:ea typeface="Pathway Gothic One"/>
                <a:cs typeface="Pathway Gothic One"/>
                <a:sym typeface="Pathway Gothic One"/>
              </a:defRPr>
            </a:lvl1pPr>
            <a:lvl2pPr lvl="1" algn="ctr" rtl="0">
              <a:lnSpc>
                <a:spcPct val="100000"/>
              </a:lnSpc>
              <a:spcBef>
                <a:spcPts val="0"/>
              </a:spcBef>
              <a:spcAft>
                <a:spcPts val="0"/>
              </a:spcAft>
              <a:buSzPts val="1400"/>
              <a:buFont typeface="Oswald"/>
              <a:buNone/>
              <a:defRPr>
                <a:latin typeface="Oswald"/>
                <a:ea typeface="Oswald"/>
                <a:cs typeface="Oswald"/>
                <a:sym typeface="Oswald"/>
              </a:defRPr>
            </a:lvl2pPr>
            <a:lvl3pPr lvl="2" algn="ctr" rtl="0">
              <a:lnSpc>
                <a:spcPct val="100000"/>
              </a:lnSpc>
              <a:spcBef>
                <a:spcPts val="0"/>
              </a:spcBef>
              <a:spcAft>
                <a:spcPts val="0"/>
              </a:spcAft>
              <a:buSzPts val="1400"/>
              <a:buFont typeface="Oswald"/>
              <a:buNone/>
              <a:defRPr>
                <a:latin typeface="Oswald"/>
                <a:ea typeface="Oswald"/>
                <a:cs typeface="Oswald"/>
                <a:sym typeface="Oswald"/>
              </a:defRPr>
            </a:lvl3pPr>
            <a:lvl4pPr lvl="3" algn="ctr" rtl="0">
              <a:lnSpc>
                <a:spcPct val="100000"/>
              </a:lnSpc>
              <a:spcBef>
                <a:spcPts val="0"/>
              </a:spcBef>
              <a:spcAft>
                <a:spcPts val="0"/>
              </a:spcAft>
              <a:buSzPts val="1400"/>
              <a:buFont typeface="Oswald"/>
              <a:buNone/>
              <a:defRPr>
                <a:latin typeface="Oswald"/>
                <a:ea typeface="Oswald"/>
                <a:cs typeface="Oswald"/>
                <a:sym typeface="Oswald"/>
              </a:defRPr>
            </a:lvl4pPr>
            <a:lvl5pPr lvl="4" algn="ctr" rtl="0">
              <a:lnSpc>
                <a:spcPct val="100000"/>
              </a:lnSpc>
              <a:spcBef>
                <a:spcPts val="0"/>
              </a:spcBef>
              <a:spcAft>
                <a:spcPts val="0"/>
              </a:spcAft>
              <a:buSzPts val="1400"/>
              <a:buFont typeface="Oswald"/>
              <a:buNone/>
              <a:defRPr>
                <a:latin typeface="Oswald"/>
                <a:ea typeface="Oswald"/>
                <a:cs typeface="Oswald"/>
                <a:sym typeface="Oswald"/>
              </a:defRPr>
            </a:lvl5pPr>
            <a:lvl6pPr lvl="5" algn="ctr" rtl="0">
              <a:lnSpc>
                <a:spcPct val="100000"/>
              </a:lnSpc>
              <a:spcBef>
                <a:spcPts val="0"/>
              </a:spcBef>
              <a:spcAft>
                <a:spcPts val="0"/>
              </a:spcAft>
              <a:buSzPts val="1400"/>
              <a:buFont typeface="Oswald"/>
              <a:buNone/>
              <a:defRPr>
                <a:latin typeface="Oswald"/>
                <a:ea typeface="Oswald"/>
                <a:cs typeface="Oswald"/>
                <a:sym typeface="Oswald"/>
              </a:defRPr>
            </a:lvl6pPr>
            <a:lvl7pPr lvl="6" algn="ctr" rtl="0">
              <a:lnSpc>
                <a:spcPct val="100000"/>
              </a:lnSpc>
              <a:spcBef>
                <a:spcPts val="0"/>
              </a:spcBef>
              <a:spcAft>
                <a:spcPts val="0"/>
              </a:spcAft>
              <a:buSzPts val="1400"/>
              <a:buFont typeface="Oswald"/>
              <a:buNone/>
              <a:defRPr>
                <a:latin typeface="Oswald"/>
                <a:ea typeface="Oswald"/>
                <a:cs typeface="Oswald"/>
                <a:sym typeface="Oswald"/>
              </a:defRPr>
            </a:lvl7pPr>
            <a:lvl8pPr lvl="7" algn="ctr" rtl="0">
              <a:lnSpc>
                <a:spcPct val="100000"/>
              </a:lnSpc>
              <a:spcBef>
                <a:spcPts val="0"/>
              </a:spcBef>
              <a:spcAft>
                <a:spcPts val="0"/>
              </a:spcAft>
              <a:buSzPts val="1400"/>
              <a:buFont typeface="Oswald"/>
              <a:buNone/>
              <a:defRPr>
                <a:latin typeface="Oswald"/>
                <a:ea typeface="Oswald"/>
                <a:cs typeface="Oswald"/>
                <a:sym typeface="Oswald"/>
              </a:defRPr>
            </a:lvl8pPr>
            <a:lvl9pPr lvl="8" algn="ctr" rtl="0">
              <a:lnSpc>
                <a:spcPct val="100000"/>
              </a:lnSpc>
              <a:spcBef>
                <a:spcPts val="0"/>
              </a:spcBef>
              <a:spcAft>
                <a:spcPts val="0"/>
              </a:spcAft>
              <a:buSzPts val="1400"/>
              <a:buFont typeface="Oswald"/>
              <a:buNone/>
              <a:defRPr>
                <a:latin typeface="Oswald"/>
                <a:ea typeface="Oswald"/>
                <a:cs typeface="Oswald"/>
                <a:sym typeface="Oswald"/>
              </a:defRPr>
            </a:lvl9pPr>
          </a:lstStyle>
          <a:p>
            <a:endParaRPr/>
          </a:p>
        </p:txBody>
      </p:sp>
      <p:sp>
        <p:nvSpPr>
          <p:cNvPr id="136" name="Google Shape;136;p12"/>
          <p:cNvSpPr txBox="1">
            <a:spLocks noGrp="1"/>
          </p:cNvSpPr>
          <p:nvPr>
            <p:ph type="subTitle" idx="6"/>
          </p:nvPr>
        </p:nvSpPr>
        <p:spPr>
          <a:xfrm flipH="1">
            <a:off x="1207125" y="3952110"/>
            <a:ext cx="2465100" cy="745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400">
                <a:solidFill>
                  <a:schemeClr val="l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7" name="Google Shape;137;p12"/>
          <p:cNvSpPr txBox="1">
            <a:spLocks noGrp="1"/>
          </p:cNvSpPr>
          <p:nvPr>
            <p:ph type="subTitle" idx="7"/>
          </p:nvPr>
        </p:nvSpPr>
        <p:spPr>
          <a:xfrm flipH="1">
            <a:off x="965925" y="3564485"/>
            <a:ext cx="2706300" cy="568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Font typeface="Oswald"/>
              <a:buNone/>
              <a:defRPr sz="2000">
                <a:latin typeface="Pathway Gothic One"/>
                <a:ea typeface="Pathway Gothic One"/>
                <a:cs typeface="Pathway Gothic One"/>
                <a:sym typeface="Pathway Gothic One"/>
              </a:defRPr>
            </a:lvl1pPr>
            <a:lvl2pPr lvl="1" algn="ctr" rtl="0">
              <a:lnSpc>
                <a:spcPct val="100000"/>
              </a:lnSpc>
              <a:spcBef>
                <a:spcPts val="0"/>
              </a:spcBef>
              <a:spcAft>
                <a:spcPts val="0"/>
              </a:spcAft>
              <a:buSzPts val="1400"/>
              <a:buFont typeface="Oswald"/>
              <a:buNone/>
              <a:defRPr>
                <a:latin typeface="Oswald"/>
                <a:ea typeface="Oswald"/>
                <a:cs typeface="Oswald"/>
                <a:sym typeface="Oswald"/>
              </a:defRPr>
            </a:lvl2pPr>
            <a:lvl3pPr lvl="2" algn="ctr" rtl="0">
              <a:lnSpc>
                <a:spcPct val="100000"/>
              </a:lnSpc>
              <a:spcBef>
                <a:spcPts val="0"/>
              </a:spcBef>
              <a:spcAft>
                <a:spcPts val="0"/>
              </a:spcAft>
              <a:buSzPts val="1400"/>
              <a:buFont typeface="Oswald"/>
              <a:buNone/>
              <a:defRPr>
                <a:latin typeface="Oswald"/>
                <a:ea typeface="Oswald"/>
                <a:cs typeface="Oswald"/>
                <a:sym typeface="Oswald"/>
              </a:defRPr>
            </a:lvl3pPr>
            <a:lvl4pPr lvl="3" algn="ctr" rtl="0">
              <a:lnSpc>
                <a:spcPct val="100000"/>
              </a:lnSpc>
              <a:spcBef>
                <a:spcPts val="0"/>
              </a:spcBef>
              <a:spcAft>
                <a:spcPts val="0"/>
              </a:spcAft>
              <a:buSzPts val="1400"/>
              <a:buFont typeface="Oswald"/>
              <a:buNone/>
              <a:defRPr>
                <a:latin typeface="Oswald"/>
                <a:ea typeface="Oswald"/>
                <a:cs typeface="Oswald"/>
                <a:sym typeface="Oswald"/>
              </a:defRPr>
            </a:lvl4pPr>
            <a:lvl5pPr lvl="4" algn="ctr" rtl="0">
              <a:lnSpc>
                <a:spcPct val="100000"/>
              </a:lnSpc>
              <a:spcBef>
                <a:spcPts val="0"/>
              </a:spcBef>
              <a:spcAft>
                <a:spcPts val="0"/>
              </a:spcAft>
              <a:buSzPts val="1400"/>
              <a:buFont typeface="Oswald"/>
              <a:buNone/>
              <a:defRPr>
                <a:latin typeface="Oswald"/>
                <a:ea typeface="Oswald"/>
                <a:cs typeface="Oswald"/>
                <a:sym typeface="Oswald"/>
              </a:defRPr>
            </a:lvl5pPr>
            <a:lvl6pPr lvl="5" algn="ctr" rtl="0">
              <a:lnSpc>
                <a:spcPct val="100000"/>
              </a:lnSpc>
              <a:spcBef>
                <a:spcPts val="0"/>
              </a:spcBef>
              <a:spcAft>
                <a:spcPts val="0"/>
              </a:spcAft>
              <a:buSzPts val="1400"/>
              <a:buFont typeface="Oswald"/>
              <a:buNone/>
              <a:defRPr>
                <a:latin typeface="Oswald"/>
                <a:ea typeface="Oswald"/>
                <a:cs typeface="Oswald"/>
                <a:sym typeface="Oswald"/>
              </a:defRPr>
            </a:lvl6pPr>
            <a:lvl7pPr lvl="6" algn="ctr" rtl="0">
              <a:lnSpc>
                <a:spcPct val="100000"/>
              </a:lnSpc>
              <a:spcBef>
                <a:spcPts val="0"/>
              </a:spcBef>
              <a:spcAft>
                <a:spcPts val="0"/>
              </a:spcAft>
              <a:buSzPts val="1400"/>
              <a:buFont typeface="Oswald"/>
              <a:buNone/>
              <a:defRPr>
                <a:latin typeface="Oswald"/>
                <a:ea typeface="Oswald"/>
                <a:cs typeface="Oswald"/>
                <a:sym typeface="Oswald"/>
              </a:defRPr>
            </a:lvl7pPr>
            <a:lvl8pPr lvl="7" algn="ctr" rtl="0">
              <a:lnSpc>
                <a:spcPct val="100000"/>
              </a:lnSpc>
              <a:spcBef>
                <a:spcPts val="0"/>
              </a:spcBef>
              <a:spcAft>
                <a:spcPts val="0"/>
              </a:spcAft>
              <a:buSzPts val="1400"/>
              <a:buFont typeface="Oswald"/>
              <a:buNone/>
              <a:defRPr>
                <a:latin typeface="Oswald"/>
                <a:ea typeface="Oswald"/>
                <a:cs typeface="Oswald"/>
                <a:sym typeface="Oswald"/>
              </a:defRPr>
            </a:lvl8pPr>
            <a:lvl9pPr lvl="8" algn="ctr" rtl="0">
              <a:lnSpc>
                <a:spcPct val="100000"/>
              </a:lnSpc>
              <a:spcBef>
                <a:spcPts val="0"/>
              </a:spcBef>
              <a:spcAft>
                <a:spcPts val="0"/>
              </a:spcAft>
              <a:buSzPts val="1400"/>
              <a:buFont typeface="Oswald"/>
              <a:buNone/>
              <a:defRPr>
                <a:latin typeface="Oswald"/>
                <a:ea typeface="Oswald"/>
                <a:cs typeface="Oswald"/>
                <a:sym typeface="Oswald"/>
              </a:defRPr>
            </a:lvl9pPr>
          </a:lstStyle>
          <a:p>
            <a:endParaRPr/>
          </a:p>
        </p:txBody>
      </p:sp>
      <p:sp>
        <p:nvSpPr>
          <p:cNvPr id="138" name="Google Shape;138;p12"/>
          <p:cNvSpPr txBox="1">
            <a:spLocks noGrp="1"/>
          </p:cNvSpPr>
          <p:nvPr>
            <p:ph type="title" idx="8" hasCustomPrompt="1"/>
          </p:nvPr>
        </p:nvSpPr>
        <p:spPr>
          <a:xfrm>
            <a:off x="3736125" y="2614383"/>
            <a:ext cx="7002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2"/>
              </a:buClr>
              <a:buSzPts val="5500"/>
              <a:buNone/>
              <a:defRPr sz="3600" b="1"/>
            </a:lvl1pPr>
            <a:lvl2pPr lvl="1"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9pPr>
          </a:lstStyle>
          <a:p>
            <a:r>
              <a:t>xx%</a:t>
            </a:r>
          </a:p>
        </p:txBody>
      </p:sp>
      <p:sp>
        <p:nvSpPr>
          <p:cNvPr id="139" name="Google Shape;139;p12"/>
          <p:cNvSpPr txBox="1">
            <a:spLocks noGrp="1"/>
          </p:cNvSpPr>
          <p:nvPr>
            <p:ph type="title" idx="9" hasCustomPrompt="1"/>
          </p:nvPr>
        </p:nvSpPr>
        <p:spPr>
          <a:xfrm>
            <a:off x="4221900" y="3836283"/>
            <a:ext cx="7002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2"/>
              </a:buClr>
              <a:buSzPts val="5500"/>
              <a:buNone/>
              <a:defRPr sz="3600" b="1"/>
            </a:lvl1pPr>
            <a:lvl2pPr lvl="1"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BLANK_1">
    <p:bg>
      <p:bgPr>
        <a:solidFill>
          <a:schemeClr val="lt1"/>
        </a:solidFill>
        <a:effectLst/>
      </p:bgPr>
    </p:bg>
    <p:spTree>
      <p:nvGrpSpPr>
        <p:cNvPr id="1" name="Shape 26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63"/>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242"/>
        <p:cNvGrpSpPr/>
        <p:nvPr/>
      </p:nvGrpSpPr>
      <p:grpSpPr>
        <a:xfrm>
          <a:off x="0" y="0"/>
          <a:ext cx="0" cy="0"/>
          <a:chOff x="0" y="0"/>
          <a:chExt cx="0" cy="0"/>
        </a:xfrm>
      </p:grpSpPr>
      <p:sp>
        <p:nvSpPr>
          <p:cNvPr id="243" name="Google Shape;243;p23"/>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44" name="Google Shape;244;p23"/>
          <p:cNvSpPr/>
          <p:nvPr/>
        </p:nvSpPr>
        <p:spPr>
          <a:xfrm rot="5400000">
            <a:off x="5272412" y="1271825"/>
            <a:ext cx="3923738" cy="3819438"/>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3"/>
          <p:cNvSpPr/>
          <p:nvPr/>
        </p:nvSpPr>
        <p:spPr>
          <a:xfrm>
            <a:off x="7594301" y="4071975"/>
            <a:ext cx="310326" cy="318049"/>
          </a:xfrm>
          <a:custGeom>
            <a:avLst/>
            <a:gdLst/>
            <a:ahLst/>
            <a:cxnLst/>
            <a:rect l="l" t="t" r="r" b="b"/>
            <a:pathLst>
              <a:path w="3452" h="3538" extrusionOk="0">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3"/>
          <p:cNvSpPr/>
          <p:nvPr/>
        </p:nvSpPr>
        <p:spPr>
          <a:xfrm>
            <a:off x="8024829" y="3907018"/>
            <a:ext cx="632225" cy="647949"/>
          </a:xfrm>
          <a:custGeom>
            <a:avLst/>
            <a:gdLst/>
            <a:ahLst/>
            <a:cxnLst/>
            <a:rect l="l" t="t" r="r" b="b"/>
            <a:pathLst>
              <a:path w="3452" h="3538" extrusionOk="0">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3"/>
          <p:cNvSpPr/>
          <p:nvPr/>
        </p:nvSpPr>
        <p:spPr>
          <a:xfrm>
            <a:off x="1699825" y="1339001"/>
            <a:ext cx="411953" cy="422198"/>
          </a:xfrm>
          <a:custGeom>
            <a:avLst/>
            <a:gdLst/>
            <a:ahLst/>
            <a:cxnLst/>
            <a:rect l="l" t="t" r="r" b="b"/>
            <a:pathLst>
              <a:path w="3452" h="3538" extrusionOk="0">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3285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1pPr>
            <a:lvl2pPr lvl="1">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2pPr>
            <a:lvl3pPr lvl="2">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3pPr>
            <a:lvl4pPr lvl="3">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4pPr>
            <a:lvl5pPr lvl="4">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5pPr>
            <a:lvl6pPr lvl="5">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6pPr>
            <a:lvl7pPr lvl="6">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7pPr>
            <a:lvl8pPr lvl="7">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8pPr>
            <a:lvl9pPr lvl="8">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Hind"/>
              <a:buChar char="●"/>
              <a:defRPr sz="1800">
                <a:solidFill>
                  <a:schemeClr val="dk1"/>
                </a:solidFill>
                <a:latin typeface="Hind"/>
                <a:ea typeface="Hind"/>
                <a:cs typeface="Hind"/>
                <a:sym typeface="Hind"/>
              </a:defRPr>
            </a:lvl1pPr>
            <a:lvl2pPr marL="914400" lvl="1" indent="-3175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2pPr>
            <a:lvl3pPr marL="1371600" lvl="2" indent="-3175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3pPr>
            <a:lvl4pPr marL="1828800" lvl="3" indent="-3175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4pPr>
            <a:lvl5pPr marL="2286000" lvl="4" indent="-3175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5pPr>
            <a:lvl6pPr marL="2743200" lvl="5" indent="-3175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6pPr>
            <a:lvl7pPr marL="3200400" lvl="6" indent="-3175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7pPr>
            <a:lvl8pPr marL="3657600" lvl="7" indent="-3175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8pPr>
            <a:lvl9pPr marL="4114800" lvl="8" indent="-317500">
              <a:lnSpc>
                <a:spcPct val="115000"/>
              </a:lnSpc>
              <a:spcBef>
                <a:spcPts val="1600"/>
              </a:spcBef>
              <a:spcAft>
                <a:spcPts val="1600"/>
              </a:spcAft>
              <a:buClr>
                <a:schemeClr val="dk1"/>
              </a:buClr>
              <a:buSzPts val="1400"/>
              <a:buFont typeface="Hind"/>
              <a:buChar char="■"/>
              <a:defRPr>
                <a:solidFill>
                  <a:schemeClr val="dk1"/>
                </a:solidFill>
                <a:latin typeface="Hind"/>
                <a:ea typeface="Hind"/>
                <a:cs typeface="Hind"/>
                <a:sym typeface="Hi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8" r:id="rId6"/>
    <p:sldLayoutId id="2147483673" r:id="rId7"/>
    <p:sldLayoutId id="2147483674" r:id="rId8"/>
    <p:sldLayoutId id="2147483677" r:id="rId9"/>
    <p:sldLayoutId id="2147483678" r:id="rId10"/>
    <p:sldLayoutId id="2147483679" r:id="rId11"/>
    <p:sldLayoutId id="2147483681" r:id="rId12"/>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5.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12.jp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12.jp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0.xm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1.xml"/><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0.png"/><Relationship Id="rId1" Type="http://schemas.openxmlformats.org/officeDocument/2006/relationships/slideLayout" Target="../slideLayouts/slideLayout4.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 Id="rId9" Type="http://schemas.openxmlformats.org/officeDocument/2006/relationships/image" Target="../media/image37.png"/></Relationships>
</file>

<file path=ppt/slides/_rels/slide4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4.xml"/><Relationship Id="rId5" Type="http://schemas.openxmlformats.org/officeDocument/2006/relationships/image" Target="../media/image44.png"/><Relationship Id="rId4" Type="http://schemas.openxmlformats.org/officeDocument/2006/relationships/image" Target="../media/image4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4.xml"/><Relationship Id="rId5" Type="http://schemas.openxmlformats.org/officeDocument/2006/relationships/image" Target="../media/image48.png"/><Relationship Id="rId4" Type="http://schemas.openxmlformats.org/officeDocument/2006/relationships/image" Target="../media/image47.png"/></Relationships>
</file>

<file path=ppt/slides/_rels/slide5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4.xml"/><Relationship Id="rId4" Type="http://schemas.openxmlformats.org/officeDocument/2006/relationships/image" Target="../media/image53.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grpSp>
        <p:nvGrpSpPr>
          <p:cNvPr id="272" name="Google Shape;272;p31"/>
          <p:cNvGrpSpPr/>
          <p:nvPr/>
        </p:nvGrpSpPr>
        <p:grpSpPr>
          <a:xfrm>
            <a:off x="222717" y="-131161"/>
            <a:ext cx="1589730" cy="1612939"/>
            <a:chOff x="3605950" y="3926100"/>
            <a:chExt cx="657375" cy="667000"/>
          </a:xfrm>
        </p:grpSpPr>
        <p:sp>
          <p:nvSpPr>
            <p:cNvPr id="273" name="Google Shape;273;p31"/>
            <p:cNvSpPr/>
            <p:nvPr/>
          </p:nvSpPr>
          <p:spPr>
            <a:xfrm>
              <a:off x="3911275" y="4247025"/>
              <a:ext cx="344325" cy="233925"/>
            </a:xfrm>
            <a:custGeom>
              <a:avLst/>
              <a:gdLst/>
              <a:ahLst/>
              <a:cxnLst/>
              <a:rect l="l" t="t" r="r" b="b"/>
              <a:pathLst>
                <a:path w="13773" h="9357" extrusionOk="0">
                  <a:moveTo>
                    <a:pt x="774" y="1"/>
                  </a:moveTo>
                  <a:lnTo>
                    <a:pt x="1" y="1366"/>
                  </a:lnTo>
                  <a:lnTo>
                    <a:pt x="6371" y="4993"/>
                  </a:lnTo>
                  <a:lnTo>
                    <a:pt x="6371" y="4993"/>
                  </a:lnTo>
                  <a:lnTo>
                    <a:pt x="6345" y="4522"/>
                  </a:lnTo>
                  <a:lnTo>
                    <a:pt x="6429" y="4561"/>
                  </a:lnTo>
                  <a:lnTo>
                    <a:pt x="10919" y="7041"/>
                  </a:lnTo>
                  <a:cubicBezTo>
                    <a:pt x="10919" y="7041"/>
                    <a:pt x="10236" y="8606"/>
                    <a:pt x="10841" y="9167"/>
                  </a:cubicBezTo>
                  <a:cubicBezTo>
                    <a:pt x="10983" y="9300"/>
                    <a:pt x="11139" y="9357"/>
                    <a:pt x="11302" y="9357"/>
                  </a:cubicBezTo>
                  <a:cubicBezTo>
                    <a:pt x="12184" y="9357"/>
                    <a:pt x="13267" y="7698"/>
                    <a:pt x="13321" y="7627"/>
                  </a:cubicBezTo>
                  <a:cubicBezTo>
                    <a:pt x="13457" y="7350"/>
                    <a:pt x="13560" y="7060"/>
                    <a:pt x="13637" y="6758"/>
                  </a:cubicBezTo>
                  <a:lnTo>
                    <a:pt x="13637" y="6751"/>
                  </a:lnTo>
                  <a:cubicBezTo>
                    <a:pt x="13669" y="6616"/>
                    <a:pt x="13695" y="6474"/>
                    <a:pt x="13708" y="6332"/>
                  </a:cubicBezTo>
                  <a:cubicBezTo>
                    <a:pt x="13772" y="5714"/>
                    <a:pt x="13630" y="5205"/>
                    <a:pt x="13270" y="5006"/>
                  </a:cubicBezTo>
                  <a:cubicBezTo>
                    <a:pt x="13153" y="4939"/>
                    <a:pt x="13021" y="4907"/>
                    <a:pt x="12879" y="4907"/>
                  </a:cubicBezTo>
                  <a:cubicBezTo>
                    <a:pt x="12381" y="4907"/>
                    <a:pt x="11761" y="5302"/>
                    <a:pt x="11234" y="5959"/>
                  </a:cubicBezTo>
                  <a:lnTo>
                    <a:pt x="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1"/>
            <p:cNvSpPr/>
            <p:nvPr/>
          </p:nvSpPr>
          <p:spPr>
            <a:xfrm>
              <a:off x="4205975" y="4437000"/>
              <a:ext cx="22550" cy="18000"/>
            </a:xfrm>
            <a:custGeom>
              <a:avLst/>
              <a:gdLst/>
              <a:ahLst/>
              <a:cxnLst/>
              <a:rect l="l" t="t" r="r" b="b"/>
              <a:pathLst>
                <a:path w="902" h="720" extrusionOk="0">
                  <a:moveTo>
                    <a:pt x="512" y="1"/>
                  </a:moveTo>
                  <a:cubicBezTo>
                    <a:pt x="439" y="1"/>
                    <a:pt x="361" y="20"/>
                    <a:pt x="290" y="60"/>
                  </a:cubicBezTo>
                  <a:cubicBezTo>
                    <a:pt x="90" y="170"/>
                    <a:pt x="0" y="389"/>
                    <a:pt x="90" y="556"/>
                  </a:cubicBezTo>
                  <a:cubicBezTo>
                    <a:pt x="147" y="662"/>
                    <a:pt x="263" y="719"/>
                    <a:pt x="390" y="719"/>
                  </a:cubicBezTo>
                  <a:cubicBezTo>
                    <a:pt x="464" y="719"/>
                    <a:pt x="541" y="700"/>
                    <a:pt x="612" y="659"/>
                  </a:cubicBezTo>
                  <a:cubicBezTo>
                    <a:pt x="812" y="556"/>
                    <a:pt x="902" y="331"/>
                    <a:pt x="812" y="163"/>
                  </a:cubicBezTo>
                  <a:cubicBezTo>
                    <a:pt x="755" y="58"/>
                    <a:pt x="639" y="1"/>
                    <a:pt x="5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1"/>
            <p:cNvSpPr/>
            <p:nvPr/>
          </p:nvSpPr>
          <p:spPr>
            <a:xfrm>
              <a:off x="4060075" y="4338325"/>
              <a:ext cx="184575" cy="150325"/>
            </a:xfrm>
            <a:custGeom>
              <a:avLst/>
              <a:gdLst/>
              <a:ahLst/>
              <a:cxnLst/>
              <a:rect l="l" t="t" r="r" b="b"/>
              <a:pathLst>
                <a:path w="7383" h="6013" extrusionOk="0">
                  <a:moveTo>
                    <a:pt x="1224" y="1"/>
                  </a:moveTo>
                  <a:lnTo>
                    <a:pt x="1224" y="1"/>
                  </a:lnTo>
                  <a:cubicBezTo>
                    <a:pt x="0" y="297"/>
                    <a:pt x="426" y="1341"/>
                    <a:pt x="426" y="1341"/>
                  </a:cubicBezTo>
                  <a:lnTo>
                    <a:pt x="4503" y="3666"/>
                  </a:lnTo>
                  <a:cubicBezTo>
                    <a:pt x="4123" y="4684"/>
                    <a:pt x="4187" y="5611"/>
                    <a:pt x="4728" y="5914"/>
                  </a:cubicBezTo>
                  <a:cubicBezTo>
                    <a:pt x="4845" y="5981"/>
                    <a:pt x="4976" y="6013"/>
                    <a:pt x="5117" y="6013"/>
                  </a:cubicBezTo>
                  <a:cubicBezTo>
                    <a:pt x="5764" y="6013"/>
                    <a:pt x="6621" y="5341"/>
                    <a:pt x="7208" y="4304"/>
                  </a:cubicBezTo>
                  <a:cubicBezTo>
                    <a:pt x="7273" y="4194"/>
                    <a:pt x="7331" y="4085"/>
                    <a:pt x="7382" y="3975"/>
                  </a:cubicBezTo>
                  <a:lnTo>
                    <a:pt x="7382" y="3975"/>
                  </a:lnTo>
                  <a:cubicBezTo>
                    <a:pt x="7331" y="4027"/>
                    <a:pt x="6583" y="5128"/>
                    <a:pt x="5843" y="5540"/>
                  </a:cubicBezTo>
                  <a:cubicBezTo>
                    <a:pt x="5888" y="5476"/>
                    <a:pt x="5933" y="5399"/>
                    <a:pt x="5959" y="5321"/>
                  </a:cubicBezTo>
                  <a:cubicBezTo>
                    <a:pt x="6094" y="4954"/>
                    <a:pt x="5952" y="4561"/>
                    <a:pt x="5637" y="4445"/>
                  </a:cubicBezTo>
                  <a:cubicBezTo>
                    <a:pt x="5581" y="4426"/>
                    <a:pt x="5525" y="4417"/>
                    <a:pt x="5468" y="4417"/>
                  </a:cubicBezTo>
                  <a:cubicBezTo>
                    <a:pt x="5206" y="4417"/>
                    <a:pt x="4943" y="4614"/>
                    <a:pt x="4831" y="4916"/>
                  </a:cubicBezTo>
                  <a:cubicBezTo>
                    <a:pt x="4773" y="5083"/>
                    <a:pt x="4767" y="5257"/>
                    <a:pt x="4818" y="5425"/>
                  </a:cubicBezTo>
                  <a:cubicBezTo>
                    <a:pt x="4361" y="4793"/>
                    <a:pt x="4973" y="3383"/>
                    <a:pt x="4973" y="3383"/>
                  </a:cubicBezTo>
                  <a:lnTo>
                    <a:pt x="1469" y="1450"/>
                  </a:lnTo>
                  <a:lnTo>
                    <a:pt x="1276" y="1347"/>
                  </a:lnTo>
                  <a:cubicBezTo>
                    <a:pt x="509" y="838"/>
                    <a:pt x="1224" y="1"/>
                    <a:pt x="1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1"/>
            <p:cNvSpPr/>
            <p:nvPr/>
          </p:nvSpPr>
          <p:spPr>
            <a:xfrm>
              <a:off x="4192125" y="4369600"/>
              <a:ext cx="63625" cy="35750"/>
            </a:xfrm>
            <a:custGeom>
              <a:avLst/>
              <a:gdLst/>
              <a:ahLst/>
              <a:cxnLst/>
              <a:rect l="l" t="t" r="r" b="b"/>
              <a:pathLst>
                <a:path w="2545" h="1430" extrusionOk="0">
                  <a:moveTo>
                    <a:pt x="1654" y="0"/>
                  </a:moveTo>
                  <a:cubicBezTo>
                    <a:pt x="1158" y="0"/>
                    <a:pt x="534" y="395"/>
                    <a:pt x="0" y="1049"/>
                  </a:cubicBezTo>
                  <a:cubicBezTo>
                    <a:pt x="90" y="970"/>
                    <a:pt x="906" y="226"/>
                    <a:pt x="1559" y="226"/>
                  </a:cubicBezTo>
                  <a:cubicBezTo>
                    <a:pt x="1750" y="226"/>
                    <a:pt x="1927" y="289"/>
                    <a:pt x="2068" y="450"/>
                  </a:cubicBezTo>
                  <a:cubicBezTo>
                    <a:pt x="2390" y="824"/>
                    <a:pt x="2474" y="1172"/>
                    <a:pt x="2480" y="1429"/>
                  </a:cubicBezTo>
                  <a:cubicBezTo>
                    <a:pt x="2545" y="805"/>
                    <a:pt x="2396" y="302"/>
                    <a:pt x="2036" y="96"/>
                  </a:cubicBezTo>
                  <a:cubicBezTo>
                    <a:pt x="1922" y="31"/>
                    <a:pt x="1793" y="0"/>
                    <a:pt x="1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1"/>
            <p:cNvSpPr/>
            <p:nvPr/>
          </p:nvSpPr>
          <p:spPr>
            <a:xfrm>
              <a:off x="3938175" y="4030200"/>
              <a:ext cx="325150" cy="290125"/>
            </a:xfrm>
            <a:custGeom>
              <a:avLst/>
              <a:gdLst/>
              <a:ahLst/>
              <a:cxnLst/>
              <a:rect l="l" t="t" r="r" b="b"/>
              <a:pathLst>
                <a:path w="13006" h="11605" extrusionOk="0">
                  <a:moveTo>
                    <a:pt x="9324" y="0"/>
                  </a:moveTo>
                  <a:cubicBezTo>
                    <a:pt x="9095" y="0"/>
                    <a:pt x="8897" y="63"/>
                    <a:pt x="8748" y="197"/>
                  </a:cubicBezTo>
                  <a:cubicBezTo>
                    <a:pt x="8290" y="596"/>
                    <a:pt x="8419" y="1517"/>
                    <a:pt x="8992" y="2432"/>
                  </a:cubicBezTo>
                  <a:lnTo>
                    <a:pt x="8992" y="2438"/>
                  </a:lnTo>
                  <a:lnTo>
                    <a:pt x="0" y="10432"/>
                  </a:lnTo>
                  <a:lnTo>
                    <a:pt x="1044" y="11604"/>
                  </a:lnTo>
                  <a:lnTo>
                    <a:pt x="6525" y="6728"/>
                  </a:lnTo>
                  <a:lnTo>
                    <a:pt x="6068" y="6606"/>
                  </a:lnTo>
                  <a:lnTo>
                    <a:pt x="6132" y="6535"/>
                  </a:lnTo>
                  <a:lnTo>
                    <a:pt x="9913" y="3076"/>
                  </a:lnTo>
                  <a:cubicBezTo>
                    <a:pt x="9913" y="3076"/>
                    <a:pt x="10843" y="3916"/>
                    <a:pt x="11567" y="3916"/>
                  </a:cubicBezTo>
                  <a:cubicBezTo>
                    <a:pt x="11689" y="3916"/>
                    <a:pt x="11805" y="3892"/>
                    <a:pt x="11910" y="3836"/>
                  </a:cubicBezTo>
                  <a:cubicBezTo>
                    <a:pt x="13005" y="3244"/>
                    <a:pt x="11298" y="1079"/>
                    <a:pt x="11247" y="989"/>
                  </a:cubicBezTo>
                  <a:cubicBezTo>
                    <a:pt x="11028" y="770"/>
                    <a:pt x="10783" y="577"/>
                    <a:pt x="10525" y="409"/>
                  </a:cubicBezTo>
                  <a:lnTo>
                    <a:pt x="10519" y="409"/>
                  </a:lnTo>
                  <a:cubicBezTo>
                    <a:pt x="10397" y="339"/>
                    <a:pt x="10274" y="268"/>
                    <a:pt x="10145" y="210"/>
                  </a:cubicBezTo>
                  <a:cubicBezTo>
                    <a:pt x="9852" y="73"/>
                    <a:pt x="9570" y="0"/>
                    <a:pt x="9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1"/>
            <p:cNvSpPr/>
            <p:nvPr/>
          </p:nvSpPr>
          <p:spPr>
            <a:xfrm>
              <a:off x="4209200" y="4073000"/>
              <a:ext cx="18850" cy="20525"/>
            </a:xfrm>
            <a:custGeom>
              <a:avLst/>
              <a:gdLst/>
              <a:ahLst/>
              <a:cxnLst/>
              <a:rect l="l" t="t" r="r" b="b"/>
              <a:pathLst>
                <a:path w="754" h="821" extrusionOk="0">
                  <a:moveTo>
                    <a:pt x="359" y="1"/>
                  </a:moveTo>
                  <a:cubicBezTo>
                    <a:pt x="342" y="1"/>
                    <a:pt x="326" y="2"/>
                    <a:pt x="309" y="5"/>
                  </a:cubicBezTo>
                  <a:cubicBezTo>
                    <a:pt x="116" y="37"/>
                    <a:pt x="0" y="243"/>
                    <a:pt x="39" y="469"/>
                  </a:cubicBezTo>
                  <a:cubicBezTo>
                    <a:pt x="74" y="674"/>
                    <a:pt x="227" y="821"/>
                    <a:pt x="395" y="821"/>
                  </a:cubicBezTo>
                  <a:cubicBezTo>
                    <a:pt x="411" y="821"/>
                    <a:pt x="428" y="820"/>
                    <a:pt x="445" y="817"/>
                  </a:cubicBezTo>
                  <a:cubicBezTo>
                    <a:pt x="631" y="784"/>
                    <a:pt x="754" y="578"/>
                    <a:pt x="715" y="353"/>
                  </a:cubicBezTo>
                  <a:cubicBezTo>
                    <a:pt x="680" y="147"/>
                    <a:pt x="527" y="1"/>
                    <a:pt x="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1"/>
            <p:cNvSpPr/>
            <p:nvPr/>
          </p:nvSpPr>
          <p:spPr>
            <a:xfrm>
              <a:off x="4073375" y="4054925"/>
              <a:ext cx="184625" cy="143500"/>
            </a:xfrm>
            <a:custGeom>
              <a:avLst/>
              <a:gdLst/>
              <a:ahLst/>
              <a:cxnLst/>
              <a:rect l="l" t="t" r="r" b="b"/>
              <a:pathLst>
                <a:path w="7385" h="5740" extrusionOk="0">
                  <a:moveTo>
                    <a:pt x="5839" y="0"/>
                  </a:moveTo>
                  <a:lnTo>
                    <a:pt x="5839" y="0"/>
                  </a:lnTo>
                  <a:cubicBezTo>
                    <a:pt x="5878" y="65"/>
                    <a:pt x="6683" y="1127"/>
                    <a:pt x="6831" y="1965"/>
                  </a:cubicBezTo>
                  <a:cubicBezTo>
                    <a:pt x="6786" y="1894"/>
                    <a:pt x="6728" y="1830"/>
                    <a:pt x="6663" y="1778"/>
                  </a:cubicBezTo>
                  <a:cubicBezTo>
                    <a:pt x="6515" y="1660"/>
                    <a:pt x="6341" y="1602"/>
                    <a:pt x="6178" y="1602"/>
                  </a:cubicBezTo>
                  <a:cubicBezTo>
                    <a:pt x="6002" y="1602"/>
                    <a:pt x="5839" y="1670"/>
                    <a:pt x="5736" y="1804"/>
                  </a:cubicBezTo>
                  <a:cubicBezTo>
                    <a:pt x="5530" y="2061"/>
                    <a:pt x="5613" y="2474"/>
                    <a:pt x="5923" y="2712"/>
                  </a:cubicBezTo>
                  <a:cubicBezTo>
                    <a:pt x="6051" y="2821"/>
                    <a:pt x="6219" y="2879"/>
                    <a:pt x="6393" y="2886"/>
                  </a:cubicBezTo>
                  <a:cubicBezTo>
                    <a:pt x="6318" y="2909"/>
                    <a:pt x="6239" y="2920"/>
                    <a:pt x="6157" y="2920"/>
                  </a:cubicBezTo>
                  <a:cubicBezTo>
                    <a:pt x="5433" y="2920"/>
                    <a:pt x="4512" y="2087"/>
                    <a:pt x="4512" y="2087"/>
                  </a:cubicBezTo>
                  <a:lnTo>
                    <a:pt x="1555" y="4786"/>
                  </a:lnTo>
                  <a:lnTo>
                    <a:pt x="1394" y="4934"/>
                  </a:lnTo>
                  <a:cubicBezTo>
                    <a:pt x="1227" y="5063"/>
                    <a:pt x="1069" y="5112"/>
                    <a:pt x="923" y="5112"/>
                  </a:cubicBezTo>
                  <a:cubicBezTo>
                    <a:pt x="436" y="5112"/>
                    <a:pt x="100" y="4554"/>
                    <a:pt x="100" y="4554"/>
                  </a:cubicBezTo>
                  <a:lnTo>
                    <a:pt x="100" y="4554"/>
                  </a:lnTo>
                  <a:cubicBezTo>
                    <a:pt x="0" y="5687"/>
                    <a:pt x="917" y="5740"/>
                    <a:pt x="1090" y="5740"/>
                  </a:cubicBezTo>
                  <a:cubicBezTo>
                    <a:pt x="1108" y="5740"/>
                    <a:pt x="1117" y="5739"/>
                    <a:pt x="1117" y="5739"/>
                  </a:cubicBezTo>
                  <a:lnTo>
                    <a:pt x="4634" y="2615"/>
                  </a:lnTo>
                  <a:cubicBezTo>
                    <a:pt x="5194" y="3076"/>
                    <a:pt x="5783" y="3335"/>
                    <a:pt x="6248" y="3335"/>
                  </a:cubicBezTo>
                  <a:cubicBezTo>
                    <a:pt x="6479" y="3335"/>
                    <a:pt x="6679" y="3272"/>
                    <a:pt x="6831" y="3137"/>
                  </a:cubicBezTo>
                  <a:cubicBezTo>
                    <a:pt x="7385" y="2635"/>
                    <a:pt x="7063" y="1353"/>
                    <a:pt x="6097" y="271"/>
                  </a:cubicBezTo>
                  <a:cubicBezTo>
                    <a:pt x="6013" y="174"/>
                    <a:pt x="5929" y="84"/>
                    <a:pt x="58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1"/>
            <p:cNvSpPr/>
            <p:nvPr/>
          </p:nvSpPr>
          <p:spPr>
            <a:xfrm>
              <a:off x="4143475" y="4030025"/>
              <a:ext cx="48350" cy="60825"/>
            </a:xfrm>
            <a:custGeom>
              <a:avLst/>
              <a:gdLst/>
              <a:ahLst/>
              <a:cxnLst/>
              <a:rect l="l" t="t" r="r" b="b"/>
              <a:pathLst>
                <a:path w="1934" h="2433" extrusionOk="0">
                  <a:moveTo>
                    <a:pt x="1112" y="1"/>
                  </a:moveTo>
                  <a:cubicBezTo>
                    <a:pt x="883" y="1"/>
                    <a:pt x="685" y="64"/>
                    <a:pt x="536" y="197"/>
                  </a:cubicBezTo>
                  <a:cubicBezTo>
                    <a:pt x="78" y="603"/>
                    <a:pt x="207" y="1524"/>
                    <a:pt x="780" y="2433"/>
                  </a:cubicBezTo>
                  <a:cubicBezTo>
                    <a:pt x="722" y="2291"/>
                    <a:pt x="1" y="642"/>
                    <a:pt x="877" y="288"/>
                  </a:cubicBezTo>
                  <a:cubicBezTo>
                    <a:pt x="1126" y="186"/>
                    <a:pt x="1344" y="149"/>
                    <a:pt x="1531" y="149"/>
                  </a:cubicBezTo>
                  <a:cubicBezTo>
                    <a:pt x="1687" y="149"/>
                    <a:pt x="1822" y="175"/>
                    <a:pt x="1933" y="210"/>
                  </a:cubicBezTo>
                  <a:cubicBezTo>
                    <a:pt x="1640" y="74"/>
                    <a:pt x="1358" y="1"/>
                    <a:pt x="11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1"/>
            <p:cNvSpPr/>
            <p:nvPr/>
          </p:nvSpPr>
          <p:spPr>
            <a:xfrm>
              <a:off x="3816750" y="4293575"/>
              <a:ext cx="108075" cy="299525"/>
            </a:xfrm>
            <a:custGeom>
              <a:avLst/>
              <a:gdLst/>
              <a:ahLst/>
              <a:cxnLst/>
              <a:rect l="l" t="t" r="r" b="b"/>
              <a:pathLst>
                <a:path w="4323" h="11981" extrusionOk="0">
                  <a:moveTo>
                    <a:pt x="3028" y="0"/>
                  </a:moveTo>
                  <a:lnTo>
                    <a:pt x="2191" y="5920"/>
                  </a:lnTo>
                  <a:lnTo>
                    <a:pt x="2191" y="5920"/>
                  </a:lnTo>
                  <a:lnTo>
                    <a:pt x="2538" y="5759"/>
                  </a:lnTo>
                  <a:lnTo>
                    <a:pt x="2538" y="5836"/>
                  </a:lnTo>
                  <a:lnTo>
                    <a:pt x="2010" y="9978"/>
                  </a:lnTo>
                  <a:cubicBezTo>
                    <a:pt x="2010" y="9978"/>
                    <a:pt x="1983" y="9977"/>
                    <a:pt x="1935" y="9977"/>
                  </a:cubicBezTo>
                  <a:cubicBezTo>
                    <a:pt x="1642" y="9977"/>
                    <a:pt x="585" y="10015"/>
                    <a:pt x="374" y="10558"/>
                  </a:cubicBezTo>
                  <a:cubicBezTo>
                    <a:pt x="1" y="11498"/>
                    <a:pt x="2203" y="11942"/>
                    <a:pt x="2281" y="11975"/>
                  </a:cubicBezTo>
                  <a:cubicBezTo>
                    <a:pt x="2360" y="11979"/>
                    <a:pt x="2440" y="11981"/>
                    <a:pt x="2519" y="11981"/>
                  </a:cubicBezTo>
                  <a:cubicBezTo>
                    <a:pt x="2691" y="11981"/>
                    <a:pt x="2863" y="11971"/>
                    <a:pt x="3034" y="11949"/>
                  </a:cubicBezTo>
                  <a:cubicBezTo>
                    <a:pt x="3150" y="11930"/>
                    <a:pt x="3266" y="11910"/>
                    <a:pt x="3376" y="11878"/>
                  </a:cubicBezTo>
                  <a:cubicBezTo>
                    <a:pt x="3865" y="11743"/>
                    <a:pt x="4207" y="11485"/>
                    <a:pt x="4252" y="11150"/>
                  </a:cubicBezTo>
                  <a:cubicBezTo>
                    <a:pt x="4323" y="10661"/>
                    <a:pt x="3756" y="10152"/>
                    <a:pt x="2918" y="9894"/>
                  </a:cubicBezTo>
                  <a:lnTo>
                    <a:pt x="2912" y="9894"/>
                  </a:lnTo>
                  <a:lnTo>
                    <a:pt x="4290" y="187"/>
                  </a:lnTo>
                  <a:lnTo>
                    <a:pt x="30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1"/>
            <p:cNvSpPr/>
            <p:nvPr/>
          </p:nvSpPr>
          <p:spPr>
            <a:xfrm>
              <a:off x="3850400" y="4567250"/>
              <a:ext cx="17750" cy="15150"/>
            </a:xfrm>
            <a:custGeom>
              <a:avLst/>
              <a:gdLst/>
              <a:ahLst/>
              <a:cxnLst/>
              <a:rect l="l" t="t" r="r" b="b"/>
              <a:pathLst>
                <a:path w="710" h="606" extrusionOk="0">
                  <a:moveTo>
                    <a:pt x="299" y="0"/>
                  </a:moveTo>
                  <a:cubicBezTo>
                    <a:pt x="220" y="0"/>
                    <a:pt x="146" y="29"/>
                    <a:pt x="97" y="87"/>
                  </a:cubicBezTo>
                  <a:cubicBezTo>
                    <a:pt x="1" y="210"/>
                    <a:pt x="39" y="396"/>
                    <a:pt x="181" y="519"/>
                  </a:cubicBezTo>
                  <a:cubicBezTo>
                    <a:pt x="252" y="577"/>
                    <a:pt x="336" y="606"/>
                    <a:pt x="414" y="606"/>
                  </a:cubicBezTo>
                  <a:cubicBezTo>
                    <a:pt x="492" y="606"/>
                    <a:pt x="564" y="577"/>
                    <a:pt x="613" y="519"/>
                  </a:cubicBezTo>
                  <a:cubicBezTo>
                    <a:pt x="709" y="396"/>
                    <a:pt x="677" y="210"/>
                    <a:pt x="535" y="87"/>
                  </a:cubicBezTo>
                  <a:cubicBezTo>
                    <a:pt x="465" y="29"/>
                    <a:pt x="379" y="0"/>
                    <a:pt x="2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1"/>
            <p:cNvSpPr/>
            <p:nvPr/>
          </p:nvSpPr>
          <p:spPr>
            <a:xfrm>
              <a:off x="3815150" y="4435825"/>
              <a:ext cx="87775" cy="156975"/>
            </a:xfrm>
            <a:custGeom>
              <a:avLst/>
              <a:gdLst/>
              <a:ahLst/>
              <a:cxnLst/>
              <a:rect l="l" t="t" r="r" b="b"/>
              <a:pathLst>
                <a:path w="3511" h="6279" extrusionOk="0">
                  <a:moveTo>
                    <a:pt x="2820" y="0"/>
                  </a:moveTo>
                  <a:cubicBezTo>
                    <a:pt x="2498" y="0"/>
                    <a:pt x="2255" y="230"/>
                    <a:pt x="2255" y="230"/>
                  </a:cubicBezTo>
                  <a:lnTo>
                    <a:pt x="1720" y="4017"/>
                  </a:lnTo>
                  <a:cubicBezTo>
                    <a:pt x="838" y="4037"/>
                    <a:pt x="148" y="4365"/>
                    <a:pt x="84" y="4855"/>
                  </a:cubicBezTo>
                  <a:cubicBezTo>
                    <a:pt x="0" y="5460"/>
                    <a:pt x="876" y="6085"/>
                    <a:pt x="2048" y="6252"/>
                  </a:cubicBezTo>
                  <a:cubicBezTo>
                    <a:pt x="2152" y="6265"/>
                    <a:pt x="2248" y="6272"/>
                    <a:pt x="2351" y="6278"/>
                  </a:cubicBezTo>
                  <a:cubicBezTo>
                    <a:pt x="2293" y="6259"/>
                    <a:pt x="1230" y="6027"/>
                    <a:pt x="696" y="5583"/>
                  </a:cubicBezTo>
                  <a:lnTo>
                    <a:pt x="696" y="5583"/>
                  </a:lnTo>
                  <a:cubicBezTo>
                    <a:pt x="754" y="5598"/>
                    <a:pt x="808" y="5610"/>
                    <a:pt x="865" y="5610"/>
                  </a:cubicBezTo>
                  <a:cubicBezTo>
                    <a:pt x="877" y="5610"/>
                    <a:pt x="889" y="5609"/>
                    <a:pt x="902" y="5608"/>
                  </a:cubicBezTo>
                  <a:cubicBezTo>
                    <a:pt x="1224" y="5602"/>
                    <a:pt x="1475" y="5376"/>
                    <a:pt x="1462" y="5106"/>
                  </a:cubicBezTo>
                  <a:cubicBezTo>
                    <a:pt x="1456" y="4843"/>
                    <a:pt x="1207" y="4642"/>
                    <a:pt x="898" y="4642"/>
                  </a:cubicBezTo>
                  <a:cubicBezTo>
                    <a:pt x="889" y="4642"/>
                    <a:pt x="879" y="4642"/>
                    <a:pt x="870" y="4642"/>
                  </a:cubicBezTo>
                  <a:cubicBezTo>
                    <a:pt x="728" y="4642"/>
                    <a:pt x="593" y="4694"/>
                    <a:pt x="483" y="4777"/>
                  </a:cubicBezTo>
                  <a:cubicBezTo>
                    <a:pt x="776" y="4310"/>
                    <a:pt x="1772" y="4281"/>
                    <a:pt x="2019" y="4281"/>
                  </a:cubicBezTo>
                  <a:cubicBezTo>
                    <a:pt x="2054" y="4281"/>
                    <a:pt x="2074" y="4281"/>
                    <a:pt x="2074" y="4281"/>
                  </a:cubicBezTo>
                  <a:lnTo>
                    <a:pt x="2486" y="1054"/>
                  </a:lnTo>
                  <a:lnTo>
                    <a:pt x="2512" y="874"/>
                  </a:lnTo>
                  <a:cubicBezTo>
                    <a:pt x="2595" y="464"/>
                    <a:pt x="2897" y="373"/>
                    <a:pt x="3147" y="373"/>
                  </a:cubicBezTo>
                  <a:cubicBezTo>
                    <a:pt x="3345" y="373"/>
                    <a:pt x="3511" y="429"/>
                    <a:pt x="3511" y="429"/>
                  </a:cubicBezTo>
                  <a:cubicBezTo>
                    <a:pt x="3278" y="100"/>
                    <a:pt x="3032" y="0"/>
                    <a:pt x="28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1"/>
            <p:cNvSpPr/>
            <p:nvPr/>
          </p:nvSpPr>
          <p:spPr>
            <a:xfrm>
              <a:off x="3889850" y="4540750"/>
              <a:ext cx="35775" cy="49800"/>
            </a:xfrm>
            <a:custGeom>
              <a:avLst/>
              <a:gdLst/>
              <a:ahLst/>
              <a:cxnLst/>
              <a:rect l="l" t="t" r="r" b="b"/>
              <a:pathLst>
                <a:path w="1431" h="1992" extrusionOk="0">
                  <a:moveTo>
                    <a:pt x="1" y="1"/>
                  </a:moveTo>
                  <a:cubicBezTo>
                    <a:pt x="110" y="59"/>
                    <a:pt x="1431" y="703"/>
                    <a:pt x="1070" y="1386"/>
                  </a:cubicBezTo>
                  <a:cubicBezTo>
                    <a:pt x="890" y="1740"/>
                    <a:pt x="651" y="1914"/>
                    <a:pt x="458" y="1991"/>
                  </a:cubicBezTo>
                  <a:cubicBezTo>
                    <a:pt x="948" y="1856"/>
                    <a:pt x="1283" y="1592"/>
                    <a:pt x="1328" y="1257"/>
                  </a:cubicBezTo>
                  <a:cubicBezTo>
                    <a:pt x="1399" y="767"/>
                    <a:pt x="838" y="265"/>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1"/>
            <p:cNvSpPr/>
            <p:nvPr/>
          </p:nvSpPr>
          <p:spPr>
            <a:xfrm>
              <a:off x="3950400" y="4358775"/>
              <a:ext cx="121300" cy="174050"/>
            </a:xfrm>
            <a:custGeom>
              <a:avLst/>
              <a:gdLst/>
              <a:ahLst/>
              <a:cxnLst/>
              <a:rect l="l" t="t" r="r" b="b"/>
              <a:pathLst>
                <a:path w="4852" h="6962" extrusionOk="0">
                  <a:moveTo>
                    <a:pt x="697" y="1"/>
                  </a:moveTo>
                  <a:lnTo>
                    <a:pt x="1" y="375"/>
                  </a:lnTo>
                  <a:lnTo>
                    <a:pt x="1772" y="3673"/>
                  </a:lnTo>
                  <a:lnTo>
                    <a:pt x="1882" y="3460"/>
                  </a:lnTo>
                  <a:lnTo>
                    <a:pt x="1914" y="3499"/>
                  </a:lnTo>
                  <a:lnTo>
                    <a:pt x="3183" y="5785"/>
                  </a:lnTo>
                  <a:cubicBezTo>
                    <a:pt x="3183" y="5785"/>
                    <a:pt x="2461" y="6275"/>
                    <a:pt x="2571" y="6681"/>
                  </a:cubicBezTo>
                  <a:cubicBezTo>
                    <a:pt x="2626" y="6891"/>
                    <a:pt x="2810" y="6962"/>
                    <a:pt x="3032" y="6962"/>
                  </a:cubicBezTo>
                  <a:cubicBezTo>
                    <a:pt x="3459" y="6962"/>
                    <a:pt x="4025" y="6700"/>
                    <a:pt x="4059" y="6687"/>
                  </a:cubicBezTo>
                  <a:cubicBezTo>
                    <a:pt x="4194" y="6603"/>
                    <a:pt x="4317" y="6507"/>
                    <a:pt x="4432" y="6397"/>
                  </a:cubicBezTo>
                  <a:cubicBezTo>
                    <a:pt x="4484" y="6346"/>
                    <a:pt x="4536" y="6288"/>
                    <a:pt x="4581" y="6236"/>
                  </a:cubicBezTo>
                  <a:cubicBezTo>
                    <a:pt x="4774" y="5985"/>
                    <a:pt x="4851" y="5727"/>
                    <a:pt x="4748" y="5540"/>
                  </a:cubicBezTo>
                  <a:cubicBezTo>
                    <a:pt x="4659" y="5378"/>
                    <a:pt x="4453" y="5294"/>
                    <a:pt x="4190" y="5294"/>
                  </a:cubicBezTo>
                  <a:cubicBezTo>
                    <a:pt x="4015" y="5294"/>
                    <a:pt x="3816" y="5331"/>
                    <a:pt x="3608" y="5405"/>
                  </a:cubicBezTo>
                  <a:lnTo>
                    <a:pt x="6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1"/>
            <p:cNvSpPr/>
            <p:nvPr/>
          </p:nvSpPr>
          <p:spPr>
            <a:xfrm>
              <a:off x="4033025" y="4517825"/>
              <a:ext cx="10400" cy="8825"/>
            </a:xfrm>
            <a:custGeom>
              <a:avLst/>
              <a:gdLst/>
              <a:ahLst/>
              <a:cxnLst/>
              <a:rect l="l" t="t" r="r" b="b"/>
              <a:pathLst>
                <a:path w="416" h="353" extrusionOk="0">
                  <a:moveTo>
                    <a:pt x="227" y="0"/>
                  </a:moveTo>
                  <a:cubicBezTo>
                    <a:pt x="192" y="0"/>
                    <a:pt x="155" y="11"/>
                    <a:pt x="123" y="35"/>
                  </a:cubicBezTo>
                  <a:cubicBezTo>
                    <a:pt x="0" y="125"/>
                    <a:pt x="39" y="319"/>
                    <a:pt x="187" y="351"/>
                  </a:cubicBezTo>
                  <a:cubicBezTo>
                    <a:pt x="195" y="352"/>
                    <a:pt x="203" y="352"/>
                    <a:pt x="211" y="352"/>
                  </a:cubicBezTo>
                  <a:cubicBezTo>
                    <a:pt x="305" y="352"/>
                    <a:pt x="388" y="285"/>
                    <a:pt x="406" y="190"/>
                  </a:cubicBezTo>
                  <a:cubicBezTo>
                    <a:pt x="415" y="81"/>
                    <a:pt x="325" y="0"/>
                    <a:pt x="2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1"/>
            <p:cNvSpPr/>
            <p:nvPr/>
          </p:nvSpPr>
          <p:spPr>
            <a:xfrm>
              <a:off x="3994700" y="4440325"/>
              <a:ext cx="57175" cy="94850"/>
            </a:xfrm>
            <a:custGeom>
              <a:avLst/>
              <a:gdLst/>
              <a:ahLst/>
              <a:cxnLst/>
              <a:rect l="l" t="t" r="r" b="b"/>
              <a:pathLst>
                <a:path w="2287" h="3794" extrusionOk="0">
                  <a:moveTo>
                    <a:pt x="467" y="1"/>
                  </a:moveTo>
                  <a:cubicBezTo>
                    <a:pt x="70" y="1"/>
                    <a:pt x="0" y="411"/>
                    <a:pt x="0" y="411"/>
                  </a:cubicBezTo>
                  <a:lnTo>
                    <a:pt x="1134" y="2517"/>
                  </a:lnTo>
                  <a:cubicBezTo>
                    <a:pt x="696" y="2852"/>
                    <a:pt x="470" y="3270"/>
                    <a:pt x="619" y="3547"/>
                  </a:cubicBezTo>
                  <a:cubicBezTo>
                    <a:pt x="707" y="3711"/>
                    <a:pt x="913" y="3793"/>
                    <a:pt x="1177" y="3793"/>
                  </a:cubicBezTo>
                  <a:cubicBezTo>
                    <a:pt x="1453" y="3793"/>
                    <a:pt x="1793" y="3703"/>
                    <a:pt x="2126" y="3522"/>
                  </a:cubicBezTo>
                  <a:cubicBezTo>
                    <a:pt x="2184" y="3489"/>
                    <a:pt x="2235" y="3457"/>
                    <a:pt x="2287" y="3425"/>
                  </a:cubicBezTo>
                  <a:lnTo>
                    <a:pt x="2287" y="3425"/>
                  </a:lnTo>
                  <a:cubicBezTo>
                    <a:pt x="2256" y="3437"/>
                    <a:pt x="1672" y="3690"/>
                    <a:pt x="1244" y="3690"/>
                  </a:cubicBezTo>
                  <a:cubicBezTo>
                    <a:pt x="1228" y="3690"/>
                    <a:pt x="1213" y="3690"/>
                    <a:pt x="1198" y="3689"/>
                  </a:cubicBezTo>
                  <a:cubicBezTo>
                    <a:pt x="1237" y="3670"/>
                    <a:pt x="1276" y="3650"/>
                    <a:pt x="1314" y="3625"/>
                  </a:cubicBezTo>
                  <a:cubicBezTo>
                    <a:pt x="1469" y="3502"/>
                    <a:pt x="1514" y="3296"/>
                    <a:pt x="1411" y="3161"/>
                  </a:cubicBezTo>
                  <a:cubicBezTo>
                    <a:pt x="1357" y="3094"/>
                    <a:pt x="1274" y="3060"/>
                    <a:pt x="1184" y="3060"/>
                  </a:cubicBezTo>
                  <a:cubicBezTo>
                    <a:pt x="1101" y="3060"/>
                    <a:pt x="1012" y="3089"/>
                    <a:pt x="934" y="3148"/>
                  </a:cubicBezTo>
                  <a:cubicBezTo>
                    <a:pt x="863" y="3200"/>
                    <a:pt x="818" y="3277"/>
                    <a:pt x="792" y="3361"/>
                  </a:cubicBezTo>
                  <a:cubicBezTo>
                    <a:pt x="767" y="2968"/>
                    <a:pt x="1411" y="2523"/>
                    <a:pt x="1411" y="2523"/>
                  </a:cubicBezTo>
                  <a:lnTo>
                    <a:pt x="419" y="739"/>
                  </a:lnTo>
                  <a:lnTo>
                    <a:pt x="367" y="642"/>
                  </a:lnTo>
                  <a:cubicBezTo>
                    <a:pt x="174" y="211"/>
                    <a:pt x="709" y="43"/>
                    <a:pt x="709" y="43"/>
                  </a:cubicBezTo>
                  <a:cubicBezTo>
                    <a:pt x="617" y="13"/>
                    <a:pt x="537" y="1"/>
                    <a:pt x="4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1"/>
            <p:cNvSpPr/>
            <p:nvPr/>
          </p:nvSpPr>
          <p:spPr>
            <a:xfrm>
              <a:off x="4040750" y="4491150"/>
              <a:ext cx="30950" cy="23550"/>
            </a:xfrm>
            <a:custGeom>
              <a:avLst/>
              <a:gdLst/>
              <a:ahLst/>
              <a:cxnLst/>
              <a:rect l="l" t="t" r="r" b="b"/>
              <a:pathLst>
                <a:path w="1238" h="942" extrusionOk="0">
                  <a:moveTo>
                    <a:pt x="577" y="1"/>
                  </a:moveTo>
                  <a:cubicBezTo>
                    <a:pt x="404" y="1"/>
                    <a:pt x="206" y="35"/>
                    <a:pt x="0" y="104"/>
                  </a:cubicBezTo>
                  <a:cubicBezTo>
                    <a:pt x="33" y="98"/>
                    <a:pt x="208" y="67"/>
                    <a:pt x="406" y="67"/>
                  </a:cubicBezTo>
                  <a:cubicBezTo>
                    <a:pt x="685" y="67"/>
                    <a:pt x="1009" y="128"/>
                    <a:pt x="1050" y="407"/>
                  </a:cubicBezTo>
                  <a:cubicBezTo>
                    <a:pt x="1089" y="587"/>
                    <a:pt x="1057" y="774"/>
                    <a:pt x="967" y="941"/>
                  </a:cubicBezTo>
                  <a:cubicBezTo>
                    <a:pt x="1166" y="690"/>
                    <a:pt x="1237" y="432"/>
                    <a:pt x="1134" y="245"/>
                  </a:cubicBezTo>
                  <a:cubicBezTo>
                    <a:pt x="1048" y="82"/>
                    <a:pt x="842" y="1"/>
                    <a:pt x="5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1"/>
            <p:cNvSpPr/>
            <p:nvPr/>
          </p:nvSpPr>
          <p:spPr>
            <a:xfrm>
              <a:off x="4042025" y="4241875"/>
              <a:ext cx="187325" cy="67300"/>
            </a:xfrm>
            <a:custGeom>
              <a:avLst/>
              <a:gdLst/>
              <a:ahLst/>
              <a:cxnLst/>
              <a:rect l="l" t="t" r="r" b="b"/>
              <a:pathLst>
                <a:path w="7493" h="2692" extrusionOk="0">
                  <a:moveTo>
                    <a:pt x="136" y="1"/>
                  </a:moveTo>
                  <a:lnTo>
                    <a:pt x="1" y="786"/>
                  </a:lnTo>
                  <a:lnTo>
                    <a:pt x="3685" y="1431"/>
                  </a:lnTo>
                  <a:lnTo>
                    <a:pt x="3589" y="1212"/>
                  </a:lnTo>
                  <a:lnTo>
                    <a:pt x="3634" y="1212"/>
                  </a:lnTo>
                  <a:lnTo>
                    <a:pt x="6217" y="1624"/>
                  </a:lnTo>
                  <a:cubicBezTo>
                    <a:pt x="6217" y="1624"/>
                    <a:pt x="6159" y="2493"/>
                    <a:pt x="6545" y="2661"/>
                  </a:cubicBezTo>
                  <a:cubicBezTo>
                    <a:pt x="6595" y="2682"/>
                    <a:pt x="6642" y="2692"/>
                    <a:pt x="6688" y="2692"/>
                  </a:cubicBezTo>
                  <a:cubicBezTo>
                    <a:pt x="7184" y="2692"/>
                    <a:pt x="7455" y="1542"/>
                    <a:pt x="7473" y="1495"/>
                  </a:cubicBezTo>
                  <a:cubicBezTo>
                    <a:pt x="7492" y="1340"/>
                    <a:pt x="7492" y="1179"/>
                    <a:pt x="7473" y="1025"/>
                  </a:cubicBezTo>
                  <a:cubicBezTo>
                    <a:pt x="7466" y="954"/>
                    <a:pt x="7454" y="877"/>
                    <a:pt x="7434" y="812"/>
                  </a:cubicBezTo>
                  <a:cubicBezTo>
                    <a:pt x="7363" y="503"/>
                    <a:pt x="7202" y="284"/>
                    <a:pt x="6996" y="245"/>
                  </a:cubicBezTo>
                  <a:cubicBezTo>
                    <a:pt x="6976" y="242"/>
                    <a:pt x="6956" y="240"/>
                    <a:pt x="6935" y="240"/>
                  </a:cubicBezTo>
                  <a:cubicBezTo>
                    <a:pt x="6650" y="240"/>
                    <a:pt x="6353" y="570"/>
                    <a:pt x="6185" y="1050"/>
                  </a:cubicBezTo>
                  <a:lnTo>
                    <a:pt x="1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1"/>
            <p:cNvSpPr/>
            <p:nvPr/>
          </p:nvSpPr>
          <p:spPr>
            <a:xfrm>
              <a:off x="4213250" y="4282900"/>
              <a:ext cx="9325" cy="8950"/>
            </a:xfrm>
            <a:custGeom>
              <a:avLst/>
              <a:gdLst/>
              <a:ahLst/>
              <a:cxnLst/>
              <a:rect l="l" t="t" r="r" b="b"/>
              <a:pathLst>
                <a:path w="373" h="358" extrusionOk="0">
                  <a:moveTo>
                    <a:pt x="182" y="0"/>
                  </a:moveTo>
                  <a:cubicBezTo>
                    <a:pt x="93" y="0"/>
                    <a:pt x="10" y="70"/>
                    <a:pt x="6" y="176"/>
                  </a:cubicBezTo>
                  <a:cubicBezTo>
                    <a:pt x="1" y="282"/>
                    <a:pt x="88" y="358"/>
                    <a:pt x="183" y="358"/>
                  </a:cubicBezTo>
                  <a:cubicBezTo>
                    <a:pt x="221" y="358"/>
                    <a:pt x="260" y="345"/>
                    <a:pt x="295" y="318"/>
                  </a:cubicBezTo>
                  <a:cubicBezTo>
                    <a:pt x="366" y="247"/>
                    <a:pt x="373" y="124"/>
                    <a:pt x="302" y="47"/>
                  </a:cubicBezTo>
                  <a:cubicBezTo>
                    <a:pt x="265" y="15"/>
                    <a:pt x="223" y="0"/>
                    <a:pt x="1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1"/>
            <p:cNvSpPr/>
            <p:nvPr/>
          </p:nvSpPr>
          <p:spPr>
            <a:xfrm>
              <a:off x="4124650" y="4257975"/>
              <a:ext cx="104200" cy="56200"/>
            </a:xfrm>
            <a:custGeom>
              <a:avLst/>
              <a:gdLst/>
              <a:ahLst/>
              <a:cxnLst/>
              <a:rect l="l" t="t" r="r" b="b"/>
              <a:pathLst>
                <a:path w="4168" h="2248" extrusionOk="0">
                  <a:moveTo>
                    <a:pt x="535" y="1"/>
                  </a:moveTo>
                  <a:lnTo>
                    <a:pt x="535" y="1"/>
                  </a:lnTo>
                  <a:cubicBezTo>
                    <a:pt x="0" y="355"/>
                    <a:pt x="380" y="787"/>
                    <a:pt x="380" y="787"/>
                  </a:cubicBezTo>
                  <a:lnTo>
                    <a:pt x="2738" y="1199"/>
                  </a:lnTo>
                  <a:cubicBezTo>
                    <a:pt x="2731" y="1753"/>
                    <a:pt x="2925" y="2184"/>
                    <a:pt x="3227" y="2242"/>
                  </a:cubicBezTo>
                  <a:cubicBezTo>
                    <a:pt x="3248" y="2246"/>
                    <a:pt x="3269" y="2247"/>
                    <a:pt x="3289" y="2247"/>
                  </a:cubicBezTo>
                  <a:cubicBezTo>
                    <a:pt x="3651" y="2247"/>
                    <a:pt x="4020" y="1726"/>
                    <a:pt x="4142" y="1038"/>
                  </a:cubicBezTo>
                  <a:cubicBezTo>
                    <a:pt x="4155" y="973"/>
                    <a:pt x="4161" y="915"/>
                    <a:pt x="4168" y="851"/>
                  </a:cubicBezTo>
                  <a:lnTo>
                    <a:pt x="4168" y="851"/>
                  </a:lnTo>
                  <a:cubicBezTo>
                    <a:pt x="4155" y="890"/>
                    <a:pt x="3988" y="1547"/>
                    <a:pt x="3698" y="1869"/>
                  </a:cubicBezTo>
                  <a:cubicBezTo>
                    <a:pt x="3711" y="1830"/>
                    <a:pt x="3717" y="1785"/>
                    <a:pt x="3717" y="1746"/>
                  </a:cubicBezTo>
                  <a:cubicBezTo>
                    <a:pt x="3717" y="1540"/>
                    <a:pt x="3582" y="1379"/>
                    <a:pt x="3414" y="1379"/>
                  </a:cubicBezTo>
                  <a:cubicBezTo>
                    <a:pt x="3247" y="1379"/>
                    <a:pt x="3112" y="1540"/>
                    <a:pt x="3112" y="1746"/>
                  </a:cubicBezTo>
                  <a:cubicBezTo>
                    <a:pt x="3112" y="1830"/>
                    <a:pt x="3137" y="1914"/>
                    <a:pt x="3189" y="1985"/>
                  </a:cubicBezTo>
                  <a:cubicBezTo>
                    <a:pt x="2860" y="1766"/>
                    <a:pt x="2912" y="980"/>
                    <a:pt x="2912" y="980"/>
                  </a:cubicBezTo>
                  <a:lnTo>
                    <a:pt x="902" y="658"/>
                  </a:lnTo>
                  <a:lnTo>
                    <a:pt x="793" y="638"/>
                  </a:lnTo>
                  <a:cubicBezTo>
                    <a:pt x="335" y="529"/>
                    <a:pt x="535" y="1"/>
                    <a:pt x="5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1"/>
            <p:cNvSpPr/>
            <p:nvPr/>
          </p:nvSpPr>
          <p:spPr>
            <a:xfrm>
              <a:off x="4196625" y="4247875"/>
              <a:ext cx="31275" cy="20275"/>
            </a:xfrm>
            <a:custGeom>
              <a:avLst/>
              <a:gdLst/>
              <a:ahLst/>
              <a:cxnLst/>
              <a:rect l="l" t="t" r="r" b="b"/>
              <a:pathLst>
                <a:path w="1251" h="811" extrusionOk="0">
                  <a:moveTo>
                    <a:pt x="751" y="0"/>
                  </a:moveTo>
                  <a:cubicBezTo>
                    <a:pt x="466" y="0"/>
                    <a:pt x="169" y="330"/>
                    <a:pt x="1" y="810"/>
                  </a:cubicBezTo>
                  <a:cubicBezTo>
                    <a:pt x="29" y="754"/>
                    <a:pt x="363" y="125"/>
                    <a:pt x="727" y="125"/>
                  </a:cubicBezTo>
                  <a:cubicBezTo>
                    <a:pt x="779" y="125"/>
                    <a:pt x="831" y="138"/>
                    <a:pt x="883" y="166"/>
                  </a:cubicBezTo>
                  <a:cubicBezTo>
                    <a:pt x="1051" y="250"/>
                    <a:pt x="1179" y="392"/>
                    <a:pt x="1250" y="566"/>
                  </a:cubicBezTo>
                  <a:cubicBezTo>
                    <a:pt x="1179" y="257"/>
                    <a:pt x="1018" y="44"/>
                    <a:pt x="812" y="5"/>
                  </a:cubicBezTo>
                  <a:cubicBezTo>
                    <a:pt x="792" y="2"/>
                    <a:pt x="772" y="0"/>
                    <a:pt x="7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1"/>
            <p:cNvSpPr/>
            <p:nvPr/>
          </p:nvSpPr>
          <p:spPr>
            <a:xfrm>
              <a:off x="3634450" y="4091550"/>
              <a:ext cx="226300" cy="136975"/>
            </a:xfrm>
            <a:custGeom>
              <a:avLst/>
              <a:gdLst/>
              <a:ahLst/>
              <a:cxnLst/>
              <a:rect l="l" t="t" r="r" b="b"/>
              <a:pathLst>
                <a:path w="9052" h="5479" extrusionOk="0">
                  <a:moveTo>
                    <a:pt x="1444" y="0"/>
                  </a:moveTo>
                  <a:cubicBezTo>
                    <a:pt x="869" y="0"/>
                    <a:pt x="234" y="1158"/>
                    <a:pt x="201" y="1208"/>
                  </a:cubicBezTo>
                  <a:cubicBezTo>
                    <a:pt x="123" y="1395"/>
                    <a:pt x="72" y="1582"/>
                    <a:pt x="40" y="1782"/>
                  </a:cubicBezTo>
                  <a:cubicBezTo>
                    <a:pt x="20" y="1872"/>
                    <a:pt x="14" y="1962"/>
                    <a:pt x="7" y="2052"/>
                  </a:cubicBezTo>
                  <a:cubicBezTo>
                    <a:pt x="1" y="2458"/>
                    <a:pt x="117" y="2774"/>
                    <a:pt x="355" y="2883"/>
                  </a:cubicBezTo>
                  <a:cubicBezTo>
                    <a:pt x="421" y="2914"/>
                    <a:pt x="492" y="2929"/>
                    <a:pt x="567" y="2929"/>
                  </a:cubicBezTo>
                  <a:cubicBezTo>
                    <a:pt x="896" y="2929"/>
                    <a:pt x="1298" y="2642"/>
                    <a:pt x="1618" y="2175"/>
                  </a:cubicBezTo>
                  <a:lnTo>
                    <a:pt x="8613" y="5479"/>
                  </a:lnTo>
                  <a:lnTo>
                    <a:pt x="9051" y="4564"/>
                  </a:lnTo>
                  <a:lnTo>
                    <a:pt x="4780" y="2555"/>
                  </a:lnTo>
                  <a:lnTo>
                    <a:pt x="4826" y="2851"/>
                  </a:lnTo>
                  <a:lnTo>
                    <a:pt x="4768" y="2838"/>
                  </a:lnTo>
                  <a:lnTo>
                    <a:pt x="1766" y="1466"/>
                  </a:lnTo>
                  <a:cubicBezTo>
                    <a:pt x="1766" y="1466"/>
                    <a:pt x="2127" y="429"/>
                    <a:pt x="1714" y="100"/>
                  </a:cubicBezTo>
                  <a:cubicBezTo>
                    <a:pt x="1628" y="31"/>
                    <a:pt x="1536" y="0"/>
                    <a:pt x="1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1"/>
            <p:cNvSpPr/>
            <p:nvPr/>
          </p:nvSpPr>
          <p:spPr>
            <a:xfrm>
              <a:off x="3649275" y="4109900"/>
              <a:ext cx="12825" cy="11250"/>
            </a:xfrm>
            <a:custGeom>
              <a:avLst/>
              <a:gdLst/>
              <a:ahLst/>
              <a:cxnLst/>
              <a:rect l="l" t="t" r="r" b="b"/>
              <a:pathLst>
                <a:path w="513" h="450" extrusionOk="0">
                  <a:moveTo>
                    <a:pt x="245" y="0"/>
                  </a:moveTo>
                  <a:cubicBezTo>
                    <a:pt x="218" y="0"/>
                    <a:pt x="190" y="6"/>
                    <a:pt x="162" y="17"/>
                  </a:cubicBezTo>
                  <a:cubicBezTo>
                    <a:pt x="46" y="81"/>
                    <a:pt x="1" y="230"/>
                    <a:pt x="65" y="346"/>
                  </a:cubicBezTo>
                  <a:cubicBezTo>
                    <a:pt x="110" y="416"/>
                    <a:pt x="182" y="450"/>
                    <a:pt x="252" y="450"/>
                  </a:cubicBezTo>
                  <a:cubicBezTo>
                    <a:pt x="343" y="450"/>
                    <a:pt x="432" y="395"/>
                    <a:pt x="464" y="294"/>
                  </a:cubicBezTo>
                  <a:cubicBezTo>
                    <a:pt x="513" y="143"/>
                    <a:pt x="389" y="0"/>
                    <a:pt x="2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1"/>
            <p:cNvSpPr/>
            <p:nvPr/>
          </p:nvSpPr>
          <p:spPr>
            <a:xfrm>
              <a:off x="3639625" y="4086000"/>
              <a:ext cx="122550" cy="91800"/>
            </a:xfrm>
            <a:custGeom>
              <a:avLst/>
              <a:gdLst/>
              <a:ahLst/>
              <a:cxnLst/>
              <a:rect l="l" t="t" r="r" b="b"/>
              <a:pathLst>
                <a:path w="4902" h="3672" extrusionOk="0">
                  <a:moveTo>
                    <a:pt x="1396" y="0"/>
                  </a:moveTo>
                  <a:cubicBezTo>
                    <a:pt x="972" y="0"/>
                    <a:pt x="431" y="486"/>
                    <a:pt x="90" y="1205"/>
                  </a:cubicBezTo>
                  <a:cubicBezTo>
                    <a:pt x="58" y="1276"/>
                    <a:pt x="26" y="1347"/>
                    <a:pt x="0" y="1424"/>
                  </a:cubicBezTo>
                  <a:cubicBezTo>
                    <a:pt x="19" y="1385"/>
                    <a:pt x="451" y="638"/>
                    <a:pt x="908" y="342"/>
                  </a:cubicBezTo>
                  <a:lnTo>
                    <a:pt x="908" y="342"/>
                  </a:lnTo>
                  <a:cubicBezTo>
                    <a:pt x="876" y="387"/>
                    <a:pt x="857" y="432"/>
                    <a:pt x="844" y="490"/>
                  </a:cubicBezTo>
                  <a:cubicBezTo>
                    <a:pt x="773" y="735"/>
                    <a:pt x="889" y="973"/>
                    <a:pt x="1089" y="1031"/>
                  </a:cubicBezTo>
                  <a:cubicBezTo>
                    <a:pt x="1118" y="1039"/>
                    <a:pt x="1148" y="1043"/>
                    <a:pt x="1177" y="1043"/>
                  </a:cubicBezTo>
                  <a:cubicBezTo>
                    <a:pt x="1354" y="1043"/>
                    <a:pt x="1523" y="900"/>
                    <a:pt x="1578" y="690"/>
                  </a:cubicBezTo>
                  <a:cubicBezTo>
                    <a:pt x="1610" y="587"/>
                    <a:pt x="1604" y="471"/>
                    <a:pt x="1565" y="368"/>
                  </a:cubicBezTo>
                  <a:lnTo>
                    <a:pt x="1565" y="368"/>
                  </a:lnTo>
                  <a:cubicBezTo>
                    <a:pt x="1887" y="748"/>
                    <a:pt x="1565" y="1682"/>
                    <a:pt x="1565" y="1682"/>
                  </a:cubicBezTo>
                  <a:lnTo>
                    <a:pt x="3904" y="2751"/>
                  </a:lnTo>
                  <a:lnTo>
                    <a:pt x="4032" y="2809"/>
                  </a:lnTo>
                  <a:cubicBezTo>
                    <a:pt x="4554" y="3099"/>
                    <a:pt x="4135" y="3672"/>
                    <a:pt x="4135" y="3672"/>
                  </a:cubicBezTo>
                  <a:cubicBezTo>
                    <a:pt x="4902" y="3421"/>
                    <a:pt x="4580" y="2770"/>
                    <a:pt x="4580" y="2770"/>
                  </a:cubicBezTo>
                  <a:lnTo>
                    <a:pt x="1842" y="1482"/>
                  </a:lnTo>
                  <a:cubicBezTo>
                    <a:pt x="2036" y="812"/>
                    <a:pt x="1952" y="219"/>
                    <a:pt x="1604" y="45"/>
                  </a:cubicBezTo>
                  <a:cubicBezTo>
                    <a:pt x="1539" y="15"/>
                    <a:pt x="1469" y="0"/>
                    <a:pt x="13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1"/>
            <p:cNvSpPr/>
            <p:nvPr/>
          </p:nvSpPr>
          <p:spPr>
            <a:xfrm>
              <a:off x="3634450" y="4142850"/>
              <a:ext cx="40450" cy="22000"/>
            </a:xfrm>
            <a:custGeom>
              <a:avLst/>
              <a:gdLst/>
              <a:ahLst/>
              <a:cxnLst/>
              <a:rect l="l" t="t" r="r" b="b"/>
              <a:pathLst>
                <a:path w="1618" h="880" extrusionOk="0">
                  <a:moveTo>
                    <a:pt x="14" y="0"/>
                  </a:moveTo>
                  <a:lnTo>
                    <a:pt x="14" y="0"/>
                  </a:lnTo>
                  <a:cubicBezTo>
                    <a:pt x="1" y="406"/>
                    <a:pt x="117" y="715"/>
                    <a:pt x="362" y="831"/>
                  </a:cubicBezTo>
                  <a:cubicBezTo>
                    <a:pt x="427" y="864"/>
                    <a:pt x="498" y="879"/>
                    <a:pt x="574" y="879"/>
                  </a:cubicBezTo>
                  <a:cubicBezTo>
                    <a:pt x="899" y="879"/>
                    <a:pt x="1299" y="588"/>
                    <a:pt x="1618" y="123"/>
                  </a:cubicBezTo>
                  <a:lnTo>
                    <a:pt x="1618" y="123"/>
                  </a:lnTo>
                  <a:cubicBezTo>
                    <a:pt x="1566" y="179"/>
                    <a:pt x="1047" y="728"/>
                    <a:pt x="620" y="728"/>
                  </a:cubicBezTo>
                  <a:cubicBezTo>
                    <a:pt x="512" y="728"/>
                    <a:pt x="410" y="693"/>
                    <a:pt x="323" y="606"/>
                  </a:cubicBezTo>
                  <a:cubicBezTo>
                    <a:pt x="149" y="451"/>
                    <a:pt x="40" y="232"/>
                    <a:pt x="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1"/>
            <p:cNvSpPr/>
            <p:nvPr/>
          </p:nvSpPr>
          <p:spPr>
            <a:xfrm>
              <a:off x="3605950" y="4212400"/>
              <a:ext cx="352225" cy="211775"/>
            </a:xfrm>
            <a:custGeom>
              <a:avLst/>
              <a:gdLst/>
              <a:ahLst/>
              <a:cxnLst/>
              <a:rect l="l" t="t" r="r" b="b"/>
              <a:pathLst>
                <a:path w="14089" h="8471" extrusionOk="0">
                  <a:moveTo>
                    <a:pt x="13425" y="1"/>
                  </a:moveTo>
                  <a:lnTo>
                    <a:pt x="2519" y="5089"/>
                  </a:lnTo>
                  <a:cubicBezTo>
                    <a:pt x="2519" y="5089"/>
                    <a:pt x="2519" y="5089"/>
                    <a:pt x="2513" y="5083"/>
                  </a:cubicBezTo>
                  <a:cubicBezTo>
                    <a:pt x="2017" y="4355"/>
                    <a:pt x="1396" y="3900"/>
                    <a:pt x="884" y="3900"/>
                  </a:cubicBezTo>
                  <a:cubicBezTo>
                    <a:pt x="770" y="3900"/>
                    <a:pt x="662" y="3922"/>
                    <a:pt x="561" y="3969"/>
                  </a:cubicBezTo>
                  <a:cubicBezTo>
                    <a:pt x="188" y="4143"/>
                    <a:pt x="1" y="4632"/>
                    <a:pt x="20" y="5257"/>
                  </a:cubicBezTo>
                  <a:cubicBezTo>
                    <a:pt x="20" y="5399"/>
                    <a:pt x="39" y="5540"/>
                    <a:pt x="59" y="5682"/>
                  </a:cubicBezTo>
                  <a:lnTo>
                    <a:pt x="59" y="5688"/>
                  </a:lnTo>
                  <a:cubicBezTo>
                    <a:pt x="110" y="5991"/>
                    <a:pt x="188" y="6294"/>
                    <a:pt x="297" y="6584"/>
                  </a:cubicBezTo>
                  <a:cubicBezTo>
                    <a:pt x="353" y="6656"/>
                    <a:pt x="1337" y="8471"/>
                    <a:pt x="2230" y="8471"/>
                  </a:cubicBezTo>
                  <a:cubicBezTo>
                    <a:pt x="2373" y="8471"/>
                    <a:pt x="2514" y="8424"/>
                    <a:pt x="2648" y="8317"/>
                  </a:cubicBezTo>
                  <a:cubicBezTo>
                    <a:pt x="3299" y="7808"/>
                    <a:pt x="2745" y="6191"/>
                    <a:pt x="2745" y="6191"/>
                  </a:cubicBezTo>
                  <a:lnTo>
                    <a:pt x="7415" y="4085"/>
                  </a:lnTo>
                  <a:lnTo>
                    <a:pt x="7505" y="4052"/>
                  </a:lnTo>
                  <a:lnTo>
                    <a:pt x="7441" y="4523"/>
                  </a:lnTo>
                  <a:lnTo>
                    <a:pt x="7441" y="4523"/>
                  </a:lnTo>
                  <a:lnTo>
                    <a:pt x="14088" y="1418"/>
                  </a:lnTo>
                  <a:lnTo>
                    <a:pt x="13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1"/>
            <p:cNvSpPr/>
            <p:nvPr/>
          </p:nvSpPr>
          <p:spPr>
            <a:xfrm>
              <a:off x="3628500" y="4378450"/>
              <a:ext cx="22400" cy="18300"/>
            </a:xfrm>
            <a:custGeom>
              <a:avLst/>
              <a:gdLst/>
              <a:ahLst/>
              <a:cxnLst/>
              <a:rect l="l" t="t" r="r" b="b"/>
              <a:pathLst>
                <a:path w="896" h="732" extrusionOk="0">
                  <a:moveTo>
                    <a:pt x="384" y="0"/>
                  </a:moveTo>
                  <a:cubicBezTo>
                    <a:pt x="268" y="0"/>
                    <a:pt x="163" y="48"/>
                    <a:pt x="104" y="142"/>
                  </a:cubicBezTo>
                  <a:cubicBezTo>
                    <a:pt x="1" y="303"/>
                    <a:pt x="71" y="528"/>
                    <a:pt x="265" y="657"/>
                  </a:cubicBezTo>
                  <a:cubicBezTo>
                    <a:pt x="342" y="707"/>
                    <a:pt x="428" y="732"/>
                    <a:pt x="510" y="732"/>
                  </a:cubicBezTo>
                  <a:cubicBezTo>
                    <a:pt x="626" y="732"/>
                    <a:pt x="732" y="683"/>
                    <a:pt x="793" y="592"/>
                  </a:cubicBezTo>
                  <a:cubicBezTo>
                    <a:pt x="896" y="431"/>
                    <a:pt x="825" y="206"/>
                    <a:pt x="638" y="77"/>
                  </a:cubicBezTo>
                  <a:cubicBezTo>
                    <a:pt x="557" y="26"/>
                    <a:pt x="468" y="0"/>
                    <a:pt x="3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1"/>
            <p:cNvSpPr/>
            <p:nvPr/>
          </p:nvSpPr>
          <p:spPr>
            <a:xfrm>
              <a:off x="3613525" y="4290350"/>
              <a:ext cx="191000" cy="142000"/>
            </a:xfrm>
            <a:custGeom>
              <a:avLst/>
              <a:gdLst/>
              <a:ahLst/>
              <a:cxnLst/>
              <a:rect l="l" t="t" r="r" b="b"/>
              <a:pathLst>
                <a:path w="7640" h="5680" extrusionOk="0">
                  <a:moveTo>
                    <a:pt x="6448" y="0"/>
                  </a:moveTo>
                  <a:cubicBezTo>
                    <a:pt x="6448" y="0"/>
                    <a:pt x="7092" y="896"/>
                    <a:pt x="6287" y="1340"/>
                  </a:cubicBezTo>
                  <a:lnTo>
                    <a:pt x="6088" y="1430"/>
                  </a:lnTo>
                  <a:lnTo>
                    <a:pt x="2442" y="3073"/>
                  </a:lnTo>
                  <a:cubicBezTo>
                    <a:pt x="2442" y="3073"/>
                    <a:pt x="2938" y="4529"/>
                    <a:pt x="2429" y="5115"/>
                  </a:cubicBezTo>
                  <a:cubicBezTo>
                    <a:pt x="2493" y="4960"/>
                    <a:pt x="2500" y="4780"/>
                    <a:pt x="2455" y="4612"/>
                  </a:cubicBezTo>
                  <a:cubicBezTo>
                    <a:pt x="2366" y="4284"/>
                    <a:pt x="2098" y="4061"/>
                    <a:pt x="1823" y="4061"/>
                  </a:cubicBezTo>
                  <a:cubicBezTo>
                    <a:pt x="1780" y="4061"/>
                    <a:pt x="1737" y="4066"/>
                    <a:pt x="1695" y="4078"/>
                  </a:cubicBezTo>
                  <a:cubicBezTo>
                    <a:pt x="1373" y="4168"/>
                    <a:pt x="1199" y="4548"/>
                    <a:pt x="1302" y="4928"/>
                  </a:cubicBezTo>
                  <a:cubicBezTo>
                    <a:pt x="1328" y="5005"/>
                    <a:pt x="1360" y="5083"/>
                    <a:pt x="1405" y="5153"/>
                  </a:cubicBezTo>
                  <a:cubicBezTo>
                    <a:pt x="696" y="4683"/>
                    <a:pt x="39" y="3524"/>
                    <a:pt x="1" y="3466"/>
                  </a:cubicBezTo>
                  <a:lnTo>
                    <a:pt x="1" y="3466"/>
                  </a:lnTo>
                  <a:cubicBezTo>
                    <a:pt x="39" y="3575"/>
                    <a:pt x="84" y="3691"/>
                    <a:pt x="142" y="3807"/>
                  </a:cubicBezTo>
                  <a:cubicBezTo>
                    <a:pt x="664" y="4929"/>
                    <a:pt x="1506" y="5679"/>
                    <a:pt x="2165" y="5679"/>
                  </a:cubicBezTo>
                  <a:cubicBezTo>
                    <a:pt x="2279" y="5679"/>
                    <a:pt x="2387" y="5657"/>
                    <a:pt x="2487" y="5611"/>
                  </a:cubicBezTo>
                  <a:cubicBezTo>
                    <a:pt x="3034" y="5360"/>
                    <a:pt x="3176" y="4432"/>
                    <a:pt x="2880" y="3395"/>
                  </a:cubicBezTo>
                  <a:lnTo>
                    <a:pt x="7138" y="1405"/>
                  </a:lnTo>
                  <a:cubicBezTo>
                    <a:pt x="7138" y="1405"/>
                    <a:pt x="7640" y="400"/>
                    <a:pt x="64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1"/>
            <p:cNvSpPr/>
            <p:nvPr/>
          </p:nvSpPr>
          <p:spPr>
            <a:xfrm>
              <a:off x="3605950" y="4309975"/>
              <a:ext cx="62825" cy="34025"/>
            </a:xfrm>
            <a:custGeom>
              <a:avLst/>
              <a:gdLst/>
              <a:ahLst/>
              <a:cxnLst/>
              <a:rect l="l" t="t" r="r" b="b"/>
              <a:pathLst>
                <a:path w="2513" h="1361" extrusionOk="0">
                  <a:moveTo>
                    <a:pt x="887" y="0"/>
                  </a:moveTo>
                  <a:cubicBezTo>
                    <a:pt x="772" y="0"/>
                    <a:pt x="662" y="23"/>
                    <a:pt x="561" y="72"/>
                  </a:cubicBezTo>
                  <a:cubicBezTo>
                    <a:pt x="188" y="246"/>
                    <a:pt x="1" y="736"/>
                    <a:pt x="14" y="1360"/>
                  </a:cubicBezTo>
                  <a:cubicBezTo>
                    <a:pt x="39" y="1103"/>
                    <a:pt x="155" y="761"/>
                    <a:pt x="503" y="420"/>
                  </a:cubicBezTo>
                  <a:cubicBezTo>
                    <a:pt x="638" y="287"/>
                    <a:pt x="796" y="234"/>
                    <a:pt x="962" y="234"/>
                  </a:cubicBezTo>
                  <a:cubicBezTo>
                    <a:pt x="1626" y="234"/>
                    <a:pt x="2431" y="1092"/>
                    <a:pt x="2513" y="1180"/>
                  </a:cubicBezTo>
                  <a:cubicBezTo>
                    <a:pt x="2019" y="455"/>
                    <a:pt x="1397" y="0"/>
                    <a:pt x="8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1"/>
            <p:cNvSpPr/>
            <p:nvPr/>
          </p:nvSpPr>
          <p:spPr>
            <a:xfrm>
              <a:off x="3895825" y="3926100"/>
              <a:ext cx="89875" cy="249625"/>
            </a:xfrm>
            <a:custGeom>
              <a:avLst/>
              <a:gdLst/>
              <a:ahLst/>
              <a:cxnLst/>
              <a:rect l="l" t="t" r="r" b="b"/>
              <a:pathLst>
                <a:path w="3595" h="9985" extrusionOk="0">
                  <a:moveTo>
                    <a:pt x="2108" y="0"/>
                  </a:moveTo>
                  <a:cubicBezTo>
                    <a:pt x="2039" y="0"/>
                    <a:pt x="1969" y="2"/>
                    <a:pt x="1900" y="7"/>
                  </a:cubicBezTo>
                  <a:cubicBezTo>
                    <a:pt x="1836" y="32"/>
                    <a:pt x="0" y="393"/>
                    <a:pt x="303" y="1185"/>
                  </a:cubicBezTo>
                  <a:cubicBezTo>
                    <a:pt x="483" y="1640"/>
                    <a:pt x="1385" y="1669"/>
                    <a:pt x="1615" y="1669"/>
                  </a:cubicBezTo>
                  <a:cubicBezTo>
                    <a:pt x="1649" y="1669"/>
                    <a:pt x="1669" y="1668"/>
                    <a:pt x="1669" y="1668"/>
                  </a:cubicBezTo>
                  <a:lnTo>
                    <a:pt x="2100" y="5121"/>
                  </a:lnTo>
                  <a:lnTo>
                    <a:pt x="2100" y="5185"/>
                  </a:lnTo>
                  <a:lnTo>
                    <a:pt x="1810" y="5050"/>
                  </a:lnTo>
                  <a:lnTo>
                    <a:pt x="2493" y="9984"/>
                  </a:lnTo>
                  <a:lnTo>
                    <a:pt x="3543" y="9836"/>
                  </a:lnTo>
                  <a:lnTo>
                    <a:pt x="2422" y="1746"/>
                  </a:lnTo>
                  <a:cubicBezTo>
                    <a:pt x="3124" y="1527"/>
                    <a:pt x="3594" y="1108"/>
                    <a:pt x="3537" y="696"/>
                  </a:cubicBezTo>
                  <a:cubicBezTo>
                    <a:pt x="3498" y="419"/>
                    <a:pt x="3221" y="200"/>
                    <a:pt x="2809" y="90"/>
                  </a:cubicBezTo>
                  <a:cubicBezTo>
                    <a:pt x="2718" y="65"/>
                    <a:pt x="2622" y="39"/>
                    <a:pt x="2525" y="26"/>
                  </a:cubicBezTo>
                  <a:cubicBezTo>
                    <a:pt x="2388" y="9"/>
                    <a:pt x="2248" y="0"/>
                    <a:pt x="2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1"/>
            <p:cNvSpPr/>
            <p:nvPr/>
          </p:nvSpPr>
          <p:spPr>
            <a:xfrm>
              <a:off x="3924325" y="3934900"/>
              <a:ext cx="15475" cy="11500"/>
            </a:xfrm>
            <a:custGeom>
              <a:avLst/>
              <a:gdLst/>
              <a:ahLst/>
              <a:cxnLst/>
              <a:rect l="l" t="t" r="r" b="b"/>
              <a:pathLst>
                <a:path w="619" h="460" extrusionOk="0">
                  <a:moveTo>
                    <a:pt x="312" y="1"/>
                  </a:moveTo>
                  <a:cubicBezTo>
                    <a:pt x="247" y="1"/>
                    <a:pt x="181" y="25"/>
                    <a:pt x="129" y="73"/>
                  </a:cubicBezTo>
                  <a:cubicBezTo>
                    <a:pt x="0" y="228"/>
                    <a:pt x="110" y="460"/>
                    <a:pt x="310" y="460"/>
                  </a:cubicBezTo>
                  <a:cubicBezTo>
                    <a:pt x="509" y="460"/>
                    <a:pt x="619" y="228"/>
                    <a:pt x="490" y="73"/>
                  </a:cubicBezTo>
                  <a:cubicBezTo>
                    <a:pt x="442" y="25"/>
                    <a:pt x="377" y="1"/>
                    <a:pt x="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1"/>
            <p:cNvSpPr/>
            <p:nvPr/>
          </p:nvSpPr>
          <p:spPr>
            <a:xfrm>
              <a:off x="3894200" y="3926250"/>
              <a:ext cx="72975" cy="130925"/>
            </a:xfrm>
            <a:custGeom>
              <a:avLst/>
              <a:gdLst/>
              <a:ahLst/>
              <a:cxnLst/>
              <a:rect l="l" t="t" r="r" b="b"/>
              <a:pathLst>
                <a:path w="2919" h="5237" extrusionOk="0">
                  <a:moveTo>
                    <a:pt x="1965" y="1"/>
                  </a:moveTo>
                  <a:cubicBezTo>
                    <a:pt x="1882" y="7"/>
                    <a:pt x="1804" y="13"/>
                    <a:pt x="1714" y="20"/>
                  </a:cubicBezTo>
                  <a:cubicBezTo>
                    <a:pt x="735" y="155"/>
                    <a:pt x="1" y="677"/>
                    <a:pt x="72" y="1179"/>
                  </a:cubicBezTo>
                  <a:cubicBezTo>
                    <a:pt x="130" y="1592"/>
                    <a:pt x="703" y="1869"/>
                    <a:pt x="1437" y="1881"/>
                  </a:cubicBezTo>
                  <a:lnTo>
                    <a:pt x="1875" y="5044"/>
                  </a:lnTo>
                  <a:cubicBezTo>
                    <a:pt x="1875" y="5044"/>
                    <a:pt x="2077" y="5236"/>
                    <a:pt x="2344" y="5236"/>
                  </a:cubicBezTo>
                  <a:cubicBezTo>
                    <a:pt x="2520" y="5236"/>
                    <a:pt x="2724" y="5153"/>
                    <a:pt x="2919" y="4877"/>
                  </a:cubicBezTo>
                  <a:lnTo>
                    <a:pt x="2919" y="4877"/>
                  </a:lnTo>
                  <a:cubicBezTo>
                    <a:pt x="2919" y="4877"/>
                    <a:pt x="2780" y="4924"/>
                    <a:pt x="2615" y="4924"/>
                  </a:cubicBezTo>
                  <a:cubicBezTo>
                    <a:pt x="2407" y="4924"/>
                    <a:pt x="2156" y="4848"/>
                    <a:pt x="2088" y="4503"/>
                  </a:cubicBezTo>
                  <a:lnTo>
                    <a:pt x="2068" y="4355"/>
                  </a:lnTo>
                  <a:lnTo>
                    <a:pt x="1734" y="1662"/>
                  </a:lnTo>
                  <a:cubicBezTo>
                    <a:pt x="1734" y="1662"/>
                    <a:pt x="1717" y="1663"/>
                    <a:pt x="1688" y="1663"/>
                  </a:cubicBezTo>
                  <a:cubicBezTo>
                    <a:pt x="1483" y="1663"/>
                    <a:pt x="649" y="1638"/>
                    <a:pt x="407" y="1244"/>
                  </a:cubicBezTo>
                  <a:lnTo>
                    <a:pt x="407" y="1244"/>
                  </a:lnTo>
                  <a:cubicBezTo>
                    <a:pt x="497" y="1321"/>
                    <a:pt x="613" y="1360"/>
                    <a:pt x="729" y="1366"/>
                  </a:cubicBezTo>
                  <a:cubicBezTo>
                    <a:pt x="734" y="1366"/>
                    <a:pt x="739" y="1366"/>
                    <a:pt x="743" y="1366"/>
                  </a:cubicBezTo>
                  <a:cubicBezTo>
                    <a:pt x="1001" y="1366"/>
                    <a:pt x="1218" y="1201"/>
                    <a:pt x="1225" y="973"/>
                  </a:cubicBezTo>
                  <a:cubicBezTo>
                    <a:pt x="1238" y="748"/>
                    <a:pt x="1025" y="561"/>
                    <a:pt x="754" y="555"/>
                  </a:cubicBezTo>
                  <a:cubicBezTo>
                    <a:pt x="696" y="555"/>
                    <a:pt x="645" y="561"/>
                    <a:pt x="587" y="574"/>
                  </a:cubicBezTo>
                  <a:cubicBezTo>
                    <a:pt x="1031" y="207"/>
                    <a:pt x="1920" y="13"/>
                    <a:pt x="19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1"/>
            <p:cNvSpPr/>
            <p:nvPr/>
          </p:nvSpPr>
          <p:spPr>
            <a:xfrm>
              <a:off x="3956525" y="3928350"/>
              <a:ext cx="29825" cy="41250"/>
            </a:xfrm>
            <a:custGeom>
              <a:avLst/>
              <a:gdLst/>
              <a:ahLst/>
              <a:cxnLst/>
              <a:rect l="l" t="t" r="r" b="b"/>
              <a:pathLst>
                <a:path w="1193" h="1650" extrusionOk="0">
                  <a:moveTo>
                    <a:pt x="387" y="0"/>
                  </a:moveTo>
                  <a:lnTo>
                    <a:pt x="387" y="0"/>
                  </a:lnTo>
                  <a:cubicBezTo>
                    <a:pt x="613" y="97"/>
                    <a:pt x="793" y="277"/>
                    <a:pt x="902" y="503"/>
                  </a:cubicBezTo>
                  <a:cubicBezTo>
                    <a:pt x="1192" y="1076"/>
                    <a:pt x="97" y="1604"/>
                    <a:pt x="1" y="1649"/>
                  </a:cubicBezTo>
                  <a:cubicBezTo>
                    <a:pt x="703" y="1437"/>
                    <a:pt x="1173" y="1018"/>
                    <a:pt x="1115" y="606"/>
                  </a:cubicBezTo>
                  <a:cubicBezTo>
                    <a:pt x="1076" y="329"/>
                    <a:pt x="793" y="110"/>
                    <a:pt x="3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1"/>
            <p:cNvSpPr/>
            <p:nvPr/>
          </p:nvSpPr>
          <p:spPr>
            <a:xfrm>
              <a:off x="3705650" y="4045050"/>
              <a:ext cx="466050" cy="424600"/>
            </a:xfrm>
            <a:custGeom>
              <a:avLst/>
              <a:gdLst/>
              <a:ahLst/>
              <a:cxnLst/>
              <a:rect l="l" t="t" r="r" b="b"/>
              <a:pathLst>
                <a:path w="18642" h="16984" extrusionOk="0">
                  <a:moveTo>
                    <a:pt x="9321" y="1"/>
                  </a:moveTo>
                  <a:cubicBezTo>
                    <a:pt x="7148" y="1"/>
                    <a:pt x="4976" y="830"/>
                    <a:pt x="3317" y="2489"/>
                  </a:cubicBezTo>
                  <a:cubicBezTo>
                    <a:pt x="0" y="5806"/>
                    <a:pt x="0" y="11178"/>
                    <a:pt x="3317" y="14495"/>
                  </a:cubicBezTo>
                  <a:cubicBezTo>
                    <a:pt x="4976" y="16154"/>
                    <a:pt x="7148" y="16983"/>
                    <a:pt x="9321" y="16983"/>
                  </a:cubicBezTo>
                  <a:cubicBezTo>
                    <a:pt x="11493" y="16983"/>
                    <a:pt x="13665" y="16154"/>
                    <a:pt x="15324" y="14495"/>
                  </a:cubicBezTo>
                  <a:cubicBezTo>
                    <a:pt x="18641" y="11178"/>
                    <a:pt x="18641" y="5806"/>
                    <a:pt x="15324" y="2489"/>
                  </a:cubicBezTo>
                  <a:cubicBezTo>
                    <a:pt x="13665" y="830"/>
                    <a:pt x="11493" y="1"/>
                    <a:pt x="93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1"/>
            <p:cNvSpPr/>
            <p:nvPr/>
          </p:nvSpPr>
          <p:spPr>
            <a:xfrm>
              <a:off x="3688250" y="4141225"/>
              <a:ext cx="457850" cy="328525"/>
            </a:xfrm>
            <a:custGeom>
              <a:avLst/>
              <a:gdLst/>
              <a:ahLst/>
              <a:cxnLst/>
              <a:rect l="l" t="t" r="r" b="b"/>
              <a:pathLst>
                <a:path w="18314" h="13141" extrusionOk="0">
                  <a:moveTo>
                    <a:pt x="2905" y="1"/>
                  </a:moveTo>
                  <a:cubicBezTo>
                    <a:pt x="0" y="4439"/>
                    <a:pt x="1836" y="10423"/>
                    <a:pt x="6732" y="12478"/>
                  </a:cubicBezTo>
                  <a:cubicBezTo>
                    <a:pt x="7810" y="12929"/>
                    <a:pt x="8920" y="13140"/>
                    <a:pt x="10008" y="13140"/>
                  </a:cubicBezTo>
                  <a:cubicBezTo>
                    <a:pt x="13859" y="13140"/>
                    <a:pt x="17429" y="10491"/>
                    <a:pt x="18313" y="6448"/>
                  </a:cubicBezTo>
                  <a:lnTo>
                    <a:pt x="18313" y="6448"/>
                  </a:lnTo>
                  <a:cubicBezTo>
                    <a:pt x="16722" y="8881"/>
                    <a:pt x="14030" y="10297"/>
                    <a:pt x="11201" y="10297"/>
                  </a:cubicBezTo>
                  <a:cubicBezTo>
                    <a:pt x="10629" y="10297"/>
                    <a:pt x="10051" y="10239"/>
                    <a:pt x="9476" y="10120"/>
                  </a:cubicBezTo>
                  <a:cubicBezTo>
                    <a:pt x="9836" y="9837"/>
                    <a:pt x="10055" y="9431"/>
                    <a:pt x="10010" y="9006"/>
                  </a:cubicBezTo>
                  <a:cubicBezTo>
                    <a:pt x="9945" y="8308"/>
                    <a:pt x="9238" y="7798"/>
                    <a:pt x="8387" y="7798"/>
                  </a:cubicBezTo>
                  <a:cubicBezTo>
                    <a:pt x="8319" y="7798"/>
                    <a:pt x="8250" y="7801"/>
                    <a:pt x="8181" y="7808"/>
                  </a:cubicBezTo>
                  <a:cubicBezTo>
                    <a:pt x="7395" y="7885"/>
                    <a:pt x="6770" y="8368"/>
                    <a:pt x="6628" y="8967"/>
                  </a:cubicBezTo>
                  <a:cubicBezTo>
                    <a:pt x="6081" y="8613"/>
                    <a:pt x="5579" y="8207"/>
                    <a:pt x="5128" y="7737"/>
                  </a:cubicBezTo>
                  <a:cubicBezTo>
                    <a:pt x="5147" y="7730"/>
                    <a:pt x="5166" y="7724"/>
                    <a:pt x="5186" y="7711"/>
                  </a:cubicBezTo>
                  <a:cubicBezTo>
                    <a:pt x="5521" y="7531"/>
                    <a:pt x="5669" y="7151"/>
                    <a:pt x="5521" y="6874"/>
                  </a:cubicBezTo>
                  <a:cubicBezTo>
                    <a:pt x="5422" y="6693"/>
                    <a:pt x="5227" y="6596"/>
                    <a:pt x="5010" y="6596"/>
                  </a:cubicBezTo>
                  <a:cubicBezTo>
                    <a:pt x="4886" y="6596"/>
                    <a:pt x="4756" y="6628"/>
                    <a:pt x="4632" y="6693"/>
                  </a:cubicBezTo>
                  <a:cubicBezTo>
                    <a:pt x="4542" y="6745"/>
                    <a:pt x="4464" y="6809"/>
                    <a:pt x="4400" y="6887"/>
                  </a:cubicBezTo>
                  <a:cubicBezTo>
                    <a:pt x="4155" y="6564"/>
                    <a:pt x="3936" y="6223"/>
                    <a:pt x="3743" y="5862"/>
                  </a:cubicBezTo>
                  <a:cubicBezTo>
                    <a:pt x="2764" y="4072"/>
                    <a:pt x="2467" y="1991"/>
                    <a:pt x="29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1"/>
            <p:cNvSpPr/>
            <p:nvPr/>
          </p:nvSpPr>
          <p:spPr>
            <a:xfrm>
              <a:off x="3896775" y="4105350"/>
              <a:ext cx="155750" cy="122850"/>
            </a:xfrm>
            <a:custGeom>
              <a:avLst/>
              <a:gdLst/>
              <a:ahLst/>
              <a:cxnLst/>
              <a:rect l="l" t="t" r="r" b="b"/>
              <a:pathLst>
                <a:path w="6230" h="4914" extrusionOk="0">
                  <a:moveTo>
                    <a:pt x="3307" y="0"/>
                  </a:moveTo>
                  <a:cubicBezTo>
                    <a:pt x="3102" y="0"/>
                    <a:pt x="2892" y="19"/>
                    <a:pt x="2680" y="57"/>
                  </a:cubicBezTo>
                  <a:cubicBezTo>
                    <a:pt x="1089" y="341"/>
                    <a:pt x="1" y="1648"/>
                    <a:pt x="239" y="2975"/>
                  </a:cubicBezTo>
                  <a:cubicBezTo>
                    <a:pt x="446" y="4126"/>
                    <a:pt x="1592" y="4913"/>
                    <a:pt x="2926" y="4913"/>
                  </a:cubicBezTo>
                  <a:cubicBezTo>
                    <a:pt x="3131" y="4913"/>
                    <a:pt x="3339" y="4895"/>
                    <a:pt x="3550" y="4856"/>
                  </a:cubicBezTo>
                  <a:cubicBezTo>
                    <a:pt x="5141" y="4566"/>
                    <a:pt x="6230" y="3259"/>
                    <a:pt x="5991" y="1932"/>
                  </a:cubicBezTo>
                  <a:cubicBezTo>
                    <a:pt x="5785" y="787"/>
                    <a:pt x="4643" y="0"/>
                    <a:pt x="33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1"/>
            <p:cNvSpPr/>
            <p:nvPr/>
          </p:nvSpPr>
          <p:spPr>
            <a:xfrm>
              <a:off x="3953800" y="4275675"/>
              <a:ext cx="60250" cy="47975"/>
            </a:xfrm>
            <a:custGeom>
              <a:avLst/>
              <a:gdLst/>
              <a:ahLst/>
              <a:cxnLst/>
              <a:rect l="l" t="t" r="r" b="b"/>
              <a:pathLst>
                <a:path w="2410" h="1919" extrusionOk="0">
                  <a:moveTo>
                    <a:pt x="1361" y="1"/>
                  </a:moveTo>
                  <a:cubicBezTo>
                    <a:pt x="1166" y="1"/>
                    <a:pt x="960" y="51"/>
                    <a:pt x="767" y="156"/>
                  </a:cubicBezTo>
                  <a:cubicBezTo>
                    <a:pt x="238" y="446"/>
                    <a:pt x="0" y="1045"/>
                    <a:pt x="245" y="1483"/>
                  </a:cubicBezTo>
                  <a:cubicBezTo>
                    <a:pt x="397" y="1766"/>
                    <a:pt x="708" y="1918"/>
                    <a:pt x="1051" y="1918"/>
                  </a:cubicBezTo>
                  <a:cubicBezTo>
                    <a:pt x="1246" y="1918"/>
                    <a:pt x="1451" y="1869"/>
                    <a:pt x="1643" y="1766"/>
                  </a:cubicBezTo>
                  <a:cubicBezTo>
                    <a:pt x="2171" y="1476"/>
                    <a:pt x="2409" y="884"/>
                    <a:pt x="2164" y="439"/>
                  </a:cubicBezTo>
                  <a:cubicBezTo>
                    <a:pt x="2012" y="156"/>
                    <a:pt x="1703" y="1"/>
                    <a:pt x="13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1"/>
            <p:cNvSpPr/>
            <p:nvPr/>
          </p:nvSpPr>
          <p:spPr>
            <a:xfrm>
              <a:off x="4031900" y="4280275"/>
              <a:ext cx="60400" cy="73100"/>
            </a:xfrm>
            <a:custGeom>
              <a:avLst/>
              <a:gdLst/>
              <a:ahLst/>
              <a:cxnLst/>
              <a:rect l="l" t="t" r="r" b="b"/>
              <a:pathLst>
                <a:path w="2416" h="2924" extrusionOk="0">
                  <a:moveTo>
                    <a:pt x="1062" y="1"/>
                  </a:moveTo>
                  <a:cubicBezTo>
                    <a:pt x="940" y="1"/>
                    <a:pt x="812" y="29"/>
                    <a:pt x="689" y="88"/>
                  </a:cubicBezTo>
                  <a:cubicBezTo>
                    <a:pt x="316" y="262"/>
                    <a:pt x="129" y="655"/>
                    <a:pt x="277" y="964"/>
                  </a:cubicBezTo>
                  <a:cubicBezTo>
                    <a:pt x="329" y="1080"/>
                    <a:pt x="425" y="1170"/>
                    <a:pt x="541" y="1221"/>
                  </a:cubicBezTo>
                  <a:cubicBezTo>
                    <a:pt x="200" y="1440"/>
                    <a:pt x="0" y="1801"/>
                    <a:pt x="71" y="2168"/>
                  </a:cubicBezTo>
                  <a:cubicBezTo>
                    <a:pt x="149" y="2621"/>
                    <a:pt x="597" y="2924"/>
                    <a:pt x="1123" y="2924"/>
                  </a:cubicBezTo>
                  <a:cubicBezTo>
                    <a:pt x="1202" y="2924"/>
                    <a:pt x="1284" y="2917"/>
                    <a:pt x="1366" y="2903"/>
                  </a:cubicBezTo>
                  <a:cubicBezTo>
                    <a:pt x="1984" y="2787"/>
                    <a:pt x="2416" y="2278"/>
                    <a:pt x="2319" y="1763"/>
                  </a:cubicBezTo>
                  <a:cubicBezTo>
                    <a:pt x="2248" y="1376"/>
                    <a:pt x="1907" y="1093"/>
                    <a:pt x="1475" y="1028"/>
                  </a:cubicBezTo>
                  <a:cubicBezTo>
                    <a:pt x="1668" y="829"/>
                    <a:pt x="1739" y="552"/>
                    <a:pt x="1636" y="326"/>
                  </a:cubicBezTo>
                  <a:cubicBezTo>
                    <a:pt x="1537" y="118"/>
                    <a:pt x="1312" y="1"/>
                    <a:pt x="10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1"/>
            <p:cNvSpPr/>
            <p:nvPr/>
          </p:nvSpPr>
          <p:spPr>
            <a:xfrm>
              <a:off x="3782600" y="4189625"/>
              <a:ext cx="79750" cy="64000"/>
            </a:xfrm>
            <a:custGeom>
              <a:avLst/>
              <a:gdLst/>
              <a:ahLst/>
              <a:cxnLst/>
              <a:rect l="l" t="t" r="r" b="b"/>
              <a:pathLst>
                <a:path w="3190" h="2560" extrusionOk="0">
                  <a:moveTo>
                    <a:pt x="1354" y="0"/>
                  </a:moveTo>
                  <a:cubicBezTo>
                    <a:pt x="933" y="0"/>
                    <a:pt x="552" y="179"/>
                    <a:pt x="349" y="512"/>
                  </a:cubicBezTo>
                  <a:cubicBezTo>
                    <a:pt x="1" y="1079"/>
                    <a:pt x="278" y="1884"/>
                    <a:pt x="967" y="2303"/>
                  </a:cubicBezTo>
                  <a:cubicBezTo>
                    <a:pt x="1247" y="2476"/>
                    <a:pt x="1552" y="2559"/>
                    <a:pt x="1839" y="2559"/>
                  </a:cubicBezTo>
                  <a:cubicBezTo>
                    <a:pt x="2256" y="2559"/>
                    <a:pt x="2635" y="2382"/>
                    <a:pt x="2842" y="2045"/>
                  </a:cubicBezTo>
                  <a:cubicBezTo>
                    <a:pt x="3189" y="1472"/>
                    <a:pt x="2912" y="673"/>
                    <a:pt x="2223" y="255"/>
                  </a:cubicBezTo>
                  <a:cubicBezTo>
                    <a:pt x="1944" y="83"/>
                    <a:pt x="1640" y="0"/>
                    <a:pt x="1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1" name="Google Shape;311;p31"/>
          <p:cNvSpPr/>
          <p:nvPr/>
        </p:nvSpPr>
        <p:spPr>
          <a:xfrm>
            <a:off x="6198097" y="291085"/>
            <a:ext cx="2631573" cy="671626"/>
          </a:xfrm>
          <a:prstGeom prst="roundRect">
            <a:avLst>
              <a:gd name="adj" fmla="val 34550"/>
            </a:avLst>
          </a:prstGeom>
          <a:ln/>
        </p:spPr>
        <p:style>
          <a:lnRef idx="3">
            <a:schemeClr val="lt1"/>
          </a:lnRef>
          <a:fillRef idx="1">
            <a:schemeClr val="dk1"/>
          </a:fillRef>
          <a:effectRef idx="1">
            <a:schemeClr val="dk1"/>
          </a:effectRef>
          <a:fontRef idx="minor">
            <a:schemeClr val="lt1"/>
          </a:fontRef>
        </p:style>
        <p:txBody>
          <a:bodyPr spcFirstLastPara="1" wrap="square" lIns="91425" tIns="91425" rIns="91425" bIns="91425" anchor="ctr" anchorCtr="0">
            <a:noAutofit/>
          </a:bodyPr>
          <a:lstStyle/>
          <a:p>
            <a:pPr lvl="0" algn="ctr"/>
            <a:r>
              <a:rPr lang="en-US" sz="1600" dirty="0" err="1">
                <a:solidFill>
                  <a:schemeClr val="dk2"/>
                </a:solidFill>
                <a:latin typeface="Hind" panose="020B0604020202020204" charset="0"/>
                <a:cs typeface="Hind" panose="020B0604020202020204" charset="0"/>
              </a:rPr>
              <a:t>Statistisches</a:t>
            </a:r>
            <a:r>
              <a:rPr lang="en-US" sz="1600" dirty="0">
                <a:solidFill>
                  <a:schemeClr val="dk2"/>
                </a:solidFill>
                <a:latin typeface="Hind" panose="020B0604020202020204" charset="0"/>
                <a:cs typeface="Hind" panose="020B0604020202020204" charset="0"/>
              </a:rPr>
              <a:t> </a:t>
            </a:r>
            <a:r>
              <a:rPr lang="en-US" sz="1600" dirty="0" err="1">
                <a:solidFill>
                  <a:schemeClr val="dk2"/>
                </a:solidFill>
                <a:latin typeface="Hind" panose="020B0604020202020204" charset="0"/>
                <a:cs typeface="Hind" panose="020B0604020202020204" charset="0"/>
              </a:rPr>
              <a:t>Praktikum</a:t>
            </a:r>
            <a:endParaRPr lang="en-US" sz="1600" dirty="0">
              <a:solidFill>
                <a:schemeClr val="dk2"/>
              </a:solidFill>
              <a:latin typeface="Hind" panose="020B0604020202020204" charset="0"/>
              <a:cs typeface="Hind" panose="020B0604020202020204" charset="0"/>
            </a:endParaRPr>
          </a:p>
          <a:p>
            <a:pPr lvl="0" algn="ctr"/>
            <a:r>
              <a:rPr lang="en-US" sz="1600" dirty="0">
                <a:solidFill>
                  <a:schemeClr val="dk2"/>
                </a:solidFill>
                <a:latin typeface="Hind" panose="020B0604020202020204" charset="0"/>
                <a:cs typeface="Hind" panose="020B0604020202020204" charset="0"/>
              </a:rPr>
              <a:t>WiSe21/22</a:t>
            </a:r>
          </a:p>
        </p:txBody>
      </p:sp>
      <p:sp>
        <p:nvSpPr>
          <p:cNvPr id="312" name="Google Shape;312;p31"/>
          <p:cNvSpPr txBox="1">
            <a:spLocks noGrp="1"/>
          </p:cNvSpPr>
          <p:nvPr>
            <p:ph type="ctrTitle"/>
          </p:nvPr>
        </p:nvSpPr>
        <p:spPr>
          <a:xfrm>
            <a:off x="1882517" y="588747"/>
            <a:ext cx="6567120" cy="324495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DE" dirty="0"/>
              <a:t>COVID-19:</a:t>
            </a:r>
            <a:br>
              <a:rPr lang="de-DE" dirty="0"/>
            </a:br>
            <a:r>
              <a:rPr lang="de-DE" dirty="0" err="1"/>
              <a:t>PREDICTION</a:t>
            </a:r>
            <a:r>
              <a:rPr lang="de-DE" dirty="0"/>
              <a:t> </a:t>
            </a:r>
            <a:r>
              <a:rPr lang="de-DE" dirty="0" err="1"/>
              <a:t>OF</a:t>
            </a:r>
            <a:r>
              <a:rPr lang="de-DE" dirty="0"/>
              <a:t> THE </a:t>
            </a:r>
            <a:r>
              <a:rPr lang="de-DE" dirty="0" err="1"/>
              <a:t>HOSPITALIZATION</a:t>
            </a:r>
            <a:r>
              <a:rPr lang="de-DE" dirty="0"/>
              <a:t> RATE</a:t>
            </a:r>
            <a:endParaRPr dirty="0"/>
          </a:p>
        </p:txBody>
      </p:sp>
      <p:sp>
        <p:nvSpPr>
          <p:cNvPr id="85" name="Google Shape;311;p31">
            <a:extLst>
              <a:ext uri="{FF2B5EF4-FFF2-40B4-BE49-F238E27FC236}">
                <a16:creationId xmlns:a16="http://schemas.microsoft.com/office/drawing/2014/main" id="{D10E1018-0B4C-40CA-B640-DDD4C7B15F65}"/>
              </a:ext>
            </a:extLst>
          </p:cNvPr>
          <p:cNvSpPr/>
          <p:nvPr/>
        </p:nvSpPr>
        <p:spPr>
          <a:xfrm>
            <a:off x="401821" y="3888008"/>
            <a:ext cx="4016668" cy="1066977"/>
          </a:xfrm>
          <a:prstGeom prst="roundRect">
            <a:avLst>
              <a:gd name="adj" fmla="val 34140"/>
            </a:avLst>
          </a:prstGeom>
          <a:ln/>
        </p:spPr>
        <p:style>
          <a:lnRef idx="3">
            <a:schemeClr val="lt1"/>
          </a:lnRef>
          <a:fillRef idx="1">
            <a:schemeClr val="dk1"/>
          </a:fillRef>
          <a:effectRef idx="1">
            <a:schemeClr val="dk1"/>
          </a:effectRef>
          <a:fontRef idx="minor">
            <a:schemeClr val="lt1"/>
          </a:fontRef>
        </p:style>
        <p:txBody>
          <a:bodyPr spcFirstLastPara="1" wrap="square" lIns="91425" tIns="91425" rIns="91425" bIns="91425" anchor="ctr" anchorCtr="0">
            <a:noAutofit/>
          </a:bodyPr>
          <a:lstStyle/>
          <a:p>
            <a:r>
              <a:rPr lang="de-DE" sz="1100" b="1" dirty="0">
                <a:solidFill>
                  <a:srgbClr val="141E5C"/>
                </a:solidFill>
                <a:latin typeface="Hind" panose="020B0604020202020204" charset="0"/>
                <a:cs typeface="Hind" panose="020B0604020202020204" charset="0"/>
              </a:rPr>
              <a:t>Project </a:t>
            </a:r>
            <a:r>
              <a:rPr lang="de-DE" sz="1100" b="1" dirty="0" err="1">
                <a:solidFill>
                  <a:srgbClr val="141E5C"/>
                </a:solidFill>
                <a:latin typeface="Hind" panose="020B0604020202020204" charset="0"/>
                <a:cs typeface="Hind" panose="020B0604020202020204" charset="0"/>
              </a:rPr>
              <a:t>supervisor</a:t>
            </a:r>
            <a:r>
              <a:rPr lang="de-DE" sz="1100" b="1" dirty="0">
                <a:solidFill>
                  <a:srgbClr val="141E5C"/>
                </a:solidFill>
                <a:latin typeface="Hind" panose="020B0604020202020204" charset="0"/>
                <a:cs typeface="Hind" panose="020B0604020202020204" charset="0"/>
              </a:rPr>
              <a:t>: 	</a:t>
            </a:r>
            <a:r>
              <a:rPr lang="de-DE" dirty="0">
                <a:solidFill>
                  <a:srgbClr val="141E5C"/>
                </a:solidFill>
                <a:latin typeface="Hind" panose="020B0604020202020204" charset="0"/>
                <a:cs typeface="Hind" panose="020B0604020202020204" charset="0"/>
              </a:rPr>
              <a:t>André Klima</a:t>
            </a:r>
            <a:endParaRPr lang="de-DE" sz="1600" dirty="0">
              <a:solidFill>
                <a:srgbClr val="141E5C"/>
              </a:solidFill>
              <a:latin typeface="Hind" panose="020B0604020202020204" charset="0"/>
              <a:cs typeface="Hind" panose="020B0604020202020204" charset="0"/>
            </a:endParaRPr>
          </a:p>
          <a:p>
            <a:r>
              <a:rPr lang="de-DE" sz="1100" b="1" dirty="0">
                <a:solidFill>
                  <a:srgbClr val="141E5C"/>
                </a:solidFill>
                <a:latin typeface="Hind" panose="020B0604020202020204" charset="0"/>
                <a:cs typeface="Hind" panose="020B0604020202020204" charset="0"/>
              </a:rPr>
              <a:t>Project </a:t>
            </a:r>
            <a:r>
              <a:rPr lang="de-DE" sz="1100" b="1" dirty="0" err="1">
                <a:solidFill>
                  <a:srgbClr val="141E5C"/>
                </a:solidFill>
                <a:latin typeface="Hind" panose="020B0604020202020204" charset="0"/>
                <a:cs typeface="Hind" panose="020B0604020202020204" charset="0"/>
              </a:rPr>
              <a:t>partner</a:t>
            </a:r>
            <a:r>
              <a:rPr lang="de-DE" sz="1100" b="1" dirty="0">
                <a:solidFill>
                  <a:srgbClr val="141E5C"/>
                </a:solidFill>
                <a:latin typeface="Hind" panose="020B0604020202020204" charset="0"/>
                <a:cs typeface="Hind" panose="020B0604020202020204" charset="0"/>
              </a:rPr>
              <a:t>: 	</a:t>
            </a:r>
            <a:r>
              <a:rPr lang="de-DE" dirty="0" err="1">
                <a:solidFill>
                  <a:srgbClr val="141E5C"/>
                </a:solidFill>
                <a:latin typeface="Hind" panose="020B0604020202020204" charset="0"/>
                <a:cs typeface="Hind" panose="020B0604020202020204" charset="0"/>
              </a:rPr>
              <a:t>Yeganeh</a:t>
            </a:r>
            <a:r>
              <a:rPr lang="de-DE" dirty="0">
                <a:solidFill>
                  <a:srgbClr val="141E5C"/>
                </a:solidFill>
                <a:latin typeface="Hind" panose="020B0604020202020204" charset="0"/>
                <a:cs typeface="Hind" panose="020B0604020202020204" charset="0"/>
              </a:rPr>
              <a:t> </a:t>
            </a:r>
            <a:r>
              <a:rPr lang="de-DE" dirty="0" err="1">
                <a:solidFill>
                  <a:srgbClr val="141E5C"/>
                </a:solidFill>
                <a:latin typeface="Hind" panose="020B0604020202020204" charset="0"/>
                <a:cs typeface="Hind" panose="020B0604020202020204" charset="0"/>
              </a:rPr>
              <a:t>Khazaei</a:t>
            </a:r>
            <a:endParaRPr lang="de-DE" sz="1100" dirty="0">
              <a:solidFill>
                <a:srgbClr val="141E5C"/>
              </a:solidFill>
              <a:latin typeface="Hind" panose="020B0604020202020204" charset="0"/>
              <a:cs typeface="Hind" panose="020B0604020202020204" charset="0"/>
            </a:endParaRPr>
          </a:p>
          <a:p>
            <a:pPr algn="ctr"/>
            <a:r>
              <a:rPr lang="de-DE" dirty="0">
                <a:solidFill>
                  <a:srgbClr val="141E5C"/>
                </a:solidFill>
                <a:latin typeface="Hind" panose="020B0604020202020204" charset="0"/>
                <a:cs typeface="Hind" panose="020B0604020202020204" charset="0"/>
              </a:rPr>
              <a:t>Statistisches Beratungslabor </a:t>
            </a:r>
            <a:r>
              <a:rPr lang="de-DE" dirty="0" err="1">
                <a:solidFill>
                  <a:srgbClr val="141E5C"/>
                </a:solidFill>
                <a:latin typeface="Hind" panose="020B0604020202020204" charset="0"/>
                <a:cs typeface="Hind" panose="020B0604020202020204" charset="0"/>
              </a:rPr>
              <a:t>StaBLab</a:t>
            </a:r>
            <a:r>
              <a:rPr lang="de-DE" dirty="0">
                <a:solidFill>
                  <a:srgbClr val="141E5C"/>
                </a:solidFill>
                <a:latin typeface="Hind" panose="020B0604020202020204" charset="0"/>
                <a:cs typeface="Hind" panose="020B0604020202020204" charset="0"/>
              </a:rPr>
              <a:t> der LMU Institut für Statistik</a:t>
            </a:r>
          </a:p>
        </p:txBody>
      </p:sp>
      <p:sp>
        <p:nvSpPr>
          <p:cNvPr id="87" name="Google Shape;311;p31">
            <a:extLst>
              <a:ext uri="{FF2B5EF4-FFF2-40B4-BE49-F238E27FC236}">
                <a16:creationId xmlns:a16="http://schemas.microsoft.com/office/drawing/2014/main" id="{27409653-A7A7-4CC7-82EE-978603030F30}"/>
              </a:ext>
            </a:extLst>
          </p:cNvPr>
          <p:cNvSpPr/>
          <p:nvPr/>
        </p:nvSpPr>
        <p:spPr>
          <a:xfrm>
            <a:off x="6373079" y="3888008"/>
            <a:ext cx="2456591" cy="1066978"/>
          </a:xfrm>
          <a:prstGeom prst="roundRect">
            <a:avLst>
              <a:gd name="adj" fmla="val 30758"/>
            </a:avLst>
          </a:prstGeom>
          <a:ln/>
        </p:spPr>
        <p:style>
          <a:lnRef idx="3">
            <a:schemeClr val="lt1"/>
          </a:lnRef>
          <a:fillRef idx="1">
            <a:schemeClr val="dk1"/>
          </a:fillRef>
          <a:effectRef idx="1">
            <a:schemeClr val="dk1"/>
          </a:effectRef>
          <a:fontRef idx="minor">
            <a:schemeClr val="lt1"/>
          </a:fontRef>
        </p:style>
        <p:txBody>
          <a:bodyPr spcFirstLastPara="1" wrap="square" lIns="91425" tIns="91425" rIns="91425" bIns="91425" anchor="ctr" anchorCtr="0">
            <a:noAutofit/>
          </a:bodyPr>
          <a:lstStyle/>
          <a:p>
            <a:pPr marL="0" lvl="0" indent="0" algn="r" rtl="0">
              <a:spcBef>
                <a:spcPts val="0"/>
              </a:spcBef>
              <a:spcAft>
                <a:spcPts val="0"/>
              </a:spcAft>
              <a:buNone/>
            </a:pPr>
            <a:r>
              <a:rPr lang="de-DE" sz="1100" b="1" dirty="0">
                <a:solidFill>
                  <a:srgbClr val="141E5C"/>
                </a:solidFill>
                <a:latin typeface="Hind" panose="020B0604020202020204" charset="0"/>
                <a:cs typeface="Hind" panose="020B0604020202020204" charset="0"/>
              </a:rPr>
              <a:t>Group:</a:t>
            </a:r>
            <a:r>
              <a:rPr lang="de-DE" dirty="0">
                <a:solidFill>
                  <a:srgbClr val="141E5C"/>
                </a:solidFill>
                <a:latin typeface="Hind" panose="020B0604020202020204" charset="0"/>
                <a:cs typeface="Hind" panose="020B0604020202020204" charset="0"/>
              </a:rPr>
              <a:t> </a:t>
            </a:r>
          </a:p>
          <a:p>
            <a:pPr marL="0" lvl="0" indent="0" algn="r" rtl="0">
              <a:spcBef>
                <a:spcPts val="0"/>
              </a:spcBef>
              <a:spcAft>
                <a:spcPts val="0"/>
              </a:spcAft>
              <a:buNone/>
            </a:pPr>
            <a:r>
              <a:rPr lang="de-DE" dirty="0">
                <a:solidFill>
                  <a:srgbClr val="141E5C"/>
                </a:solidFill>
                <a:latin typeface="Hind" panose="020B0604020202020204" charset="0"/>
                <a:cs typeface="Hind" panose="020B0604020202020204" charset="0"/>
              </a:rPr>
              <a:t>Alexander Marquard</a:t>
            </a:r>
          </a:p>
          <a:p>
            <a:pPr marL="0" lvl="0" indent="0" algn="r" rtl="0">
              <a:spcBef>
                <a:spcPts val="0"/>
              </a:spcBef>
              <a:spcAft>
                <a:spcPts val="0"/>
              </a:spcAft>
              <a:buNone/>
            </a:pPr>
            <a:r>
              <a:rPr lang="de-DE" dirty="0">
                <a:solidFill>
                  <a:srgbClr val="141E5C"/>
                </a:solidFill>
                <a:latin typeface="Hind" panose="020B0604020202020204" charset="0"/>
                <a:cs typeface="Hind" panose="020B0604020202020204" charset="0"/>
              </a:rPr>
              <a:t>Phu Nguyen</a:t>
            </a:r>
          </a:p>
          <a:p>
            <a:pPr marL="0" lvl="0" indent="0" algn="r" rtl="0">
              <a:spcBef>
                <a:spcPts val="0"/>
              </a:spcBef>
              <a:spcAft>
                <a:spcPts val="0"/>
              </a:spcAft>
              <a:buNone/>
            </a:pPr>
            <a:r>
              <a:rPr lang="de-DE" dirty="0">
                <a:solidFill>
                  <a:srgbClr val="141E5C"/>
                </a:solidFill>
                <a:latin typeface="Hind" panose="020B0604020202020204" charset="0"/>
                <a:cs typeface="Hind" panose="020B0604020202020204" charset="0"/>
              </a:rPr>
              <a:t>Qian Feng</a:t>
            </a:r>
            <a:endParaRPr dirty="0">
              <a:solidFill>
                <a:srgbClr val="141E5C"/>
              </a:solidFill>
              <a:latin typeface="Hind" panose="020B0604020202020204" charset="0"/>
              <a:cs typeface="Hind" panose="020B0604020202020204" charset="0"/>
            </a:endParaRPr>
          </a:p>
        </p:txBody>
      </p:sp>
      <p:sp>
        <p:nvSpPr>
          <p:cNvPr id="88" name="Google Shape;311;p31">
            <a:extLst>
              <a:ext uri="{FF2B5EF4-FFF2-40B4-BE49-F238E27FC236}">
                <a16:creationId xmlns:a16="http://schemas.microsoft.com/office/drawing/2014/main" id="{7EB4BA1C-1B12-4410-8D06-225765C25A81}"/>
              </a:ext>
            </a:extLst>
          </p:cNvPr>
          <p:cNvSpPr/>
          <p:nvPr/>
        </p:nvSpPr>
        <p:spPr>
          <a:xfrm>
            <a:off x="6924261" y="965122"/>
            <a:ext cx="1310467" cy="498950"/>
          </a:xfrm>
          <a:prstGeom prst="roundRect">
            <a:avLst>
              <a:gd name="adj" fmla="val 43493"/>
            </a:avLst>
          </a:prstGeom>
          <a:ln/>
        </p:spPr>
        <p:style>
          <a:lnRef idx="3">
            <a:schemeClr val="lt1"/>
          </a:lnRef>
          <a:fillRef idx="1">
            <a:schemeClr val="dk1"/>
          </a:fillRef>
          <a:effectRef idx="1">
            <a:schemeClr val="dk1"/>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de-DE" sz="1200" dirty="0">
                <a:solidFill>
                  <a:srgbClr val="141E5C"/>
                </a:solidFill>
                <a:latin typeface="Hind" panose="020B0604020202020204" charset="0"/>
                <a:cs typeface="Hind" panose="020B0604020202020204" charset="0"/>
              </a:rPr>
              <a:t>16.03.2022</a:t>
            </a:r>
          </a:p>
          <a:p>
            <a:pPr marL="0" lvl="0" indent="0" algn="ctr" rtl="0">
              <a:spcBef>
                <a:spcPts val="0"/>
              </a:spcBef>
              <a:spcAft>
                <a:spcPts val="0"/>
              </a:spcAft>
              <a:buNone/>
            </a:pPr>
            <a:r>
              <a:rPr lang="de-DE" sz="1200" dirty="0">
                <a:solidFill>
                  <a:srgbClr val="141E5C"/>
                </a:solidFill>
                <a:latin typeface="Hind" panose="020B0604020202020204" charset="0"/>
                <a:cs typeface="Hind" panose="020B0604020202020204" charset="0"/>
              </a:rPr>
              <a:t>Munich</a:t>
            </a:r>
            <a:endParaRPr sz="1200" dirty="0">
              <a:solidFill>
                <a:srgbClr val="141E5C"/>
              </a:solidFill>
              <a:latin typeface="Hind" panose="020B0604020202020204" charset="0"/>
              <a:cs typeface="Hind" panose="020B060402020202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2"/>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lvl="0"/>
            <a:r>
              <a:rPr lang="en-US" dirty="0"/>
              <a:t>WHAT IS ACTUALLY PREDICTED THEN?</a:t>
            </a:r>
            <a:endParaRPr dirty="0"/>
          </a:p>
        </p:txBody>
      </p:sp>
      <p:sp>
        <p:nvSpPr>
          <p:cNvPr id="6" name="Google Shape;717;p40">
            <a:extLst>
              <a:ext uri="{FF2B5EF4-FFF2-40B4-BE49-F238E27FC236}">
                <a16:creationId xmlns:a16="http://schemas.microsoft.com/office/drawing/2014/main" id="{920A98F4-4651-4DFB-8FE1-5E4186691BB2}"/>
              </a:ext>
            </a:extLst>
          </p:cNvPr>
          <p:cNvSpPr/>
          <p:nvPr/>
        </p:nvSpPr>
        <p:spPr>
          <a:xfrm>
            <a:off x="1436250" y="1671850"/>
            <a:ext cx="6271500" cy="234544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152400" indent="0">
              <a:buNone/>
            </a:pPr>
            <a:r>
              <a:rPr lang="en-US" sz="2800" dirty="0">
                <a:solidFill>
                  <a:srgbClr val="212E73"/>
                </a:solidFill>
                <a:latin typeface="Hind" panose="020B0604020202020204" charset="0"/>
                <a:cs typeface="Hind" panose="020B0604020202020204" charset="0"/>
              </a:rPr>
              <a:t>The </a:t>
            </a:r>
            <a:r>
              <a:rPr lang="en-US" sz="2800" b="1" u="sng" dirty="0">
                <a:solidFill>
                  <a:srgbClr val="212E73"/>
                </a:solidFill>
                <a:latin typeface="Hind" panose="020B0604020202020204" charset="0"/>
                <a:cs typeface="Hind" panose="020B0604020202020204" charset="0"/>
              </a:rPr>
              <a:t>updated</a:t>
            </a:r>
            <a:r>
              <a:rPr lang="en-US" sz="2800" dirty="0">
                <a:solidFill>
                  <a:srgbClr val="212E73"/>
                </a:solidFill>
                <a:latin typeface="Hind" panose="020B0604020202020204" charset="0"/>
                <a:cs typeface="Hind" panose="020B0604020202020204" charset="0"/>
              </a:rPr>
              <a:t> hospitalization rate </a:t>
            </a:r>
          </a:p>
          <a:p>
            <a:pPr marL="609600" indent="-457200">
              <a:buClr>
                <a:srgbClr val="212E73"/>
              </a:buClr>
              <a:buFont typeface="Arial" panose="020B0604020202020204" pitchFamily="34" charset="0"/>
              <a:buChar char="•"/>
            </a:pPr>
            <a:r>
              <a:rPr lang="en-US" sz="2800" dirty="0">
                <a:solidFill>
                  <a:srgbClr val="212E73"/>
                </a:solidFill>
                <a:latin typeface="Hind" panose="020B0604020202020204" charset="0"/>
                <a:cs typeface="Hind" panose="020B0604020202020204" charset="0"/>
              </a:rPr>
              <a:t>on the reported date of infection </a:t>
            </a:r>
          </a:p>
          <a:p>
            <a:pPr marL="609600" indent="-457200">
              <a:buClr>
                <a:srgbClr val="212E73"/>
              </a:buClr>
              <a:buFont typeface="Arial" panose="020B0604020202020204" pitchFamily="34" charset="0"/>
              <a:buChar char="•"/>
            </a:pPr>
            <a:r>
              <a:rPr lang="en-US" sz="2800" dirty="0">
                <a:solidFill>
                  <a:srgbClr val="212E73"/>
                </a:solidFill>
                <a:latin typeface="Hind" panose="020B0604020202020204" charset="0"/>
                <a:cs typeface="Hind" panose="020B0604020202020204" charset="0"/>
              </a:rPr>
              <a:t>for the next two weeks</a:t>
            </a:r>
          </a:p>
        </p:txBody>
      </p:sp>
      <p:sp>
        <p:nvSpPr>
          <p:cNvPr id="7" name="Textfeld 6">
            <a:extLst>
              <a:ext uri="{FF2B5EF4-FFF2-40B4-BE49-F238E27FC236}">
                <a16:creationId xmlns:a16="http://schemas.microsoft.com/office/drawing/2014/main" id="{953F58F1-0C95-4B80-A104-6BD9D4E82B76}"/>
              </a:ext>
            </a:extLst>
          </p:cNvPr>
          <p:cNvSpPr txBox="1"/>
          <p:nvPr/>
        </p:nvSpPr>
        <p:spPr>
          <a:xfrm>
            <a:off x="8758958" y="4829685"/>
            <a:ext cx="385042"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10</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2620423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grpSp>
        <p:nvGrpSpPr>
          <p:cNvPr id="706" name="Google Shape;706;p39"/>
          <p:cNvGrpSpPr/>
          <p:nvPr/>
        </p:nvGrpSpPr>
        <p:grpSpPr>
          <a:xfrm flipH="1">
            <a:off x="1052371" y="1802557"/>
            <a:ext cx="2292962" cy="1538395"/>
            <a:chOff x="3609450" y="1186000"/>
            <a:chExt cx="1448400" cy="971700"/>
          </a:xfrm>
        </p:grpSpPr>
        <p:sp>
          <p:nvSpPr>
            <p:cNvPr id="707" name="Google Shape;707;p39"/>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8" name="Google Shape;708;p39"/>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709" name="Google Shape;709;p39"/>
            <p:cNvCxnSpPr>
              <a:stCxn id="707" idx="2"/>
            </p:cNvCxnSpPr>
            <p:nvPr/>
          </p:nvCxnSpPr>
          <p:spPr>
            <a:xfrm rot="10800000">
              <a:off x="3609450" y="1671850"/>
              <a:ext cx="476700" cy="0"/>
            </a:xfrm>
            <a:prstGeom prst="straightConnector1">
              <a:avLst/>
            </a:prstGeom>
            <a:noFill/>
            <a:ln w="9525" cap="flat" cmpd="sng">
              <a:solidFill>
                <a:schemeClr val="dk1"/>
              </a:solidFill>
              <a:prstDash val="solid"/>
              <a:round/>
              <a:headEnd type="none" w="med" len="med"/>
              <a:tailEnd type="none" w="med" len="med"/>
            </a:ln>
          </p:spPr>
        </p:cxnSp>
      </p:grpSp>
      <p:sp>
        <p:nvSpPr>
          <p:cNvPr id="711" name="Google Shape;711;p39"/>
          <p:cNvSpPr txBox="1">
            <a:spLocks noGrp="1"/>
          </p:cNvSpPr>
          <p:nvPr>
            <p:ph type="title"/>
          </p:nvPr>
        </p:nvSpPr>
        <p:spPr>
          <a:xfrm>
            <a:off x="847125" y="2201574"/>
            <a:ext cx="1915500" cy="68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712" name="Google Shape;712;p39"/>
          <p:cNvSpPr txBox="1">
            <a:spLocks noGrp="1"/>
          </p:cNvSpPr>
          <p:nvPr>
            <p:ph type="subTitle" idx="2"/>
          </p:nvPr>
        </p:nvSpPr>
        <p:spPr>
          <a:xfrm flipH="1">
            <a:off x="3516456" y="1847916"/>
            <a:ext cx="3903518" cy="14930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DE" dirty="0"/>
              <a:t>DATA PROCESSING</a:t>
            </a:r>
            <a:endParaRPr dirty="0"/>
          </a:p>
        </p:txBody>
      </p:sp>
    </p:spTree>
    <p:extLst>
      <p:ext uri="{BB962C8B-B14F-4D97-AF65-F5344CB8AC3E}">
        <p14:creationId xmlns:p14="http://schemas.microsoft.com/office/powerpoint/2010/main" val="371384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38"/>
          <p:cNvSpPr txBox="1">
            <a:spLocks noGrp="1"/>
          </p:cNvSpPr>
          <p:nvPr>
            <p:ph type="title" idx="6"/>
          </p:nvPr>
        </p:nvSpPr>
        <p:spPr>
          <a:xfrm>
            <a:off x="470250" y="346050"/>
            <a:ext cx="82035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dk1"/>
                </a:solidFill>
              </a:rPr>
              <a:t>DATA COLLECTION</a:t>
            </a:r>
            <a:endParaRPr dirty="0">
              <a:solidFill>
                <a:schemeClr val="dk1"/>
              </a:solidFill>
            </a:endParaRPr>
          </a:p>
        </p:txBody>
      </p:sp>
      <p:sp>
        <p:nvSpPr>
          <p:cNvPr id="624" name="Google Shape;624;p38"/>
          <p:cNvSpPr txBox="1">
            <a:spLocks noGrp="1"/>
          </p:cNvSpPr>
          <p:nvPr>
            <p:ph type="ctrTitle"/>
          </p:nvPr>
        </p:nvSpPr>
        <p:spPr>
          <a:xfrm flipH="1">
            <a:off x="5753303" y="1285684"/>
            <a:ext cx="15606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KITMetricslab</a:t>
            </a:r>
            <a:endParaRPr dirty="0"/>
          </a:p>
        </p:txBody>
      </p:sp>
      <p:sp>
        <p:nvSpPr>
          <p:cNvPr id="625" name="Google Shape;625;p38"/>
          <p:cNvSpPr txBox="1">
            <a:spLocks noGrp="1"/>
          </p:cNvSpPr>
          <p:nvPr>
            <p:ph type="subTitle" idx="1"/>
          </p:nvPr>
        </p:nvSpPr>
        <p:spPr>
          <a:xfrm flipH="1">
            <a:off x="5663623" y="1844073"/>
            <a:ext cx="1851300" cy="875400"/>
          </a:xfrm>
          <a:prstGeom prst="rect">
            <a:avLst/>
          </a:prstGeom>
        </p:spPr>
        <p:txBody>
          <a:bodyPr spcFirstLastPara="1" wrap="square" lIns="91425" tIns="91425" rIns="91425" bIns="91425" anchor="t" anchorCtr="0">
            <a:noAutofit/>
          </a:bodyPr>
          <a:lstStyle/>
          <a:p>
            <a:pPr marL="342900" lvl="0" algn="ctr" rtl="0">
              <a:spcBef>
                <a:spcPts val="0"/>
              </a:spcBef>
              <a:spcAft>
                <a:spcPts val="0"/>
              </a:spcAft>
              <a:buClr>
                <a:srgbClr val="FFFFFF"/>
              </a:buClr>
              <a:buFont typeface="Arial" panose="020B0604020202020204" pitchFamily="34" charset="0"/>
              <a:buChar char="•"/>
            </a:pPr>
            <a:r>
              <a:rPr lang="en-US" sz="2000" dirty="0"/>
              <a:t>Population</a:t>
            </a:r>
            <a:endParaRPr sz="2000" dirty="0"/>
          </a:p>
        </p:txBody>
      </p:sp>
      <p:sp>
        <p:nvSpPr>
          <p:cNvPr id="628" name="Google Shape;628;p38"/>
          <p:cNvSpPr txBox="1">
            <a:spLocks noGrp="1"/>
          </p:cNvSpPr>
          <p:nvPr>
            <p:ph type="ctrTitle" idx="4"/>
          </p:nvPr>
        </p:nvSpPr>
        <p:spPr>
          <a:xfrm flipH="1">
            <a:off x="1960294" y="1266273"/>
            <a:ext cx="15606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de-DE" sz="2800" dirty="0"/>
              <a:t>R</a:t>
            </a:r>
            <a:r>
              <a:rPr lang="en-US" sz="2800" dirty="0"/>
              <a:t>KI</a:t>
            </a:r>
            <a:endParaRPr sz="2800" dirty="0"/>
          </a:p>
        </p:txBody>
      </p:sp>
      <p:sp>
        <p:nvSpPr>
          <p:cNvPr id="629" name="Google Shape;629;p38"/>
          <p:cNvSpPr txBox="1">
            <a:spLocks noGrp="1"/>
          </p:cNvSpPr>
          <p:nvPr>
            <p:ph type="subTitle" idx="5"/>
          </p:nvPr>
        </p:nvSpPr>
        <p:spPr>
          <a:xfrm flipH="1">
            <a:off x="1636730" y="1844073"/>
            <a:ext cx="2222200" cy="107108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rgbClr val="FFFFFF"/>
              </a:buClr>
              <a:buFont typeface="Arial" panose="020B0604020202020204" pitchFamily="34" charset="0"/>
              <a:buChar char="•"/>
            </a:pPr>
            <a:r>
              <a:rPr lang="en-US" sz="2000" dirty="0"/>
              <a:t>New cases</a:t>
            </a:r>
          </a:p>
          <a:p>
            <a:pPr marL="285750" lvl="0" indent="-285750" algn="l" rtl="0">
              <a:spcBef>
                <a:spcPts val="0"/>
              </a:spcBef>
              <a:spcAft>
                <a:spcPts val="0"/>
              </a:spcAft>
              <a:buClr>
                <a:srgbClr val="FFFFFF"/>
              </a:buClr>
              <a:buFont typeface="Arial" panose="020B0604020202020204" pitchFamily="34" charset="0"/>
              <a:buChar char="•"/>
            </a:pPr>
            <a:r>
              <a:rPr lang="de-DE" sz="2000" dirty="0"/>
              <a:t>H</a:t>
            </a:r>
            <a:r>
              <a:rPr lang="en-US" sz="2000" dirty="0" err="1"/>
              <a:t>ospitalizations</a:t>
            </a:r>
            <a:endParaRPr lang="en-US" sz="2000" dirty="0"/>
          </a:p>
          <a:p>
            <a:pPr marL="285750" lvl="0" indent="-285750" algn="l" rtl="0">
              <a:spcBef>
                <a:spcPts val="0"/>
              </a:spcBef>
              <a:spcAft>
                <a:spcPts val="0"/>
              </a:spcAft>
              <a:buClr>
                <a:srgbClr val="FFFFFF"/>
              </a:buClr>
              <a:buFont typeface="Arial" panose="020B0604020202020204" pitchFamily="34" charset="0"/>
              <a:buChar char="•"/>
            </a:pPr>
            <a:r>
              <a:rPr lang="en-US" sz="2000" dirty="0"/>
              <a:t>Vaccination</a:t>
            </a:r>
            <a:endParaRPr sz="2000" dirty="0"/>
          </a:p>
        </p:txBody>
      </p:sp>
      <p:pic>
        <p:nvPicPr>
          <p:cNvPr id="5" name="Grafik 4">
            <a:extLst>
              <a:ext uri="{FF2B5EF4-FFF2-40B4-BE49-F238E27FC236}">
                <a16:creationId xmlns:a16="http://schemas.microsoft.com/office/drawing/2014/main" id="{E6FB96A2-0CFF-4996-B0DF-AAF8FA0D2504}"/>
              </a:ext>
            </a:extLst>
          </p:cNvPr>
          <p:cNvPicPr>
            <a:picLocks noChangeAspect="1"/>
          </p:cNvPicPr>
          <p:nvPr/>
        </p:nvPicPr>
        <p:blipFill>
          <a:blip r:embed="rId3"/>
          <a:stretch>
            <a:fillRect/>
          </a:stretch>
        </p:blipFill>
        <p:spPr>
          <a:xfrm>
            <a:off x="5909989" y="3061651"/>
            <a:ext cx="1358569" cy="13585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5" name="Grafik 14">
            <a:extLst>
              <a:ext uri="{FF2B5EF4-FFF2-40B4-BE49-F238E27FC236}">
                <a16:creationId xmlns:a16="http://schemas.microsoft.com/office/drawing/2014/main" id="{F5006617-32E0-4CDA-8402-0D516CB35C8D}"/>
              </a:ext>
            </a:extLst>
          </p:cNvPr>
          <p:cNvPicPr>
            <a:picLocks noChangeAspect="1"/>
          </p:cNvPicPr>
          <p:nvPr/>
        </p:nvPicPr>
        <p:blipFill>
          <a:blip r:embed="rId4"/>
          <a:stretch>
            <a:fillRect/>
          </a:stretch>
        </p:blipFill>
        <p:spPr>
          <a:xfrm>
            <a:off x="2162325" y="3061651"/>
            <a:ext cx="1358569" cy="13585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feld 8">
            <a:extLst>
              <a:ext uri="{FF2B5EF4-FFF2-40B4-BE49-F238E27FC236}">
                <a16:creationId xmlns:a16="http://schemas.microsoft.com/office/drawing/2014/main" id="{71EDC47C-4EFD-4CA3-B741-99155D33926C}"/>
              </a:ext>
            </a:extLst>
          </p:cNvPr>
          <p:cNvSpPr txBox="1"/>
          <p:nvPr/>
        </p:nvSpPr>
        <p:spPr>
          <a:xfrm>
            <a:off x="8758958" y="4829685"/>
            <a:ext cx="373820"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12</a:t>
            </a:r>
            <a:endParaRPr lang="en-US" sz="1800" dirty="0">
              <a:solidFill>
                <a:srgbClr val="F5A785"/>
              </a:solidFill>
              <a:latin typeface="Hind" panose="020B0604020202020204" charset="0"/>
              <a:cs typeface="Hind" panose="020B06040202020202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2"/>
        <p:cNvGrpSpPr/>
        <p:nvPr/>
      </p:nvGrpSpPr>
      <p:grpSpPr>
        <a:xfrm>
          <a:off x="0" y="0"/>
          <a:ext cx="0" cy="0"/>
          <a:chOff x="0" y="0"/>
          <a:chExt cx="0" cy="0"/>
        </a:xfrm>
      </p:grpSpPr>
      <p:sp>
        <p:nvSpPr>
          <p:cNvPr id="933" name="Google Shape;933;p47"/>
          <p:cNvSpPr/>
          <p:nvPr/>
        </p:nvSpPr>
        <p:spPr>
          <a:xfrm>
            <a:off x="106790" y="1154683"/>
            <a:ext cx="2566741" cy="3642766"/>
          </a:xfrm>
          <a:prstGeom prst="roundRect">
            <a:avLst>
              <a:gd name="adj" fmla="val 1070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7"/>
          <p:cNvSpPr/>
          <p:nvPr/>
        </p:nvSpPr>
        <p:spPr>
          <a:xfrm rot="5400000">
            <a:off x="3236136" y="-1010293"/>
            <a:ext cx="3642765" cy="7972731"/>
          </a:xfrm>
          <a:prstGeom prst="round2SameRect">
            <a:avLst>
              <a:gd name="adj1" fmla="val 7858"/>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7"/>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dirty="0" err="1"/>
              <a:t>FINALIZED</a:t>
            </a:r>
            <a:r>
              <a:rPr lang="de-DE" dirty="0"/>
              <a:t> DATA SET</a:t>
            </a:r>
            <a:endParaRPr dirty="0"/>
          </a:p>
        </p:txBody>
      </p:sp>
      <p:graphicFrame>
        <p:nvGraphicFramePr>
          <p:cNvPr id="2" name="Tabelle 1">
            <a:extLst>
              <a:ext uri="{FF2B5EF4-FFF2-40B4-BE49-F238E27FC236}">
                <a16:creationId xmlns:a16="http://schemas.microsoft.com/office/drawing/2014/main" id="{30632AF6-3CBB-463E-B844-E3032553E569}"/>
              </a:ext>
            </a:extLst>
          </p:cNvPr>
          <p:cNvGraphicFramePr>
            <a:graphicFrameLocks noGrp="1"/>
          </p:cNvGraphicFramePr>
          <p:nvPr/>
        </p:nvGraphicFramePr>
        <p:xfrm>
          <a:off x="100114" y="1294845"/>
          <a:ext cx="8843652" cy="3769411"/>
        </p:xfrm>
        <a:graphic>
          <a:graphicData uri="http://schemas.openxmlformats.org/drawingml/2006/table">
            <a:tbl>
              <a:tblPr firstRow="1" bandRow="1">
                <a:tableStyleId>{2D5ABB26-0587-4C30-8999-92F81FD0307C}</a:tableStyleId>
              </a:tblPr>
              <a:tblGrid>
                <a:gridCol w="968781">
                  <a:extLst>
                    <a:ext uri="{9D8B030D-6E8A-4147-A177-3AD203B41FA5}">
                      <a16:colId xmlns:a16="http://schemas.microsoft.com/office/drawing/2014/main" val="290913904"/>
                    </a:ext>
                  </a:extLst>
                </a:gridCol>
                <a:gridCol w="1000185">
                  <a:extLst>
                    <a:ext uri="{9D8B030D-6E8A-4147-A177-3AD203B41FA5}">
                      <a16:colId xmlns:a16="http://schemas.microsoft.com/office/drawing/2014/main" val="1718122706"/>
                    </a:ext>
                  </a:extLst>
                </a:gridCol>
                <a:gridCol w="1141332">
                  <a:extLst>
                    <a:ext uri="{9D8B030D-6E8A-4147-A177-3AD203B41FA5}">
                      <a16:colId xmlns:a16="http://schemas.microsoft.com/office/drawing/2014/main" val="2389819460"/>
                    </a:ext>
                  </a:extLst>
                </a:gridCol>
                <a:gridCol w="527919">
                  <a:extLst>
                    <a:ext uri="{9D8B030D-6E8A-4147-A177-3AD203B41FA5}">
                      <a16:colId xmlns:a16="http://schemas.microsoft.com/office/drawing/2014/main" val="1135340093"/>
                    </a:ext>
                  </a:extLst>
                </a:gridCol>
                <a:gridCol w="904164">
                  <a:extLst>
                    <a:ext uri="{9D8B030D-6E8A-4147-A177-3AD203B41FA5}">
                      <a16:colId xmlns:a16="http://schemas.microsoft.com/office/drawing/2014/main" val="1453748595"/>
                    </a:ext>
                  </a:extLst>
                </a:gridCol>
                <a:gridCol w="1024719">
                  <a:extLst>
                    <a:ext uri="{9D8B030D-6E8A-4147-A177-3AD203B41FA5}">
                      <a16:colId xmlns:a16="http://schemas.microsoft.com/office/drawing/2014/main" val="1287149085"/>
                    </a:ext>
                  </a:extLst>
                </a:gridCol>
                <a:gridCol w="893773">
                  <a:extLst>
                    <a:ext uri="{9D8B030D-6E8A-4147-A177-3AD203B41FA5}">
                      <a16:colId xmlns:a16="http://schemas.microsoft.com/office/drawing/2014/main" val="3619281480"/>
                    </a:ext>
                  </a:extLst>
                </a:gridCol>
                <a:gridCol w="1127982">
                  <a:extLst>
                    <a:ext uri="{9D8B030D-6E8A-4147-A177-3AD203B41FA5}">
                      <a16:colId xmlns:a16="http://schemas.microsoft.com/office/drawing/2014/main" val="36304984"/>
                    </a:ext>
                  </a:extLst>
                </a:gridCol>
                <a:gridCol w="1254797">
                  <a:extLst>
                    <a:ext uri="{9D8B030D-6E8A-4147-A177-3AD203B41FA5}">
                      <a16:colId xmlns:a16="http://schemas.microsoft.com/office/drawing/2014/main" val="946121219"/>
                    </a:ext>
                  </a:extLst>
                </a:gridCol>
              </a:tblGrid>
              <a:tr h="550691">
                <a:tc>
                  <a:txBody>
                    <a:bodyPr/>
                    <a:lstStyle/>
                    <a:p>
                      <a:pPr algn="r"/>
                      <a:r>
                        <a:rPr lang="de-DE" sz="1050" b="1" dirty="0" err="1">
                          <a:solidFill>
                            <a:srgbClr val="212E73"/>
                          </a:solidFill>
                          <a:latin typeface="Hind" panose="020B0604020202020204" charset="0"/>
                          <a:cs typeface="Hind" panose="020B0604020202020204" charset="0"/>
                        </a:rPr>
                        <a:t>Reported</a:t>
                      </a:r>
                      <a:r>
                        <a:rPr lang="de-DE" sz="1050" b="1" dirty="0">
                          <a:solidFill>
                            <a:srgbClr val="212E73"/>
                          </a:solidFill>
                          <a:latin typeface="Hind" panose="020B0604020202020204" charset="0"/>
                          <a:cs typeface="Hind" panose="020B0604020202020204" charset="0"/>
                        </a:rPr>
                        <a:t> date</a:t>
                      </a:r>
                      <a:endParaRPr lang="en-US" sz="1050" b="1" dirty="0">
                        <a:solidFill>
                          <a:srgbClr val="212E73"/>
                        </a:solidFill>
                        <a:latin typeface="Hind" panose="020B0604020202020204" charset="0"/>
                        <a:cs typeface="Hind" panose="020B0604020202020204" charset="0"/>
                      </a:endParaRPr>
                    </a:p>
                  </a:txBody>
                  <a:tcPr/>
                </a:tc>
                <a:tc>
                  <a:txBody>
                    <a:bodyPr/>
                    <a:lstStyle/>
                    <a:p>
                      <a:pPr algn="r"/>
                      <a:r>
                        <a:rPr lang="de-DE" sz="1050" b="1" dirty="0">
                          <a:solidFill>
                            <a:srgbClr val="212E73"/>
                          </a:solidFill>
                          <a:latin typeface="Hind" panose="020B0604020202020204" charset="0"/>
                          <a:cs typeface="Hind" panose="020B0604020202020204" charset="0"/>
                        </a:rPr>
                        <a:t>Year</a:t>
                      </a:r>
                      <a:endParaRPr lang="en-US" sz="1050" b="1" dirty="0">
                        <a:solidFill>
                          <a:srgbClr val="212E73"/>
                        </a:solidFill>
                        <a:latin typeface="Hind" panose="020B0604020202020204" charset="0"/>
                        <a:cs typeface="Hind" panose="020B0604020202020204" charset="0"/>
                      </a:endParaRPr>
                    </a:p>
                  </a:txBody>
                  <a:tcPr/>
                </a:tc>
                <a:tc>
                  <a:txBody>
                    <a:bodyPr/>
                    <a:lstStyle/>
                    <a:p>
                      <a:pPr algn="r"/>
                      <a:r>
                        <a:rPr lang="de-DE" sz="1050" b="1" dirty="0" err="1">
                          <a:solidFill>
                            <a:srgbClr val="212E73"/>
                          </a:solidFill>
                          <a:latin typeface="Hind" panose="020B0604020202020204" charset="0"/>
                          <a:cs typeface="Hind" panose="020B0604020202020204" charset="0"/>
                        </a:rPr>
                        <a:t>Calendar</a:t>
                      </a:r>
                      <a:r>
                        <a:rPr lang="de-DE" sz="1050" b="1" dirty="0">
                          <a:solidFill>
                            <a:srgbClr val="212E73"/>
                          </a:solidFill>
                          <a:latin typeface="Hind" panose="020B0604020202020204" charset="0"/>
                          <a:cs typeface="Hind" panose="020B0604020202020204" charset="0"/>
                        </a:rPr>
                        <a:t> </a:t>
                      </a:r>
                      <a:r>
                        <a:rPr lang="de-DE" sz="1050" b="1" dirty="0" err="1">
                          <a:solidFill>
                            <a:srgbClr val="212E73"/>
                          </a:solidFill>
                          <a:latin typeface="Hind" panose="020B0604020202020204" charset="0"/>
                          <a:cs typeface="Hind" panose="020B0604020202020204" charset="0"/>
                        </a:rPr>
                        <a:t>week</a:t>
                      </a:r>
                      <a:endParaRPr lang="en-US" sz="1050" b="1" dirty="0">
                        <a:solidFill>
                          <a:srgbClr val="212E73"/>
                        </a:solidFill>
                        <a:latin typeface="Hind" panose="020B0604020202020204" charset="0"/>
                        <a:cs typeface="Hind" panose="020B0604020202020204" charset="0"/>
                      </a:endParaRPr>
                    </a:p>
                  </a:txBody>
                  <a:tcPr/>
                </a:tc>
                <a:tc>
                  <a:txBody>
                    <a:bodyPr/>
                    <a:lstStyle/>
                    <a:p>
                      <a:pPr algn="r"/>
                      <a:r>
                        <a:rPr lang="de-DE" sz="1050" b="1" dirty="0">
                          <a:solidFill>
                            <a:srgbClr val="212E73"/>
                          </a:solidFill>
                          <a:latin typeface="Hind" panose="020B0604020202020204" charset="0"/>
                          <a:cs typeface="Hind" panose="020B0604020202020204" charset="0"/>
                        </a:rPr>
                        <a:t>Index</a:t>
                      </a:r>
                      <a:endParaRPr lang="en-US" sz="1050" b="1" dirty="0">
                        <a:solidFill>
                          <a:srgbClr val="212E73"/>
                        </a:solidFill>
                        <a:latin typeface="Hind" panose="020B0604020202020204" charset="0"/>
                        <a:cs typeface="Hind" panose="020B0604020202020204" charset="0"/>
                      </a:endParaRPr>
                    </a:p>
                  </a:txBody>
                  <a:tcPr/>
                </a:tc>
                <a:tc>
                  <a:txBody>
                    <a:bodyPr/>
                    <a:lstStyle/>
                    <a:p>
                      <a:pPr algn="r"/>
                      <a:r>
                        <a:rPr lang="de-DE" sz="1050" b="1" dirty="0">
                          <a:solidFill>
                            <a:srgbClr val="212E73"/>
                          </a:solidFill>
                          <a:latin typeface="Hind" panose="020B0604020202020204" charset="0"/>
                          <a:cs typeface="Hind" panose="020B0604020202020204" charset="0"/>
                        </a:rPr>
                        <a:t>State</a:t>
                      </a:r>
                      <a:endParaRPr lang="en-US" sz="1050" b="1" dirty="0">
                        <a:solidFill>
                          <a:srgbClr val="212E73"/>
                        </a:solidFill>
                        <a:latin typeface="Hind" panose="020B0604020202020204" charset="0"/>
                        <a:cs typeface="Hind" panose="020B0604020202020204" charset="0"/>
                      </a:endParaRPr>
                    </a:p>
                  </a:txBody>
                  <a:tcPr/>
                </a:tc>
                <a:tc>
                  <a:txBody>
                    <a:bodyPr/>
                    <a:lstStyle/>
                    <a:p>
                      <a:pPr algn="r"/>
                      <a:r>
                        <a:rPr lang="de-DE" sz="1050" b="1" dirty="0">
                          <a:solidFill>
                            <a:srgbClr val="212E73"/>
                          </a:solidFill>
                          <a:latin typeface="Hind" panose="020B0604020202020204" charset="0"/>
                          <a:cs typeface="Hind" panose="020B0604020202020204" charset="0"/>
                        </a:rPr>
                        <a:t>Age </a:t>
                      </a:r>
                      <a:r>
                        <a:rPr lang="de-DE" sz="1050" b="1" dirty="0" err="1">
                          <a:solidFill>
                            <a:srgbClr val="212E73"/>
                          </a:solidFill>
                          <a:latin typeface="Hind" panose="020B0604020202020204" charset="0"/>
                          <a:cs typeface="Hind" panose="020B0604020202020204" charset="0"/>
                        </a:rPr>
                        <a:t>group</a:t>
                      </a:r>
                      <a:endParaRPr lang="en-US" sz="1050" b="1" dirty="0">
                        <a:solidFill>
                          <a:srgbClr val="212E73"/>
                        </a:solidFill>
                        <a:latin typeface="Hind" panose="020B0604020202020204" charset="0"/>
                        <a:cs typeface="Hind" panose="020B0604020202020204" charset="0"/>
                      </a:endParaRPr>
                    </a:p>
                  </a:txBody>
                  <a:tcPr/>
                </a:tc>
                <a:tc>
                  <a:txBody>
                    <a:bodyPr/>
                    <a:lstStyle/>
                    <a:p>
                      <a:pPr algn="r"/>
                      <a:r>
                        <a:rPr lang="de-DE" sz="1050" b="1" dirty="0">
                          <a:solidFill>
                            <a:srgbClr val="212E73"/>
                          </a:solidFill>
                          <a:latin typeface="Hind" panose="020B0604020202020204" charset="0"/>
                          <a:cs typeface="Hind" panose="020B0604020202020204" charset="0"/>
                        </a:rPr>
                        <a:t>Population</a:t>
                      </a:r>
                      <a:endParaRPr lang="en-US" sz="1050" b="1" dirty="0">
                        <a:solidFill>
                          <a:srgbClr val="212E73"/>
                        </a:solidFill>
                        <a:latin typeface="Hind" panose="020B0604020202020204" charset="0"/>
                        <a:cs typeface="Hind" panose="020B0604020202020204" charset="0"/>
                      </a:endParaRPr>
                    </a:p>
                  </a:txBody>
                  <a:tcPr/>
                </a:tc>
                <a:tc>
                  <a:txBody>
                    <a:bodyPr/>
                    <a:lstStyle/>
                    <a:p>
                      <a:pPr algn="r"/>
                      <a:r>
                        <a:rPr lang="de-DE" sz="1050" b="1" dirty="0">
                          <a:solidFill>
                            <a:srgbClr val="212E73"/>
                          </a:solidFill>
                          <a:latin typeface="Hind" panose="020B0604020202020204" charset="0"/>
                          <a:cs typeface="Hind" panose="020B0604020202020204" charset="0"/>
                        </a:rPr>
                        <a:t>New </a:t>
                      </a:r>
                      <a:r>
                        <a:rPr lang="de-DE" sz="1050" b="1" dirty="0" err="1">
                          <a:solidFill>
                            <a:srgbClr val="212E73"/>
                          </a:solidFill>
                          <a:latin typeface="Hind" panose="020B0604020202020204" charset="0"/>
                          <a:cs typeface="Hind" panose="020B0604020202020204" charset="0"/>
                        </a:rPr>
                        <a:t>cases</a:t>
                      </a:r>
                      <a:endParaRPr lang="en-US" sz="1050" b="1" dirty="0">
                        <a:solidFill>
                          <a:srgbClr val="212E73"/>
                        </a:solidFill>
                        <a:latin typeface="Hind" panose="020B0604020202020204" charset="0"/>
                        <a:cs typeface="Hind" panose="020B0604020202020204" charset="0"/>
                      </a:endParaRPr>
                    </a:p>
                  </a:txBody>
                  <a:tcPr/>
                </a:tc>
                <a:tc>
                  <a:txBody>
                    <a:bodyPr/>
                    <a:lstStyle/>
                    <a:p>
                      <a:pPr algn="r"/>
                      <a:r>
                        <a:rPr lang="de-DE" sz="1050" b="1" dirty="0" err="1">
                          <a:solidFill>
                            <a:srgbClr val="212E73"/>
                          </a:solidFill>
                          <a:latin typeface="Hind" panose="020B0604020202020204" charset="0"/>
                          <a:cs typeface="Hind" panose="020B0604020202020204" charset="0"/>
                        </a:rPr>
                        <a:t>Hospitalizations</a:t>
                      </a:r>
                      <a:endParaRPr lang="en-US" sz="1050" b="1" dirty="0">
                        <a:solidFill>
                          <a:srgbClr val="212E73"/>
                        </a:solidFill>
                        <a:latin typeface="Hind" panose="020B0604020202020204" charset="0"/>
                        <a:cs typeface="Hind" panose="020B0604020202020204" charset="0"/>
                      </a:endParaRPr>
                    </a:p>
                  </a:txBody>
                  <a:tcPr/>
                </a:tc>
                <a:extLst>
                  <a:ext uri="{0D108BD9-81ED-4DB2-BD59-A6C34878D82A}">
                    <a16:rowId xmlns:a16="http://schemas.microsoft.com/office/drawing/2014/main" val="3714656866"/>
                  </a:ext>
                </a:extLst>
              </a:tr>
              <a:tr h="624011">
                <a:tc>
                  <a:txBody>
                    <a:bodyPr/>
                    <a:lstStyle/>
                    <a:p>
                      <a:pPr algn="r"/>
                      <a:r>
                        <a:rPr lang="de-DE" sz="1200" dirty="0">
                          <a:solidFill>
                            <a:srgbClr val="212E73"/>
                          </a:solidFill>
                          <a:latin typeface="Hind" panose="020B0604020202020204" charset="0"/>
                          <a:cs typeface="Hind" panose="020B0604020202020204" charset="0"/>
                        </a:rPr>
                        <a:t>2020-03-01</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2020</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9</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9</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Bayern</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80+</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871866</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0</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0</a:t>
                      </a:r>
                      <a:endParaRPr lang="en-US" sz="1200" dirty="0">
                        <a:solidFill>
                          <a:srgbClr val="212E73"/>
                        </a:solidFill>
                        <a:latin typeface="Hind" panose="020B0604020202020204" charset="0"/>
                        <a:cs typeface="Hind" panose="020B0604020202020204" charset="0"/>
                      </a:endParaRPr>
                    </a:p>
                  </a:txBody>
                  <a:tcPr/>
                </a:tc>
                <a:extLst>
                  <a:ext uri="{0D108BD9-81ED-4DB2-BD59-A6C34878D82A}">
                    <a16:rowId xmlns:a16="http://schemas.microsoft.com/office/drawing/2014/main" val="4292497095"/>
                  </a:ext>
                </a:extLst>
              </a:tr>
              <a:tr h="605975">
                <a:tc>
                  <a:txBody>
                    <a:bodyPr/>
                    <a:lstStyle/>
                    <a:p>
                      <a:pPr algn="r"/>
                      <a:r>
                        <a:rPr lang="de-DE" sz="1200" dirty="0">
                          <a:solidFill>
                            <a:srgbClr val="212E73"/>
                          </a:solidFill>
                          <a:latin typeface="Hind" panose="020B0604020202020204" charset="0"/>
                          <a:cs typeface="Hind" panose="020B0604020202020204" charset="0"/>
                        </a:rPr>
                        <a:t>2020-03-08</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2020</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10</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10</a:t>
                      </a: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Bayern</a:t>
                      </a: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80+</a:t>
                      </a: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871866</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3</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2</a:t>
                      </a:r>
                    </a:p>
                    <a:p>
                      <a:pPr algn="r"/>
                      <a:endParaRPr lang="en-US" sz="1200" dirty="0">
                        <a:solidFill>
                          <a:srgbClr val="212E73"/>
                        </a:solidFill>
                        <a:latin typeface="Hind" panose="020B0604020202020204" charset="0"/>
                        <a:cs typeface="Hind" panose="020B0604020202020204" charset="0"/>
                      </a:endParaRPr>
                    </a:p>
                  </a:txBody>
                  <a:tcPr/>
                </a:tc>
                <a:extLst>
                  <a:ext uri="{0D108BD9-81ED-4DB2-BD59-A6C34878D82A}">
                    <a16:rowId xmlns:a16="http://schemas.microsoft.com/office/drawing/2014/main" val="2844460315"/>
                  </a:ext>
                </a:extLst>
              </a:tr>
              <a:tr h="663980">
                <a:tc>
                  <a:txBody>
                    <a:bodyPr/>
                    <a:lstStyle/>
                    <a:p>
                      <a:pPr algn="r"/>
                      <a:r>
                        <a:rPr lang="de-DE" sz="1200" dirty="0">
                          <a:solidFill>
                            <a:srgbClr val="212E73"/>
                          </a:solidFill>
                          <a:latin typeface="Hind" panose="020B0604020202020204" charset="0"/>
                          <a:cs typeface="Hind" panose="020B0604020202020204" charset="0"/>
                        </a:rPr>
                        <a:t>2020-03-15</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2020</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11</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11</a:t>
                      </a: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Bayern</a:t>
                      </a: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80+</a:t>
                      </a:r>
                      <a:endParaRPr lang="en-US" sz="1200" dirty="0">
                        <a:solidFill>
                          <a:srgbClr val="212E73"/>
                        </a:solidFill>
                        <a:latin typeface="Hind" panose="020B0604020202020204" charset="0"/>
                        <a:cs typeface="Hind" panose="020B0604020202020204" charset="0"/>
                      </a:endParaRPr>
                    </a:p>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871866</a:t>
                      </a: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39</a:t>
                      </a: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25</a:t>
                      </a:r>
                      <a:endParaRPr lang="en-US" sz="1200" dirty="0">
                        <a:solidFill>
                          <a:srgbClr val="212E73"/>
                        </a:solidFill>
                        <a:latin typeface="Hind" panose="020B0604020202020204" charset="0"/>
                        <a:cs typeface="Hind" panose="020B0604020202020204" charset="0"/>
                      </a:endParaRPr>
                    </a:p>
                  </a:txBody>
                  <a:tcPr/>
                </a:tc>
                <a:extLst>
                  <a:ext uri="{0D108BD9-81ED-4DB2-BD59-A6C34878D82A}">
                    <a16:rowId xmlns:a16="http://schemas.microsoft.com/office/drawing/2014/main" val="1416578747"/>
                  </a:ext>
                </a:extLst>
              </a:tr>
              <a:tr h="662377">
                <a:tc>
                  <a:txBody>
                    <a:bodyPr/>
                    <a:lstStyle/>
                    <a:p>
                      <a:pPr algn="r"/>
                      <a:r>
                        <a:rPr lang="de-DE" sz="1200" dirty="0">
                          <a:solidFill>
                            <a:srgbClr val="212E73"/>
                          </a:solidFill>
                          <a:latin typeface="Hind" panose="020B0604020202020204" charset="0"/>
                          <a:cs typeface="Hind" panose="020B0604020202020204" charset="0"/>
                        </a:rPr>
                        <a:t>2020-03-22</a:t>
                      </a: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2020</a:t>
                      </a: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12</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12</a:t>
                      </a: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Bayern</a:t>
                      </a: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80+</a:t>
                      </a:r>
                      <a:endParaRPr lang="en-US" sz="1200" dirty="0">
                        <a:solidFill>
                          <a:srgbClr val="212E73"/>
                        </a:solidFill>
                        <a:latin typeface="Hind" panose="020B0604020202020204" charset="0"/>
                        <a:cs typeface="Hind" panose="020B0604020202020204" charset="0"/>
                      </a:endParaRPr>
                    </a:p>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871866</a:t>
                      </a: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214</a:t>
                      </a: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132</a:t>
                      </a:r>
                      <a:endParaRPr lang="en-US" sz="1200" dirty="0">
                        <a:solidFill>
                          <a:srgbClr val="212E73"/>
                        </a:solidFill>
                        <a:latin typeface="Hind" panose="020B0604020202020204" charset="0"/>
                        <a:cs typeface="Hind" panose="020B0604020202020204" charset="0"/>
                      </a:endParaRPr>
                    </a:p>
                  </a:txBody>
                  <a:tcPr/>
                </a:tc>
                <a:extLst>
                  <a:ext uri="{0D108BD9-81ED-4DB2-BD59-A6C34878D82A}">
                    <a16:rowId xmlns:a16="http://schemas.microsoft.com/office/drawing/2014/main" val="849857695"/>
                  </a:ext>
                </a:extLst>
              </a:tr>
              <a:tr h="662377">
                <a:tc>
                  <a:txBody>
                    <a:bodyPr/>
                    <a:lstStyle/>
                    <a:p>
                      <a:pPr algn="r"/>
                      <a:r>
                        <a:rPr lang="de-DE" sz="1200" dirty="0">
                          <a:solidFill>
                            <a:srgbClr val="212E73"/>
                          </a:solidFill>
                          <a:latin typeface="Hind" panose="020B0604020202020204" charset="0"/>
                          <a:cs typeface="Hind" panose="020B0604020202020204" charset="0"/>
                        </a:rPr>
                        <a:t>2020-03-29</a:t>
                      </a: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2020</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13</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13</a:t>
                      </a: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Bayern</a:t>
                      </a: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80+</a:t>
                      </a:r>
                      <a:endParaRPr lang="en-US" sz="1200" dirty="0">
                        <a:solidFill>
                          <a:srgbClr val="212E73"/>
                        </a:solidFill>
                        <a:latin typeface="Hind" panose="020B0604020202020204" charset="0"/>
                        <a:cs typeface="Hind" panose="020B0604020202020204" charset="0"/>
                      </a:endParaRPr>
                    </a:p>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871866</a:t>
                      </a: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759</a:t>
                      </a: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383</a:t>
                      </a:r>
                      <a:endParaRPr lang="en-US" sz="1200" dirty="0">
                        <a:solidFill>
                          <a:srgbClr val="212E73"/>
                        </a:solidFill>
                        <a:latin typeface="Hind" panose="020B0604020202020204" charset="0"/>
                        <a:cs typeface="Hind" panose="020B0604020202020204" charset="0"/>
                      </a:endParaRPr>
                    </a:p>
                  </a:txBody>
                  <a:tcPr/>
                </a:tc>
                <a:extLst>
                  <a:ext uri="{0D108BD9-81ED-4DB2-BD59-A6C34878D82A}">
                    <a16:rowId xmlns:a16="http://schemas.microsoft.com/office/drawing/2014/main" val="1871397890"/>
                  </a:ext>
                </a:extLst>
              </a:tr>
            </a:tbl>
          </a:graphicData>
        </a:graphic>
      </p:graphicFrame>
      <p:sp>
        <p:nvSpPr>
          <p:cNvPr id="7" name="Textfeld 6">
            <a:extLst>
              <a:ext uri="{FF2B5EF4-FFF2-40B4-BE49-F238E27FC236}">
                <a16:creationId xmlns:a16="http://schemas.microsoft.com/office/drawing/2014/main" id="{0A425E45-9A14-43AB-86C0-D808D1FBD523}"/>
              </a:ext>
            </a:extLst>
          </p:cNvPr>
          <p:cNvSpPr txBox="1"/>
          <p:nvPr/>
        </p:nvSpPr>
        <p:spPr>
          <a:xfrm>
            <a:off x="8758958" y="4829685"/>
            <a:ext cx="367408"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13</a:t>
            </a:r>
            <a:endParaRPr lang="en-US" sz="1800" dirty="0">
              <a:solidFill>
                <a:srgbClr val="F5A785"/>
              </a:solidFill>
              <a:latin typeface="Hind" panose="020B0604020202020204" charset="0"/>
              <a:cs typeface="Hind" panose="020B06040202020202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grpSp>
        <p:nvGrpSpPr>
          <p:cNvPr id="706" name="Google Shape;706;p39"/>
          <p:cNvGrpSpPr/>
          <p:nvPr/>
        </p:nvGrpSpPr>
        <p:grpSpPr>
          <a:xfrm flipH="1">
            <a:off x="1052371" y="1802557"/>
            <a:ext cx="2292962" cy="1538395"/>
            <a:chOff x="3609450" y="1186000"/>
            <a:chExt cx="1448400" cy="971700"/>
          </a:xfrm>
        </p:grpSpPr>
        <p:sp>
          <p:nvSpPr>
            <p:cNvPr id="707" name="Google Shape;707;p39"/>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8" name="Google Shape;708;p39"/>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709" name="Google Shape;709;p39"/>
            <p:cNvCxnSpPr>
              <a:stCxn id="707" idx="2"/>
            </p:cNvCxnSpPr>
            <p:nvPr/>
          </p:nvCxnSpPr>
          <p:spPr>
            <a:xfrm rot="10800000">
              <a:off x="3609450" y="1671850"/>
              <a:ext cx="476700" cy="0"/>
            </a:xfrm>
            <a:prstGeom prst="straightConnector1">
              <a:avLst/>
            </a:prstGeom>
            <a:noFill/>
            <a:ln w="9525" cap="flat" cmpd="sng">
              <a:solidFill>
                <a:schemeClr val="dk1"/>
              </a:solidFill>
              <a:prstDash val="solid"/>
              <a:round/>
              <a:headEnd type="none" w="med" len="med"/>
              <a:tailEnd type="none" w="med" len="med"/>
            </a:ln>
          </p:spPr>
        </p:cxnSp>
      </p:grpSp>
      <p:sp>
        <p:nvSpPr>
          <p:cNvPr id="711" name="Google Shape;711;p39"/>
          <p:cNvSpPr txBox="1">
            <a:spLocks noGrp="1"/>
          </p:cNvSpPr>
          <p:nvPr>
            <p:ph type="title"/>
          </p:nvPr>
        </p:nvSpPr>
        <p:spPr>
          <a:xfrm>
            <a:off x="847125" y="2201574"/>
            <a:ext cx="1915500" cy="68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712" name="Google Shape;712;p39"/>
          <p:cNvSpPr txBox="1">
            <a:spLocks noGrp="1"/>
          </p:cNvSpPr>
          <p:nvPr>
            <p:ph type="subTitle" idx="2"/>
          </p:nvPr>
        </p:nvSpPr>
        <p:spPr>
          <a:xfrm flipH="1">
            <a:off x="3516457" y="1847916"/>
            <a:ext cx="3192251" cy="14930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DE" dirty="0"/>
              <a:t>DATA ANALYSIS</a:t>
            </a:r>
            <a:endParaRPr dirty="0"/>
          </a:p>
        </p:txBody>
      </p:sp>
    </p:spTree>
    <p:extLst>
      <p:ext uri="{BB962C8B-B14F-4D97-AF65-F5344CB8AC3E}">
        <p14:creationId xmlns:p14="http://schemas.microsoft.com/office/powerpoint/2010/main" val="1671761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2"/>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dirty="0"/>
              <a:t>PROBLEMS</a:t>
            </a:r>
            <a:endParaRPr dirty="0"/>
          </a:p>
        </p:txBody>
      </p:sp>
      <p:pic>
        <p:nvPicPr>
          <p:cNvPr id="28" name="Grafik 27">
            <a:extLst>
              <a:ext uri="{FF2B5EF4-FFF2-40B4-BE49-F238E27FC236}">
                <a16:creationId xmlns:a16="http://schemas.microsoft.com/office/drawing/2014/main" id="{ED98828D-C005-4771-A97D-D707593FAEF4}"/>
              </a:ext>
            </a:extLst>
          </p:cNvPr>
          <p:cNvPicPr>
            <a:picLocks noChangeAspect="1"/>
          </p:cNvPicPr>
          <p:nvPr/>
        </p:nvPicPr>
        <p:blipFill>
          <a:blip r:embed="rId3"/>
          <a:stretch>
            <a:fillRect/>
          </a:stretch>
        </p:blipFill>
        <p:spPr>
          <a:xfrm>
            <a:off x="2718895" y="1035183"/>
            <a:ext cx="3706210" cy="3712399"/>
          </a:xfrm>
          <a:prstGeom prst="rect">
            <a:avLst/>
          </a:prstGeom>
        </p:spPr>
      </p:pic>
      <p:pic>
        <p:nvPicPr>
          <p:cNvPr id="32" name="Grafik 31">
            <a:extLst>
              <a:ext uri="{FF2B5EF4-FFF2-40B4-BE49-F238E27FC236}">
                <a16:creationId xmlns:a16="http://schemas.microsoft.com/office/drawing/2014/main" id="{41E36E94-3576-468E-ADAE-1EB724498696}"/>
              </a:ext>
            </a:extLst>
          </p:cNvPr>
          <p:cNvPicPr>
            <a:picLocks noChangeAspect="1"/>
          </p:cNvPicPr>
          <p:nvPr/>
        </p:nvPicPr>
        <p:blipFill>
          <a:blip r:embed="rId4"/>
          <a:stretch>
            <a:fillRect/>
          </a:stretch>
        </p:blipFill>
        <p:spPr>
          <a:xfrm>
            <a:off x="4467267" y="2402007"/>
            <a:ext cx="1035401" cy="853256"/>
          </a:xfrm>
          <a:prstGeom prst="rect">
            <a:avLst/>
          </a:prstGeom>
        </p:spPr>
      </p:pic>
      <p:sp>
        <p:nvSpPr>
          <p:cNvPr id="33" name="Legende: mit gebogener Linie 32">
            <a:extLst>
              <a:ext uri="{FF2B5EF4-FFF2-40B4-BE49-F238E27FC236}">
                <a16:creationId xmlns:a16="http://schemas.microsoft.com/office/drawing/2014/main" id="{BB8F1703-6004-4112-82CF-F8B3B1549A05}"/>
              </a:ext>
            </a:extLst>
          </p:cNvPr>
          <p:cNvSpPr/>
          <p:nvPr/>
        </p:nvSpPr>
        <p:spPr>
          <a:xfrm>
            <a:off x="6933063" y="1975379"/>
            <a:ext cx="1346185" cy="755700"/>
          </a:xfrm>
          <a:prstGeom prst="borderCallout2">
            <a:avLst>
              <a:gd name="adj1" fmla="val 17950"/>
              <a:gd name="adj2" fmla="val 319"/>
              <a:gd name="adj3" fmla="val 18750"/>
              <a:gd name="adj4" fmla="val -16667"/>
              <a:gd name="adj5" fmla="val 99704"/>
              <a:gd name="adj6" fmla="val -145404"/>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de-DE" sz="2000" dirty="0">
                <a:latin typeface="Hind" panose="020B0604020202020204" charset="0"/>
                <a:cs typeface="Hind" panose="020B0604020202020204" charset="0"/>
              </a:rPr>
              <a:t>Berlin</a:t>
            </a:r>
            <a:endParaRPr lang="de-DE" dirty="0">
              <a:latin typeface="Hind" panose="020B0604020202020204" charset="0"/>
              <a:cs typeface="Hind" panose="020B0604020202020204" charset="0"/>
            </a:endParaRPr>
          </a:p>
        </p:txBody>
      </p:sp>
      <p:sp>
        <p:nvSpPr>
          <p:cNvPr id="37" name="Legende: mit gebogener Linie 36">
            <a:extLst>
              <a:ext uri="{FF2B5EF4-FFF2-40B4-BE49-F238E27FC236}">
                <a16:creationId xmlns:a16="http://schemas.microsoft.com/office/drawing/2014/main" id="{D31670E9-0548-4DAC-BA11-B9B793589B8B}"/>
              </a:ext>
            </a:extLst>
          </p:cNvPr>
          <p:cNvSpPr/>
          <p:nvPr/>
        </p:nvSpPr>
        <p:spPr>
          <a:xfrm>
            <a:off x="716507" y="2731079"/>
            <a:ext cx="1801295" cy="755700"/>
          </a:xfrm>
          <a:prstGeom prst="borderCallout2">
            <a:avLst>
              <a:gd name="adj1" fmla="val 48652"/>
              <a:gd name="adj2" fmla="val 100179"/>
              <a:gd name="adj3" fmla="val 47646"/>
              <a:gd name="adj4" fmla="val 126787"/>
              <a:gd name="adj5" fmla="val -24005"/>
              <a:gd name="adj6" fmla="val 190984"/>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de-DE" sz="2000" dirty="0">
                <a:latin typeface="Hind" panose="020B0604020202020204" charset="0"/>
                <a:cs typeface="Hind" panose="020B0604020202020204" charset="0"/>
              </a:rPr>
              <a:t>Brandenburg</a:t>
            </a:r>
            <a:endParaRPr lang="de-DE" dirty="0">
              <a:latin typeface="Hind" panose="020B0604020202020204" charset="0"/>
              <a:cs typeface="Hind" panose="020B0604020202020204" charset="0"/>
            </a:endParaRPr>
          </a:p>
        </p:txBody>
      </p:sp>
      <p:sp>
        <p:nvSpPr>
          <p:cNvPr id="8" name="Textfeld 7">
            <a:extLst>
              <a:ext uri="{FF2B5EF4-FFF2-40B4-BE49-F238E27FC236}">
                <a16:creationId xmlns:a16="http://schemas.microsoft.com/office/drawing/2014/main" id="{538D1415-0918-476C-A141-E3C4C33A3131}"/>
              </a:ext>
            </a:extLst>
          </p:cNvPr>
          <p:cNvSpPr txBox="1"/>
          <p:nvPr/>
        </p:nvSpPr>
        <p:spPr>
          <a:xfrm>
            <a:off x="8758958" y="4829685"/>
            <a:ext cx="377026"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15</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2530673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37"/>
                                        </p:tgtEl>
                                      </p:cBhvr>
                                    </p:animEffect>
                                    <p:set>
                                      <p:cBhvr>
                                        <p:cTn id="15" dur="1" fill="hold">
                                          <p:stCondLst>
                                            <p:cond delay="499"/>
                                          </p:stCondLst>
                                        </p:cTn>
                                        <p:tgtEl>
                                          <p:spTgt spid="37"/>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33"/>
                                        </p:tgtEl>
                                      </p:cBhvr>
                                    </p:animEffect>
                                    <p:set>
                                      <p:cBhvr>
                                        <p:cTn id="18" dur="1" fill="hold">
                                          <p:stCondLst>
                                            <p:cond delay="499"/>
                                          </p:stCondLst>
                                        </p:cTn>
                                        <p:tgtEl>
                                          <p:spTgt spid="3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nodeType="clickEffect">
                                  <p:stCondLst>
                                    <p:cond delay="0"/>
                                  </p:stCondLst>
                                  <p:childTnLst>
                                    <p:animMotion origin="layout" path="M 0 2.96296E-6 L -0.22465 0.0071 " pathEditMode="relative" rAng="0" ptsTypes="AA">
                                      <p:cBhvr>
                                        <p:cTn id="22" dur="1000" fill="hold"/>
                                        <p:tgtEl>
                                          <p:spTgt spid="28"/>
                                        </p:tgtEl>
                                        <p:attrNameLst>
                                          <p:attrName>ppt_x</p:attrName>
                                          <p:attrName>ppt_y</p:attrName>
                                        </p:attrNameLst>
                                      </p:cBhvr>
                                      <p:rCtr x="-11233" y="340"/>
                                    </p:animMotion>
                                  </p:childTnLst>
                                </p:cTn>
                              </p:par>
                              <p:par>
                                <p:cTn id="23" presetID="42" presetClass="path" presetSubtype="0" accel="50000" decel="50000" fill="hold" nodeType="withEffect">
                                  <p:stCondLst>
                                    <p:cond delay="0"/>
                                  </p:stCondLst>
                                  <p:childTnLst>
                                    <p:animMotion origin="layout" path="M 1.11111E-6 1.11022E-16 L 0.17951 -0.10957 " pathEditMode="relative" rAng="0" ptsTypes="AA">
                                      <p:cBhvr>
                                        <p:cTn id="24" dur="1000" fill="hold"/>
                                        <p:tgtEl>
                                          <p:spTgt spid="32"/>
                                        </p:tgtEl>
                                        <p:attrNameLst>
                                          <p:attrName>ppt_x</p:attrName>
                                          <p:attrName>ppt_y</p:attrName>
                                        </p:attrNameLst>
                                      </p:cBhvr>
                                      <p:rCtr x="8976" y="-5494"/>
                                    </p:animMotion>
                                  </p:childTnLst>
                                </p:cTn>
                              </p:par>
                            </p:childTnLst>
                          </p:cTn>
                        </p:par>
                      </p:childTnLst>
                    </p:cTn>
                  </p:par>
                  <p:par>
                    <p:cTn id="25" fill="hold">
                      <p:stCondLst>
                        <p:cond delay="indefinite"/>
                      </p:stCondLst>
                      <p:childTnLst>
                        <p:par>
                          <p:cTn id="26" fill="hold">
                            <p:stCondLst>
                              <p:cond delay="0"/>
                            </p:stCondLst>
                            <p:childTnLst>
                              <p:par>
                                <p:cTn id="27" presetID="6" presetClass="emph" presetSubtype="0" fill="hold" nodeType="clickEffect">
                                  <p:stCondLst>
                                    <p:cond delay="0"/>
                                  </p:stCondLst>
                                  <p:childTnLst>
                                    <p:animScale>
                                      <p:cBhvr>
                                        <p:cTn id="28" dur="500" fill="hold"/>
                                        <p:tgtEl>
                                          <p:spTgt spid="3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P spid="37" grpId="0" animBg="1"/>
      <p:bldP spid="37"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2"/>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dirty="0"/>
              <a:t>PROBLEMS</a:t>
            </a:r>
            <a:endParaRPr dirty="0"/>
          </a:p>
        </p:txBody>
      </p:sp>
      <p:pic>
        <p:nvPicPr>
          <p:cNvPr id="18" name="Grafik 17">
            <a:extLst>
              <a:ext uri="{FF2B5EF4-FFF2-40B4-BE49-F238E27FC236}">
                <a16:creationId xmlns:a16="http://schemas.microsoft.com/office/drawing/2014/main" id="{3A2C0B53-A2A4-4EB2-A6E0-4ACE50FCA1B4}"/>
              </a:ext>
            </a:extLst>
          </p:cNvPr>
          <p:cNvPicPr>
            <a:picLocks noChangeAspect="1"/>
          </p:cNvPicPr>
          <p:nvPr/>
        </p:nvPicPr>
        <p:blipFill>
          <a:blip r:embed="rId3"/>
          <a:stretch>
            <a:fillRect/>
          </a:stretch>
        </p:blipFill>
        <p:spPr>
          <a:xfrm>
            <a:off x="5144357" y="1173340"/>
            <a:ext cx="2867726" cy="2232940"/>
          </a:xfrm>
          <a:prstGeom prst="rect">
            <a:avLst/>
          </a:prstGeom>
        </p:spPr>
      </p:pic>
      <p:pic>
        <p:nvPicPr>
          <p:cNvPr id="19" name="Grafik 18">
            <a:extLst>
              <a:ext uri="{FF2B5EF4-FFF2-40B4-BE49-F238E27FC236}">
                <a16:creationId xmlns:a16="http://schemas.microsoft.com/office/drawing/2014/main" id="{B99158ED-1E69-41EB-B8A1-243DA761C6FF}"/>
              </a:ext>
            </a:extLst>
          </p:cNvPr>
          <p:cNvPicPr>
            <a:picLocks noChangeAspect="1"/>
          </p:cNvPicPr>
          <p:nvPr/>
        </p:nvPicPr>
        <p:blipFill>
          <a:blip r:embed="rId4"/>
          <a:stretch>
            <a:fillRect/>
          </a:stretch>
        </p:blipFill>
        <p:spPr>
          <a:xfrm>
            <a:off x="664703" y="1085051"/>
            <a:ext cx="3706210" cy="3712399"/>
          </a:xfrm>
          <a:prstGeom prst="rect">
            <a:avLst/>
          </a:prstGeom>
        </p:spPr>
      </p:pic>
      <p:sp>
        <p:nvSpPr>
          <p:cNvPr id="25" name="Google Shape;933;p47">
            <a:extLst>
              <a:ext uri="{FF2B5EF4-FFF2-40B4-BE49-F238E27FC236}">
                <a16:creationId xmlns:a16="http://schemas.microsoft.com/office/drawing/2014/main" id="{C2906747-BFC4-4A40-A1E9-025AE732DDFE}"/>
              </a:ext>
            </a:extLst>
          </p:cNvPr>
          <p:cNvSpPr/>
          <p:nvPr/>
        </p:nvSpPr>
        <p:spPr>
          <a:xfrm>
            <a:off x="5241342" y="3970159"/>
            <a:ext cx="1336878" cy="863219"/>
          </a:xfrm>
          <a:prstGeom prst="roundRect">
            <a:avLst>
              <a:gd name="adj" fmla="val 1850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34;p47">
            <a:extLst>
              <a:ext uri="{FF2B5EF4-FFF2-40B4-BE49-F238E27FC236}">
                <a16:creationId xmlns:a16="http://schemas.microsoft.com/office/drawing/2014/main" id="{0A22D1FF-2080-4D3C-882D-DEAEECC267BA}"/>
              </a:ext>
            </a:extLst>
          </p:cNvPr>
          <p:cNvSpPr/>
          <p:nvPr/>
        </p:nvSpPr>
        <p:spPr>
          <a:xfrm rot="5400000">
            <a:off x="6953145" y="2996675"/>
            <a:ext cx="1191593" cy="2487358"/>
          </a:xfrm>
          <a:prstGeom prst="round2SameRect">
            <a:avLst>
              <a:gd name="adj1" fmla="val 7858"/>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3" name="Tabelle 22">
            <a:extLst>
              <a:ext uri="{FF2B5EF4-FFF2-40B4-BE49-F238E27FC236}">
                <a16:creationId xmlns:a16="http://schemas.microsoft.com/office/drawing/2014/main" id="{4776EB97-3F96-4B31-A696-D098DE09FD32}"/>
              </a:ext>
            </a:extLst>
          </p:cNvPr>
          <p:cNvGraphicFramePr>
            <a:graphicFrameLocks noGrp="1"/>
          </p:cNvGraphicFramePr>
          <p:nvPr>
            <p:extLst>
              <p:ext uri="{D42A27DB-BD31-4B8C-83A1-F6EECF244321}">
                <p14:modId xmlns:p14="http://schemas.microsoft.com/office/powerpoint/2010/main" val="1242683837"/>
              </p:ext>
            </p:extLst>
          </p:nvPr>
        </p:nvGraphicFramePr>
        <p:xfrm>
          <a:off x="5261211" y="3725839"/>
          <a:ext cx="3531410" cy="1110309"/>
        </p:xfrm>
        <a:graphic>
          <a:graphicData uri="http://schemas.openxmlformats.org/drawingml/2006/table">
            <a:tbl>
              <a:tblPr firstRow="1" bandRow="1">
                <a:tableStyleId>{1DD1AFA3-17FB-4D27-8459-2F0334C7B981}</a:tableStyleId>
              </a:tblPr>
              <a:tblGrid>
                <a:gridCol w="1106550">
                  <a:extLst>
                    <a:ext uri="{9D8B030D-6E8A-4147-A177-3AD203B41FA5}">
                      <a16:colId xmlns:a16="http://schemas.microsoft.com/office/drawing/2014/main" val="2147645015"/>
                    </a:ext>
                  </a:extLst>
                </a:gridCol>
                <a:gridCol w="1194394">
                  <a:extLst>
                    <a:ext uri="{9D8B030D-6E8A-4147-A177-3AD203B41FA5}">
                      <a16:colId xmlns:a16="http://schemas.microsoft.com/office/drawing/2014/main" val="708895980"/>
                    </a:ext>
                  </a:extLst>
                </a:gridCol>
                <a:gridCol w="1230466">
                  <a:extLst>
                    <a:ext uri="{9D8B030D-6E8A-4147-A177-3AD203B41FA5}">
                      <a16:colId xmlns:a16="http://schemas.microsoft.com/office/drawing/2014/main" val="2225948939"/>
                    </a:ext>
                  </a:extLst>
                </a:gridCol>
              </a:tblGrid>
              <a:tr h="370103">
                <a:tc>
                  <a:txBody>
                    <a:bodyPr/>
                    <a:lstStyle/>
                    <a:p>
                      <a:endParaRPr lang="de-DE" sz="1200" dirty="0">
                        <a:latin typeface="Hind" panose="020B0604020202020204" charset="0"/>
                        <a:cs typeface="Hind" panose="020B0604020202020204"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200" dirty="0">
                          <a:latin typeface="Hind" panose="020B0604020202020204" charset="0"/>
                          <a:cs typeface="Hind" panose="020B0604020202020204" charset="0"/>
                        </a:rPr>
                        <a:t>New Cases</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200" dirty="0" err="1">
                          <a:latin typeface="Hind" panose="020B0604020202020204" charset="0"/>
                          <a:cs typeface="Hind" panose="020B0604020202020204" charset="0"/>
                        </a:rPr>
                        <a:t>Hospitalizations</a:t>
                      </a:r>
                      <a:endParaRPr lang="de-DE" sz="1200" dirty="0">
                        <a:latin typeface="Hind" panose="020B0604020202020204" charset="0"/>
                        <a:cs typeface="Hind" panose="020B0604020202020204"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2484399408"/>
                  </a:ext>
                </a:extLst>
              </a:tr>
              <a:tr h="370103">
                <a:tc>
                  <a:txBody>
                    <a:bodyPr/>
                    <a:lstStyle/>
                    <a:p>
                      <a:r>
                        <a:rPr lang="de-DE" sz="1200" dirty="0">
                          <a:latin typeface="Hind" panose="020B0604020202020204" charset="0"/>
                          <a:cs typeface="Hind" panose="020B0604020202020204" charset="0"/>
                        </a:rPr>
                        <a:t>Berlin</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800" dirty="0">
                          <a:latin typeface="Hind" panose="020B0604020202020204" charset="0"/>
                          <a:cs typeface="Hind" panose="020B0604020202020204" charset="0"/>
                        </a:rPr>
                        <a:t>1</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800" dirty="0">
                          <a:latin typeface="Hind" panose="020B0604020202020204" charset="0"/>
                          <a:cs typeface="Hind" panose="020B0604020202020204" charset="0"/>
                        </a:rPr>
                        <a:t>0</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726799836"/>
                  </a:ext>
                </a:extLst>
              </a:tr>
              <a:tr h="370103">
                <a:tc>
                  <a:txBody>
                    <a:bodyPr/>
                    <a:lstStyle/>
                    <a:p>
                      <a:r>
                        <a:rPr lang="de-DE" sz="1200" dirty="0">
                          <a:latin typeface="Hind" panose="020B0604020202020204" charset="0"/>
                          <a:cs typeface="Hind" panose="020B0604020202020204" charset="0"/>
                        </a:rPr>
                        <a:t>Brandenburg</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800" dirty="0">
                          <a:latin typeface="Hind" panose="020B0604020202020204" charset="0"/>
                          <a:cs typeface="Hind" panose="020B0604020202020204" charset="0"/>
                        </a:rPr>
                        <a:t>0</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800" dirty="0">
                          <a:latin typeface="Hind" panose="020B0604020202020204" charset="0"/>
                          <a:cs typeface="Hind" panose="020B0604020202020204" charset="0"/>
                        </a:rPr>
                        <a:t>1</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510778460"/>
                  </a:ext>
                </a:extLst>
              </a:tr>
            </a:tbl>
          </a:graphicData>
        </a:graphic>
      </p:graphicFrame>
      <p:grpSp>
        <p:nvGrpSpPr>
          <p:cNvPr id="48" name="Google Shape;7122;p68">
            <a:extLst>
              <a:ext uri="{FF2B5EF4-FFF2-40B4-BE49-F238E27FC236}">
                <a16:creationId xmlns:a16="http://schemas.microsoft.com/office/drawing/2014/main" id="{D9125C00-0042-4FFC-9A66-C631C0730320}"/>
              </a:ext>
            </a:extLst>
          </p:cNvPr>
          <p:cNvGrpSpPr/>
          <p:nvPr/>
        </p:nvGrpSpPr>
        <p:grpSpPr>
          <a:xfrm>
            <a:off x="6372602" y="1963626"/>
            <a:ext cx="682938" cy="580528"/>
            <a:chOff x="5762467" y="2436584"/>
            <a:chExt cx="362163" cy="362163"/>
          </a:xfrm>
        </p:grpSpPr>
        <p:sp>
          <p:nvSpPr>
            <p:cNvPr id="49" name="Google Shape;7123;p68">
              <a:extLst>
                <a:ext uri="{FF2B5EF4-FFF2-40B4-BE49-F238E27FC236}">
                  <a16:creationId xmlns:a16="http://schemas.microsoft.com/office/drawing/2014/main" id="{C1CB61AA-6C46-4B8E-8353-1C1AA891C57F}"/>
                </a:ext>
              </a:extLst>
            </p:cNvPr>
            <p:cNvSpPr/>
            <p:nvPr/>
          </p:nvSpPr>
          <p:spPr>
            <a:xfrm>
              <a:off x="5762467" y="2778127"/>
              <a:ext cx="362163" cy="20619"/>
            </a:xfrm>
            <a:custGeom>
              <a:avLst/>
              <a:gdLst/>
              <a:ahLst/>
              <a:cxnLst/>
              <a:rect l="l" t="t" r="r" b="b"/>
              <a:pathLst>
                <a:path w="13823" h="787" extrusionOk="0">
                  <a:moveTo>
                    <a:pt x="201" y="1"/>
                  </a:moveTo>
                  <a:cubicBezTo>
                    <a:pt x="96" y="1"/>
                    <a:pt x="0" y="87"/>
                    <a:pt x="0" y="202"/>
                  </a:cubicBezTo>
                  <a:lnTo>
                    <a:pt x="0" y="585"/>
                  </a:lnTo>
                  <a:cubicBezTo>
                    <a:pt x="0" y="691"/>
                    <a:pt x="96" y="777"/>
                    <a:pt x="201" y="787"/>
                  </a:cubicBezTo>
                  <a:lnTo>
                    <a:pt x="13611" y="787"/>
                  </a:lnTo>
                  <a:cubicBezTo>
                    <a:pt x="13726" y="787"/>
                    <a:pt x="13822" y="691"/>
                    <a:pt x="13813" y="585"/>
                  </a:cubicBezTo>
                  <a:lnTo>
                    <a:pt x="13813" y="202"/>
                  </a:lnTo>
                  <a:cubicBezTo>
                    <a:pt x="13813" y="87"/>
                    <a:pt x="13726" y="1"/>
                    <a:pt x="13611" y="1"/>
                  </a:cubicBezTo>
                  <a:close/>
                </a:path>
              </a:pathLst>
            </a:custGeom>
            <a:solidFill>
              <a:srgbClr val="7082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7124;p68">
              <a:extLst>
                <a:ext uri="{FF2B5EF4-FFF2-40B4-BE49-F238E27FC236}">
                  <a16:creationId xmlns:a16="http://schemas.microsoft.com/office/drawing/2014/main" id="{EE86A7D7-0A83-4413-87E0-56DF177B5483}"/>
                </a:ext>
              </a:extLst>
            </p:cNvPr>
            <p:cNvSpPr/>
            <p:nvPr/>
          </p:nvSpPr>
          <p:spPr>
            <a:xfrm>
              <a:off x="5762702" y="2777891"/>
              <a:ext cx="361927" cy="9301"/>
            </a:xfrm>
            <a:custGeom>
              <a:avLst/>
              <a:gdLst/>
              <a:ahLst/>
              <a:cxnLst/>
              <a:rect l="l" t="t" r="r" b="b"/>
              <a:pathLst>
                <a:path w="13814" h="355" extrusionOk="0">
                  <a:moveTo>
                    <a:pt x="212" y="0"/>
                  </a:moveTo>
                  <a:cubicBezTo>
                    <a:pt x="87" y="0"/>
                    <a:pt x="1" y="96"/>
                    <a:pt x="1" y="211"/>
                  </a:cubicBezTo>
                  <a:lnTo>
                    <a:pt x="1" y="355"/>
                  </a:lnTo>
                  <a:lnTo>
                    <a:pt x="13813" y="355"/>
                  </a:lnTo>
                  <a:lnTo>
                    <a:pt x="13813" y="211"/>
                  </a:lnTo>
                  <a:cubicBezTo>
                    <a:pt x="13813" y="96"/>
                    <a:pt x="13717" y="0"/>
                    <a:pt x="13602" y="0"/>
                  </a:cubicBezTo>
                  <a:close/>
                </a:path>
              </a:pathLst>
            </a:custGeom>
            <a:solidFill>
              <a:srgbClr val="395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7125;p68">
              <a:extLst>
                <a:ext uri="{FF2B5EF4-FFF2-40B4-BE49-F238E27FC236}">
                  <a16:creationId xmlns:a16="http://schemas.microsoft.com/office/drawing/2014/main" id="{5781FF7D-274A-4102-93D1-226AA3E643B6}"/>
                </a:ext>
              </a:extLst>
            </p:cNvPr>
            <p:cNvSpPr/>
            <p:nvPr/>
          </p:nvSpPr>
          <p:spPr>
            <a:xfrm>
              <a:off x="5852359" y="2528493"/>
              <a:ext cx="182352" cy="249660"/>
            </a:xfrm>
            <a:custGeom>
              <a:avLst/>
              <a:gdLst/>
              <a:ahLst/>
              <a:cxnLst/>
              <a:rect l="l" t="t" r="r" b="b"/>
              <a:pathLst>
                <a:path w="6960" h="9529" extrusionOk="0">
                  <a:moveTo>
                    <a:pt x="1" y="1"/>
                  </a:moveTo>
                  <a:lnTo>
                    <a:pt x="1" y="9529"/>
                  </a:lnTo>
                  <a:lnTo>
                    <a:pt x="6960" y="9529"/>
                  </a:lnTo>
                  <a:lnTo>
                    <a:pt x="6960" y="1"/>
                  </a:lnTo>
                  <a:close/>
                </a:path>
              </a:pathLst>
            </a:custGeom>
            <a:solidFill>
              <a:srgbClr val="E1E5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7126;p68">
              <a:extLst>
                <a:ext uri="{FF2B5EF4-FFF2-40B4-BE49-F238E27FC236}">
                  <a16:creationId xmlns:a16="http://schemas.microsoft.com/office/drawing/2014/main" id="{53CEEA38-09DB-4606-94DF-DB2A396E9DD8}"/>
                </a:ext>
              </a:extLst>
            </p:cNvPr>
            <p:cNvSpPr/>
            <p:nvPr/>
          </p:nvSpPr>
          <p:spPr>
            <a:xfrm>
              <a:off x="5838551" y="2508922"/>
              <a:ext cx="209967" cy="19860"/>
            </a:xfrm>
            <a:custGeom>
              <a:avLst/>
              <a:gdLst/>
              <a:ahLst/>
              <a:cxnLst/>
              <a:rect l="l" t="t" r="r" b="b"/>
              <a:pathLst>
                <a:path w="8014" h="758" extrusionOk="0">
                  <a:moveTo>
                    <a:pt x="211" y="0"/>
                  </a:moveTo>
                  <a:cubicBezTo>
                    <a:pt x="96" y="0"/>
                    <a:pt x="0" y="96"/>
                    <a:pt x="0" y="211"/>
                  </a:cubicBezTo>
                  <a:lnTo>
                    <a:pt x="0" y="547"/>
                  </a:lnTo>
                  <a:cubicBezTo>
                    <a:pt x="0" y="662"/>
                    <a:pt x="96" y="757"/>
                    <a:pt x="211" y="757"/>
                  </a:cubicBezTo>
                  <a:lnTo>
                    <a:pt x="7813" y="757"/>
                  </a:lnTo>
                  <a:cubicBezTo>
                    <a:pt x="7928" y="757"/>
                    <a:pt x="8014" y="662"/>
                    <a:pt x="8014" y="547"/>
                  </a:cubicBezTo>
                  <a:lnTo>
                    <a:pt x="8014" y="211"/>
                  </a:lnTo>
                  <a:cubicBezTo>
                    <a:pt x="8014" y="96"/>
                    <a:pt x="7928" y="0"/>
                    <a:pt x="7813" y="0"/>
                  </a:cubicBezTo>
                  <a:close/>
                </a:path>
              </a:pathLst>
            </a:custGeom>
            <a:solidFill>
              <a:srgbClr val="7082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7127;p68">
              <a:extLst>
                <a:ext uri="{FF2B5EF4-FFF2-40B4-BE49-F238E27FC236}">
                  <a16:creationId xmlns:a16="http://schemas.microsoft.com/office/drawing/2014/main" id="{99F28C47-A9ED-471F-9867-E88DB1BD55A8}"/>
                </a:ext>
              </a:extLst>
            </p:cNvPr>
            <p:cNvSpPr/>
            <p:nvPr/>
          </p:nvSpPr>
          <p:spPr>
            <a:xfrm>
              <a:off x="6014589" y="2508922"/>
              <a:ext cx="33929" cy="19598"/>
            </a:xfrm>
            <a:custGeom>
              <a:avLst/>
              <a:gdLst/>
              <a:ahLst/>
              <a:cxnLst/>
              <a:rect l="l" t="t" r="r" b="b"/>
              <a:pathLst>
                <a:path w="1295" h="748" extrusionOk="0">
                  <a:moveTo>
                    <a:pt x="1" y="0"/>
                  </a:moveTo>
                  <a:lnTo>
                    <a:pt x="1" y="748"/>
                  </a:lnTo>
                  <a:lnTo>
                    <a:pt x="1094" y="748"/>
                  </a:lnTo>
                  <a:cubicBezTo>
                    <a:pt x="1209" y="748"/>
                    <a:pt x="1295" y="652"/>
                    <a:pt x="1295" y="537"/>
                  </a:cubicBezTo>
                  <a:lnTo>
                    <a:pt x="1295" y="201"/>
                  </a:lnTo>
                  <a:cubicBezTo>
                    <a:pt x="1295" y="86"/>
                    <a:pt x="1209" y="0"/>
                    <a:pt x="1094" y="0"/>
                  </a:cubicBezTo>
                  <a:close/>
                </a:path>
              </a:pathLst>
            </a:custGeom>
            <a:solidFill>
              <a:srgbClr val="395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7128;p68">
              <a:extLst>
                <a:ext uri="{FF2B5EF4-FFF2-40B4-BE49-F238E27FC236}">
                  <a16:creationId xmlns:a16="http://schemas.microsoft.com/office/drawing/2014/main" id="{D84B4223-2BF4-478B-8E8E-3BDB7E0F9428}"/>
                </a:ext>
              </a:extLst>
            </p:cNvPr>
            <p:cNvSpPr/>
            <p:nvPr/>
          </p:nvSpPr>
          <p:spPr>
            <a:xfrm>
              <a:off x="5762467" y="2565173"/>
              <a:ext cx="89918" cy="19598"/>
            </a:xfrm>
            <a:custGeom>
              <a:avLst/>
              <a:gdLst/>
              <a:ahLst/>
              <a:cxnLst/>
              <a:rect l="l" t="t" r="r" b="b"/>
              <a:pathLst>
                <a:path w="3432" h="748" extrusionOk="0">
                  <a:moveTo>
                    <a:pt x="201" y="0"/>
                  </a:moveTo>
                  <a:cubicBezTo>
                    <a:pt x="96" y="0"/>
                    <a:pt x="10" y="87"/>
                    <a:pt x="0" y="202"/>
                  </a:cubicBezTo>
                  <a:lnTo>
                    <a:pt x="0" y="547"/>
                  </a:lnTo>
                  <a:cubicBezTo>
                    <a:pt x="10" y="652"/>
                    <a:pt x="96" y="748"/>
                    <a:pt x="201" y="748"/>
                  </a:cubicBezTo>
                  <a:lnTo>
                    <a:pt x="3432" y="748"/>
                  </a:lnTo>
                  <a:lnTo>
                    <a:pt x="3432" y="0"/>
                  </a:lnTo>
                  <a:close/>
                </a:path>
              </a:pathLst>
            </a:custGeom>
            <a:solidFill>
              <a:srgbClr val="7082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7129;p68">
              <a:extLst>
                <a:ext uri="{FF2B5EF4-FFF2-40B4-BE49-F238E27FC236}">
                  <a16:creationId xmlns:a16="http://schemas.microsoft.com/office/drawing/2014/main" id="{6BC29555-439C-4F26-A702-460F0BA0CED4}"/>
                </a:ext>
              </a:extLst>
            </p:cNvPr>
            <p:cNvSpPr/>
            <p:nvPr/>
          </p:nvSpPr>
          <p:spPr>
            <a:xfrm>
              <a:off x="5835041" y="2565173"/>
              <a:ext cx="17344" cy="19598"/>
            </a:xfrm>
            <a:custGeom>
              <a:avLst/>
              <a:gdLst/>
              <a:ahLst/>
              <a:cxnLst/>
              <a:rect l="l" t="t" r="r" b="b"/>
              <a:pathLst>
                <a:path w="662" h="748" extrusionOk="0">
                  <a:moveTo>
                    <a:pt x="0" y="0"/>
                  </a:moveTo>
                  <a:lnTo>
                    <a:pt x="0" y="748"/>
                  </a:lnTo>
                  <a:lnTo>
                    <a:pt x="662" y="748"/>
                  </a:lnTo>
                  <a:lnTo>
                    <a:pt x="662" y="0"/>
                  </a:lnTo>
                  <a:close/>
                </a:path>
              </a:pathLst>
            </a:custGeom>
            <a:solidFill>
              <a:srgbClr val="395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7130;p68">
              <a:extLst>
                <a:ext uri="{FF2B5EF4-FFF2-40B4-BE49-F238E27FC236}">
                  <a16:creationId xmlns:a16="http://schemas.microsoft.com/office/drawing/2014/main" id="{2EB90739-DCA6-461F-9DB0-773C9785EFD2}"/>
                </a:ext>
              </a:extLst>
            </p:cNvPr>
            <p:cNvSpPr/>
            <p:nvPr/>
          </p:nvSpPr>
          <p:spPr>
            <a:xfrm>
              <a:off x="5835041" y="2565173"/>
              <a:ext cx="17344" cy="19598"/>
            </a:xfrm>
            <a:custGeom>
              <a:avLst/>
              <a:gdLst/>
              <a:ahLst/>
              <a:cxnLst/>
              <a:rect l="l" t="t" r="r" b="b"/>
              <a:pathLst>
                <a:path w="662" h="748" extrusionOk="0">
                  <a:moveTo>
                    <a:pt x="0" y="0"/>
                  </a:moveTo>
                  <a:lnTo>
                    <a:pt x="0" y="748"/>
                  </a:lnTo>
                  <a:lnTo>
                    <a:pt x="662" y="748"/>
                  </a:lnTo>
                  <a:lnTo>
                    <a:pt x="662" y="0"/>
                  </a:lnTo>
                  <a:close/>
                </a:path>
              </a:pathLst>
            </a:custGeom>
            <a:solidFill>
              <a:srgbClr val="395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7131;p68">
              <a:extLst>
                <a:ext uri="{FF2B5EF4-FFF2-40B4-BE49-F238E27FC236}">
                  <a16:creationId xmlns:a16="http://schemas.microsoft.com/office/drawing/2014/main" id="{B56AF9C9-F11B-46BA-A94F-0634BA1B660B}"/>
                </a:ext>
              </a:extLst>
            </p:cNvPr>
            <p:cNvSpPr/>
            <p:nvPr/>
          </p:nvSpPr>
          <p:spPr>
            <a:xfrm>
              <a:off x="5894803" y="2686217"/>
              <a:ext cx="97726" cy="91936"/>
            </a:xfrm>
            <a:custGeom>
              <a:avLst/>
              <a:gdLst/>
              <a:ahLst/>
              <a:cxnLst/>
              <a:rect l="l" t="t" r="r" b="b"/>
              <a:pathLst>
                <a:path w="3730" h="3509" extrusionOk="0">
                  <a:moveTo>
                    <a:pt x="576" y="0"/>
                  </a:moveTo>
                  <a:cubicBezTo>
                    <a:pt x="259" y="0"/>
                    <a:pt x="1" y="250"/>
                    <a:pt x="1" y="576"/>
                  </a:cubicBezTo>
                  <a:lnTo>
                    <a:pt x="1" y="3509"/>
                  </a:lnTo>
                  <a:lnTo>
                    <a:pt x="3729" y="3509"/>
                  </a:lnTo>
                  <a:lnTo>
                    <a:pt x="3720" y="3499"/>
                  </a:lnTo>
                  <a:lnTo>
                    <a:pt x="3720" y="576"/>
                  </a:lnTo>
                  <a:cubicBezTo>
                    <a:pt x="3720" y="250"/>
                    <a:pt x="3461" y="0"/>
                    <a:pt x="3145" y="0"/>
                  </a:cubicBezTo>
                  <a:close/>
                </a:path>
              </a:pathLst>
            </a:custGeom>
            <a:solidFill>
              <a:srgbClr val="A4B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7132;p68">
              <a:extLst>
                <a:ext uri="{FF2B5EF4-FFF2-40B4-BE49-F238E27FC236}">
                  <a16:creationId xmlns:a16="http://schemas.microsoft.com/office/drawing/2014/main" id="{D55D70A2-1FC2-45DD-B56C-795853ABC6E9}"/>
                </a:ext>
              </a:extLst>
            </p:cNvPr>
            <p:cNvSpPr/>
            <p:nvPr/>
          </p:nvSpPr>
          <p:spPr>
            <a:xfrm>
              <a:off x="5930959" y="2686217"/>
              <a:ext cx="25152" cy="91700"/>
            </a:xfrm>
            <a:custGeom>
              <a:avLst/>
              <a:gdLst/>
              <a:ahLst/>
              <a:cxnLst/>
              <a:rect l="l" t="t" r="r" b="b"/>
              <a:pathLst>
                <a:path w="960" h="3500" extrusionOk="0">
                  <a:moveTo>
                    <a:pt x="1" y="0"/>
                  </a:moveTo>
                  <a:lnTo>
                    <a:pt x="1" y="3499"/>
                  </a:lnTo>
                  <a:lnTo>
                    <a:pt x="959" y="3499"/>
                  </a:lnTo>
                  <a:lnTo>
                    <a:pt x="959" y="0"/>
                  </a:lnTo>
                  <a:close/>
                </a:path>
              </a:pathLst>
            </a:custGeom>
            <a:solidFill>
              <a:srgbClr val="93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7133;p68">
              <a:extLst>
                <a:ext uri="{FF2B5EF4-FFF2-40B4-BE49-F238E27FC236}">
                  <a16:creationId xmlns:a16="http://schemas.microsoft.com/office/drawing/2014/main" id="{AAC7FC1A-C53F-40F4-8325-022998EB2AFF}"/>
                </a:ext>
              </a:extLst>
            </p:cNvPr>
            <p:cNvSpPr/>
            <p:nvPr/>
          </p:nvSpPr>
          <p:spPr>
            <a:xfrm>
              <a:off x="5770484" y="2584745"/>
              <a:ext cx="81901" cy="193173"/>
            </a:xfrm>
            <a:custGeom>
              <a:avLst/>
              <a:gdLst/>
              <a:ahLst/>
              <a:cxnLst/>
              <a:rect l="l" t="t" r="r" b="b"/>
              <a:pathLst>
                <a:path w="3126" h="7373" extrusionOk="0">
                  <a:moveTo>
                    <a:pt x="1" y="1"/>
                  </a:moveTo>
                  <a:lnTo>
                    <a:pt x="1" y="7372"/>
                  </a:lnTo>
                  <a:lnTo>
                    <a:pt x="3126" y="7372"/>
                  </a:lnTo>
                  <a:lnTo>
                    <a:pt x="3126" y="1"/>
                  </a:lnTo>
                  <a:close/>
                </a:path>
              </a:pathLst>
            </a:custGeom>
            <a:solidFill>
              <a:srgbClr val="E1E5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7134;p68">
              <a:extLst>
                <a:ext uri="{FF2B5EF4-FFF2-40B4-BE49-F238E27FC236}">
                  <a16:creationId xmlns:a16="http://schemas.microsoft.com/office/drawing/2014/main" id="{956D3E50-8892-4C2E-B4E6-187A0654F698}"/>
                </a:ext>
              </a:extLst>
            </p:cNvPr>
            <p:cNvSpPr/>
            <p:nvPr/>
          </p:nvSpPr>
          <p:spPr>
            <a:xfrm>
              <a:off x="5835041" y="2584745"/>
              <a:ext cx="17344" cy="193173"/>
            </a:xfrm>
            <a:custGeom>
              <a:avLst/>
              <a:gdLst/>
              <a:ahLst/>
              <a:cxnLst/>
              <a:rect l="l" t="t" r="r" b="b"/>
              <a:pathLst>
                <a:path w="662" h="7373" extrusionOk="0">
                  <a:moveTo>
                    <a:pt x="0" y="1"/>
                  </a:moveTo>
                  <a:lnTo>
                    <a:pt x="0" y="7372"/>
                  </a:lnTo>
                  <a:lnTo>
                    <a:pt x="662" y="7372"/>
                  </a:lnTo>
                  <a:lnTo>
                    <a:pt x="662" y="1"/>
                  </a:lnTo>
                  <a:close/>
                </a:path>
              </a:pathLst>
            </a:custGeom>
            <a:solidFill>
              <a:srgbClr val="C8D1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7135;p68">
              <a:extLst>
                <a:ext uri="{FF2B5EF4-FFF2-40B4-BE49-F238E27FC236}">
                  <a16:creationId xmlns:a16="http://schemas.microsoft.com/office/drawing/2014/main" id="{8600EA64-C52C-4907-A51F-24F192F2CBFD}"/>
                </a:ext>
              </a:extLst>
            </p:cNvPr>
            <p:cNvSpPr/>
            <p:nvPr/>
          </p:nvSpPr>
          <p:spPr>
            <a:xfrm>
              <a:off x="5835041" y="2584745"/>
              <a:ext cx="17344" cy="193173"/>
            </a:xfrm>
            <a:custGeom>
              <a:avLst/>
              <a:gdLst/>
              <a:ahLst/>
              <a:cxnLst/>
              <a:rect l="l" t="t" r="r" b="b"/>
              <a:pathLst>
                <a:path w="662" h="7373" extrusionOk="0">
                  <a:moveTo>
                    <a:pt x="0" y="1"/>
                  </a:moveTo>
                  <a:lnTo>
                    <a:pt x="0" y="7372"/>
                  </a:lnTo>
                  <a:lnTo>
                    <a:pt x="662" y="7372"/>
                  </a:lnTo>
                  <a:lnTo>
                    <a:pt x="662" y="1"/>
                  </a:lnTo>
                  <a:close/>
                </a:path>
              </a:pathLst>
            </a:custGeom>
            <a:solidFill>
              <a:srgbClr val="C8D1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7136;p68">
              <a:extLst>
                <a:ext uri="{FF2B5EF4-FFF2-40B4-BE49-F238E27FC236}">
                  <a16:creationId xmlns:a16="http://schemas.microsoft.com/office/drawing/2014/main" id="{2F4D3DA1-8806-48CC-A901-8628E4063E8A}"/>
                </a:ext>
              </a:extLst>
            </p:cNvPr>
            <p:cNvSpPr/>
            <p:nvPr/>
          </p:nvSpPr>
          <p:spPr>
            <a:xfrm>
              <a:off x="6034685" y="2584745"/>
              <a:ext cx="81901" cy="193408"/>
            </a:xfrm>
            <a:custGeom>
              <a:avLst/>
              <a:gdLst/>
              <a:ahLst/>
              <a:cxnLst/>
              <a:rect l="l" t="t" r="r" b="b"/>
              <a:pathLst>
                <a:path w="3126" h="7382" extrusionOk="0">
                  <a:moveTo>
                    <a:pt x="1" y="1"/>
                  </a:moveTo>
                  <a:lnTo>
                    <a:pt x="1" y="7382"/>
                  </a:lnTo>
                  <a:lnTo>
                    <a:pt x="3126" y="7382"/>
                  </a:lnTo>
                  <a:lnTo>
                    <a:pt x="3126" y="1"/>
                  </a:lnTo>
                  <a:close/>
                </a:path>
              </a:pathLst>
            </a:custGeom>
            <a:solidFill>
              <a:srgbClr val="E1E5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7137;p68">
              <a:extLst>
                <a:ext uri="{FF2B5EF4-FFF2-40B4-BE49-F238E27FC236}">
                  <a16:creationId xmlns:a16="http://schemas.microsoft.com/office/drawing/2014/main" id="{EBBE19EB-6262-4EA2-8112-4053BBD96E31}"/>
                </a:ext>
              </a:extLst>
            </p:cNvPr>
            <p:cNvSpPr/>
            <p:nvPr/>
          </p:nvSpPr>
          <p:spPr>
            <a:xfrm>
              <a:off x="6034685" y="2584745"/>
              <a:ext cx="17371" cy="193173"/>
            </a:xfrm>
            <a:custGeom>
              <a:avLst/>
              <a:gdLst/>
              <a:ahLst/>
              <a:cxnLst/>
              <a:rect l="l" t="t" r="r" b="b"/>
              <a:pathLst>
                <a:path w="663" h="7373" extrusionOk="0">
                  <a:moveTo>
                    <a:pt x="1" y="1"/>
                  </a:moveTo>
                  <a:lnTo>
                    <a:pt x="1" y="7372"/>
                  </a:lnTo>
                  <a:lnTo>
                    <a:pt x="662" y="7372"/>
                  </a:lnTo>
                  <a:lnTo>
                    <a:pt x="662" y="1"/>
                  </a:lnTo>
                  <a:close/>
                </a:path>
              </a:pathLst>
            </a:custGeom>
            <a:solidFill>
              <a:srgbClr val="C8D1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7138;p68">
              <a:extLst>
                <a:ext uri="{FF2B5EF4-FFF2-40B4-BE49-F238E27FC236}">
                  <a16:creationId xmlns:a16="http://schemas.microsoft.com/office/drawing/2014/main" id="{66F60D91-6664-47FB-98BC-57BF320CC634}"/>
                </a:ext>
              </a:extLst>
            </p:cNvPr>
            <p:cNvSpPr/>
            <p:nvPr/>
          </p:nvSpPr>
          <p:spPr>
            <a:xfrm>
              <a:off x="5872192" y="2567400"/>
              <a:ext cx="29920" cy="58819"/>
            </a:xfrm>
            <a:custGeom>
              <a:avLst/>
              <a:gdLst/>
              <a:ahLst/>
              <a:cxnLst/>
              <a:rect l="l" t="t" r="r" b="b"/>
              <a:pathLst>
                <a:path w="1142" h="2245" extrusionOk="0">
                  <a:moveTo>
                    <a:pt x="206" y="1"/>
                  </a:moveTo>
                  <a:cubicBezTo>
                    <a:pt x="89" y="1"/>
                    <a:pt x="1" y="102"/>
                    <a:pt x="1" y="212"/>
                  </a:cubicBezTo>
                  <a:lnTo>
                    <a:pt x="1" y="2024"/>
                  </a:lnTo>
                  <a:cubicBezTo>
                    <a:pt x="1" y="2149"/>
                    <a:pt x="97" y="2245"/>
                    <a:pt x="221" y="2245"/>
                  </a:cubicBezTo>
                  <a:lnTo>
                    <a:pt x="921" y="2245"/>
                  </a:lnTo>
                  <a:cubicBezTo>
                    <a:pt x="1046" y="2245"/>
                    <a:pt x="1142" y="2139"/>
                    <a:pt x="1142" y="2024"/>
                  </a:cubicBezTo>
                  <a:lnTo>
                    <a:pt x="1142" y="212"/>
                  </a:lnTo>
                  <a:cubicBezTo>
                    <a:pt x="1142" y="102"/>
                    <a:pt x="1045" y="1"/>
                    <a:pt x="936" y="1"/>
                  </a:cubicBezTo>
                  <a:cubicBezTo>
                    <a:pt x="931" y="1"/>
                    <a:pt x="926" y="1"/>
                    <a:pt x="921" y="2"/>
                  </a:cubicBezTo>
                  <a:lnTo>
                    <a:pt x="221" y="2"/>
                  </a:lnTo>
                  <a:cubicBezTo>
                    <a:pt x="216" y="1"/>
                    <a:pt x="211" y="1"/>
                    <a:pt x="206" y="1"/>
                  </a:cubicBezTo>
                  <a:close/>
                </a:path>
              </a:pathLst>
            </a:custGeom>
            <a:solidFill>
              <a:srgbClr val="A4B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7139;p68">
              <a:extLst>
                <a:ext uri="{FF2B5EF4-FFF2-40B4-BE49-F238E27FC236}">
                  <a16:creationId xmlns:a16="http://schemas.microsoft.com/office/drawing/2014/main" id="{3E7AE849-D6AD-4BFD-AA1B-C903A9C96F17}"/>
                </a:ext>
              </a:extLst>
            </p:cNvPr>
            <p:cNvSpPr/>
            <p:nvPr/>
          </p:nvSpPr>
          <p:spPr>
            <a:xfrm>
              <a:off x="5928706" y="2567400"/>
              <a:ext cx="29920" cy="58819"/>
            </a:xfrm>
            <a:custGeom>
              <a:avLst/>
              <a:gdLst/>
              <a:ahLst/>
              <a:cxnLst/>
              <a:rect l="l" t="t" r="r" b="b"/>
              <a:pathLst>
                <a:path w="1142" h="2245" extrusionOk="0">
                  <a:moveTo>
                    <a:pt x="205" y="1"/>
                  </a:moveTo>
                  <a:cubicBezTo>
                    <a:pt x="89" y="1"/>
                    <a:pt x="1" y="102"/>
                    <a:pt x="1" y="212"/>
                  </a:cubicBezTo>
                  <a:lnTo>
                    <a:pt x="1" y="2024"/>
                  </a:lnTo>
                  <a:cubicBezTo>
                    <a:pt x="1" y="2149"/>
                    <a:pt x="97" y="2245"/>
                    <a:pt x="221" y="2245"/>
                  </a:cubicBezTo>
                  <a:lnTo>
                    <a:pt x="911" y="2245"/>
                  </a:lnTo>
                  <a:cubicBezTo>
                    <a:pt x="1036" y="2245"/>
                    <a:pt x="1141" y="2149"/>
                    <a:pt x="1141" y="2024"/>
                  </a:cubicBezTo>
                  <a:lnTo>
                    <a:pt x="1141" y="212"/>
                  </a:lnTo>
                  <a:cubicBezTo>
                    <a:pt x="1141" y="102"/>
                    <a:pt x="1045" y="1"/>
                    <a:pt x="935" y="1"/>
                  </a:cubicBezTo>
                  <a:cubicBezTo>
                    <a:pt x="931" y="1"/>
                    <a:pt x="926" y="1"/>
                    <a:pt x="921" y="2"/>
                  </a:cubicBezTo>
                  <a:lnTo>
                    <a:pt x="221" y="2"/>
                  </a:lnTo>
                  <a:cubicBezTo>
                    <a:pt x="216" y="1"/>
                    <a:pt x="211" y="1"/>
                    <a:pt x="205" y="1"/>
                  </a:cubicBezTo>
                  <a:close/>
                </a:path>
              </a:pathLst>
            </a:custGeom>
            <a:solidFill>
              <a:srgbClr val="A4B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7140;p68">
              <a:extLst>
                <a:ext uri="{FF2B5EF4-FFF2-40B4-BE49-F238E27FC236}">
                  <a16:creationId xmlns:a16="http://schemas.microsoft.com/office/drawing/2014/main" id="{DB92334B-5404-476A-BD35-E63798A533CC}"/>
                </a:ext>
              </a:extLst>
            </p:cNvPr>
            <p:cNvSpPr/>
            <p:nvPr/>
          </p:nvSpPr>
          <p:spPr>
            <a:xfrm>
              <a:off x="5984957" y="2567400"/>
              <a:ext cx="29920" cy="58819"/>
            </a:xfrm>
            <a:custGeom>
              <a:avLst/>
              <a:gdLst/>
              <a:ahLst/>
              <a:cxnLst/>
              <a:rect l="l" t="t" r="r" b="b"/>
              <a:pathLst>
                <a:path w="1142" h="2245" extrusionOk="0">
                  <a:moveTo>
                    <a:pt x="206" y="1"/>
                  </a:moveTo>
                  <a:cubicBezTo>
                    <a:pt x="89" y="1"/>
                    <a:pt x="1" y="102"/>
                    <a:pt x="1" y="212"/>
                  </a:cubicBezTo>
                  <a:lnTo>
                    <a:pt x="1" y="2024"/>
                  </a:lnTo>
                  <a:cubicBezTo>
                    <a:pt x="1" y="2149"/>
                    <a:pt x="97" y="2245"/>
                    <a:pt x="221" y="2245"/>
                  </a:cubicBezTo>
                  <a:lnTo>
                    <a:pt x="921" y="2245"/>
                  </a:lnTo>
                  <a:cubicBezTo>
                    <a:pt x="1036" y="2245"/>
                    <a:pt x="1141" y="2149"/>
                    <a:pt x="1132" y="2024"/>
                  </a:cubicBezTo>
                  <a:lnTo>
                    <a:pt x="1132" y="212"/>
                  </a:lnTo>
                  <a:cubicBezTo>
                    <a:pt x="1132" y="102"/>
                    <a:pt x="1044" y="1"/>
                    <a:pt x="936" y="1"/>
                  </a:cubicBezTo>
                  <a:cubicBezTo>
                    <a:pt x="931" y="1"/>
                    <a:pt x="926" y="1"/>
                    <a:pt x="921" y="2"/>
                  </a:cubicBezTo>
                  <a:lnTo>
                    <a:pt x="221" y="2"/>
                  </a:lnTo>
                  <a:cubicBezTo>
                    <a:pt x="216" y="1"/>
                    <a:pt x="211" y="1"/>
                    <a:pt x="206" y="1"/>
                  </a:cubicBezTo>
                  <a:close/>
                </a:path>
              </a:pathLst>
            </a:custGeom>
            <a:solidFill>
              <a:srgbClr val="A4B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7141;p68">
              <a:extLst>
                <a:ext uri="{FF2B5EF4-FFF2-40B4-BE49-F238E27FC236}">
                  <a16:creationId xmlns:a16="http://schemas.microsoft.com/office/drawing/2014/main" id="{EF6A49A4-D42D-4FF9-8997-91BE809C44EF}"/>
                </a:ext>
              </a:extLst>
            </p:cNvPr>
            <p:cNvSpPr/>
            <p:nvPr/>
          </p:nvSpPr>
          <p:spPr>
            <a:xfrm>
              <a:off x="5796369" y="2651817"/>
              <a:ext cx="29894" cy="59029"/>
            </a:xfrm>
            <a:custGeom>
              <a:avLst/>
              <a:gdLst/>
              <a:ahLst/>
              <a:cxnLst/>
              <a:rect l="l" t="t" r="r" b="b"/>
              <a:pathLst>
                <a:path w="1141" h="2253" extrusionOk="0">
                  <a:moveTo>
                    <a:pt x="221" y="0"/>
                  </a:moveTo>
                  <a:cubicBezTo>
                    <a:pt x="106" y="0"/>
                    <a:pt x="0" y="96"/>
                    <a:pt x="10" y="221"/>
                  </a:cubicBezTo>
                  <a:lnTo>
                    <a:pt x="10" y="2032"/>
                  </a:lnTo>
                  <a:cubicBezTo>
                    <a:pt x="0" y="2147"/>
                    <a:pt x="106" y="2253"/>
                    <a:pt x="221" y="2253"/>
                  </a:cubicBezTo>
                  <a:lnTo>
                    <a:pt x="920" y="2253"/>
                  </a:lnTo>
                  <a:cubicBezTo>
                    <a:pt x="1045" y="2253"/>
                    <a:pt x="1141" y="2147"/>
                    <a:pt x="1141" y="2032"/>
                  </a:cubicBezTo>
                  <a:lnTo>
                    <a:pt x="1141" y="221"/>
                  </a:lnTo>
                  <a:cubicBezTo>
                    <a:pt x="1141" y="96"/>
                    <a:pt x="1045" y="0"/>
                    <a:pt x="920" y="0"/>
                  </a:cubicBezTo>
                  <a:close/>
                </a:path>
              </a:pathLst>
            </a:custGeom>
            <a:solidFill>
              <a:srgbClr val="A4B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7142;p68">
              <a:extLst>
                <a:ext uri="{FF2B5EF4-FFF2-40B4-BE49-F238E27FC236}">
                  <a16:creationId xmlns:a16="http://schemas.microsoft.com/office/drawing/2014/main" id="{3F230D00-F274-4618-B441-C03A1B05DA15}"/>
                </a:ext>
              </a:extLst>
            </p:cNvPr>
            <p:cNvSpPr/>
            <p:nvPr/>
          </p:nvSpPr>
          <p:spPr>
            <a:xfrm>
              <a:off x="6060806" y="2651817"/>
              <a:ext cx="29658" cy="59029"/>
            </a:xfrm>
            <a:custGeom>
              <a:avLst/>
              <a:gdLst/>
              <a:ahLst/>
              <a:cxnLst/>
              <a:rect l="l" t="t" r="r" b="b"/>
              <a:pathLst>
                <a:path w="1132" h="2253" extrusionOk="0">
                  <a:moveTo>
                    <a:pt x="221" y="0"/>
                  </a:moveTo>
                  <a:cubicBezTo>
                    <a:pt x="96" y="0"/>
                    <a:pt x="1" y="96"/>
                    <a:pt x="1" y="221"/>
                  </a:cubicBezTo>
                  <a:lnTo>
                    <a:pt x="1" y="2032"/>
                  </a:lnTo>
                  <a:cubicBezTo>
                    <a:pt x="1" y="2147"/>
                    <a:pt x="96" y="2253"/>
                    <a:pt x="221" y="2253"/>
                  </a:cubicBezTo>
                  <a:lnTo>
                    <a:pt x="921" y="2253"/>
                  </a:lnTo>
                  <a:cubicBezTo>
                    <a:pt x="1036" y="2253"/>
                    <a:pt x="1132" y="2147"/>
                    <a:pt x="1132" y="2032"/>
                  </a:cubicBezTo>
                  <a:lnTo>
                    <a:pt x="1132" y="221"/>
                  </a:lnTo>
                  <a:cubicBezTo>
                    <a:pt x="1132" y="96"/>
                    <a:pt x="1036" y="0"/>
                    <a:pt x="921" y="0"/>
                  </a:cubicBezTo>
                  <a:close/>
                </a:path>
              </a:pathLst>
            </a:custGeom>
            <a:solidFill>
              <a:srgbClr val="A4B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7143;p68">
              <a:extLst>
                <a:ext uri="{FF2B5EF4-FFF2-40B4-BE49-F238E27FC236}">
                  <a16:creationId xmlns:a16="http://schemas.microsoft.com/office/drawing/2014/main" id="{41144D31-B7CD-44B2-9A9B-F9B94AAB8D68}"/>
                </a:ext>
              </a:extLst>
            </p:cNvPr>
            <p:cNvSpPr/>
            <p:nvPr/>
          </p:nvSpPr>
          <p:spPr>
            <a:xfrm>
              <a:off x="6034685" y="2565173"/>
              <a:ext cx="89945" cy="19860"/>
            </a:xfrm>
            <a:custGeom>
              <a:avLst/>
              <a:gdLst/>
              <a:ahLst/>
              <a:cxnLst/>
              <a:rect l="l" t="t" r="r" b="b"/>
              <a:pathLst>
                <a:path w="3433" h="758" extrusionOk="0">
                  <a:moveTo>
                    <a:pt x="1" y="0"/>
                  </a:moveTo>
                  <a:lnTo>
                    <a:pt x="1" y="758"/>
                  </a:lnTo>
                  <a:lnTo>
                    <a:pt x="3221" y="758"/>
                  </a:lnTo>
                  <a:cubicBezTo>
                    <a:pt x="3336" y="758"/>
                    <a:pt x="3432" y="662"/>
                    <a:pt x="3432" y="547"/>
                  </a:cubicBezTo>
                  <a:lnTo>
                    <a:pt x="3432" y="211"/>
                  </a:lnTo>
                  <a:cubicBezTo>
                    <a:pt x="3432" y="96"/>
                    <a:pt x="3336" y="0"/>
                    <a:pt x="3221" y="0"/>
                  </a:cubicBezTo>
                  <a:close/>
                </a:path>
              </a:pathLst>
            </a:custGeom>
            <a:solidFill>
              <a:srgbClr val="7082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144;p68">
              <a:extLst>
                <a:ext uri="{FF2B5EF4-FFF2-40B4-BE49-F238E27FC236}">
                  <a16:creationId xmlns:a16="http://schemas.microsoft.com/office/drawing/2014/main" id="{8C47C112-B638-43CE-B986-B8DE174571FC}"/>
                </a:ext>
              </a:extLst>
            </p:cNvPr>
            <p:cNvSpPr/>
            <p:nvPr/>
          </p:nvSpPr>
          <p:spPr>
            <a:xfrm>
              <a:off x="6034685" y="2565173"/>
              <a:ext cx="17371" cy="19598"/>
            </a:xfrm>
            <a:custGeom>
              <a:avLst/>
              <a:gdLst/>
              <a:ahLst/>
              <a:cxnLst/>
              <a:rect l="l" t="t" r="r" b="b"/>
              <a:pathLst>
                <a:path w="663" h="748" extrusionOk="0">
                  <a:moveTo>
                    <a:pt x="1" y="0"/>
                  </a:moveTo>
                  <a:lnTo>
                    <a:pt x="1" y="748"/>
                  </a:lnTo>
                  <a:lnTo>
                    <a:pt x="662" y="748"/>
                  </a:lnTo>
                  <a:lnTo>
                    <a:pt x="662" y="0"/>
                  </a:lnTo>
                  <a:close/>
                </a:path>
              </a:pathLst>
            </a:custGeom>
            <a:solidFill>
              <a:srgbClr val="395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45;p68">
              <a:extLst>
                <a:ext uri="{FF2B5EF4-FFF2-40B4-BE49-F238E27FC236}">
                  <a16:creationId xmlns:a16="http://schemas.microsoft.com/office/drawing/2014/main" id="{D1A61A0A-9DEE-43DE-AC52-147897037167}"/>
                </a:ext>
              </a:extLst>
            </p:cNvPr>
            <p:cNvSpPr/>
            <p:nvPr/>
          </p:nvSpPr>
          <p:spPr>
            <a:xfrm>
              <a:off x="5892550" y="2436584"/>
              <a:ext cx="101735" cy="72364"/>
            </a:xfrm>
            <a:custGeom>
              <a:avLst/>
              <a:gdLst/>
              <a:ahLst/>
              <a:cxnLst/>
              <a:rect l="l" t="t" r="r" b="b"/>
              <a:pathLst>
                <a:path w="3883" h="2762" extrusionOk="0">
                  <a:moveTo>
                    <a:pt x="451" y="1"/>
                  </a:moveTo>
                  <a:cubicBezTo>
                    <a:pt x="202" y="1"/>
                    <a:pt x="0" y="202"/>
                    <a:pt x="0" y="451"/>
                  </a:cubicBezTo>
                  <a:lnTo>
                    <a:pt x="0" y="2761"/>
                  </a:lnTo>
                  <a:lnTo>
                    <a:pt x="3882" y="2761"/>
                  </a:lnTo>
                  <a:lnTo>
                    <a:pt x="3882" y="451"/>
                  </a:lnTo>
                  <a:cubicBezTo>
                    <a:pt x="3882" y="202"/>
                    <a:pt x="3681" y="1"/>
                    <a:pt x="3432" y="1"/>
                  </a:cubicBez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146;p68">
              <a:extLst>
                <a:ext uri="{FF2B5EF4-FFF2-40B4-BE49-F238E27FC236}">
                  <a16:creationId xmlns:a16="http://schemas.microsoft.com/office/drawing/2014/main" id="{77821837-17C0-4646-9B55-9A80362CA1FE}"/>
                </a:ext>
              </a:extLst>
            </p:cNvPr>
            <p:cNvSpPr/>
            <p:nvPr/>
          </p:nvSpPr>
          <p:spPr>
            <a:xfrm>
              <a:off x="5976416" y="2436584"/>
              <a:ext cx="18130" cy="72364"/>
            </a:xfrm>
            <a:custGeom>
              <a:avLst/>
              <a:gdLst/>
              <a:ahLst/>
              <a:cxnLst/>
              <a:rect l="l" t="t" r="r" b="b"/>
              <a:pathLst>
                <a:path w="692" h="2762" extrusionOk="0">
                  <a:moveTo>
                    <a:pt x="1" y="1"/>
                  </a:moveTo>
                  <a:lnTo>
                    <a:pt x="1" y="2761"/>
                  </a:lnTo>
                  <a:lnTo>
                    <a:pt x="691" y="2761"/>
                  </a:lnTo>
                  <a:lnTo>
                    <a:pt x="691" y="451"/>
                  </a:lnTo>
                  <a:cubicBezTo>
                    <a:pt x="691" y="202"/>
                    <a:pt x="490" y="1"/>
                    <a:pt x="241" y="1"/>
                  </a:cubicBezTo>
                  <a:close/>
                </a:path>
              </a:pathLst>
            </a:custGeom>
            <a:solidFill>
              <a:srgbClr val="5A7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147;p68">
              <a:extLst>
                <a:ext uri="{FF2B5EF4-FFF2-40B4-BE49-F238E27FC236}">
                  <a16:creationId xmlns:a16="http://schemas.microsoft.com/office/drawing/2014/main" id="{3111022D-31D0-4369-AF79-702E8CEB5FD0}"/>
                </a:ext>
              </a:extLst>
            </p:cNvPr>
            <p:cNvSpPr/>
            <p:nvPr/>
          </p:nvSpPr>
          <p:spPr>
            <a:xfrm>
              <a:off x="5919405" y="2450706"/>
              <a:ext cx="48260" cy="44619"/>
            </a:xfrm>
            <a:custGeom>
              <a:avLst/>
              <a:gdLst/>
              <a:ahLst/>
              <a:cxnLst/>
              <a:rect l="l" t="t" r="r" b="b"/>
              <a:pathLst>
                <a:path w="1842" h="1703" extrusionOk="0">
                  <a:moveTo>
                    <a:pt x="921" y="1"/>
                  </a:moveTo>
                  <a:cubicBezTo>
                    <a:pt x="816" y="1"/>
                    <a:pt x="710" y="70"/>
                    <a:pt x="710" y="209"/>
                  </a:cubicBezTo>
                  <a:lnTo>
                    <a:pt x="710" y="641"/>
                  </a:lnTo>
                  <a:lnTo>
                    <a:pt x="279" y="641"/>
                  </a:lnTo>
                  <a:cubicBezTo>
                    <a:pt x="1" y="641"/>
                    <a:pt x="1" y="1062"/>
                    <a:pt x="279" y="1062"/>
                  </a:cubicBezTo>
                  <a:lnTo>
                    <a:pt x="710" y="1062"/>
                  </a:lnTo>
                  <a:lnTo>
                    <a:pt x="710" y="1494"/>
                  </a:lnTo>
                  <a:cubicBezTo>
                    <a:pt x="710" y="1633"/>
                    <a:pt x="816" y="1702"/>
                    <a:pt x="921" y="1702"/>
                  </a:cubicBezTo>
                  <a:cubicBezTo>
                    <a:pt x="1027" y="1702"/>
                    <a:pt x="1132" y="1633"/>
                    <a:pt x="1132" y="1494"/>
                  </a:cubicBezTo>
                  <a:lnTo>
                    <a:pt x="1132" y="1062"/>
                  </a:lnTo>
                  <a:lnTo>
                    <a:pt x="1563" y="1062"/>
                  </a:lnTo>
                  <a:cubicBezTo>
                    <a:pt x="1841" y="1062"/>
                    <a:pt x="1841" y="641"/>
                    <a:pt x="1563" y="641"/>
                  </a:cubicBezTo>
                  <a:lnTo>
                    <a:pt x="1132" y="641"/>
                  </a:lnTo>
                  <a:lnTo>
                    <a:pt x="1132" y="209"/>
                  </a:lnTo>
                  <a:cubicBezTo>
                    <a:pt x="1132" y="70"/>
                    <a:pt x="1027" y="1"/>
                    <a:pt x="9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 name="Google Shape;6816;p67">
            <a:extLst>
              <a:ext uri="{FF2B5EF4-FFF2-40B4-BE49-F238E27FC236}">
                <a16:creationId xmlns:a16="http://schemas.microsoft.com/office/drawing/2014/main" id="{CD74C073-2438-4021-A00D-D895B2488E44}"/>
              </a:ext>
            </a:extLst>
          </p:cNvPr>
          <p:cNvGrpSpPr/>
          <p:nvPr/>
        </p:nvGrpSpPr>
        <p:grpSpPr>
          <a:xfrm>
            <a:off x="1965228" y="2087063"/>
            <a:ext cx="566932" cy="550467"/>
            <a:chOff x="6319908" y="3696721"/>
            <a:chExt cx="373963" cy="343119"/>
          </a:xfrm>
        </p:grpSpPr>
        <p:sp>
          <p:nvSpPr>
            <p:cNvPr id="75" name="Google Shape;6817;p67">
              <a:extLst>
                <a:ext uri="{FF2B5EF4-FFF2-40B4-BE49-F238E27FC236}">
                  <a16:creationId xmlns:a16="http://schemas.microsoft.com/office/drawing/2014/main" id="{272E40F1-7934-4C95-A84F-23BA6C845429}"/>
                </a:ext>
              </a:extLst>
            </p:cNvPr>
            <p:cNvSpPr/>
            <p:nvPr/>
          </p:nvSpPr>
          <p:spPr>
            <a:xfrm>
              <a:off x="6378049" y="3745325"/>
              <a:ext cx="48315" cy="66180"/>
            </a:xfrm>
            <a:custGeom>
              <a:avLst/>
              <a:gdLst/>
              <a:ahLst/>
              <a:cxnLst/>
              <a:rect l="l" t="t" r="r" b="b"/>
              <a:pathLst>
                <a:path w="1839" h="2519" extrusionOk="0">
                  <a:moveTo>
                    <a:pt x="0" y="1"/>
                  </a:moveTo>
                  <a:lnTo>
                    <a:pt x="0" y="2519"/>
                  </a:lnTo>
                  <a:lnTo>
                    <a:pt x="1838" y="923"/>
                  </a:lnTo>
                  <a:lnTo>
                    <a:pt x="1838" y="1"/>
                  </a:lnTo>
                  <a:close/>
                </a:path>
              </a:pathLst>
            </a:custGeom>
            <a:solidFill>
              <a:srgbClr val="B7C2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6818;p67">
              <a:extLst>
                <a:ext uri="{FF2B5EF4-FFF2-40B4-BE49-F238E27FC236}">
                  <a16:creationId xmlns:a16="http://schemas.microsoft.com/office/drawing/2014/main" id="{A5E61D09-FDB0-47C7-916C-67903322F7BD}"/>
                </a:ext>
              </a:extLst>
            </p:cNvPr>
            <p:cNvSpPr/>
            <p:nvPr/>
          </p:nvSpPr>
          <p:spPr>
            <a:xfrm>
              <a:off x="6401195" y="3745325"/>
              <a:ext cx="25169" cy="46135"/>
            </a:xfrm>
            <a:custGeom>
              <a:avLst/>
              <a:gdLst/>
              <a:ahLst/>
              <a:cxnLst/>
              <a:rect l="l" t="t" r="r" b="b"/>
              <a:pathLst>
                <a:path w="958" h="1756" extrusionOk="0">
                  <a:moveTo>
                    <a:pt x="0" y="1"/>
                  </a:moveTo>
                  <a:lnTo>
                    <a:pt x="0" y="1756"/>
                  </a:lnTo>
                  <a:lnTo>
                    <a:pt x="957" y="923"/>
                  </a:lnTo>
                  <a:lnTo>
                    <a:pt x="957" y="1"/>
                  </a:lnTo>
                  <a:close/>
                </a:path>
              </a:pathLst>
            </a:custGeom>
            <a:solidFill>
              <a:srgbClr val="9FA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6819;p67">
              <a:extLst>
                <a:ext uri="{FF2B5EF4-FFF2-40B4-BE49-F238E27FC236}">
                  <a16:creationId xmlns:a16="http://schemas.microsoft.com/office/drawing/2014/main" id="{13A49DA0-B9FB-46B2-95D0-AE93179FC45F}"/>
                </a:ext>
              </a:extLst>
            </p:cNvPr>
            <p:cNvSpPr/>
            <p:nvPr/>
          </p:nvSpPr>
          <p:spPr>
            <a:xfrm>
              <a:off x="6366016" y="3736813"/>
              <a:ext cx="281562" cy="303027"/>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879A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6820;p67">
              <a:extLst>
                <a:ext uri="{FF2B5EF4-FFF2-40B4-BE49-F238E27FC236}">
                  <a16:creationId xmlns:a16="http://schemas.microsoft.com/office/drawing/2014/main" id="{7CCA053A-B6EB-43E9-A664-E6BA800952F2}"/>
                </a:ext>
              </a:extLst>
            </p:cNvPr>
            <p:cNvSpPr/>
            <p:nvPr/>
          </p:nvSpPr>
          <p:spPr>
            <a:xfrm>
              <a:off x="6493753" y="3736813"/>
              <a:ext cx="153825" cy="303027"/>
            </a:xfrm>
            <a:custGeom>
              <a:avLst/>
              <a:gdLst/>
              <a:ahLst/>
              <a:cxnLst/>
              <a:rect l="l" t="t" r="r" b="b"/>
              <a:pathLst>
                <a:path w="5855" h="11534" extrusionOk="0">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707F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6821;p67">
              <a:extLst>
                <a:ext uri="{FF2B5EF4-FFF2-40B4-BE49-F238E27FC236}">
                  <a16:creationId xmlns:a16="http://schemas.microsoft.com/office/drawing/2014/main" id="{02F5395B-0AC9-4697-8A4F-9DBD9BB1F7EB}"/>
                </a:ext>
              </a:extLst>
            </p:cNvPr>
            <p:cNvSpPr/>
            <p:nvPr/>
          </p:nvSpPr>
          <p:spPr>
            <a:xfrm>
              <a:off x="6366200" y="3726750"/>
              <a:ext cx="70174" cy="22069"/>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576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6822;p67">
              <a:extLst>
                <a:ext uri="{FF2B5EF4-FFF2-40B4-BE49-F238E27FC236}">
                  <a16:creationId xmlns:a16="http://schemas.microsoft.com/office/drawing/2014/main" id="{66ED3972-975C-42D0-A508-D330F4703329}"/>
                </a:ext>
              </a:extLst>
            </p:cNvPr>
            <p:cNvSpPr/>
            <p:nvPr/>
          </p:nvSpPr>
          <p:spPr>
            <a:xfrm>
              <a:off x="6467691" y="3889298"/>
              <a:ext cx="85123" cy="150541"/>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576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6823;p67">
              <a:extLst>
                <a:ext uri="{FF2B5EF4-FFF2-40B4-BE49-F238E27FC236}">
                  <a16:creationId xmlns:a16="http://schemas.microsoft.com/office/drawing/2014/main" id="{98176A3B-435A-432F-B8B8-A2C0C4C500FA}"/>
                </a:ext>
              </a:extLst>
            </p:cNvPr>
            <p:cNvSpPr/>
            <p:nvPr/>
          </p:nvSpPr>
          <p:spPr>
            <a:xfrm>
              <a:off x="6519632" y="3889298"/>
              <a:ext cx="33182" cy="150541"/>
            </a:xfrm>
            <a:custGeom>
              <a:avLst/>
              <a:gdLst/>
              <a:ahLst/>
              <a:cxnLst/>
              <a:rect l="l" t="t" r="r" b="b"/>
              <a:pathLst>
                <a:path w="1263" h="5730" extrusionOk="0">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2239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6824;p67">
              <a:extLst>
                <a:ext uri="{FF2B5EF4-FFF2-40B4-BE49-F238E27FC236}">
                  <a16:creationId xmlns:a16="http://schemas.microsoft.com/office/drawing/2014/main" id="{FD3CF4A3-E72F-4114-A407-601707B4AB7A}"/>
                </a:ext>
              </a:extLst>
            </p:cNvPr>
            <p:cNvSpPr/>
            <p:nvPr/>
          </p:nvSpPr>
          <p:spPr>
            <a:xfrm>
              <a:off x="6319908" y="3696721"/>
              <a:ext cx="373963" cy="165096"/>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87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6825;p67">
              <a:extLst>
                <a:ext uri="{FF2B5EF4-FFF2-40B4-BE49-F238E27FC236}">
                  <a16:creationId xmlns:a16="http://schemas.microsoft.com/office/drawing/2014/main" id="{CFB34541-F47C-4D32-88A4-C7D29D562D6B}"/>
                </a:ext>
              </a:extLst>
            </p:cNvPr>
            <p:cNvSpPr/>
            <p:nvPr/>
          </p:nvSpPr>
          <p:spPr>
            <a:xfrm>
              <a:off x="6411021" y="3726750"/>
              <a:ext cx="25353" cy="22253"/>
            </a:xfrm>
            <a:custGeom>
              <a:avLst/>
              <a:gdLst/>
              <a:ahLst/>
              <a:cxnLst/>
              <a:rect l="l" t="t" r="r" b="b"/>
              <a:pathLst>
                <a:path w="965" h="847" extrusionOk="0">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2239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 name="Google Shape;7166;p68">
            <a:extLst>
              <a:ext uri="{FF2B5EF4-FFF2-40B4-BE49-F238E27FC236}">
                <a16:creationId xmlns:a16="http://schemas.microsoft.com/office/drawing/2014/main" id="{C63D835B-5C0C-4119-AA1B-6736FFC83EB0}"/>
              </a:ext>
            </a:extLst>
          </p:cNvPr>
          <p:cNvGrpSpPr/>
          <p:nvPr/>
        </p:nvGrpSpPr>
        <p:grpSpPr>
          <a:xfrm>
            <a:off x="2805763" y="1871952"/>
            <a:ext cx="407122" cy="315448"/>
            <a:chOff x="4875937" y="2468731"/>
            <a:chExt cx="407122" cy="315448"/>
          </a:xfrm>
        </p:grpSpPr>
        <p:sp>
          <p:nvSpPr>
            <p:cNvPr id="85" name="Google Shape;7167;p68">
              <a:extLst>
                <a:ext uri="{FF2B5EF4-FFF2-40B4-BE49-F238E27FC236}">
                  <a16:creationId xmlns:a16="http://schemas.microsoft.com/office/drawing/2014/main" id="{94918A19-FF94-43BF-A477-F994598E1951}"/>
                </a:ext>
              </a:extLst>
            </p:cNvPr>
            <p:cNvSpPr/>
            <p:nvPr/>
          </p:nvSpPr>
          <p:spPr>
            <a:xfrm>
              <a:off x="4876199" y="2482801"/>
              <a:ext cx="223041" cy="247380"/>
            </a:xfrm>
            <a:custGeom>
              <a:avLst/>
              <a:gdLst/>
              <a:ahLst/>
              <a:cxnLst/>
              <a:rect l="l" t="t" r="r" b="b"/>
              <a:pathLst>
                <a:path w="8513" h="9442" extrusionOk="0">
                  <a:moveTo>
                    <a:pt x="719" y="0"/>
                  </a:moveTo>
                  <a:cubicBezTo>
                    <a:pt x="317" y="0"/>
                    <a:pt x="0" y="317"/>
                    <a:pt x="0" y="719"/>
                  </a:cubicBezTo>
                  <a:lnTo>
                    <a:pt x="0" y="8723"/>
                  </a:lnTo>
                  <a:cubicBezTo>
                    <a:pt x="0" y="9126"/>
                    <a:pt x="317" y="9442"/>
                    <a:pt x="719" y="9442"/>
                  </a:cubicBezTo>
                  <a:lnTo>
                    <a:pt x="2483" y="9442"/>
                  </a:lnTo>
                  <a:cubicBezTo>
                    <a:pt x="2617" y="8570"/>
                    <a:pt x="3365" y="7918"/>
                    <a:pt x="4256" y="7918"/>
                  </a:cubicBezTo>
                  <a:cubicBezTo>
                    <a:pt x="5138" y="7918"/>
                    <a:pt x="5895" y="8570"/>
                    <a:pt x="6020" y="9442"/>
                  </a:cubicBezTo>
                  <a:lnTo>
                    <a:pt x="8512" y="9442"/>
                  </a:lnTo>
                  <a:lnTo>
                    <a:pt x="8512" y="719"/>
                  </a:lnTo>
                  <a:cubicBezTo>
                    <a:pt x="8512" y="326"/>
                    <a:pt x="8196" y="0"/>
                    <a:pt x="77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7168;p68">
              <a:extLst>
                <a:ext uri="{FF2B5EF4-FFF2-40B4-BE49-F238E27FC236}">
                  <a16:creationId xmlns:a16="http://schemas.microsoft.com/office/drawing/2014/main" id="{0C4CC185-05B9-428F-B934-702AABB0158A}"/>
                </a:ext>
              </a:extLst>
            </p:cNvPr>
            <p:cNvSpPr/>
            <p:nvPr/>
          </p:nvSpPr>
          <p:spPr>
            <a:xfrm>
              <a:off x="5044456" y="2482801"/>
              <a:ext cx="54784" cy="247642"/>
            </a:xfrm>
            <a:custGeom>
              <a:avLst/>
              <a:gdLst/>
              <a:ahLst/>
              <a:cxnLst/>
              <a:rect l="l" t="t" r="r" b="b"/>
              <a:pathLst>
                <a:path w="2091" h="9452" extrusionOk="0">
                  <a:moveTo>
                    <a:pt x="0" y="0"/>
                  </a:moveTo>
                  <a:cubicBezTo>
                    <a:pt x="403" y="0"/>
                    <a:pt x="719" y="317"/>
                    <a:pt x="719" y="719"/>
                  </a:cubicBezTo>
                  <a:lnTo>
                    <a:pt x="719" y="9451"/>
                  </a:lnTo>
                  <a:lnTo>
                    <a:pt x="2081" y="9451"/>
                  </a:lnTo>
                  <a:lnTo>
                    <a:pt x="2081" y="719"/>
                  </a:lnTo>
                  <a:cubicBezTo>
                    <a:pt x="2090" y="326"/>
                    <a:pt x="1764" y="0"/>
                    <a:pt x="1362" y="0"/>
                  </a:cubicBezTo>
                  <a:close/>
                </a:path>
              </a:pathLst>
            </a:custGeom>
            <a:solidFill>
              <a:srgbClr val="DFE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7169;p68">
              <a:extLst>
                <a:ext uri="{FF2B5EF4-FFF2-40B4-BE49-F238E27FC236}">
                  <a16:creationId xmlns:a16="http://schemas.microsoft.com/office/drawing/2014/main" id="{0BEBBAC5-BCC7-487E-BCDD-339C369FDDD0}"/>
                </a:ext>
              </a:extLst>
            </p:cNvPr>
            <p:cNvSpPr/>
            <p:nvPr/>
          </p:nvSpPr>
          <p:spPr>
            <a:xfrm>
              <a:off x="5099214" y="2530249"/>
              <a:ext cx="183845" cy="200194"/>
            </a:xfrm>
            <a:custGeom>
              <a:avLst/>
              <a:gdLst/>
              <a:ahLst/>
              <a:cxnLst/>
              <a:rect l="l" t="t" r="r" b="b"/>
              <a:pathLst>
                <a:path w="7017" h="7641" extrusionOk="0">
                  <a:moveTo>
                    <a:pt x="0" y="1"/>
                  </a:moveTo>
                  <a:lnTo>
                    <a:pt x="0" y="7640"/>
                  </a:lnTo>
                  <a:lnTo>
                    <a:pt x="1467" y="7640"/>
                  </a:lnTo>
                  <a:cubicBezTo>
                    <a:pt x="1601" y="6759"/>
                    <a:pt x="2349" y="6116"/>
                    <a:pt x="3240" y="6116"/>
                  </a:cubicBezTo>
                  <a:cubicBezTo>
                    <a:pt x="4122" y="6116"/>
                    <a:pt x="4879" y="6759"/>
                    <a:pt x="5004" y="7640"/>
                  </a:cubicBezTo>
                  <a:lnTo>
                    <a:pt x="6298" y="7640"/>
                  </a:lnTo>
                  <a:cubicBezTo>
                    <a:pt x="6691" y="7640"/>
                    <a:pt x="7017" y="7315"/>
                    <a:pt x="7017" y="6922"/>
                  </a:cubicBezTo>
                  <a:lnTo>
                    <a:pt x="7017" y="3375"/>
                  </a:lnTo>
                  <a:cubicBezTo>
                    <a:pt x="7007" y="3126"/>
                    <a:pt x="6921" y="2877"/>
                    <a:pt x="6748" y="2694"/>
                  </a:cubicBezTo>
                  <a:lnTo>
                    <a:pt x="4649" y="346"/>
                  </a:lnTo>
                  <a:cubicBezTo>
                    <a:pt x="4457" y="126"/>
                    <a:pt x="4179" y="1"/>
                    <a:pt x="38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7170;p68">
              <a:extLst>
                <a:ext uri="{FF2B5EF4-FFF2-40B4-BE49-F238E27FC236}">
                  <a16:creationId xmlns:a16="http://schemas.microsoft.com/office/drawing/2014/main" id="{45B89576-702B-4E1A-A303-5AD273F2D916}"/>
                </a:ext>
              </a:extLst>
            </p:cNvPr>
            <p:cNvSpPr/>
            <p:nvPr/>
          </p:nvSpPr>
          <p:spPr>
            <a:xfrm>
              <a:off x="5169770" y="2530249"/>
              <a:ext cx="113289" cy="200194"/>
            </a:xfrm>
            <a:custGeom>
              <a:avLst/>
              <a:gdLst/>
              <a:ahLst/>
              <a:cxnLst/>
              <a:rect l="l" t="t" r="r" b="b"/>
              <a:pathLst>
                <a:path w="4324" h="7641" extrusionOk="0">
                  <a:moveTo>
                    <a:pt x="33" y="0"/>
                  </a:moveTo>
                  <a:cubicBezTo>
                    <a:pt x="22" y="0"/>
                    <a:pt x="11" y="1"/>
                    <a:pt x="1" y="1"/>
                  </a:cubicBezTo>
                  <a:lnTo>
                    <a:pt x="64" y="1"/>
                  </a:lnTo>
                  <a:cubicBezTo>
                    <a:pt x="54" y="1"/>
                    <a:pt x="43" y="0"/>
                    <a:pt x="33" y="0"/>
                  </a:cubicBezTo>
                  <a:close/>
                  <a:moveTo>
                    <a:pt x="64" y="1"/>
                  </a:moveTo>
                  <a:lnTo>
                    <a:pt x="64" y="1"/>
                  </a:lnTo>
                  <a:cubicBezTo>
                    <a:pt x="337" y="10"/>
                    <a:pt x="590" y="132"/>
                    <a:pt x="767" y="336"/>
                  </a:cubicBezTo>
                  <a:lnTo>
                    <a:pt x="1189" y="816"/>
                  </a:lnTo>
                  <a:lnTo>
                    <a:pt x="1851" y="1554"/>
                  </a:lnTo>
                  <a:lnTo>
                    <a:pt x="2867" y="2694"/>
                  </a:lnTo>
                  <a:cubicBezTo>
                    <a:pt x="3039" y="2877"/>
                    <a:pt x="3135" y="3126"/>
                    <a:pt x="3135" y="3375"/>
                  </a:cubicBezTo>
                  <a:lnTo>
                    <a:pt x="3135" y="6922"/>
                  </a:lnTo>
                  <a:cubicBezTo>
                    <a:pt x="3135" y="7315"/>
                    <a:pt x="2809" y="7640"/>
                    <a:pt x="2416" y="7640"/>
                  </a:cubicBezTo>
                  <a:lnTo>
                    <a:pt x="3605" y="7640"/>
                  </a:lnTo>
                  <a:cubicBezTo>
                    <a:pt x="3998" y="7640"/>
                    <a:pt x="4324" y="7315"/>
                    <a:pt x="4324" y="6922"/>
                  </a:cubicBezTo>
                  <a:lnTo>
                    <a:pt x="4324" y="3375"/>
                  </a:lnTo>
                  <a:cubicBezTo>
                    <a:pt x="4314" y="3126"/>
                    <a:pt x="4218" y="2877"/>
                    <a:pt x="4055" y="2694"/>
                  </a:cubicBezTo>
                  <a:lnTo>
                    <a:pt x="3039" y="1554"/>
                  </a:lnTo>
                  <a:lnTo>
                    <a:pt x="2378" y="816"/>
                  </a:lnTo>
                  <a:lnTo>
                    <a:pt x="1956" y="336"/>
                  </a:lnTo>
                  <a:cubicBezTo>
                    <a:pt x="1755" y="126"/>
                    <a:pt x="1486" y="1"/>
                    <a:pt x="1189" y="1"/>
                  </a:cubicBezTo>
                  <a:close/>
                </a:path>
              </a:pathLst>
            </a:custGeom>
            <a:solidFill>
              <a:srgbClr val="DFE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7171;p68">
              <a:extLst>
                <a:ext uri="{FF2B5EF4-FFF2-40B4-BE49-F238E27FC236}">
                  <a16:creationId xmlns:a16="http://schemas.microsoft.com/office/drawing/2014/main" id="{0A29BA03-A59A-48F3-8F05-9194021A4491}"/>
                </a:ext>
              </a:extLst>
            </p:cNvPr>
            <p:cNvSpPr/>
            <p:nvPr/>
          </p:nvSpPr>
          <p:spPr>
            <a:xfrm>
              <a:off x="5141396" y="2560405"/>
              <a:ext cx="75115" cy="69849"/>
            </a:xfrm>
            <a:custGeom>
              <a:avLst/>
              <a:gdLst/>
              <a:ahLst/>
              <a:cxnLst/>
              <a:rect l="l" t="t" r="r" b="b"/>
              <a:pathLst>
                <a:path w="2867" h="2666" extrusionOk="0">
                  <a:moveTo>
                    <a:pt x="355" y="0"/>
                  </a:moveTo>
                  <a:cubicBezTo>
                    <a:pt x="163" y="0"/>
                    <a:pt x="0" y="154"/>
                    <a:pt x="10" y="345"/>
                  </a:cubicBezTo>
                  <a:lnTo>
                    <a:pt x="10" y="2320"/>
                  </a:lnTo>
                  <a:cubicBezTo>
                    <a:pt x="1" y="2506"/>
                    <a:pt x="154" y="2665"/>
                    <a:pt x="339" y="2665"/>
                  </a:cubicBezTo>
                  <a:cubicBezTo>
                    <a:pt x="344" y="2665"/>
                    <a:pt x="350" y="2665"/>
                    <a:pt x="355" y="2665"/>
                  </a:cubicBezTo>
                  <a:lnTo>
                    <a:pt x="2521" y="2665"/>
                  </a:lnTo>
                  <a:cubicBezTo>
                    <a:pt x="2713" y="2665"/>
                    <a:pt x="2866" y="2512"/>
                    <a:pt x="2866" y="2329"/>
                  </a:cubicBezTo>
                  <a:lnTo>
                    <a:pt x="2866" y="1572"/>
                  </a:lnTo>
                  <a:cubicBezTo>
                    <a:pt x="2866" y="1486"/>
                    <a:pt x="2838" y="1409"/>
                    <a:pt x="2790" y="1342"/>
                  </a:cubicBezTo>
                  <a:lnTo>
                    <a:pt x="1735" y="125"/>
                  </a:lnTo>
                  <a:cubicBezTo>
                    <a:pt x="1668" y="48"/>
                    <a:pt x="1572" y="0"/>
                    <a:pt x="1477" y="0"/>
                  </a:cubicBezTo>
                  <a:close/>
                </a:path>
              </a:pathLst>
            </a:custGeom>
            <a:solidFill>
              <a:srgbClr val="A4B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7172;p68">
              <a:extLst>
                <a:ext uri="{FF2B5EF4-FFF2-40B4-BE49-F238E27FC236}">
                  <a16:creationId xmlns:a16="http://schemas.microsoft.com/office/drawing/2014/main" id="{6AFB8661-B1F6-474F-AD80-BD5BAA6A1251}"/>
                </a:ext>
              </a:extLst>
            </p:cNvPr>
            <p:cNvSpPr/>
            <p:nvPr/>
          </p:nvSpPr>
          <p:spPr>
            <a:xfrm>
              <a:off x="5128846" y="2512669"/>
              <a:ext cx="62042" cy="17606"/>
            </a:xfrm>
            <a:custGeom>
              <a:avLst/>
              <a:gdLst/>
              <a:ahLst/>
              <a:cxnLst/>
              <a:rect l="l" t="t" r="r" b="b"/>
              <a:pathLst>
                <a:path w="2368" h="672" extrusionOk="0">
                  <a:moveTo>
                    <a:pt x="288" y="1"/>
                  </a:moveTo>
                  <a:cubicBezTo>
                    <a:pt x="125" y="1"/>
                    <a:pt x="0" y="126"/>
                    <a:pt x="0" y="289"/>
                  </a:cubicBezTo>
                  <a:lnTo>
                    <a:pt x="0" y="672"/>
                  </a:lnTo>
                  <a:lnTo>
                    <a:pt x="2368" y="672"/>
                  </a:lnTo>
                  <a:lnTo>
                    <a:pt x="2368" y="289"/>
                  </a:lnTo>
                  <a:cubicBezTo>
                    <a:pt x="2368" y="126"/>
                    <a:pt x="2243" y="1"/>
                    <a:pt x="2080" y="1"/>
                  </a:cubicBezTo>
                  <a:close/>
                </a:path>
              </a:pathLst>
            </a:custGeom>
            <a:solidFill>
              <a:srgbClr val="7E8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7173;p68">
              <a:extLst>
                <a:ext uri="{FF2B5EF4-FFF2-40B4-BE49-F238E27FC236}">
                  <a16:creationId xmlns:a16="http://schemas.microsoft.com/office/drawing/2014/main" id="{BB529489-1877-456E-A41D-412252051C26}"/>
                </a:ext>
              </a:extLst>
            </p:cNvPr>
            <p:cNvSpPr/>
            <p:nvPr/>
          </p:nvSpPr>
          <p:spPr>
            <a:xfrm>
              <a:off x="5135867" y="2468731"/>
              <a:ext cx="47998" cy="43728"/>
            </a:xfrm>
            <a:custGeom>
              <a:avLst/>
              <a:gdLst/>
              <a:ahLst/>
              <a:cxnLst/>
              <a:rect l="l" t="t" r="r" b="b"/>
              <a:pathLst>
                <a:path w="1832" h="1669" extrusionOk="0">
                  <a:moveTo>
                    <a:pt x="892" y="1"/>
                  </a:moveTo>
                  <a:cubicBezTo>
                    <a:pt x="403" y="1"/>
                    <a:pt x="1" y="403"/>
                    <a:pt x="1" y="892"/>
                  </a:cubicBezTo>
                  <a:lnTo>
                    <a:pt x="1" y="1668"/>
                  </a:lnTo>
                  <a:lnTo>
                    <a:pt x="1831" y="1668"/>
                  </a:lnTo>
                  <a:lnTo>
                    <a:pt x="1831" y="892"/>
                  </a:lnTo>
                  <a:cubicBezTo>
                    <a:pt x="1831" y="403"/>
                    <a:pt x="1438" y="1"/>
                    <a:pt x="950" y="1"/>
                  </a:cubicBez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7174;p68">
              <a:extLst>
                <a:ext uri="{FF2B5EF4-FFF2-40B4-BE49-F238E27FC236}">
                  <a16:creationId xmlns:a16="http://schemas.microsoft.com/office/drawing/2014/main" id="{BF8AFF10-5D48-4D81-85AD-E7AC6019921C}"/>
                </a:ext>
              </a:extLst>
            </p:cNvPr>
            <p:cNvSpPr/>
            <p:nvPr/>
          </p:nvSpPr>
          <p:spPr>
            <a:xfrm>
              <a:off x="5150697" y="2468731"/>
              <a:ext cx="33405" cy="43728"/>
            </a:xfrm>
            <a:custGeom>
              <a:avLst/>
              <a:gdLst/>
              <a:ahLst/>
              <a:cxnLst/>
              <a:rect l="l" t="t" r="r" b="b"/>
              <a:pathLst>
                <a:path w="1275" h="1669" extrusionOk="0">
                  <a:moveTo>
                    <a:pt x="355" y="1"/>
                  </a:moveTo>
                  <a:cubicBezTo>
                    <a:pt x="230" y="1"/>
                    <a:pt x="115" y="20"/>
                    <a:pt x="0" y="68"/>
                  </a:cubicBezTo>
                  <a:cubicBezTo>
                    <a:pt x="345" y="211"/>
                    <a:pt x="575" y="547"/>
                    <a:pt x="575" y="911"/>
                  </a:cubicBezTo>
                  <a:lnTo>
                    <a:pt x="575" y="1668"/>
                  </a:lnTo>
                  <a:lnTo>
                    <a:pt x="1275" y="1668"/>
                  </a:lnTo>
                  <a:lnTo>
                    <a:pt x="1275" y="911"/>
                  </a:lnTo>
                  <a:cubicBezTo>
                    <a:pt x="1265" y="403"/>
                    <a:pt x="853" y="1"/>
                    <a:pt x="355" y="1"/>
                  </a:cubicBezTo>
                  <a:close/>
                </a:path>
              </a:pathLst>
            </a:custGeom>
            <a:solidFill>
              <a:srgbClr val="526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7175;p68">
              <a:extLst>
                <a:ext uri="{FF2B5EF4-FFF2-40B4-BE49-F238E27FC236}">
                  <a16:creationId xmlns:a16="http://schemas.microsoft.com/office/drawing/2014/main" id="{CDE1B8EA-0B40-4234-B303-DF6E79E63F1D}"/>
                </a:ext>
              </a:extLst>
            </p:cNvPr>
            <p:cNvSpPr/>
            <p:nvPr/>
          </p:nvSpPr>
          <p:spPr>
            <a:xfrm>
              <a:off x="4924905" y="2690488"/>
              <a:ext cx="109778" cy="93691"/>
            </a:xfrm>
            <a:custGeom>
              <a:avLst/>
              <a:gdLst/>
              <a:ahLst/>
              <a:cxnLst/>
              <a:rect l="l" t="t" r="r" b="b"/>
              <a:pathLst>
                <a:path w="4190" h="3576" extrusionOk="0">
                  <a:moveTo>
                    <a:pt x="2397" y="0"/>
                  </a:moveTo>
                  <a:cubicBezTo>
                    <a:pt x="796" y="0"/>
                    <a:pt x="1" y="1917"/>
                    <a:pt x="1122" y="3049"/>
                  </a:cubicBezTo>
                  <a:cubicBezTo>
                    <a:pt x="1486" y="3412"/>
                    <a:pt x="1935" y="3575"/>
                    <a:pt x="2375" y="3575"/>
                  </a:cubicBezTo>
                  <a:cubicBezTo>
                    <a:pt x="3292" y="3575"/>
                    <a:pt x="4174" y="2868"/>
                    <a:pt x="4180" y="1793"/>
                  </a:cubicBezTo>
                  <a:cubicBezTo>
                    <a:pt x="4190" y="806"/>
                    <a:pt x="3384" y="0"/>
                    <a:pt x="2397" y="0"/>
                  </a:cubicBezTo>
                  <a:close/>
                </a:path>
              </a:pathLst>
            </a:custGeom>
            <a:solidFill>
              <a:srgbClr val="7E8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7176;p68">
              <a:extLst>
                <a:ext uri="{FF2B5EF4-FFF2-40B4-BE49-F238E27FC236}">
                  <a16:creationId xmlns:a16="http://schemas.microsoft.com/office/drawing/2014/main" id="{65559284-B5C2-4C7C-B283-ACCEABE36478}"/>
                </a:ext>
              </a:extLst>
            </p:cNvPr>
            <p:cNvSpPr/>
            <p:nvPr/>
          </p:nvSpPr>
          <p:spPr>
            <a:xfrm>
              <a:off x="4949533" y="2697772"/>
              <a:ext cx="93691" cy="86303"/>
            </a:xfrm>
            <a:custGeom>
              <a:avLst/>
              <a:gdLst/>
              <a:ahLst/>
              <a:cxnLst/>
              <a:rect l="l" t="t" r="r" b="b"/>
              <a:pathLst>
                <a:path w="3576" h="3294" extrusionOk="0">
                  <a:moveTo>
                    <a:pt x="2464" y="0"/>
                  </a:moveTo>
                  <a:cubicBezTo>
                    <a:pt x="3294" y="1300"/>
                    <a:pt x="2243" y="2766"/>
                    <a:pt x="964" y="2766"/>
                  </a:cubicBezTo>
                  <a:cubicBezTo>
                    <a:pt x="648" y="2766"/>
                    <a:pt x="319" y="2676"/>
                    <a:pt x="0" y="2473"/>
                  </a:cubicBezTo>
                  <a:lnTo>
                    <a:pt x="0" y="2473"/>
                  </a:lnTo>
                  <a:cubicBezTo>
                    <a:pt x="345" y="3012"/>
                    <a:pt x="920" y="3294"/>
                    <a:pt x="1503" y="3294"/>
                  </a:cubicBezTo>
                  <a:cubicBezTo>
                    <a:pt x="1956" y="3294"/>
                    <a:pt x="2414" y="3123"/>
                    <a:pt x="2770" y="2771"/>
                  </a:cubicBezTo>
                  <a:cubicBezTo>
                    <a:pt x="3576" y="1965"/>
                    <a:pt x="3432" y="614"/>
                    <a:pt x="2473" y="0"/>
                  </a:cubicBezTo>
                  <a:close/>
                </a:path>
              </a:pathLst>
            </a:custGeom>
            <a:solidFill>
              <a:srgbClr val="657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7177;p68">
              <a:extLst>
                <a:ext uri="{FF2B5EF4-FFF2-40B4-BE49-F238E27FC236}">
                  <a16:creationId xmlns:a16="http://schemas.microsoft.com/office/drawing/2014/main" id="{06829251-0711-4C5C-BCE8-EBC2DF02866C}"/>
                </a:ext>
              </a:extLst>
            </p:cNvPr>
            <p:cNvSpPr/>
            <p:nvPr/>
          </p:nvSpPr>
          <p:spPr>
            <a:xfrm>
              <a:off x="4961087" y="2717605"/>
              <a:ext cx="46479" cy="39824"/>
            </a:xfrm>
            <a:custGeom>
              <a:avLst/>
              <a:gdLst/>
              <a:ahLst/>
              <a:cxnLst/>
              <a:rect l="l" t="t" r="r" b="b"/>
              <a:pathLst>
                <a:path w="1774" h="1520" extrusionOk="0">
                  <a:moveTo>
                    <a:pt x="1016" y="1"/>
                  </a:moveTo>
                  <a:cubicBezTo>
                    <a:pt x="336" y="1"/>
                    <a:pt x="0" y="815"/>
                    <a:pt x="470" y="1295"/>
                  </a:cubicBezTo>
                  <a:cubicBezTo>
                    <a:pt x="625" y="1450"/>
                    <a:pt x="817" y="1520"/>
                    <a:pt x="1005" y="1520"/>
                  </a:cubicBezTo>
                  <a:cubicBezTo>
                    <a:pt x="1397" y="1520"/>
                    <a:pt x="1773" y="1218"/>
                    <a:pt x="1773" y="758"/>
                  </a:cubicBezTo>
                  <a:cubicBezTo>
                    <a:pt x="1773" y="336"/>
                    <a:pt x="1428" y="1"/>
                    <a:pt x="1016" y="1"/>
                  </a:cubicBezTo>
                  <a:close/>
                </a:path>
              </a:pathLst>
            </a:custGeom>
            <a:solidFill>
              <a:srgbClr val="D5DA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7178;p68">
              <a:extLst>
                <a:ext uri="{FF2B5EF4-FFF2-40B4-BE49-F238E27FC236}">
                  <a16:creationId xmlns:a16="http://schemas.microsoft.com/office/drawing/2014/main" id="{BCBFCC5C-7C1D-4E09-9068-E27ECE61C54A}"/>
                </a:ext>
              </a:extLst>
            </p:cNvPr>
            <p:cNvSpPr/>
            <p:nvPr/>
          </p:nvSpPr>
          <p:spPr>
            <a:xfrm>
              <a:off x="5121300" y="2690488"/>
              <a:ext cx="109516" cy="93691"/>
            </a:xfrm>
            <a:custGeom>
              <a:avLst/>
              <a:gdLst/>
              <a:ahLst/>
              <a:cxnLst/>
              <a:rect l="l" t="t" r="r" b="b"/>
              <a:pathLst>
                <a:path w="4180" h="3576" extrusionOk="0">
                  <a:moveTo>
                    <a:pt x="2387" y="0"/>
                  </a:moveTo>
                  <a:cubicBezTo>
                    <a:pt x="796" y="0"/>
                    <a:pt x="1" y="1917"/>
                    <a:pt x="1122" y="3049"/>
                  </a:cubicBezTo>
                  <a:cubicBezTo>
                    <a:pt x="1486" y="3412"/>
                    <a:pt x="1934" y="3575"/>
                    <a:pt x="2375" y="3575"/>
                  </a:cubicBezTo>
                  <a:cubicBezTo>
                    <a:pt x="3292" y="3575"/>
                    <a:pt x="4173" y="2868"/>
                    <a:pt x="4180" y="1793"/>
                  </a:cubicBezTo>
                  <a:cubicBezTo>
                    <a:pt x="4180" y="806"/>
                    <a:pt x="3384" y="0"/>
                    <a:pt x="2387" y="0"/>
                  </a:cubicBezTo>
                  <a:close/>
                </a:path>
              </a:pathLst>
            </a:custGeom>
            <a:solidFill>
              <a:srgbClr val="7E8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7179;p68">
              <a:extLst>
                <a:ext uri="{FF2B5EF4-FFF2-40B4-BE49-F238E27FC236}">
                  <a16:creationId xmlns:a16="http://schemas.microsoft.com/office/drawing/2014/main" id="{A7519167-1D64-41DA-AF76-ED604956EC0C}"/>
                </a:ext>
              </a:extLst>
            </p:cNvPr>
            <p:cNvSpPr/>
            <p:nvPr/>
          </p:nvSpPr>
          <p:spPr>
            <a:xfrm>
              <a:off x="5144409" y="2697772"/>
              <a:ext cx="93691" cy="86303"/>
            </a:xfrm>
            <a:custGeom>
              <a:avLst/>
              <a:gdLst/>
              <a:ahLst/>
              <a:cxnLst/>
              <a:rect l="l" t="t" r="r" b="b"/>
              <a:pathLst>
                <a:path w="3576" h="3294" extrusionOk="0">
                  <a:moveTo>
                    <a:pt x="2483" y="0"/>
                  </a:moveTo>
                  <a:cubicBezTo>
                    <a:pt x="2934" y="710"/>
                    <a:pt x="2838" y="1639"/>
                    <a:pt x="2234" y="2234"/>
                  </a:cubicBezTo>
                  <a:cubicBezTo>
                    <a:pt x="1890" y="2583"/>
                    <a:pt x="1434" y="2762"/>
                    <a:pt x="973" y="2762"/>
                  </a:cubicBezTo>
                  <a:cubicBezTo>
                    <a:pt x="638" y="2762"/>
                    <a:pt x="299" y="2667"/>
                    <a:pt x="0" y="2473"/>
                  </a:cubicBezTo>
                  <a:lnTo>
                    <a:pt x="0" y="2473"/>
                  </a:lnTo>
                  <a:cubicBezTo>
                    <a:pt x="345" y="3012"/>
                    <a:pt x="924" y="3294"/>
                    <a:pt x="1507" y="3294"/>
                  </a:cubicBezTo>
                  <a:cubicBezTo>
                    <a:pt x="1961" y="3294"/>
                    <a:pt x="2418" y="3123"/>
                    <a:pt x="2771" y="2771"/>
                  </a:cubicBezTo>
                  <a:cubicBezTo>
                    <a:pt x="3576" y="1965"/>
                    <a:pt x="3432" y="623"/>
                    <a:pt x="2483" y="0"/>
                  </a:cubicBezTo>
                  <a:close/>
                </a:path>
              </a:pathLst>
            </a:custGeom>
            <a:solidFill>
              <a:srgbClr val="657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7180;p68">
              <a:extLst>
                <a:ext uri="{FF2B5EF4-FFF2-40B4-BE49-F238E27FC236}">
                  <a16:creationId xmlns:a16="http://schemas.microsoft.com/office/drawing/2014/main" id="{07A17C06-437C-4266-9384-DC0B0605188E}"/>
                </a:ext>
              </a:extLst>
            </p:cNvPr>
            <p:cNvSpPr/>
            <p:nvPr/>
          </p:nvSpPr>
          <p:spPr>
            <a:xfrm>
              <a:off x="5157220" y="2717605"/>
              <a:ext cx="46741" cy="39824"/>
            </a:xfrm>
            <a:custGeom>
              <a:avLst/>
              <a:gdLst/>
              <a:ahLst/>
              <a:cxnLst/>
              <a:rect l="l" t="t" r="r" b="b"/>
              <a:pathLst>
                <a:path w="1784" h="1520" extrusionOk="0">
                  <a:moveTo>
                    <a:pt x="1016" y="1"/>
                  </a:moveTo>
                  <a:cubicBezTo>
                    <a:pt x="345" y="1"/>
                    <a:pt x="0" y="815"/>
                    <a:pt x="480" y="1295"/>
                  </a:cubicBezTo>
                  <a:cubicBezTo>
                    <a:pt x="635" y="1450"/>
                    <a:pt x="827" y="1520"/>
                    <a:pt x="1015" y="1520"/>
                  </a:cubicBezTo>
                  <a:cubicBezTo>
                    <a:pt x="1407" y="1520"/>
                    <a:pt x="1783" y="1218"/>
                    <a:pt x="1783" y="758"/>
                  </a:cubicBezTo>
                  <a:cubicBezTo>
                    <a:pt x="1783" y="336"/>
                    <a:pt x="1438" y="1"/>
                    <a:pt x="1016" y="1"/>
                  </a:cubicBezTo>
                  <a:close/>
                </a:path>
              </a:pathLst>
            </a:custGeom>
            <a:solidFill>
              <a:srgbClr val="D5DA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7181;p68">
              <a:extLst>
                <a:ext uri="{FF2B5EF4-FFF2-40B4-BE49-F238E27FC236}">
                  <a16:creationId xmlns:a16="http://schemas.microsoft.com/office/drawing/2014/main" id="{8EC66956-9E58-4FBC-8199-CB7294B25B0C}"/>
                </a:ext>
              </a:extLst>
            </p:cNvPr>
            <p:cNvSpPr/>
            <p:nvPr/>
          </p:nvSpPr>
          <p:spPr>
            <a:xfrm>
              <a:off x="4936223" y="2525245"/>
              <a:ext cx="102730" cy="102494"/>
            </a:xfrm>
            <a:custGeom>
              <a:avLst/>
              <a:gdLst/>
              <a:ahLst/>
              <a:cxnLst/>
              <a:rect l="l" t="t" r="r" b="b"/>
              <a:pathLst>
                <a:path w="3921" h="3912" extrusionOk="0">
                  <a:moveTo>
                    <a:pt x="1678" y="0"/>
                  </a:moveTo>
                  <a:cubicBezTo>
                    <a:pt x="1476" y="0"/>
                    <a:pt x="1313" y="154"/>
                    <a:pt x="1313" y="355"/>
                  </a:cubicBezTo>
                  <a:lnTo>
                    <a:pt x="1313" y="1304"/>
                  </a:lnTo>
                  <a:lnTo>
                    <a:pt x="364" y="1304"/>
                  </a:lnTo>
                  <a:cubicBezTo>
                    <a:pt x="163" y="1304"/>
                    <a:pt x="0" y="1467"/>
                    <a:pt x="0" y="1668"/>
                  </a:cubicBezTo>
                  <a:lnTo>
                    <a:pt x="0" y="2234"/>
                  </a:lnTo>
                  <a:cubicBezTo>
                    <a:pt x="0" y="2425"/>
                    <a:pt x="163" y="2598"/>
                    <a:pt x="364" y="2598"/>
                  </a:cubicBezTo>
                  <a:lnTo>
                    <a:pt x="1304" y="2598"/>
                  </a:lnTo>
                  <a:lnTo>
                    <a:pt x="1304" y="3547"/>
                  </a:lnTo>
                  <a:cubicBezTo>
                    <a:pt x="1304" y="3748"/>
                    <a:pt x="1467" y="3911"/>
                    <a:pt x="1678" y="3911"/>
                  </a:cubicBezTo>
                  <a:lnTo>
                    <a:pt x="2234" y="3911"/>
                  </a:lnTo>
                  <a:cubicBezTo>
                    <a:pt x="2435" y="3911"/>
                    <a:pt x="2607" y="3748"/>
                    <a:pt x="2598" y="3547"/>
                  </a:cubicBezTo>
                  <a:lnTo>
                    <a:pt x="2598" y="2598"/>
                  </a:lnTo>
                  <a:lnTo>
                    <a:pt x="3547" y="2598"/>
                  </a:lnTo>
                  <a:cubicBezTo>
                    <a:pt x="3552" y="2598"/>
                    <a:pt x="3557" y="2598"/>
                    <a:pt x="3563" y="2598"/>
                  </a:cubicBezTo>
                  <a:cubicBezTo>
                    <a:pt x="3757" y="2598"/>
                    <a:pt x="3920" y="2430"/>
                    <a:pt x="3911" y="2234"/>
                  </a:cubicBezTo>
                  <a:lnTo>
                    <a:pt x="3911" y="1668"/>
                  </a:lnTo>
                  <a:cubicBezTo>
                    <a:pt x="3911" y="1467"/>
                    <a:pt x="3748" y="1304"/>
                    <a:pt x="3556" y="1304"/>
                  </a:cubicBezTo>
                  <a:lnTo>
                    <a:pt x="2607" y="1304"/>
                  </a:lnTo>
                  <a:lnTo>
                    <a:pt x="2607" y="355"/>
                  </a:lnTo>
                  <a:cubicBezTo>
                    <a:pt x="2607" y="154"/>
                    <a:pt x="2435" y="0"/>
                    <a:pt x="2243" y="0"/>
                  </a:cubicBez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7182;p68">
              <a:extLst>
                <a:ext uri="{FF2B5EF4-FFF2-40B4-BE49-F238E27FC236}">
                  <a16:creationId xmlns:a16="http://schemas.microsoft.com/office/drawing/2014/main" id="{C7CB512B-1BF1-4A00-902D-CE145CF1870A}"/>
                </a:ext>
              </a:extLst>
            </p:cNvPr>
            <p:cNvSpPr/>
            <p:nvPr/>
          </p:nvSpPr>
          <p:spPr>
            <a:xfrm>
              <a:off x="5098952" y="2670890"/>
              <a:ext cx="183872" cy="59815"/>
            </a:xfrm>
            <a:custGeom>
              <a:avLst/>
              <a:gdLst/>
              <a:ahLst/>
              <a:cxnLst/>
              <a:rect l="l" t="t" r="r" b="b"/>
              <a:pathLst>
                <a:path w="7018" h="2283" extrusionOk="0">
                  <a:moveTo>
                    <a:pt x="1" y="1"/>
                  </a:moveTo>
                  <a:lnTo>
                    <a:pt x="1" y="2282"/>
                  </a:lnTo>
                  <a:lnTo>
                    <a:pt x="1467" y="2282"/>
                  </a:lnTo>
                  <a:cubicBezTo>
                    <a:pt x="1601" y="1400"/>
                    <a:pt x="2359" y="748"/>
                    <a:pt x="3240" y="748"/>
                  </a:cubicBezTo>
                  <a:cubicBezTo>
                    <a:pt x="3247" y="748"/>
                    <a:pt x="3253" y="748"/>
                    <a:pt x="3260" y="748"/>
                  </a:cubicBezTo>
                  <a:cubicBezTo>
                    <a:pt x="4143" y="748"/>
                    <a:pt x="4880" y="1397"/>
                    <a:pt x="5014" y="2272"/>
                  </a:cubicBezTo>
                  <a:lnTo>
                    <a:pt x="6298" y="2272"/>
                  </a:lnTo>
                  <a:cubicBezTo>
                    <a:pt x="6691" y="2272"/>
                    <a:pt x="7017" y="1947"/>
                    <a:pt x="7017" y="1554"/>
                  </a:cubicBezTo>
                  <a:lnTo>
                    <a:pt x="7017" y="1"/>
                  </a:ln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7183;p68">
              <a:extLst>
                <a:ext uri="{FF2B5EF4-FFF2-40B4-BE49-F238E27FC236}">
                  <a16:creationId xmlns:a16="http://schemas.microsoft.com/office/drawing/2014/main" id="{508C745F-F301-4392-B9C5-BF8286B1C309}"/>
                </a:ext>
              </a:extLst>
            </p:cNvPr>
            <p:cNvSpPr/>
            <p:nvPr/>
          </p:nvSpPr>
          <p:spPr>
            <a:xfrm>
              <a:off x="5233069" y="2670890"/>
              <a:ext cx="49990" cy="59553"/>
            </a:xfrm>
            <a:custGeom>
              <a:avLst/>
              <a:gdLst/>
              <a:ahLst/>
              <a:cxnLst/>
              <a:rect l="l" t="t" r="r" b="b"/>
              <a:pathLst>
                <a:path w="1908" h="2273" extrusionOk="0">
                  <a:moveTo>
                    <a:pt x="719" y="1"/>
                  </a:moveTo>
                  <a:lnTo>
                    <a:pt x="719" y="1554"/>
                  </a:lnTo>
                  <a:cubicBezTo>
                    <a:pt x="719" y="1947"/>
                    <a:pt x="393" y="2272"/>
                    <a:pt x="0" y="2272"/>
                  </a:cubicBezTo>
                  <a:lnTo>
                    <a:pt x="1189" y="2272"/>
                  </a:lnTo>
                  <a:cubicBezTo>
                    <a:pt x="1582" y="2272"/>
                    <a:pt x="1908" y="1947"/>
                    <a:pt x="1908" y="1554"/>
                  </a:cubicBezTo>
                  <a:lnTo>
                    <a:pt x="1908" y="1"/>
                  </a:lnTo>
                  <a:close/>
                </a:path>
              </a:pathLst>
            </a:custGeom>
            <a:solidFill>
              <a:srgbClr val="526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7184;p68">
              <a:extLst>
                <a:ext uri="{FF2B5EF4-FFF2-40B4-BE49-F238E27FC236}">
                  <a16:creationId xmlns:a16="http://schemas.microsoft.com/office/drawing/2014/main" id="{59C0C724-4E5A-4379-825E-0359B79C3698}"/>
                </a:ext>
              </a:extLst>
            </p:cNvPr>
            <p:cNvSpPr/>
            <p:nvPr/>
          </p:nvSpPr>
          <p:spPr>
            <a:xfrm>
              <a:off x="4875937" y="2670655"/>
              <a:ext cx="223303" cy="59788"/>
            </a:xfrm>
            <a:custGeom>
              <a:avLst/>
              <a:gdLst/>
              <a:ahLst/>
              <a:cxnLst/>
              <a:rect l="l" t="t" r="r" b="b"/>
              <a:pathLst>
                <a:path w="8523" h="2282" extrusionOk="0">
                  <a:moveTo>
                    <a:pt x="1" y="0"/>
                  </a:moveTo>
                  <a:lnTo>
                    <a:pt x="1" y="1553"/>
                  </a:lnTo>
                  <a:cubicBezTo>
                    <a:pt x="1" y="1956"/>
                    <a:pt x="327" y="2281"/>
                    <a:pt x="720" y="2281"/>
                  </a:cubicBezTo>
                  <a:lnTo>
                    <a:pt x="2493" y="2281"/>
                  </a:lnTo>
                  <a:cubicBezTo>
                    <a:pt x="2627" y="1409"/>
                    <a:pt x="3375" y="757"/>
                    <a:pt x="4257" y="757"/>
                  </a:cubicBezTo>
                  <a:cubicBezTo>
                    <a:pt x="5148" y="757"/>
                    <a:pt x="5896" y="1409"/>
                    <a:pt x="6030" y="2281"/>
                  </a:cubicBezTo>
                  <a:lnTo>
                    <a:pt x="8522" y="2281"/>
                  </a:lnTo>
                  <a:lnTo>
                    <a:pt x="8522" y="0"/>
                  </a:ln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7185;p68">
              <a:extLst>
                <a:ext uri="{FF2B5EF4-FFF2-40B4-BE49-F238E27FC236}">
                  <a16:creationId xmlns:a16="http://schemas.microsoft.com/office/drawing/2014/main" id="{5D4E5024-7C1C-433A-B0F1-D660874727C3}"/>
                </a:ext>
              </a:extLst>
            </p:cNvPr>
            <p:cNvSpPr/>
            <p:nvPr/>
          </p:nvSpPr>
          <p:spPr>
            <a:xfrm>
              <a:off x="5063529" y="2670890"/>
              <a:ext cx="35711" cy="59815"/>
            </a:xfrm>
            <a:custGeom>
              <a:avLst/>
              <a:gdLst/>
              <a:ahLst/>
              <a:cxnLst/>
              <a:rect l="l" t="t" r="r" b="b"/>
              <a:pathLst>
                <a:path w="1363" h="2283" extrusionOk="0">
                  <a:moveTo>
                    <a:pt x="1" y="1"/>
                  </a:moveTo>
                  <a:lnTo>
                    <a:pt x="1" y="2282"/>
                  </a:lnTo>
                  <a:lnTo>
                    <a:pt x="1362" y="2282"/>
                  </a:lnTo>
                  <a:lnTo>
                    <a:pt x="1362" y="1"/>
                  </a:lnTo>
                  <a:close/>
                </a:path>
              </a:pathLst>
            </a:custGeom>
            <a:solidFill>
              <a:srgbClr val="526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2073;p61">
            <a:extLst>
              <a:ext uri="{FF2B5EF4-FFF2-40B4-BE49-F238E27FC236}">
                <a16:creationId xmlns:a16="http://schemas.microsoft.com/office/drawing/2014/main" id="{9EFE76E6-0D10-41FC-B536-666B5B9C444D}"/>
              </a:ext>
            </a:extLst>
          </p:cNvPr>
          <p:cNvGrpSpPr/>
          <p:nvPr/>
        </p:nvGrpSpPr>
        <p:grpSpPr>
          <a:xfrm>
            <a:off x="2686301" y="2239054"/>
            <a:ext cx="3521236" cy="208784"/>
            <a:chOff x="6336021" y="3733725"/>
            <a:chExt cx="2566204" cy="351310"/>
          </a:xfrm>
        </p:grpSpPr>
        <p:sp>
          <p:nvSpPr>
            <p:cNvPr id="113" name="Google Shape;2074;p61">
              <a:extLst>
                <a:ext uri="{FF2B5EF4-FFF2-40B4-BE49-F238E27FC236}">
                  <a16:creationId xmlns:a16="http://schemas.microsoft.com/office/drawing/2014/main" id="{00E470A4-B310-4BEF-9B29-6417A2E47A7E}"/>
                </a:ext>
              </a:extLst>
            </p:cNvPr>
            <p:cNvSpPr/>
            <p:nvPr/>
          </p:nvSpPr>
          <p:spPr>
            <a:xfrm>
              <a:off x="6336021" y="3733735"/>
              <a:ext cx="1359580" cy="351300"/>
            </a:xfrm>
            <a:prstGeom prst="homePlate">
              <a:avLst>
                <a:gd name="adj" fmla="val 50000"/>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075;p61">
              <a:extLst>
                <a:ext uri="{FF2B5EF4-FFF2-40B4-BE49-F238E27FC236}">
                  <a16:creationId xmlns:a16="http://schemas.microsoft.com/office/drawing/2014/main" id="{AE29918E-05AE-4A76-A545-B07883482B79}"/>
                </a:ext>
              </a:extLst>
            </p:cNvPr>
            <p:cNvSpPr/>
            <p:nvPr/>
          </p:nvSpPr>
          <p:spPr>
            <a:xfrm>
              <a:off x="7674391" y="3733725"/>
              <a:ext cx="674445" cy="351300"/>
            </a:xfrm>
            <a:prstGeom prst="chevron">
              <a:avLst>
                <a:gd name="adj" fmla="val 50000"/>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076;p61">
              <a:extLst>
                <a:ext uri="{FF2B5EF4-FFF2-40B4-BE49-F238E27FC236}">
                  <a16:creationId xmlns:a16="http://schemas.microsoft.com/office/drawing/2014/main" id="{A3EAE296-C585-4FDC-8B44-56DE58F9BD45}"/>
                </a:ext>
              </a:extLst>
            </p:cNvPr>
            <p:cNvSpPr/>
            <p:nvPr/>
          </p:nvSpPr>
          <p:spPr>
            <a:xfrm>
              <a:off x="8327125" y="3733725"/>
              <a:ext cx="418440" cy="351300"/>
            </a:xfrm>
            <a:prstGeom prst="chevron">
              <a:avLst>
                <a:gd name="adj" fmla="val 50000"/>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077;p61">
              <a:extLst>
                <a:ext uri="{FF2B5EF4-FFF2-40B4-BE49-F238E27FC236}">
                  <a16:creationId xmlns:a16="http://schemas.microsoft.com/office/drawing/2014/main" id="{F8D8D3EE-620E-4C98-9920-4D1BAD2FB940}"/>
                </a:ext>
              </a:extLst>
            </p:cNvPr>
            <p:cNvSpPr/>
            <p:nvPr/>
          </p:nvSpPr>
          <p:spPr>
            <a:xfrm>
              <a:off x="8711264" y="3733725"/>
              <a:ext cx="190961" cy="351300"/>
            </a:xfrm>
            <a:prstGeom prst="chevron">
              <a:avLst>
                <a:gd name="adj" fmla="val 50000"/>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 name="Textfeld 103">
            <a:extLst>
              <a:ext uri="{FF2B5EF4-FFF2-40B4-BE49-F238E27FC236}">
                <a16:creationId xmlns:a16="http://schemas.microsoft.com/office/drawing/2014/main" id="{EA6EFD56-2C9C-4227-BC5C-FDCDE4AFD80A}"/>
              </a:ext>
            </a:extLst>
          </p:cNvPr>
          <p:cNvSpPr txBox="1"/>
          <p:nvPr/>
        </p:nvSpPr>
        <p:spPr>
          <a:xfrm>
            <a:off x="8758958" y="4829685"/>
            <a:ext cx="381836"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16</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501859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500"/>
                                        <p:tgtEl>
                                          <p:spTgt spid="84"/>
                                        </p:tgtEl>
                                      </p:cBhvr>
                                    </p:animEffect>
                                  </p:childTnLst>
                                </p:cTn>
                              </p:par>
                              <p:par>
                                <p:cTn id="8" presetID="42" presetClass="path" presetSubtype="0" accel="50000" decel="50000" fill="hold" nodeType="withEffect">
                                  <p:stCondLst>
                                    <p:cond delay="0"/>
                                  </p:stCondLst>
                                  <p:childTnLst>
                                    <p:animMotion origin="layout" path="M -3.05556E-6 -4.44444E-6 L 0.31962 0.0034 " pathEditMode="relative" rAng="0" ptsTypes="AA">
                                      <p:cBhvr>
                                        <p:cTn id="9" dur="3000" fill="hold"/>
                                        <p:tgtEl>
                                          <p:spTgt spid="84"/>
                                        </p:tgtEl>
                                        <p:attrNameLst>
                                          <p:attrName>ppt_x</p:attrName>
                                          <p:attrName>ppt_y</p:attrName>
                                        </p:attrNameLst>
                                      </p:cBhvr>
                                      <p:rCtr x="15972" y="154"/>
                                    </p:animMotion>
                                  </p:childTnLst>
                                </p:cTn>
                              </p:par>
                              <p:par>
                                <p:cTn id="10" presetID="10" presetClass="entr" presetSubtype="0" fill="hold" nodeType="withEffect">
                                  <p:stCondLst>
                                    <p:cond delay="0"/>
                                  </p:stCondLst>
                                  <p:childTnLst>
                                    <p:set>
                                      <p:cBhvr>
                                        <p:cTn id="11" dur="1" fill="hold">
                                          <p:stCondLst>
                                            <p:cond delay="0"/>
                                          </p:stCondLst>
                                        </p:cTn>
                                        <p:tgtEl>
                                          <p:spTgt spid="112"/>
                                        </p:tgtEl>
                                        <p:attrNameLst>
                                          <p:attrName>style.visibility</p:attrName>
                                        </p:attrNameLst>
                                      </p:cBhvr>
                                      <p:to>
                                        <p:strVal val="visible"/>
                                      </p:to>
                                    </p:set>
                                    <p:animEffect transition="in" filter="fade">
                                      <p:cBhvr>
                                        <p:cTn id="12" dur="500"/>
                                        <p:tgtEl>
                                          <p:spTgt spid="1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a:t>ABSOLUTE NUMBERS </a:t>
            </a:r>
            <a:r>
              <a:rPr lang="de-DE" dirty="0" err="1"/>
              <a:t>OF</a:t>
            </a:r>
            <a:r>
              <a:rPr lang="de-DE" dirty="0"/>
              <a:t> </a:t>
            </a:r>
            <a:r>
              <a:rPr lang="de-DE" dirty="0" err="1"/>
              <a:t>HOSPITALIZATIONS</a:t>
            </a:r>
            <a:endParaRPr lang="en-US" dirty="0"/>
          </a:p>
        </p:txBody>
      </p:sp>
      <p:pic>
        <p:nvPicPr>
          <p:cNvPr id="8" name="Grafik 7">
            <a:extLst>
              <a:ext uri="{FF2B5EF4-FFF2-40B4-BE49-F238E27FC236}">
                <a16:creationId xmlns:a16="http://schemas.microsoft.com/office/drawing/2014/main" id="{953F7637-D1F9-41C9-8D0F-40D4A922EBC2}"/>
              </a:ext>
            </a:extLst>
          </p:cNvPr>
          <p:cNvPicPr>
            <a:picLocks noChangeAspect="1"/>
          </p:cNvPicPr>
          <p:nvPr/>
        </p:nvPicPr>
        <p:blipFill>
          <a:blip r:embed="rId3"/>
          <a:stretch>
            <a:fillRect/>
          </a:stretch>
        </p:blipFill>
        <p:spPr>
          <a:xfrm>
            <a:off x="628270" y="1221086"/>
            <a:ext cx="7887459" cy="35493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feld 5">
            <a:extLst>
              <a:ext uri="{FF2B5EF4-FFF2-40B4-BE49-F238E27FC236}">
                <a16:creationId xmlns:a16="http://schemas.microsoft.com/office/drawing/2014/main" id="{D206196A-8F78-4589-8C41-FCBA43083D76}"/>
              </a:ext>
            </a:extLst>
          </p:cNvPr>
          <p:cNvSpPr txBox="1"/>
          <p:nvPr/>
        </p:nvSpPr>
        <p:spPr>
          <a:xfrm>
            <a:off x="8758958" y="4829685"/>
            <a:ext cx="364202"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17</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38468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120537A3-A691-43E8-A0AD-EBB3E4542D4E}"/>
              </a:ext>
            </a:extLst>
          </p:cNvPr>
          <p:cNvPicPr>
            <a:picLocks noChangeAspect="1"/>
          </p:cNvPicPr>
          <p:nvPr/>
        </p:nvPicPr>
        <p:blipFill>
          <a:blip r:embed="rId3"/>
          <a:stretch>
            <a:fillRect/>
          </a:stretch>
        </p:blipFill>
        <p:spPr>
          <a:xfrm>
            <a:off x="628270" y="1221087"/>
            <a:ext cx="7887459" cy="35493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a:t>NUMBERS </a:t>
            </a:r>
            <a:r>
              <a:rPr lang="de-DE" dirty="0" err="1"/>
              <a:t>REPORTED</a:t>
            </a:r>
            <a:r>
              <a:rPr lang="de-DE" dirty="0"/>
              <a:t> BY THE </a:t>
            </a:r>
            <a:r>
              <a:rPr lang="de-DE" dirty="0" err="1"/>
              <a:t>RKI</a:t>
            </a:r>
            <a:endParaRPr lang="en-US" dirty="0"/>
          </a:p>
        </p:txBody>
      </p:sp>
      <p:sp>
        <p:nvSpPr>
          <p:cNvPr id="7" name="Textfeld 6">
            <a:extLst>
              <a:ext uri="{FF2B5EF4-FFF2-40B4-BE49-F238E27FC236}">
                <a16:creationId xmlns:a16="http://schemas.microsoft.com/office/drawing/2014/main" id="{184FC2DE-6806-43A0-A033-BCAE40F62B72}"/>
              </a:ext>
            </a:extLst>
          </p:cNvPr>
          <p:cNvSpPr txBox="1"/>
          <p:nvPr/>
        </p:nvSpPr>
        <p:spPr>
          <a:xfrm>
            <a:off x="8758958" y="4829685"/>
            <a:ext cx="383438"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18</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1357154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322D5561-2D83-45EE-8FD0-0EEB8D235FE1}"/>
              </a:ext>
            </a:extLst>
          </p:cNvPr>
          <p:cNvPicPr>
            <a:picLocks noChangeAspect="1"/>
          </p:cNvPicPr>
          <p:nvPr/>
        </p:nvPicPr>
        <p:blipFill>
          <a:blip r:embed="rId3"/>
          <a:stretch>
            <a:fillRect/>
          </a:stretch>
        </p:blipFill>
        <p:spPr>
          <a:xfrm>
            <a:off x="344039" y="1334890"/>
            <a:ext cx="7634559" cy="34355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err="1"/>
              <a:t>EXPLAINING</a:t>
            </a:r>
            <a:r>
              <a:rPr lang="de-DE" dirty="0"/>
              <a:t> THE </a:t>
            </a:r>
            <a:r>
              <a:rPr lang="de-DE" dirty="0" err="1"/>
              <a:t>HOSPITALIZATION</a:t>
            </a:r>
            <a:r>
              <a:rPr lang="de-DE" dirty="0"/>
              <a:t> RATE</a:t>
            </a:r>
            <a:endParaRPr lang="en-US" dirty="0"/>
          </a:p>
        </p:txBody>
      </p:sp>
      <p:sp>
        <p:nvSpPr>
          <p:cNvPr id="6" name="Textfeld 5">
            <a:extLst>
              <a:ext uri="{FF2B5EF4-FFF2-40B4-BE49-F238E27FC236}">
                <a16:creationId xmlns:a16="http://schemas.microsoft.com/office/drawing/2014/main" id="{A257EC22-CB8D-48FE-83DD-8382109F6329}"/>
              </a:ext>
            </a:extLst>
          </p:cNvPr>
          <p:cNvSpPr txBox="1"/>
          <p:nvPr/>
        </p:nvSpPr>
        <p:spPr>
          <a:xfrm>
            <a:off x="8758958" y="4829685"/>
            <a:ext cx="377026"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19</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2548492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grpSp>
        <p:nvGrpSpPr>
          <p:cNvPr id="363" name="Google Shape;363;p33"/>
          <p:cNvGrpSpPr/>
          <p:nvPr/>
        </p:nvGrpSpPr>
        <p:grpSpPr>
          <a:xfrm>
            <a:off x="4129766" y="1101750"/>
            <a:ext cx="971700" cy="652014"/>
            <a:chOff x="3600450" y="1186000"/>
            <a:chExt cx="1457400" cy="971700"/>
          </a:xfrm>
        </p:grpSpPr>
        <p:sp>
          <p:nvSpPr>
            <p:cNvPr id="364" name="Google Shape;364;p33"/>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65" name="Google Shape;365;p33"/>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366" name="Google Shape;366;p33"/>
            <p:cNvCxnSpPr>
              <a:stCxn id="364" idx="2"/>
            </p:cNvCxnSpPr>
            <p:nvPr/>
          </p:nvCxnSpPr>
          <p:spPr>
            <a:xfrm rot="10800000">
              <a:off x="3600450" y="1671850"/>
              <a:ext cx="485700" cy="0"/>
            </a:xfrm>
            <a:prstGeom prst="straightConnector1">
              <a:avLst/>
            </a:prstGeom>
            <a:noFill/>
            <a:ln w="9525" cap="flat" cmpd="sng">
              <a:solidFill>
                <a:schemeClr val="dk1"/>
              </a:solidFill>
              <a:prstDash val="solid"/>
              <a:round/>
              <a:headEnd type="none" w="med" len="med"/>
              <a:tailEnd type="none" w="med" len="med"/>
            </a:ln>
          </p:spPr>
        </p:cxnSp>
      </p:grpSp>
      <p:sp>
        <p:nvSpPr>
          <p:cNvPr id="367" name="Google Shape;367;p33"/>
          <p:cNvSpPr txBox="1">
            <a:spLocks noGrp="1"/>
          </p:cNvSpPr>
          <p:nvPr>
            <p:ph type="title" idx="3"/>
          </p:nvPr>
        </p:nvSpPr>
        <p:spPr>
          <a:xfrm>
            <a:off x="2643625" y="346050"/>
            <a:ext cx="38568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AGENDA</a:t>
            </a:r>
            <a:endParaRPr dirty="0"/>
          </a:p>
        </p:txBody>
      </p:sp>
      <p:sp>
        <p:nvSpPr>
          <p:cNvPr id="369" name="Google Shape;369;p33"/>
          <p:cNvSpPr txBox="1">
            <a:spLocks noGrp="1"/>
          </p:cNvSpPr>
          <p:nvPr>
            <p:ph type="title"/>
          </p:nvPr>
        </p:nvSpPr>
        <p:spPr>
          <a:xfrm>
            <a:off x="4401266" y="1122801"/>
            <a:ext cx="7002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01</a:t>
            </a:r>
            <a:endParaRPr sz="3200" dirty="0"/>
          </a:p>
        </p:txBody>
      </p:sp>
      <p:sp>
        <p:nvSpPr>
          <p:cNvPr id="370" name="Google Shape;370;p33"/>
          <p:cNvSpPr txBox="1">
            <a:spLocks noGrp="1"/>
          </p:cNvSpPr>
          <p:nvPr>
            <p:ph type="subTitle" idx="2"/>
          </p:nvPr>
        </p:nvSpPr>
        <p:spPr>
          <a:xfrm flipH="1">
            <a:off x="1408844" y="1127301"/>
            <a:ext cx="2706300" cy="568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de-DE" dirty="0"/>
              <a:t>BACKGROUND INFORMATION</a:t>
            </a:r>
            <a:endParaRPr dirty="0"/>
          </a:p>
        </p:txBody>
      </p:sp>
      <p:grpSp>
        <p:nvGrpSpPr>
          <p:cNvPr id="371" name="Google Shape;371;p33"/>
          <p:cNvGrpSpPr/>
          <p:nvPr/>
        </p:nvGrpSpPr>
        <p:grpSpPr>
          <a:xfrm flipH="1">
            <a:off x="4129771" y="1841686"/>
            <a:ext cx="971695" cy="667594"/>
            <a:chOff x="3600450" y="1186000"/>
            <a:chExt cx="1457400" cy="971700"/>
          </a:xfrm>
        </p:grpSpPr>
        <p:sp>
          <p:nvSpPr>
            <p:cNvPr id="372" name="Google Shape;372;p33"/>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3" name="Google Shape;373;p33"/>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374" name="Google Shape;374;p33"/>
            <p:cNvCxnSpPr>
              <a:stCxn id="372" idx="2"/>
            </p:cNvCxnSpPr>
            <p:nvPr/>
          </p:nvCxnSpPr>
          <p:spPr>
            <a:xfrm rot="10800000">
              <a:off x="3600450" y="1671850"/>
              <a:ext cx="485700" cy="0"/>
            </a:xfrm>
            <a:prstGeom prst="straightConnector1">
              <a:avLst/>
            </a:prstGeom>
            <a:noFill/>
            <a:ln w="9525" cap="flat" cmpd="sng">
              <a:solidFill>
                <a:schemeClr val="dk1"/>
              </a:solidFill>
              <a:prstDash val="solid"/>
              <a:round/>
              <a:headEnd type="none" w="med" len="med"/>
              <a:tailEnd type="none" w="med" len="med"/>
            </a:ln>
          </p:spPr>
        </p:cxnSp>
      </p:grpSp>
      <p:sp>
        <p:nvSpPr>
          <p:cNvPr id="380" name="Google Shape;380;p33"/>
          <p:cNvSpPr txBox="1">
            <a:spLocks noGrp="1"/>
          </p:cNvSpPr>
          <p:nvPr>
            <p:ph type="subTitle" idx="5"/>
          </p:nvPr>
        </p:nvSpPr>
        <p:spPr>
          <a:xfrm flipH="1">
            <a:off x="5147275" y="1871188"/>
            <a:ext cx="2706300" cy="56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DATA PROCESSING</a:t>
            </a:r>
            <a:endParaRPr dirty="0"/>
          </a:p>
        </p:txBody>
      </p:sp>
      <p:sp>
        <p:nvSpPr>
          <p:cNvPr id="382" name="Google Shape;382;p33"/>
          <p:cNvSpPr txBox="1">
            <a:spLocks noGrp="1"/>
          </p:cNvSpPr>
          <p:nvPr>
            <p:ph type="subTitle" idx="7"/>
          </p:nvPr>
        </p:nvSpPr>
        <p:spPr>
          <a:xfrm flipH="1">
            <a:off x="1400475" y="2649477"/>
            <a:ext cx="2706300" cy="568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DATA ANALYSIS</a:t>
            </a:r>
            <a:endParaRPr dirty="0"/>
          </a:p>
        </p:txBody>
      </p:sp>
      <p:sp>
        <p:nvSpPr>
          <p:cNvPr id="383" name="Google Shape;383;p33"/>
          <p:cNvSpPr txBox="1">
            <a:spLocks noGrp="1"/>
          </p:cNvSpPr>
          <p:nvPr>
            <p:ph type="title" idx="8"/>
          </p:nvPr>
        </p:nvSpPr>
        <p:spPr>
          <a:xfrm>
            <a:off x="4079991" y="1862188"/>
            <a:ext cx="7002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02</a:t>
            </a:r>
            <a:endParaRPr sz="3200" dirty="0"/>
          </a:p>
        </p:txBody>
      </p:sp>
      <p:grpSp>
        <p:nvGrpSpPr>
          <p:cNvPr id="33" name="Google Shape;371;p33">
            <a:extLst>
              <a:ext uri="{FF2B5EF4-FFF2-40B4-BE49-F238E27FC236}">
                <a16:creationId xmlns:a16="http://schemas.microsoft.com/office/drawing/2014/main" id="{E07084DF-AB3D-4116-A08C-896DAA95D4DB}"/>
              </a:ext>
            </a:extLst>
          </p:cNvPr>
          <p:cNvGrpSpPr/>
          <p:nvPr/>
        </p:nvGrpSpPr>
        <p:grpSpPr>
          <a:xfrm flipH="1">
            <a:off x="4123413" y="3378771"/>
            <a:ext cx="971695" cy="667594"/>
            <a:chOff x="3600450" y="1186000"/>
            <a:chExt cx="1457400" cy="971700"/>
          </a:xfrm>
        </p:grpSpPr>
        <p:sp>
          <p:nvSpPr>
            <p:cNvPr id="34" name="Google Shape;372;p33">
              <a:extLst>
                <a:ext uri="{FF2B5EF4-FFF2-40B4-BE49-F238E27FC236}">
                  <a16:creationId xmlns:a16="http://schemas.microsoft.com/office/drawing/2014/main" id="{6BBE76AA-C957-409E-A38A-6834B2B58133}"/>
                </a:ext>
              </a:extLst>
            </p:cNvPr>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5" name="Google Shape;373;p33">
              <a:extLst>
                <a:ext uri="{FF2B5EF4-FFF2-40B4-BE49-F238E27FC236}">
                  <a16:creationId xmlns:a16="http://schemas.microsoft.com/office/drawing/2014/main" id="{B3BF4F55-9689-4D5D-BF77-C071D6BE3E9A}"/>
                </a:ext>
              </a:extLst>
            </p:cNvPr>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36" name="Google Shape;374;p33">
              <a:extLst>
                <a:ext uri="{FF2B5EF4-FFF2-40B4-BE49-F238E27FC236}">
                  <a16:creationId xmlns:a16="http://schemas.microsoft.com/office/drawing/2014/main" id="{E26FFBE2-1657-452E-BD63-BA309F0DD4A6}"/>
                </a:ext>
              </a:extLst>
            </p:cNvPr>
            <p:cNvCxnSpPr>
              <a:stCxn id="34" idx="2"/>
            </p:cNvCxnSpPr>
            <p:nvPr/>
          </p:nvCxnSpPr>
          <p:spPr>
            <a:xfrm rot="10800000">
              <a:off x="3600450" y="1671850"/>
              <a:ext cx="485700" cy="0"/>
            </a:xfrm>
            <a:prstGeom prst="straightConnector1">
              <a:avLst/>
            </a:prstGeom>
            <a:noFill/>
            <a:ln w="9525" cap="flat" cmpd="sng">
              <a:solidFill>
                <a:schemeClr val="dk1"/>
              </a:solidFill>
              <a:prstDash val="solid"/>
              <a:round/>
              <a:headEnd type="none" w="med" len="med"/>
              <a:tailEnd type="none" w="med" len="med"/>
            </a:ln>
          </p:spPr>
        </p:cxnSp>
      </p:grpSp>
      <p:grpSp>
        <p:nvGrpSpPr>
          <p:cNvPr id="37" name="Google Shape;363;p33">
            <a:extLst>
              <a:ext uri="{FF2B5EF4-FFF2-40B4-BE49-F238E27FC236}">
                <a16:creationId xmlns:a16="http://schemas.microsoft.com/office/drawing/2014/main" id="{281F2495-8AC2-43B2-9490-F49FCD71B9D5}"/>
              </a:ext>
            </a:extLst>
          </p:cNvPr>
          <p:cNvGrpSpPr/>
          <p:nvPr/>
        </p:nvGrpSpPr>
        <p:grpSpPr>
          <a:xfrm>
            <a:off x="4123414" y="2615857"/>
            <a:ext cx="971700" cy="652014"/>
            <a:chOff x="3600450" y="1186000"/>
            <a:chExt cx="1457400" cy="971700"/>
          </a:xfrm>
        </p:grpSpPr>
        <p:sp>
          <p:nvSpPr>
            <p:cNvPr id="38" name="Google Shape;364;p33">
              <a:extLst>
                <a:ext uri="{FF2B5EF4-FFF2-40B4-BE49-F238E27FC236}">
                  <a16:creationId xmlns:a16="http://schemas.microsoft.com/office/drawing/2014/main" id="{41262F7A-250D-40D6-AB9C-16CB7A5BCFF3}"/>
                </a:ext>
              </a:extLst>
            </p:cNvPr>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65;p33">
              <a:extLst>
                <a:ext uri="{FF2B5EF4-FFF2-40B4-BE49-F238E27FC236}">
                  <a16:creationId xmlns:a16="http://schemas.microsoft.com/office/drawing/2014/main" id="{C0294D66-A61D-4245-A6A6-CFCCF684115F}"/>
                </a:ext>
              </a:extLst>
            </p:cNvPr>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40" name="Google Shape;366;p33">
              <a:extLst>
                <a:ext uri="{FF2B5EF4-FFF2-40B4-BE49-F238E27FC236}">
                  <a16:creationId xmlns:a16="http://schemas.microsoft.com/office/drawing/2014/main" id="{A367905E-ED20-4C05-A6C7-9FE648717183}"/>
                </a:ext>
              </a:extLst>
            </p:cNvPr>
            <p:cNvCxnSpPr>
              <a:stCxn id="38" idx="2"/>
            </p:cNvCxnSpPr>
            <p:nvPr/>
          </p:nvCxnSpPr>
          <p:spPr>
            <a:xfrm rot="10800000">
              <a:off x="3600450" y="1671850"/>
              <a:ext cx="485700" cy="0"/>
            </a:xfrm>
            <a:prstGeom prst="straightConnector1">
              <a:avLst/>
            </a:prstGeom>
            <a:noFill/>
            <a:ln w="9525" cap="flat" cmpd="sng">
              <a:solidFill>
                <a:schemeClr val="dk1"/>
              </a:solidFill>
              <a:prstDash val="solid"/>
              <a:round/>
              <a:headEnd type="none" w="med" len="med"/>
              <a:tailEnd type="none" w="med" len="med"/>
            </a:ln>
          </p:spPr>
        </p:cxnSp>
      </p:grpSp>
      <p:grpSp>
        <p:nvGrpSpPr>
          <p:cNvPr id="41" name="Google Shape;363;p33">
            <a:extLst>
              <a:ext uri="{FF2B5EF4-FFF2-40B4-BE49-F238E27FC236}">
                <a16:creationId xmlns:a16="http://schemas.microsoft.com/office/drawing/2014/main" id="{D853CAB8-33A8-49DE-BFCA-A9716074D7E4}"/>
              </a:ext>
            </a:extLst>
          </p:cNvPr>
          <p:cNvGrpSpPr/>
          <p:nvPr/>
        </p:nvGrpSpPr>
        <p:grpSpPr>
          <a:xfrm>
            <a:off x="4123413" y="4157265"/>
            <a:ext cx="971700" cy="652014"/>
            <a:chOff x="3600450" y="1186000"/>
            <a:chExt cx="1457400" cy="971700"/>
          </a:xfrm>
        </p:grpSpPr>
        <p:sp>
          <p:nvSpPr>
            <p:cNvPr id="42" name="Google Shape;364;p33">
              <a:extLst>
                <a:ext uri="{FF2B5EF4-FFF2-40B4-BE49-F238E27FC236}">
                  <a16:creationId xmlns:a16="http://schemas.microsoft.com/office/drawing/2014/main" id="{EC3BABB4-DF2B-49A9-A4C0-F62D8E12741D}"/>
                </a:ext>
              </a:extLst>
            </p:cNvPr>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365;p33">
              <a:extLst>
                <a:ext uri="{FF2B5EF4-FFF2-40B4-BE49-F238E27FC236}">
                  <a16:creationId xmlns:a16="http://schemas.microsoft.com/office/drawing/2014/main" id="{EF088562-F115-4DC4-9E83-D392F9FEC4E6}"/>
                </a:ext>
              </a:extLst>
            </p:cNvPr>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44" name="Google Shape;366;p33">
              <a:extLst>
                <a:ext uri="{FF2B5EF4-FFF2-40B4-BE49-F238E27FC236}">
                  <a16:creationId xmlns:a16="http://schemas.microsoft.com/office/drawing/2014/main" id="{F35D140F-7242-45ED-A54C-1A5FFDAD8112}"/>
                </a:ext>
              </a:extLst>
            </p:cNvPr>
            <p:cNvCxnSpPr>
              <a:stCxn id="42" idx="2"/>
            </p:cNvCxnSpPr>
            <p:nvPr/>
          </p:nvCxnSpPr>
          <p:spPr>
            <a:xfrm rot="10800000">
              <a:off x="3600450" y="1671850"/>
              <a:ext cx="485700" cy="0"/>
            </a:xfrm>
            <a:prstGeom prst="straightConnector1">
              <a:avLst/>
            </a:prstGeom>
            <a:noFill/>
            <a:ln w="9525" cap="flat" cmpd="sng">
              <a:solidFill>
                <a:schemeClr val="dk1"/>
              </a:solidFill>
              <a:prstDash val="solid"/>
              <a:round/>
              <a:headEnd type="none" w="med" len="med"/>
              <a:tailEnd type="none" w="med" len="med"/>
            </a:ln>
          </p:spPr>
        </p:cxnSp>
      </p:grpSp>
      <p:sp>
        <p:nvSpPr>
          <p:cNvPr id="45" name="Google Shape;369;p33">
            <a:extLst>
              <a:ext uri="{FF2B5EF4-FFF2-40B4-BE49-F238E27FC236}">
                <a16:creationId xmlns:a16="http://schemas.microsoft.com/office/drawing/2014/main" id="{ED4E828E-2BEA-4CA7-8195-C6F1339F2F85}"/>
              </a:ext>
            </a:extLst>
          </p:cNvPr>
          <p:cNvSpPr txBox="1">
            <a:spLocks/>
          </p:cNvSpPr>
          <p:nvPr/>
        </p:nvSpPr>
        <p:spPr>
          <a:xfrm>
            <a:off x="4401266" y="2640477"/>
            <a:ext cx="7002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5500"/>
              <a:buFont typeface="Pathway Gothic One"/>
              <a:buNone/>
              <a:defRPr sz="3600" b="1" i="0" u="none" strike="noStrike" cap="none">
                <a:solidFill>
                  <a:schemeClr val="dk1"/>
                </a:solidFill>
                <a:latin typeface="Pathway Gothic One"/>
                <a:ea typeface="Pathway Gothic One"/>
                <a:cs typeface="Pathway Gothic One"/>
                <a:sym typeface="Pathway Gothic One"/>
              </a:defRPr>
            </a:lvl1pPr>
            <a:lvl2pPr marR="0" lvl="1"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9pPr>
          </a:lstStyle>
          <a:p>
            <a:r>
              <a:rPr lang="en" sz="3200" dirty="0"/>
              <a:t>03</a:t>
            </a:r>
          </a:p>
        </p:txBody>
      </p:sp>
      <p:sp>
        <p:nvSpPr>
          <p:cNvPr id="46" name="Google Shape;369;p33">
            <a:extLst>
              <a:ext uri="{FF2B5EF4-FFF2-40B4-BE49-F238E27FC236}">
                <a16:creationId xmlns:a16="http://schemas.microsoft.com/office/drawing/2014/main" id="{379642E7-DE6D-48BC-8F75-FDE44F3AF218}"/>
              </a:ext>
            </a:extLst>
          </p:cNvPr>
          <p:cNvSpPr txBox="1">
            <a:spLocks/>
          </p:cNvSpPr>
          <p:nvPr/>
        </p:nvSpPr>
        <p:spPr>
          <a:xfrm>
            <a:off x="4086384" y="3411062"/>
            <a:ext cx="7002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5500"/>
              <a:buFont typeface="Pathway Gothic One"/>
              <a:buNone/>
              <a:defRPr sz="3600" b="1" i="0" u="none" strike="noStrike" cap="none">
                <a:solidFill>
                  <a:schemeClr val="dk1"/>
                </a:solidFill>
                <a:latin typeface="Pathway Gothic One"/>
                <a:ea typeface="Pathway Gothic One"/>
                <a:cs typeface="Pathway Gothic One"/>
                <a:sym typeface="Pathway Gothic One"/>
              </a:defRPr>
            </a:lvl1pPr>
            <a:lvl2pPr marR="0" lvl="1"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9pPr>
          </a:lstStyle>
          <a:p>
            <a:r>
              <a:rPr lang="en" sz="3200" dirty="0"/>
              <a:t>04</a:t>
            </a:r>
          </a:p>
        </p:txBody>
      </p:sp>
      <p:sp>
        <p:nvSpPr>
          <p:cNvPr id="47" name="Google Shape;369;p33">
            <a:extLst>
              <a:ext uri="{FF2B5EF4-FFF2-40B4-BE49-F238E27FC236}">
                <a16:creationId xmlns:a16="http://schemas.microsoft.com/office/drawing/2014/main" id="{47B02250-8DD5-4A5D-9CCC-E513DC887D92}"/>
              </a:ext>
            </a:extLst>
          </p:cNvPr>
          <p:cNvSpPr txBox="1">
            <a:spLocks/>
          </p:cNvSpPr>
          <p:nvPr/>
        </p:nvSpPr>
        <p:spPr>
          <a:xfrm>
            <a:off x="4427432" y="4182478"/>
            <a:ext cx="7002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5500"/>
              <a:buFont typeface="Pathway Gothic One"/>
              <a:buNone/>
              <a:defRPr sz="3600" b="1" i="0" u="none" strike="noStrike" cap="none">
                <a:solidFill>
                  <a:schemeClr val="dk1"/>
                </a:solidFill>
                <a:latin typeface="Pathway Gothic One"/>
                <a:ea typeface="Pathway Gothic One"/>
                <a:cs typeface="Pathway Gothic One"/>
                <a:sym typeface="Pathway Gothic One"/>
              </a:defRPr>
            </a:lvl1pPr>
            <a:lvl2pPr marR="0" lvl="1"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9pPr>
          </a:lstStyle>
          <a:p>
            <a:r>
              <a:rPr lang="en" sz="3200" dirty="0"/>
              <a:t>05</a:t>
            </a:r>
          </a:p>
        </p:txBody>
      </p:sp>
      <p:sp>
        <p:nvSpPr>
          <p:cNvPr id="48" name="Google Shape;380;p33">
            <a:extLst>
              <a:ext uri="{FF2B5EF4-FFF2-40B4-BE49-F238E27FC236}">
                <a16:creationId xmlns:a16="http://schemas.microsoft.com/office/drawing/2014/main" id="{25FCD8C2-82B5-4D0C-9EA9-FBDA7B648E41}"/>
              </a:ext>
            </a:extLst>
          </p:cNvPr>
          <p:cNvSpPr txBox="1">
            <a:spLocks/>
          </p:cNvSpPr>
          <p:nvPr/>
        </p:nvSpPr>
        <p:spPr>
          <a:xfrm flipH="1">
            <a:off x="5147275" y="3420062"/>
            <a:ext cx="2706300" cy="568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Oswald"/>
              <a:buNone/>
              <a:defRPr sz="2000" b="0" i="0" u="none" strike="noStrike" cap="none">
                <a:solidFill>
                  <a:schemeClr val="dk1"/>
                </a:solidFill>
                <a:latin typeface="Pathway Gothic One"/>
                <a:ea typeface="Pathway Gothic One"/>
                <a:cs typeface="Pathway Gothic One"/>
                <a:sym typeface="Pathway Gothic One"/>
              </a:defRPr>
            </a:lvl1pPr>
            <a:lvl2pPr marL="914400" marR="0" lvl="1"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2pPr>
            <a:lvl3pPr marL="1371600" marR="0" lvl="2"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3pPr>
            <a:lvl4pPr marL="1828800" marR="0" lvl="3"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4pPr>
            <a:lvl5pPr marL="2286000" marR="0" lvl="4"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5pPr>
            <a:lvl6pPr marL="2743200" marR="0" lvl="5"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6pPr>
            <a:lvl7pPr marL="3200400" marR="0" lvl="6"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7pPr>
            <a:lvl8pPr marL="3657600" marR="0" lvl="7"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8pPr>
            <a:lvl9pPr marL="4114800" marR="0" lvl="8"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9pPr>
          </a:lstStyle>
          <a:p>
            <a:pPr marL="0" indent="0"/>
            <a:r>
              <a:rPr lang="en-US" dirty="0"/>
              <a:t>EXCURSION: TIME SERIES</a:t>
            </a:r>
          </a:p>
        </p:txBody>
      </p:sp>
      <p:sp>
        <p:nvSpPr>
          <p:cNvPr id="49" name="Google Shape;382;p33">
            <a:extLst>
              <a:ext uri="{FF2B5EF4-FFF2-40B4-BE49-F238E27FC236}">
                <a16:creationId xmlns:a16="http://schemas.microsoft.com/office/drawing/2014/main" id="{720BDD76-C03F-4DD1-9C82-D1D97A4D19B9}"/>
              </a:ext>
            </a:extLst>
          </p:cNvPr>
          <p:cNvSpPr txBox="1">
            <a:spLocks/>
          </p:cNvSpPr>
          <p:nvPr/>
        </p:nvSpPr>
        <p:spPr>
          <a:xfrm flipH="1">
            <a:off x="1373691" y="4198872"/>
            <a:ext cx="2706300" cy="568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800"/>
              <a:buFont typeface="Oswald"/>
              <a:buNone/>
              <a:defRPr sz="2000" b="0" i="0" u="none" strike="noStrike" cap="none">
                <a:solidFill>
                  <a:schemeClr val="dk1"/>
                </a:solidFill>
                <a:latin typeface="Pathway Gothic One"/>
                <a:ea typeface="Pathway Gothic One"/>
                <a:cs typeface="Pathway Gothic One"/>
                <a:sym typeface="Pathway Gothic One"/>
              </a:defRPr>
            </a:lvl1pPr>
            <a:lvl2pPr marL="914400" marR="0" lvl="1"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2pPr>
            <a:lvl3pPr marL="1371600" marR="0" lvl="2"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3pPr>
            <a:lvl4pPr marL="1828800" marR="0" lvl="3"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4pPr>
            <a:lvl5pPr marL="2286000" marR="0" lvl="4"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5pPr>
            <a:lvl6pPr marL="2743200" marR="0" lvl="5"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6pPr>
            <a:lvl7pPr marL="3200400" marR="0" lvl="6"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7pPr>
            <a:lvl8pPr marL="3657600" marR="0" lvl="7"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8pPr>
            <a:lvl9pPr marL="4114800" marR="0" lvl="8"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9pPr>
          </a:lstStyle>
          <a:p>
            <a:pPr marL="0" indent="0"/>
            <a:r>
              <a:rPr lang="en-US" dirty="0"/>
              <a:t>MODEL INTRODUCTION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Grafik 15">
            <a:extLst>
              <a:ext uri="{FF2B5EF4-FFF2-40B4-BE49-F238E27FC236}">
                <a16:creationId xmlns:a16="http://schemas.microsoft.com/office/drawing/2014/main" id="{ABDDDC5A-DA2F-4401-A41B-22038A077D96}"/>
              </a:ext>
            </a:extLst>
          </p:cNvPr>
          <p:cNvPicPr>
            <a:picLocks noChangeAspect="1"/>
          </p:cNvPicPr>
          <p:nvPr/>
        </p:nvPicPr>
        <p:blipFill>
          <a:blip r:embed="rId3"/>
          <a:stretch>
            <a:fillRect/>
          </a:stretch>
        </p:blipFill>
        <p:spPr>
          <a:xfrm>
            <a:off x="344039" y="1334890"/>
            <a:ext cx="7634559" cy="34355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5" name="Grafik 14">
            <a:extLst>
              <a:ext uri="{FF2B5EF4-FFF2-40B4-BE49-F238E27FC236}">
                <a16:creationId xmlns:a16="http://schemas.microsoft.com/office/drawing/2014/main" id="{73B74069-3A8F-428F-ACA5-E69163EA8511}"/>
              </a:ext>
            </a:extLst>
          </p:cNvPr>
          <p:cNvPicPr>
            <a:picLocks noChangeAspect="1"/>
          </p:cNvPicPr>
          <p:nvPr/>
        </p:nvPicPr>
        <p:blipFill>
          <a:blip r:embed="rId4"/>
          <a:stretch>
            <a:fillRect/>
          </a:stretch>
        </p:blipFill>
        <p:spPr>
          <a:xfrm>
            <a:off x="339201" y="1334891"/>
            <a:ext cx="7634556" cy="3435550"/>
          </a:xfrm>
          <a:prstGeom prst="rect">
            <a:avLst/>
          </a:prstGeom>
        </p:spPr>
      </p:pic>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err="1"/>
              <a:t>HOSPITALIZATION</a:t>
            </a:r>
            <a:r>
              <a:rPr lang="de-DE" dirty="0"/>
              <a:t> RATE </a:t>
            </a:r>
            <a:r>
              <a:rPr lang="de-DE" dirty="0" err="1"/>
              <a:t>BROKEN</a:t>
            </a:r>
            <a:r>
              <a:rPr lang="de-DE" dirty="0"/>
              <a:t> DOWN </a:t>
            </a:r>
            <a:r>
              <a:rPr lang="de-DE" dirty="0" err="1"/>
              <a:t>INTO</a:t>
            </a:r>
            <a:r>
              <a:rPr lang="de-DE" dirty="0"/>
              <a:t> AGE GROUPS</a:t>
            </a:r>
            <a:endParaRPr lang="en-US" dirty="0"/>
          </a:p>
        </p:txBody>
      </p:sp>
      <p:pic>
        <p:nvPicPr>
          <p:cNvPr id="10" name="Grafik 9">
            <a:extLst>
              <a:ext uri="{FF2B5EF4-FFF2-40B4-BE49-F238E27FC236}">
                <a16:creationId xmlns:a16="http://schemas.microsoft.com/office/drawing/2014/main" id="{3ECB4720-914B-4325-BE9B-205F7B7196B1}"/>
              </a:ext>
            </a:extLst>
          </p:cNvPr>
          <p:cNvPicPr>
            <a:picLocks noChangeAspect="1"/>
          </p:cNvPicPr>
          <p:nvPr/>
        </p:nvPicPr>
        <p:blipFill>
          <a:blip r:embed="rId5"/>
          <a:stretch>
            <a:fillRect/>
          </a:stretch>
        </p:blipFill>
        <p:spPr>
          <a:xfrm>
            <a:off x="7919190" y="1334891"/>
            <a:ext cx="885609" cy="3435551"/>
          </a:xfrm>
          <a:prstGeom prst="rect">
            <a:avLst/>
          </a:prstGeom>
        </p:spPr>
      </p:pic>
      <p:sp>
        <p:nvSpPr>
          <p:cNvPr id="7" name="Textfeld 6">
            <a:extLst>
              <a:ext uri="{FF2B5EF4-FFF2-40B4-BE49-F238E27FC236}">
                <a16:creationId xmlns:a16="http://schemas.microsoft.com/office/drawing/2014/main" id="{47FF84D8-5F11-4452-817E-585C9E5968EC}"/>
              </a:ext>
            </a:extLst>
          </p:cNvPr>
          <p:cNvSpPr txBox="1"/>
          <p:nvPr/>
        </p:nvSpPr>
        <p:spPr>
          <a:xfrm>
            <a:off x="8758958" y="4829685"/>
            <a:ext cx="423514"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20</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2835314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0DE701C6-D733-4567-871A-EE19BB927848}"/>
              </a:ext>
            </a:extLst>
          </p:cNvPr>
          <p:cNvPicPr>
            <a:picLocks noChangeAspect="1"/>
          </p:cNvPicPr>
          <p:nvPr/>
        </p:nvPicPr>
        <p:blipFill>
          <a:blip r:embed="rId3"/>
          <a:stretch>
            <a:fillRect/>
          </a:stretch>
        </p:blipFill>
        <p:spPr>
          <a:xfrm>
            <a:off x="344038" y="1334890"/>
            <a:ext cx="7634559" cy="34355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err="1"/>
              <a:t>EXPLAINING</a:t>
            </a:r>
            <a:r>
              <a:rPr lang="de-DE" dirty="0"/>
              <a:t> THE </a:t>
            </a:r>
            <a:r>
              <a:rPr lang="de-DE" dirty="0" err="1"/>
              <a:t>HOSPITALIZATION</a:t>
            </a:r>
            <a:r>
              <a:rPr lang="de-DE" dirty="0"/>
              <a:t> RATE</a:t>
            </a:r>
            <a:endParaRPr lang="en-US" dirty="0"/>
          </a:p>
        </p:txBody>
      </p:sp>
      <p:pic>
        <p:nvPicPr>
          <p:cNvPr id="10" name="Grafik 9">
            <a:extLst>
              <a:ext uri="{FF2B5EF4-FFF2-40B4-BE49-F238E27FC236}">
                <a16:creationId xmlns:a16="http://schemas.microsoft.com/office/drawing/2014/main" id="{F4B179CA-10A6-467B-8760-12BE26D44779}"/>
              </a:ext>
            </a:extLst>
          </p:cNvPr>
          <p:cNvPicPr>
            <a:picLocks noChangeAspect="1"/>
          </p:cNvPicPr>
          <p:nvPr/>
        </p:nvPicPr>
        <p:blipFill>
          <a:blip r:embed="rId4"/>
          <a:stretch>
            <a:fillRect/>
          </a:stretch>
        </p:blipFill>
        <p:spPr>
          <a:xfrm>
            <a:off x="7967840" y="1334890"/>
            <a:ext cx="885608" cy="3435552"/>
          </a:xfrm>
          <a:prstGeom prst="rect">
            <a:avLst/>
          </a:prstGeom>
        </p:spPr>
      </p:pic>
      <p:sp>
        <p:nvSpPr>
          <p:cNvPr id="11" name="Rechteck 10">
            <a:extLst>
              <a:ext uri="{FF2B5EF4-FFF2-40B4-BE49-F238E27FC236}">
                <a16:creationId xmlns:a16="http://schemas.microsoft.com/office/drawing/2014/main" id="{298AD757-507B-4D99-8119-3F542730C408}"/>
              </a:ext>
            </a:extLst>
          </p:cNvPr>
          <p:cNvSpPr/>
          <p:nvPr/>
        </p:nvSpPr>
        <p:spPr>
          <a:xfrm>
            <a:off x="2456597" y="1334890"/>
            <a:ext cx="1821976" cy="828280"/>
          </a:xfrm>
          <a:prstGeom prst="rect">
            <a:avLst/>
          </a:prstGeom>
          <a:noFill/>
          <a:ln w="38100">
            <a:solidFill>
              <a:srgbClr val="F5A7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feld 6">
            <a:extLst>
              <a:ext uri="{FF2B5EF4-FFF2-40B4-BE49-F238E27FC236}">
                <a16:creationId xmlns:a16="http://schemas.microsoft.com/office/drawing/2014/main" id="{09F362C7-3376-4E76-8DF2-3E4BA15F45F3}"/>
              </a:ext>
            </a:extLst>
          </p:cNvPr>
          <p:cNvSpPr txBox="1"/>
          <p:nvPr/>
        </p:nvSpPr>
        <p:spPr>
          <a:xfrm>
            <a:off x="8758958" y="4829685"/>
            <a:ext cx="373820"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21</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4291284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71E4A679-AE2F-42AE-9C7C-55A93A158F44}"/>
              </a:ext>
            </a:extLst>
          </p:cNvPr>
          <p:cNvPicPr>
            <a:picLocks noChangeAspect="1"/>
          </p:cNvPicPr>
          <p:nvPr/>
        </p:nvPicPr>
        <p:blipFill>
          <a:blip r:embed="rId3"/>
          <a:stretch>
            <a:fillRect/>
          </a:stretch>
        </p:blipFill>
        <p:spPr>
          <a:xfrm>
            <a:off x="678975" y="1266720"/>
            <a:ext cx="7786049" cy="35037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err="1"/>
              <a:t>HOSPITALIZATION</a:t>
            </a:r>
            <a:r>
              <a:rPr lang="de-DE" dirty="0"/>
              <a:t> RATE BY </a:t>
            </a:r>
            <a:r>
              <a:rPr lang="de-DE" u="sng" dirty="0"/>
              <a:t>AGE GROUP</a:t>
            </a:r>
            <a:r>
              <a:rPr lang="de-DE" dirty="0"/>
              <a:t> IN </a:t>
            </a:r>
            <a:r>
              <a:rPr lang="de-DE" u="sng" dirty="0"/>
              <a:t>BAYERN</a:t>
            </a:r>
            <a:endParaRPr lang="en-US" u="sng" dirty="0"/>
          </a:p>
        </p:txBody>
      </p:sp>
      <p:sp>
        <p:nvSpPr>
          <p:cNvPr id="6" name="Textfeld 5">
            <a:extLst>
              <a:ext uri="{FF2B5EF4-FFF2-40B4-BE49-F238E27FC236}">
                <a16:creationId xmlns:a16="http://schemas.microsoft.com/office/drawing/2014/main" id="{DCFB895E-FE01-4F8A-8833-388FADBA0708}"/>
              </a:ext>
            </a:extLst>
          </p:cNvPr>
          <p:cNvSpPr txBox="1"/>
          <p:nvPr/>
        </p:nvSpPr>
        <p:spPr>
          <a:xfrm>
            <a:off x="8758958" y="4829685"/>
            <a:ext cx="412292"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22</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15118363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err="1"/>
              <a:t>ANALYZING</a:t>
            </a:r>
            <a:r>
              <a:rPr lang="de-DE" dirty="0"/>
              <a:t> BAYERN BY </a:t>
            </a:r>
            <a:r>
              <a:rPr lang="de-DE" dirty="0" err="1"/>
              <a:t>USING</a:t>
            </a:r>
            <a:r>
              <a:rPr lang="de-DE" dirty="0"/>
              <a:t> GAM</a:t>
            </a:r>
            <a:endParaRPr lang="en-US" dirty="0"/>
          </a:p>
        </p:txBody>
      </p:sp>
      <p:sp>
        <p:nvSpPr>
          <p:cNvPr id="5" name="Rectangle 1">
            <a:extLst>
              <a:ext uri="{FF2B5EF4-FFF2-40B4-BE49-F238E27FC236}">
                <a16:creationId xmlns:a16="http://schemas.microsoft.com/office/drawing/2014/main" id="{13BDAB23-26F1-4D36-892D-703A5CF69C91}"/>
              </a:ext>
            </a:extLst>
          </p:cNvPr>
          <p:cNvSpPr>
            <a:spLocks noGrp="1" noChangeArrowheads="1"/>
          </p:cNvSpPr>
          <p:nvPr>
            <p:ph type="body" idx="1"/>
          </p:nvPr>
        </p:nvSpPr>
        <p:spPr bwMode="auto">
          <a:xfrm>
            <a:off x="1390039" y="2312072"/>
            <a:ext cx="62518" cy="34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044" rIns="0" bIns="19044" numCol="1" anchor="ctr" anchorCtr="0" compatLnSpc="1">
            <a:prstTxWarp prst="textNoShape">
              <a:avLst/>
            </a:prstTxWarp>
            <a:spAutoFit/>
          </a:bodyPr>
          <a:lstStyle/>
          <a:p>
            <a:pPr marL="0" lvl="0" indent="0" eaLnBrk="0" fontAlgn="base" hangingPunct="0">
              <a:lnSpc>
                <a:spcPct val="100000"/>
              </a:lnSpc>
              <a:spcBef>
                <a:spcPct val="0"/>
              </a:spcBef>
              <a:spcAft>
                <a:spcPct val="0"/>
              </a:spcAft>
              <a:buClrTx/>
              <a:buSzTx/>
              <a:buNone/>
            </a:pPr>
            <a:r>
              <a:rPr kumimoji="0" lang="en-US" altLang="en-US" sz="2000" b="0" i="0" u="none" strike="noStrike" cap="none" normalizeH="0" baseline="0" dirty="0">
                <a:ln>
                  <a:noFill/>
                </a:ln>
                <a:solidFill>
                  <a:srgbClr val="F8F8F8"/>
                </a:solidFill>
                <a:effectLst/>
                <a:latin typeface="Hind" panose="020B0604020202020204" charset="0"/>
                <a:cs typeface="Hind" panose="020B0604020202020204" charset="0"/>
              </a:rPr>
              <a:t> </a:t>
            </a:r>
          </a:p>
        </p:txBody>
      </p:sp>
      <p:sp>
        <p:nvSpPr>
          <p:cNvPr id="9" name="Rectangle 3">
            <a:extLst>
              <a:ext uri="{FF2B5EF4-FFF2-40B4-BE49-F238E27FC236}">
                <a16:creationId xmlns:a16="http://schemas.microsoft.com/office/drawing/2014/main" id="{59430654-450E-B447-8B50-C5632E1839B7}"/>
              </a:ext>
            </a:extLst>
          </p:cNvPr>
          <p:cNvSpPr>
            <a:spLocks noChangeArrowheads="1"/>
          </p:cNvSpPr>
          <p:nvPr/>
        </p:nvSpPr>
        <p:spPr bwMode="auto">
          <a:xfrm>
            <a:off x="671622" y="1209004"/>
            <a:ext cx="7800755" cy="65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044" rIns="0" bIns="19044" numCol="1" anchor="ctr" anchorCtr="0" compatLnSpc="1">
            <a:prstTxWarp prst="textNoShape">
              <a:avLst/>
            </a:prstTxWarp>
            <a:spAutoFit/>
          </a:bodyPr>
          <a:lstStyle/>
          <a:p>
            <a:pPr lvl="0" eaLnBrk="0" fontAlgn="base" hangingPunct="0">
              <a:spcBef>
                <a:spcPct val="0"/>
              </a:spcBef>
              <a:spcAft>
                <a:spcPct val="0"/>
              </a:spcAft>
              <a:buClrTx/>
            </a:pPr>
            <a:r>
              <a:rPr kumimoji="0" lang="en-US" altLang="en-US" sz="1800" b="0" i="0" u="none" strike="noStrike" cap="none" normalizeH="0" baseline="0" dirty="0">
                <a:ln>
                  <a:noFill/>
                </a:ln>
                <a:solidFill>
                  <a:srgbClr val="FFFFFF"/>
                </a:solidFill>
                <a:effectLst/>
                <a:latin typeface="Hind" panose="020B0604020202020204" charset="0"/>
                <a:cs typeface="Hind" panose="020B0604020202020204" charset="0"/>
              </a:rPr>
              <a:t>Distribution assumption: </a:t>
            </a:r>
            <a:r>
              <a:rPr kumimoji="0" lang="en-US" altLang="en-US" sz="2000" b="0" i="0" u="none" strike="noStrike" cap="none" normalizeH="0" baseline="0" dirty="0">
                <a:ln>
                  <a:noFill/>
                </a:ln>
                <a:solidFill>
                  <a:srgbClr val="FFFFFF"/>
                </a:solidFill>
                <a:effectLst/>
                <a:latin typeface="Hind" panose="020B0604020202020204" charset="0"/>
                <a:cs typeface="Hind" panose="020B0604020202020204" charset="0"/>
              </a:rPr>
              <a:t>		</a:t>
            </a:r>
            <a:r>
              <a:rPr lang="en-US" altLang="en-US" sz="2000" dirty="0" err="1">
                <a:solidFill>
                  <a:srgbClr val="FFFFFF"/>
                </a:solidFill>
                <a:latin typeface="Hind" panose="020B0604020202020204" charset="0"/>
                <a:cs typeface="Hind" panose="020B0604020202020204" charset="0"/>
              </a:rPr>
              <a:t>Hospitalization</a:t>
            </a:r>
            <a:r>
              <a:rPr lang="en-US" altLang="en-US" sz="2000" baseline="-25000" dirty="0" err="1">
                <a:solidFill>
                  <a:srgbClr val="FFFFFF"/>
                </a:solidFill>
                <a:latin typeface="Hind" panose="020B0604020202020204" charset="0"/>
                <a:cs typeface="Hind" panose="020B0604020202020204" charset="0"/>
              </a:rPr>
              <a:t>i</a:t>
            </a:r>
            <a:r>
              <a:rPr lang="en-US" altLang="en-US" sz="2000" baseline="-25000" dirty="0">
                <a:solidFill>
                  <a:srgbClr val="FFFFFF"/>
                </a:solidFill>
                <a:latin typeface="Hind" panose="020B0604020202020204" charset="0"/>
                <a:cs typeface="Hind" panose="020B0604020202020204" charset="0"/>
              </a:rPr>
              <a:t> </a:t>
            </a:r>
            <a:r>
              <a:rPr lang="en-US" altLang="en-US" sz="2000" dirty="0">
                <a:solidFill>
                  <a:srgbClr val="FFFFFF"/>
                </a:solidFill>
                <a:latin typeface="Hind" panose="020B0604020202020204" charset="0"/>
                <a:cs typeface="Hind" panose="020B0604020202020204" charset="0"/>
              </a:rPr>
              <a:t>| x</a:t>
            </a:r>
            <a:r>
              <a:rPr lang="en-US" altLang="en-US" sz="2000" baseline="-25000" dirty="0">
                <a:solidFill>
                  <a:srgbClr val="FFFFFF"/>
                </a:solidFill>
                <a:latin typeface="Hind" panose="020B0604020202020204" charset="0"/>
                <a:cs typeface="Hind" panose="020B0604020202020204" charset="0"/>
              </a:rPr>
              <a:t>i </a:t>
            </a:r>
            <a:r>
              <a:rPr lang="en-US" altLang="en-US" sz="2000" dirty="0">
                <a:solidFill>
                  <a:srgbClr val="FFFFFF"/>
                </a:solidFill>
                <a:latin typeface="Hind" panose="020B0604020202020204" charset="0"/>
                <a:cs typeface="Hind" panose="020B0604020202020204" charset="0"/>
              </a:rPr>
              <a:t>~ Poi(</a:t>
            </a:r>
            <a:r>
              <a:rPr lang="el-GR" altLang="en-US" sz="2000" dirty="0">
                <a:solidFill>
                  <a:srgbClr val="FFFFFF"/>
                </a:solidFill>
                <a:latin typeface="Segoe UI Symbol" panose="020B0502040204020203" pitchFamily="34" charset="0"/>
                <a:ea typeface="Segoe UI Symbol" panose="020B0502040204020203" pitchFamily="34" charset="0"/>
                <a:cs typeface="Hind" panose="020B0604020202020204" charset="0"/>
              </a:rPr>
              <a:t>λ</a:t>
            </a:r>
            <a:r>
              <a:rPr lang="en-US" altLang="en-US" sz="2000" dirty="0">
                <a:solidFill>
                  <a:srgbClr val="FFFFFF"/>
                </a:solidFill>
                <a:latin typeface="Hind" panose="020B0604020202020204" charset="0"/>
                <a:cs typeface="Hind" panose="020B0604020202020204" charset="0"/>
              </a:rPr>
              <a:t>)</a:t>
            </a:r>
            <a:endParaRPr kumimoji="0" lang="en-US" altLang="en-US" sz="2000" b="0" i="0" u="none" strike="noStrike" cap="none" normalizeH="0" baseline="0" dirty="0">
              <a:ln>
                <a:noFill/>
              </a:ln>
              <a:solidFill>
                <a:srgbClr val="FFFFFF"/>
              </a:solidFill>
              <a:effectLst/>
              <a:latin typeface="Hind" panose="020B0604020202020204" charset="0"/>
              <a:cs typeface="Hind" panose="020B0604020202020204" charset="0"/>
            </a:endParaRPr>
          </a:p>
          <a:p>
            <a:pPr eaLnBrk="0" fontAlgn="base" hangingPunct="0">
              <a:spcBef>
                <a:spcPct val="0"/>
              </a:spcBef>
              <a:spcAft>
                <a:spcPct val="0"/>
              </a:spcAft>
              <a:buClrTx/>
            </a:pPr>
            <a:r>
              <a:rPr lang="en-US" altLang="en-US" sz="1800" dirty="0">
                <a:solidFill>
                  <a:srgbClr val="FFFFFF"/>
                </a:solidFill>
                <a:latin typeface="Hind" panose="020B0604020202020204" charset="0"/>
                <a:cs typeface="Hind" panose="020B0604020202020204" charset="0"/>
              </a:rPr>
              <a:t>Link: </a:t>
            </a:r>
            <a:r>
              <a:rPr lang="en-US" altLang="en-US" sz="2000" dirty="0">
                <a:solidFill>
                  <a:srgbClr val="FFFFFF"/>
                </a:solidFill>
                <a:latin typeface="Hind" panose="020B0604020202020204" charset="0"/>
                <a:cs typeface="Hind" panose="020B0604020202020204" charset="0"/>
              </a:rPr>
              <a:t>				Log</a:t>
            </a:r>
          </a:p>
        </p:txBody>
      </p:sp>
      <p:sp>
        <p:nvSpPr>
          <p:cNvPr id="25" name="Rectangle 3">
            <a:extLst>
              <a:ext uri="{FF2B5EF4-FFF2-40B4-BE49-F238E27FC236}">
                <a16:creationId xmlns:a16="http://schemas.microsoft.com/office/drawing/2014/main" id="{BF59D623-C55C-8040-8FF4-C267D727E3B7}"/>
              </a:ext>
            </a:extLst>
          </p:cNvPr>
          <p:cNvSpPr>
            <a:spLocks noChangeArrowheads="1"/>
          </p:cNvSpPr>
          <p:nvPr/>
        </p:nvSpPr>
        <p:spPr bwMode="auto">
          <a:xfrm>
            <a:off x="671622" y="2971858"/>
            <a:ext cx="4133850" cy="1700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044" rIns="0" bIns="1904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FFFFFF"/>
                </a:solidFill>
                <a:latin typeface="Hind" panose="020B0604020202020204" charset="0"/>
                <a:cs typeface="Hind" panose="020B0604020202020204" charset="0"/>
              </a:rPr>
              <a:t>Intercept:	exp(1.06) ~ 3</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FFFFFF"/>
                </a:solidFill>
                <a:latin typeface="Hind" panose="020B0604020202020204" charset="0"/>
                <a:cs typeface="Hind" panose="020B0604020202020204" charset="0"/>
              </a:rPr>
              <a:t>05-14: 		exp(-0.03) ~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FFFFFF"/>
                </a:solidFill>
                <a:effectLst/>
                <a:latin typeface="Hind" panose="020B0604020202020204" charset="0"/>
                <a:cs typeface="Hind" panose="020B0604020202020204" charset="0"/>
              </a:rPr>
              <a:t>15-34: 		exp(1.93) ~ 7</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FFFFFF"/>
                </a:solidFill>
                <a:latin typeface="Hind" panose="020B0604020202020204" charset="0"/>
                <a:cs typeface="Hind" panose="020B0604020202020204" charset="0"/>
              </a:rPr>
              <a:t>35-59: 		exp(2.77) ~ 16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FFFFFF"/>
                </a:solidFill>
                <a:effectLst/>
                <a:latin typeface="Hind" panose="020B0604020202020204" charset="0"/>
                <a:cs typeface="Hind" panose="020B0604020202020204" charset="0"/>
              </a:rPr>
              <a:t>60-79:  		exp(2.58) ~ 13</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FFFFFF"/>
                </a:solidFill>
                <a:latin typeface="Hind" panose="020B0604020202020204" charset="0"/>
                <a:cs typeface="Hind" panose="020B0604020202020204" charset="0"/>
              </a:rPr>
              <a:t>80+: 		exp(2.3) ~</a:t>
            </a:r>
            <a:r>
              <a:rPr kumimoji="0" lang="en-US" altLang="en-US" sz="1800" b="0" i="0" u="none" strike="noStrike" cap="none" normalizeH="0" baseline="0" dirty="0">
                <a:ln>
                  <a:noFill/>
                </a:ln>
                <a:solidFill>
                  <a:srgbClr val="FFFFFF"/>
                </a:solidFill>
                <a:effectLst/>
                <a:latin typeface="Hind" panose="020B0604020202020204" charset="0"/>
                <a:cs typeface="Hind" panose="020B0604020202020204" charset="0"/>
              </a:rPr>
              <a:t> 10</a:t>
            </a:r>
          </a:p>
        </p:txBody>
      </p:sp>
      <p:sp>
        <p:nvSpPr>
          <p:cNvPr id="11" name="Google Shape;717;p40">
            <a:extLst>
              <a:ext uri="{FF2B5EF4-FFF2-40B4-BE49-F238E27FC236}">
                <a16:creationId xmlns:a16="http://schemas.microsoft.com/office/drawing/2014/main" id="{7E13BECC-B9E3-4141-B760-48289F6CB217}"/>
              </a:ext>
            </a:extLst>
          </p:cNvPr>
          <p:cNvSpPr/>
          <p:nvPr/>
        </p:nvSpPr>
        <p:spPr>
          <a:xfrm>
            <a:off x="4788737" y="3134241"/>
            <a:ext cx="3885013" cy="1375686"/>
          </a:xfrm>
          <a:prstGeom prst="roundRect">
            <a:avLst>
              <a:gd name="adj" fmla="val 23619"/>
            </a:avLst>
          </a:prstGeom>
          <a:solidFill>
            <a:srgbClr val="E97664"/>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en-US" altLang="en-US" sz="1800" dirty="0">
                <a:solidFill>
                  <a:srgbClr val="212E73"/>
                </a:solidFill>
                <a:latin typeface="Hind" panose="020B0604020202020204" charset="0"/>
                <a:cs typeface="Hind" panose="020B0604020202020204" charset="0"/>
              </a:rPr>
              <a:t>00-04 and 05-14 are the least impactful age groups.</a:t>
            </a:r>
          </a:p>
          <a:p>
            <a:pPr lvl="0" algn="ctr" eaLnBrk="0" fontAlgn="base" hangingPunct="0">
              <a:spcBef>
                <a:spcPct val="0"/>
              </a:spcBef>
              <a:spcAft>
                <a:spcPct val="0"/>
              </a:spcAft>
              <a:buClrTx/>
            </a:pPr>
            <a:r>
              <a:rPr lang="en-US" altLang="en-US" sz="1800" dirty="0">
                <a:solidFill>
                  <a:srgbClr val="212E73"/>
                </a:solidFill>
                <a:latin typeface="Hind" panose="020B0604020202020204" charset="0"/>
                <a:cs typeface="Hind" panose="020B0604020202020204" charset="0"/>
              </a:rPr>
              <a:t>This holds true for each individual state.</a:t>
            </a:r>
          </a:p>
        </p:txBody>
      </p:sp>
      <p:sp>
        <p:nvSpPr>
          <p:cNvPr id="7" name="Pfeil: nach rechts 6">
            <a:extLst>
              <a:ext uri="{FF2B5EF4-FFF2-40B4-BE49-F238E27FC236}">
                <a16:creationId xmlns:a16="http://schemas.microsoft.com/office/drawing/2014/main" id="{9F1541BD-2039-4D35-A82D-E165B2B8FCB6}"/>
              </a:ext>
            </a:extLst>
          </p:cNvPr>
          <p:cNvSpPr/>
          <p:nvPr/>
        </p:nvSpPr>
        <p:spPr>
          <a:xfrm>
            <a:off x="4321641" y="3658975"/>
            <a:ext cx="320722" cy="326217"/>
          </a:xfrm>
          <a:prstGeom prst="rightArrow">
            <a:avLst/>
          </a:prstGeom>
          <a:ln>
            <a:solidFill>
              <a:srgbClr val="E97664"/>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Google Shape;717;p40">
            <a:extLst>
              <a:ext uri="{FF2B5EF4-FFF2-40B4-BE49-F238E27FC236}">
                <a16:creationId xmlns:a16="http://schemas.microsoft.com/office/drawing/2014/main" id="{B6AF46A9-9A78-410F-90DC-25F870BA33A0}"/>
              </a:ext>
            </a:extLst>
          </p:cNvPr>
          <p:cNvSpPr/>
          <p:nvPr/>
        </p:nvSpPr>
        <p:spPr>
          <a:xfrm>
            <a:off x="209004" y="2033736"/>
            <a:ext cx="8725990" cy="605021"/>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algn="ctr"/>
            <a:r>
              <a:rPr lang="en-US" altLang="en-US" sz="2400" dirty="0">
                <a:solidFill>
                  <a:schemeClr val="bg1"/>
                </a:solidFill>
                <a:latin typeface="Hind" panose="020B0604020202020204" charset="0"/>
                <a:cs typeface="Hind" panose="020B0604020202020204" charset="0"/>
              </a:rPr>
              <a:t>E(</a:t>
            </a:r>
            <a:r>
              <a:rPr lang="en-US" altLang="en-US" sz="2400" dirty="0" err="1">
                <a:solidFill>
                  <a:schemeClr val="bg1"/>
                </a:solidFill>
                <a:latin typeface="Hind" panose="020B0604020202020204" charset="0"/>
                <a:cs typeface="Hind" panose="020B0604020202020204" charset="0"/>
              </a:rPr>
              <a:t>Hospitalization</a:t>
            </a:r>
            <a:r>
              <a:rPr lang="en-US" altLang="en-US" sz="2400" baseline="-25000" dirty="0" err="1">
                <a:solidFill>
                  <a:schemeClr val="bg1"/>
                </a:solidFill>
                <a:latin typeface="Hind" panose="020B0604020202020204" charset="0"/>
                <a:cs typeface="Hind" panose="020B0604020202020204" charset="0"/>
              </a:rPr>
              <a:t>i</a:t>
            </a:r>
            <a:r>
              <a:rPr lang="en-US" altLang="en-US" sz="2400" dirty="0">
                <a:solidFill>
                  <a:schemeClr val="bg1"/>
                </a:solidFill>
                <a:latin typeface="Hind" panose="020B0604020202020204" charset="0"/>
                <a:cs typeface="Hind" panose="020B0604020202020204" charset="0"/>
              </a:rPr>
              <a:t>) = exp(β</a:t>
            </a:r>
            <a:r>
              <a:rPr lang="en-US" altLang="en-US" sz="2400" baseline="-25000" dirty="0">
                <a:solidFill>
                  <a:schemeClr val="bg1"/>
                </a:solidFill>
                <a:latin typeface="Hind" panose="020B0604020202020204" charset="0"/>
                <a:cs typeface="Hind" panose="020B0604020202020204" charset="0"/>
              </a:rPr>
              <a:t>0</a:t>
            </a:r>
            <a:r>
              <a:rPr lang="en-US" altLang="en-US" sz="2400" dirty="0">
                <a:solidFill>
                  <a:schemeClr val="bg1"/>
                </a:solidFill>
                <a:latin typeface="Hind" panose="020B0604020202020204" charset="0"/>
                <a:cs typeface="Hind" panose="020B0604020202020204" charset="0"/>
              </a:rPr>
              <a:t> + </a:t>
            </a:r>
            <a:r>
              <a:rPr lang="en-US" altLang="en-US" sz="2400" dirty="0" err="1">
                <a:solidFill>
                  <a:schemeClr val="bg1"/>
                </a:solidFill>
                <a:latin typeface="Hind" panose="020B0604020202020204" charset="0"/>
                <a:cs typeface="Hind" panose="020B0604020202020204" charset="0"/>
              </a:rPr>
              <a:t>Agegroup</a:t>
            </a:r>
            <a:r>
              <a:rPr lang="en-US" altLang="en-US" sz="2400" baseline="-25000" dirty="0" err="1">
                <a:solidFill>
                  <a:schemeClr val="bg1"/>
                </a:solidFill>
                <a:latin typeface="Hind" panose="020B0604020202020204" charset="0"/>
                <a:cs typeface="Hind" panose="020B0604020202020204" charset="0"/>
              </a:rPr>
              <a:t>i</a:t>
            </a:r>
            <a:r>
              <a:rPr lang="en-US" altLang="en-US" sz="2400" baseline="-25000" dirty="0">
                <a:solidFill>
                  <a:schemeClr val="bg1"/>
                </a:solidFill>
                <a:latin typeface="Hind" panose="020B0604020202020204" charset="0"/>
                <a:cs typeface="Hind" panose="020B0604020202020204" charset="0"/>
              </a:rPr>
              <a:t> </a:t>
            </a:r>
            <a:r>
              <a:rPr lang="en-US" altLang="en-US" sz="2400" dirty="0">
                <a:solidFill>
                  <a:schemeClr val="bg1"/>
                </a:solidFill>
                <a:latin typeface="Hind" panose="020B0604020202020204" charset="0"/>
                <a:cs typeface="Hind" panose="020B0604020202020204" charset="0"/>
              </a:rPr>
              <a:t>+ f(</a:t>
            </a:r>
            <a:r>
              <a:rPr lang="en-US" altLang="en-US" sz="2400" dirty="0" err="1">
                <a:solidFill>
                  <a:schemeClr val="bg1"/>
                </a:solidFill>
                <a:latin typeface="Hind" panose="020B0604020202020204" charset="0"/>
                <a:cs typeface="Hind" panose="020B0604020202020204" charset="0"/>
              </a:rPr>
              <a:t>index</a:t>
            </a:r>
            <a:r>
              <a:rPr lang="en-US" altLang="en-US" sz="2400" baseline="-25000" dirty="0" err="1">
                <a:solidFill>
                  <a:schemeClr val="bg1"/>
                </a:solidFill>
                <a:latin typeface="Hind" panose="020B0604020202020204" charset="0"/>
                <a:cs typeface="Hind" panose="020B0604020202020204" charset="0"/>
              </a:rPr>
              <a:t>i</a:t>
            </a:r>
            <a:r>
              <a:rPr lang="en-US" altLang="en-US" sz="2400" dirty="0">
                <a:solidFill>
                  <a:schemeClr val="bg1"/>
                </a:solidFill>
                <a:latin typeface="Hind" panose="020B0604020202020204" charset="0"/>
                <a:cs typeface="Hind" panose="020B0604020202020204" charset="0"/>
              </a:rPr>
              <a:t>, </a:t>
            </a:r>
            <a:r>
              <a:rPr lang="en-US" altLang="en-US" sz="2400" dirty="0" err="1">
                <a:solidFill>
                  <a:schemeClr val="bg1"/>
                </a:solidFill>
                <a:latin typeface="Hind" panose="020B0604020202020204" charset="0"/>
                <a:cs typeface="Hind" panose="020B0604020202020204" charset="0"/>
              </a:rPr>
              <a:t>Agegroup</a:t>
            </a:r>
            <a:r>
              <a:rPr lang="en-US" altLang="en-US" sz="2400" baseline="-25000" dirty="0" err="1">
                <a:solidFill>
                  <a:schemeClr val="bg1"/>
                </a:solidFill>
                <a:latin typeface="Hind" panose="020B0604020202020204" charset="0"/>
                <a:cs typeface="Hind" panose="020B0604020202020204" charset="0"/>
              </a:rPr>
              <a:t>i</a:t>
            </a:r>
            <a:r>
              <a:rPr lang="en-US" altLang="en-US" sz="2400" dirty="0">
                <a:solidFill>
                  <a:schemeClr val="bg1"/>
                </a:solidFill>
                <a:latin typeface="Hind" panose="020B0604020202020204" charset="0"/>
                <a:cs typeface="Hind" panose="020B0604020202020204" charset="0"/>
              </a:rPr>
              <a:t>))</a:t>
            </a:r>
            <a:endParaRPr lang="en-US" sz="2400" dirty="0">
              <a:solidFill>
                <a:schemeClr val="bg1"/>
              </a:solidFill>
            </a:endParaRPr>
          </a:p>
        </p:txBody>
      </p:sp>
      <p:sp>
        <p:nvSpPr>
          <p:cNvPr id="12" name="Textfeld 11">
            <a:extLst>
              <a:ext uri="{FF2B5EF4-FFF2-40B4-BE49-F238E27FC236}">
                <a16:creationId xmlns:a16="http://schemas.microsoft.com/office/drawing/2014/main" id="{99314B36-EF10-4BDF-B4B7-C413CB4F21C0}"/>
              </a:ext>
            </a:extLst>
          </p:cNvPr>
          <p:cNvSpPr txBox="1"/>
          <p:nvPr/>
        </p:nvSpPr>
        <p:spPr>
          <a:xfrm>
            <a:off x="8758958" y="4829685"/>
            <a:ext cx="405880"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23</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16273754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err="1"/>
              <a:t>ANALYZING</a:t>
            </a:r>
            <a:r>
              <a:rPr lang="de-DE" dirty="0"/>
              <a:t> BAYERN BY </a:t>
            </a:r>
            <a:r>
              <a:rPr lang="de-DE" dirty="0" err="1"/>
              <a:t>USING</a:t>
            </a:r>
            <a:r>
              <a:rPr lang="de-DE" dirty="0"/>
              <a:t> GAM</a:t>
            </a:r>
            <a:endParaRPr lang="en-US" dirty="0"/>
          </a:p>
        </p:txBody>
      </p:sp>
      <p:sp>
        <p:nvSpPr>
          <p:cNvPr id="5" name="Rectangle 1">
            <a:extLst>
              <a:ext uri="{FF2B5EF4-FFF2-40B4-BE49-F238E27FC236}">
                <a16:creationId xmlns:a16="http://schemas.microsoft.com/office/drawing/2014/main" id="{13BDAB23-26F1-4D36-892D-703A5CF69C91}"/>
              </a:ext>
            </a:extLst>
          </p:cNvPr>
          <p:cNvSpPr>
            <a:spLocks noGrp="1" noChangeArrowheads="1"/>
          </p:cNvSpPr>
          <p:nvPr>
            <p:ph type="body" idx="1"/>
          </p:nvPr>
        </p:nvSpPr>
        <p:spPr bwMode="auto">
          <a:xfrm>
            <a:off x="1390039" y="2312072"/>
            <a:ext cx="62518" cy="34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044" rIns="0" bIns="19044" numCol="1" anchor="ctr" anchorCtr="0" compatLnSpc="1">
            <a:prstTxWarp prst="textNoShape">
              <a:avLst/>
            </a:prstTxWarp>
            <a:spAutoFit/>
          </a:bodyPr>
          <a:lstStyle/>
          <a:p>
            <a:pPr marL="0" lvl="0" indent="0" eaLnBrk="0" fontAlgn="base" hangingPunct="0">
              <a:lnSpc>
                <a:spcPct val="100000"/>
              </a:lnSpc>
              <a:spcBef>
                <a:spcPct val="0"/>
              </a:spcBef>
              <a:spcAft>
                <a:spcPct val="0"/>
              </a:spcAft>
              <a:buClrTx/>
              <a:buSzTx/>
              <a:buNone/>
            </a:pPr>
            <a:r>
              <a:rPr kumimoji="0" lang="en-US" altLang="en-US" sz="2000" b="0" i="0" u="none" strike="noStrike" cap="none" normalizeH="0" baseline="0" dirty="0">
                <a:ln>
                  <a:noFill/>
                </a:ln>
                <a:solidFill>
                  <a:srgbClr val="F8F8F8"/>
                </a:solidFill>
                <a:effectLst/>
                <a:latin typeface="Hind" panose="020B0604020202020204" charset="0"/>
                <a:cs typeface="Hind" panose="020B0604020202020204" charset="0"/>
              </a:rPr>
              <a:t> </a:t>
            </a:r>
          </a:p>
        </p:txBody>
      </p:sp>
      <p:sp>
        <p:nvSpPr>
          <p:cNvPr id="13" name="Google Shape;717;p40">
            <a:extLst>
              <a:ext uri="{FF2B5EF4-FFF2-40B4-BE49-F238E27FC236}">
                <a16:creationId xmlns:a16="http://schemas.microsoft.com/office/drawing/2014/main" id="{0B631CEB-F3E8-425D-8277-4ACCBE92CC98}"/>
              </a:ext>
            </a:extLst>
          </p:cNvPr>
          <p:cNvSpPr/>
          <p:nvPr/>
        </p:nvSpPr>
        <p:spPr>
          <a:xfrm>
            <a:off x="336674" y="1860231"/>
            <a:ext cx="3575349" cy="2310043"/>
          </a:xfrm>
          <a:prstGeom prst="roundRect">
            <a:avLst>
              <a:gd name="adj" fmla="val 23619"/>
            </a:avLst>
          </a:prstGeom>
          <a:solidFill>
            <a:schemeClr val="dk1"/>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The effect of the time varying covariable given the age groups stays nearly the same for each age group.</a:t>
            </a:r>
          </a:p>
          <a:p>
            <a:pPr lvl="0" algn="ctr"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This holds true for each individual state</a:t>
            </a:r>
          </a:p>
        </p:txBody>
      </p:sp>
      <p:pic>
        <p:nvPicPr>
          <p:cNvPr id="34" name="Grafik 33">
            <a:extLst>
              <a:ext uri="{FF2B5EF4-FFF2-40B4-BE49-F238E27FC236}">
                <a16:creationId xmlns:a16="http://schemas.microsoft.com/office/drawing/2014/main" id="{D3BDE41F-D7E0-42BB-B8BA-E3455CD688BC}"/>
              </a:ext>
            </a:extLst>
          </p:cNvPr>
          <p:cNvPicPr>
            <a:picLocks noChangeAspect="1"/>
          </p:cNvPicPr>
          <p:nvPr/>
        </p:nvPicPr>
        <p:blipFill>
          <a:blip r:embed="rId3"/>
          <a:stretch>
            <a:fillRect/>
          </a:stretch>
        </p:blipFill>
        <p:spPr>
          <a:xfrm>
            <a:off x="4137035" y="1254184"/>
            <a:ext cx="2329456" cy="1174046"/>
          </a:xfrm>
          <a:prstGeom prst="rect">
            <a:avLst/>
          </a:prstGeom>
        </p:spPr>
      </p:pic>
      <p:pic>
        <p:nvPicPr>
          <p:cNvPr id="39" name="Grafik 38">
            <a:extLst>
              <a:ext uri="{FF2B5EF4-FFF2-40B4-BE49-F238E27FC236}">
                <a16:creationId xmlns:a16="http://schemas.microsoft.com/office/drawing/2014/main" id="{A3DBBE24-CEA7-47B2-896D-A20CF5CF6C78}"/>
              </a:ext>
            </a:extLst>
          </p:cNvPr>
          <p:cNvPicPr>
            <a:picLocks noChangeAspect="1"/>
          </p:cNvPicPr>
          <p:nvPr/>
        </p:nvPicPr>
        <p:blipFill>
          <a:blip r:embed="rId4"/>
          <a:stretch>
            <a:fillRect/>
          </a:stretch>
        </p:blipFill>
        <p:spPr>
          <a:xfrm>
            <a:off x="6466491" y="1254184"/>
            <a:ext cx="2329455" cy="1174046"/>
          </a:xfrm>
          <a:prstGeom prst="rect">
            <a:avLst/>
          </a:prstGeom>
        </p:spPr>
      </p:pic>
      <p:pic>
        <p:nvPicPr>
          <p:cNvPr id="41" name="Grafik 40">
            <a:extLst>
              <a:ext uri="{FF2B5EF4-FFF2-40B4-BE49-F238E27FC236}">
                <a16:creationId xmlns:a16="http://schemas.microsoft.com/office/drawing/2014/main" id="{E06C42E2-36E5-43C8-882E-B659D598A6CB}"/>
              </a:ext>
            </a:extLst>
          </p:cNvPr>
          <p:cNvPicPr>
            <a:picLocks noChangeAspect="1"/>
          </p:cNvPicPr>
          <p:nvPr/>
        </p:nvPicPr>
        <p:blipFill>
          <a:blip r:embed="rId5"/>
          <a:stretch>
            <a:fillRect/>
          </a:stretch>
        </p:blipFill>
        <p:spPr>
          <a:xfrm>
            <a:off x="4137035" y="2428231"/>
            <a:ext cx="2329456" cy="1174046"/>
          </a:xfrm>
          <a:prstGeom prst="rect">
            <a:avLst/>
          </a:prstGeom>
        </p:spPr>
      </p:pic>
      <p:pic>
        <p:nvPicPr>
          <p:cNvPr id="43" name="Grafik 42">
            <a:extLst>
              <a:ext uri="{FF2B5EF4-FFF2-40B4-BE49-F238E27FC236}">
                <a16:creationId xmlns:a16="http://schemas.microsoft.com/office/drawing/2014/main" id="{E1AC5311-39E3-47FB-B233-72F292613176}"/>
              </a:ext>
            </a:extLst>
          </p:cNvPr>
          <p:cNvPicPr>
            <a:picLocks noChangeAspect="1"/>
          </p:cNvPicPr>
          <p:nvPr/>
        </p:nvPicPr>
        <p:blipFill>
          <a:blip r:embed="rId6"/>
          <a:stretch>
            <a:fillRect/>
          </a:stretch>
        </p:blipFill>
        <p:spPr>
          <a:xfrm>
            <a:off x="6466491" y="2428230"/>
            <a:ext cx="2329457" cy="1174046"/>
          </a:xfrm>
          <a:prstGeom prst="rect">
            <a:avLst/>
          </a:prstGeom>
        </p:spPr>
      </p:pic>
      <p:pic>
        <p:nvPicPr>
          <p:cNvPr id="45" name="Grafik 44">
            <a:extLst>
              <a:ext uri="{FF2B5EF4-FFF2-40B4-BE49-F238E27FC236}">
                <a16:creationId xmlns:a16="http://schemas.microsoft.com/office/drawing/2014/main" id="{313A56E3-B01C-4BF9-B598-AB9A0FF4683E}"/>
              </a:ext>
            </a:extLst>
          </p:cNvPr>
          <p:cNvPicPr>
            <a:picLocks noChangeAspect="1"/>
          </p:cNvPicPr>
          <p:nvPr/>
        </p:nvPicPr>
        <p:blipFill>
          <a:blip r:embed="rId7"/>
          <a:stretch>
            <a:fillRect/>
          </a:stretch>
        </p:blipFill>
        <p:spPr>
          <a:xfrm>
            <a:off x="4137035" y="3564120"/>
            <a:ext cx="2329456" cy="1174046"/>
          </a:xfrm>
          <a:prstGeom prst="rect">
            <a:avLst/>
          </a:prstGeom>
        </p:spPr>
      </p:pic>
      <p:pic>
        <p:nvPicPr>
          <p:cNvPr id="49" name="Grafik 48">
            <a:extLst>
              <a:ext uri="{FF2B5EF4-FFF2-40B4-BE49-F238E27FC236}">
                <a16:creationId xmlns:a16="http://schemas.microsoft.com/office/drawing/2014/main" id="{9E983BF3-207A-4257-BD87-94E21E49EC50}"/>
              </a:ext>
            </a:extLst>
          </p:cNvPr>
          <p:cNvPicPr>
            <a:picLocks noChangeAspect="1"/>
          </p:cNvPicPr>
          <p:nvPr/>
        </p:nvPicPr>
        <p:blipFill>
          <a:blip r:embed="rId8"/>
          <a:stretch>
            <a:fillRect/>
          </a:stretch>
        </p:blipFill>
        <p:spPr>
          <a:xfrm>
            <a:off x="6466490" y="3564119"/>
            <a:ext cx="2329455" cy="1174047"/>
          </a:xfrm>
          <a:prstGeom prst="rect">
            <a:avLst/>
          </a:prstGeom>
        </p:spPr>
      </p:pic>
      <p:sp>
        <p:nvSpPr>
          <p:cNvPr id="12" name="Textfeld 11">
            <a:extLst>
              <a:ext uri="{FF2B5EF4-FFF2-40B4-BE49-F238E27FC236}">
                <a16:creationId xmlns:a16="http://schemas.microsoft.com/office/drawing/2014/main" id="{00158D88-5712-44EF-A646-440D5A479CBF}"/>
              </a:ext>
            </a:extLst>
          </p:cNvPr>
          <p:cNvSpPr txBox="1"/>
          <p:nvPr/>
        </p:nvSpPr>
        <p:spPr>
          <a:xfrm>
            <a:off x="8758958" y="4829685"/>
            <a:ext cx="423514"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24</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42308978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a:t>SUB-</a:t>
            </a:r>
            <a:r>
              <a:rPr lang="de-DE" dirty="0" err="1"/>
              <a:t>CONCLUSIONS</a:t>
            </a:r>
            <a:endParaRPr lang="en-US" u="sng" dirty="0"/>
          </a:p>
        </p:txBody>
      </p:sp>
      <mc:AlternateContent xmlns:mc="http://schemas.openxmlformats.org/markup-compatibility/2006" xmlns:a14="http://schemas.microsoft.com/office/drawing/2010/main">
        <mc:Choice Requires="a14">
          <p:sp>
            <p:nvSpPr>
              <p:cNvPr id="6" name="Rectangle 3">
                <a:extLst>
                  <a:ext uri="{FF2B5EF4-FFF2-40B4-BE49-F238E27FC236}">
                    <a16:creationId xmlns:a16="http://schemas.microsoft.com/office/drawing/2014/main" id="{C4119FB6-8023-314D-948B-1D7C2A48C077}"/>
                  </a:ext>
                </a:extLst>
              </p:cNvPr>
              <p:cNvSpPr>
                <a:spLocks noChangeArrowheads="1"/>
              </p:cNvSpPr>
              <p:nvPr/>
            </p:nvSpPr>
            <p:spPr bwMode="auto">
              <a:xfrm>
                <a:off x="784013" y="982618"/>
                <a:ext cx="7575973" cy="384706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0" tIns="19044" rIns="0" bIns="19044"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FFFFFF"/>
                    </a:solidFill>
                    <a:effectLst/>
                    <a:latin typeface="Hind" panose="020B0604020202020204" charset="0"/>
                    <a:cs typeface="Hind" panose="020B0604020202020204" charset="0"/>
                  </a:rPr>
                  <a:t>For each </a:t>
                </a:r>
                <a:r>
                  <a:rPr lang="en-US" altLang="en-US" sz="1600" dirty="0">
                    <a:solidFill>
                      <a:srgbClr val="FFFFFF"/>
                    </a:solidFill>
                    <a:latin typeface="Hind" panose="020B0604020202020204" charset="0"/>
                    <a:cs typeface="Hind" panose="020B0604020202020204" charset="0"/>
                  </a:rPr>
                  <a:t>a</a:t>
                </a:r>
                <a:r>
                  <a:rPr kumimoji="0" lang="en-US" altLang="en-US" sz="1600" b="0" i="0" u="none" strike="noStrike" cap="none" normalizeH="0" baseline="0" dirty="0">
                    <a:ln>
                      <a:noFill/>
                    </a:ln>
                    <a:solidFill>
                      <a:srgbClr val="FFFFFF"/>
                    </a:solidFill>
                    <a:effectLst/>
                    <a:latin typeface="Hind" panose="020B0604020202020204" charset="0"/>
                    <a:cs typeface="Hind" panose="020B0604020202020204" charset="0"/>
                  </a:rPr>
                  <a:t>ge group:</a:t>
                </a:r>
              </a:p>
              <a:p>
                <a:pPr lvl="0" eaLnBrk="0" fontAlgn="base" hangingPunct="0">
                  <a:spcBef>
                    <a:spcPct val="0"/>
                  </a:spcBef>
                  <a:spcAft>
                    <a:spcPct val="0"/>
                  </a:spcAft>
                  <a:buClrTx/>
                </a:pPr>
                <a14:m>
                  <m:oMathPara xmlns:m="http://schemas.openxmlformats.org/officeDocument/2006/math">
                    <m:oMathParaPr>
                      <m:jc m:val="centerGroup"/>
                    </m:oMathParaPr>
                    <m:oMath xmlns:m="http://schemas.openxmlformats.org/officeDocument/2006/math">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E</m:t>
                      </m:r>
                      <m:d>
                        <m:dPr>
                          <m:ctrlPr>
                            <a:rPr kumimoji="0" lang="de-DE" altLang="en-US" sz="1600" b="0" i="1" u="none" strike="noStrike" cap="none" normalizeH="0" baseline="0" smtClean="0">
                              <a:ln>
                                <a:noFill/>
                              </a:ln>
                              <a:solidFill>
                                <a:srgbClr val="FFFFFF"/>
                              </a:solidFill>
                              <a:effectLst/>
                              <a:latin typeface="Cambria Math" panose="02040503050406030204" pitchFamily="18" charset="0"/>
                              <a:cs typeface="Hind" panose="020B0604020202020204" charset="0"/>
                            </a:rPr>
                          </m:ctrlPr>
                        </m:dPr>
                        <m:e>
                          <m:sSub>
                            <m:sSubPr>
                              <m:ctrlPr>
                                <a:rPr kumimoji="0" lang="de-DE" altLang="en-US" sz="1600" b="0" i="1" u="none" strike="noStrike" cap="none" normalizeH="0" baseline="0" smtClean="0">
                                  <a:ln>
                                    <a:noFill/>
                                  </a:ln>
                                  <a:solidFill>
                                    <a:srgbClr val="FFFFFF"/>
                                  </a:solidFill>
                                  <a:effectLst/>
                                  <a:latin typeface="Cambria Math" panose="02040503050406030204" pitchFamily="18" charset="0"/>
                                  <a:cs typeface="Hind" panose="020B0604020202020204" charset="0"/>
                                </a:rPr>
                              </m:ctrlPr>
                            </m:sSubPr>
                            <m:e>
                              <m:r>
                                <m:rPr>
                                  <m:sty m:val="p"/>
                                </m:rPr>
                                <a:rPr lang="de-DE" altLang="en-US" sz="1600" i="0">
                                  <a:solidFill>
                                    <a:srgbClr val="FFFFFF"/>
                                  </a:solidFill>
                                  <a:latin typeface="Cambria Math" panose="02040503050406030204" pitchFamily="18" charset="0"/>
                                  <a:cs typeface="Hind" panose="020B0604020202020204" charset="0"/>
                                </a:rPr>
                                <m:t>Hospitalization</m:t>
                              </m:r>
                            </m:e>
                            <m:sub>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t</m:t>
                              </m:r>
                              <m: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m:t>
                              </m:r>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j</m:t>
                              </m:r>
                            </m:sub>
                          </m:sSub>
                        </m:e>
                      </m:d>
                      <m:r>
                        <a:rPr kumimoji="0" lang="de-DE" altLang="en-US" sz="1600" b="0" i="0"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m:t>
                      </m:r>
                      <m:sSub>
                        <m:sSubPr>
                          <m:ctrlPr>
                            <a:rPr kumimoji="0" lang="de-DE" altLang="en-US" sz="1600" b="0" i="1" u="none" strike="noStrike" cap="none" normalizeH="0" baseline="0" smtClean="0">
                              <a:ln>
                                <a:noFill/>
                              </a:ln>
                              <a:solidFill>
                                <a:srgbClr val="FFFFFF"/>
                              </a:solidFill>
                              <a:effectLst/>
                              <a:latin typeface="Cambria Math" panose="02040503050406030204" pitchFamily="18" charset="0"/>
                              <a:cs typeface="Hind" panose="020B0604020202020204" charset="0"/>
                            </a:rPr>
                          </m:ctrlPr>
                        </m:sSubPr>
                        <m:e>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c</m:t>
                          </m:r>
                        </m:e>
                        <m:sub>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j</m:t>
                          </m:r>
                        </m:sub>
                      </m:sSub>
                      <m: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 ∗</m:t>
                      </m:r>
                      <m:sSub>
                        <m:sSubPr>
                          <m:ctrlPr>
                            <a:rPr kumimoji="0" lang="de-DE" altLang="en-US" sz="1600" b="0" i="1" u="none" strike="noStrike" cap="none" normalizeH="0" baseline="0" smtClean="0">
                              <a:ln>
                                <a:noFill/>
                              </a:ln>
                              <a:solidFill>
                                <a:srgbClr val="FFFFFF"/>
                              </a:solidFill>
                              <a:effectLst/>
                              <a:latin typeface="Cambria Math" panose="02040503050406030204" pitchFamily="18" charset="0"/>
                              <a:cs typeface="Hind" panose="020B0604020202020204" charset="0"/>
                            </a:rPr>
                          </m:ctrlPr>
                        </m:sSubPr>
                        <m:e>
                          <m:r>
                            <m:rPr>
                              <m:sty m:val="p"/>
                            </m:rPr>
                            <a:rPr lang="de-DE" altLang="en-US" sz="1600" i="0">
                              <a:solidFill>
                                <a:srgbClr val="FFFFFF"/>
                              </a:solidFill>
                              <a:latin typeface="Cambria Math" panose="02040503050406030204" pitchFamily="18" charset="0"/>
                              <a:ea typeface="Cambria Math" panose="02040503050406030204" pitchFamily="18" charset="0"/>
                              <a:cs typeface="Hind" panose="020B0604020202020204" charset="0"/>
                            </a:rPr>
                            <m:t>θ</m:t>
                          </m:r>
                        </m:e>
                        <m:sub>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t</m:t>
                          </m:r>
                        </m:sub>
                      </m:sSub>
                    </m:oMath>
                  </m:oMathPara>
                </a14:m>
                <a:endParaRPr kumimoji="0" lang="en-US" altLang="en-US" sz="1600" b="0" u="none" strike="noStrike" cap="none" normalizeH="0" baseline="0" dirty="0">
                  <a:ln>
                    <a:noFill/>
                  </a:ln>
                  <a:solidFill>
                    <a:srgbClr val="FFFFFF"/>
                  </a:solidFill>
                  <a:effectLst/>
                  <a:latin typeface="Hind" panose="020B0604020202020204" charset="0"/>
                  <a:cs typeface="Hind" panose="020B0604020202020204" charset="0"/>
                </a:endParaRPr>
              </a:p>
              <a:p>
                <a:pPr eaLnBrk="0" fontAlgn="base" hangingPunct="0">
                  <a:spcBef>
                    <a:spcPct val="0"/>
                  </a:spcBef>
                  <a:spcAft>
                    <a:spcPct val="0"/>
                  </a:spcAft>
                  <a:buClrTx/>
                </a:pPr>
                <a14:m>
                  <m:oMathPara xmlns:m="http://schemas.openxmlformats.org/officeDocument/2006/math">
                    <m:oMathParaPr>
                      <m:jc m:val="centerGroup"/>
                    </m:oMathParaPr>
                    <m:oMath xmlns:m="http://schemas.openxmlformats.org/officeDocument/2006/math">
                      <m:r>
                        <m:rPr>
                          <m:sty m:val="p"/>
                        </m:rPr>
                        <a:rPr lang="de-DE" altLang="en-US" sz="1600" i="0">
                          <a:solidFill>
                            <a:srgbClr val="FFFFFF"/>
                          </a:solidFill>
                          <a:latin typeface="Cambria Math" panose="02040503050406030204" pitchFamily="18" charset="0"/>
                          <a:cs typeface="Hind" panose="020B0604020202020204" charset="0"/>
                        </a:rPr>
                        <m:t>E</m:t>
                      </m:r>
                      <m:d>
                        <m:dPr>
                          <m:ctrlPr>
                            <a:rPr lang="de-DE" altLang="en-US" sz="1600" i="1">
                              <a:solidFill>
                                <a:srgbClr val="FFFFFF"/>
                              </a:solidFill>
                              <a:latin typeface="Cambria Math" panose="02040503050406030204" pitchFamily="18" charset="0"/>
                              <a:cs typeface="Hind" panose="020B0604020202020204" charset="0"/>
                            </a:rPr>
                          </m:ctrlPr>
                        </m:dPr>
                        <m:e>
                          <m:sSub>
                            <m:sSubPr>
                              <m:ctrlPr>
                                <a:rPr lang="de-DE" altLang="en-US" sz="1600" i="1">
                                  <a:solidFill>
                                    <a:srgbClr val="FFFFFF"/>
                                  </a:solidFill>
                                  <a:latin typeface="Cambria Math" panose="02040503050406030204" pitchFamily="18" charset="0"/>
                                  <a:cs typeface="Hind" panose="020B0604020202020204" charset="0"/>
                                </a:rPr>
                              </m:ctrlPr>
                            </m:sSubPr>
                            <m:e>
                              <m:r>
                                <m:rPr>
                                  <m:sty m:val="p"/>
                                </m:rPr>
                                <a:rPr lang="de-DE" altLang="en-US" sz="1600" i="0">
                                  <a:solidFill>
                                    <a:srgbClr val="FFFFFF"/>
                                  </a:solidFill>
                                  <a:latin typeface="Cambria Math" panose="02040503050406030204" pitchFamily="18" charset="0"/>
                                  <a:cs typeface="Hind" panose="020B0604020202020204" charset="0"/>
                                </a:rPr>
                                <m:t>Hospitalization</m:t>
                              </m:r>
                            </m:e>
                            <m:sub>
                              <m:r>
                                <m:rPr>
                                  <m:sty m:val="p"/>
                                </m:rPr>
                                <a:rPr lang="de-DE" altLang="en-US" sz="1600" b="0" i="0" smtClean="0">
                                  <a:solidFill>
                                    <a:srgbClr val="FFFFFF"/>
                                  </a:solidFill>
                                  <a:latin typeface="Cambria Math" panose="02040503050406030204" pitchFamily="18" charset="0"/>
                                  <a:cs typeface="Hind" panose="020B0604020202020204" charset="0"/>
                                </a:rPr>
                                <m:t>t</m:t>
                              </m:r>
                              <m:r>
                                <a:rPr lang="de-DE" altLang="en-US" sz="1600" b="0" i="0" smtClean="0">
                                  <a:solidFill>
                                    <a:srgbClr val="FFFFFF"/>
                                  </a:solidFill>
                                  <a:latin typeface="Cambria Math" panose="02040503050406030204" pitchFamily="18" charset="0"/>
                                  <a:cs typeface="Hind" panose="020B0604020202020204" charset="0"/>
                                </a:rPr>
                                <m:t>+</m:t>
                              </m:r>
                              <m:r>
                                <m:rPr>
                                  <m:sty m:val="p"/>
                                </m:rPr>
                                <a:rPr lang="de-DE" altLang="en-US" sz="1600" b="0" i="0" smtClean="0">
                                  <a:solidFill>
                                    <a:srgbClr val="FFFFFF"/>
                                  </a:solidFill>
                                  <a:latin typeface="Cambria Math" panose="02040503050406030204" pitchFamily="18" charset="0"/>
                                  <a:cs typeface="Hind" panose="020B0604020202020204" charset="0"/>
                                </a:rPr>
                                <m:t>h</m:t>
                              </m:r>
                              <m:r>
                                <a:rPr lang="de-DE" altLang="en-US" sz="1600" b="0" i="0" smtClean="0">
                                  <a:solidFill>
                                    <a:srgbClr val="FFFFFF"/>
                                  </a:solidFill>
                                  <a:latin typeface="Cambria Math" panose="02040503050406030204" pitchFamily="18" charset="0"/>
                                  <a:cs typeface="Hind" panose="020B0604020202020204" charset="0"/>
                                </a:rPr>
                                <m:t>,</m:t>
                              </m:r>
                              <m:r>
                                <m:rPr>
                                  <m:sty m:val="p"/>
                                </m:rPr>
                                <a:rPr lang="de-DE" altLang="en-US" sz="1600" b="0" i="0" smtClean="0">
                                  <a:solidFill>
                                    <a:srgbClr val="FFFFFF"/>
                                  </a:solidFill>
                                  <a:latin typeface="Cambria Math" panose="02040503050406030204" pitchFamily="18" charset="0"/>
                                  <a:cs typeface="Hind" panose="020B0604020202020204" charset="0"/>
                                </a:rPr>
                                <m:t>j</m:t>
                              </m:r>
                            </m:sub>
                          </m:sSub>
                        </m:e>
                      </m:d>
                      <m:r>
                        <a:rPr lang="de-DE" altLang="en-US" sz="1600" i="0" smtClean="0">
                          <a:solidFill>
                            <a:srgbClr val="FFFFFF"/>
                          </a:solidFill>
                          <a:latin typeface="Cambria Math" panose="02040503050406030204" pitchFamily="18" charset="0"/>
                          <a:ea typeface="Cambria Math" panose="02040503050406030204" pitchFamily="18" charset="0"/>
                          <a:cs typeface="Hind" panose="020B0604020202020204" charset="0"/>
                        </a:rPr>
                        <m:t>∝</m:t>
                      </m:r>
                      <m:sSub>
                        <m:sSubPr>
                          <m:ctrlPr>
                            <a:rPr lang="de-DE" altLang="en-US" sz="1600" i="1">
                              <a:solidFill>
                                <a:srgbClr val="FFFFFF"/>
                              </a:solidFill>
                              <a:latin typeface="Cambria Math" panose="02040503050406030204" pitchFamily="18" charset="0"/>
                              <a:cs typeface="Hind" panose="020B0604020202020204" charset="0"/>
                            </a:rPr>
                          </m:ctrlPr>
                        </m:sSubPr>
                        <m:e>
                          <m:r>
                            <m:rPr>
                              <m:sty m:val="p"/>
                            </m:rPr>
                            <a:rPr lang="de-DE" altLang="en-US" sz="1600" i="0">
                              <a:solidFill>
                                <a:srgbClr val="FFFFFF"/>
                              </a:solidFill>
                              <a:latin typeface="Cambria Math" panose="02040503050406030204" pitchFamily="18" charset="0"/>
                              <a:cs typeface="Hind" panose="020B0604020202020204" charset="0"/>
                            </a:rPr>
                            <m:t>c</m:t>
                          </m:r>
                        </m:e>
                        <m:sub>
                          <m:r>
                            <m:rPr>
                              <m:sty m:val="p"/>
                            </m:rPr>
                            <a:rPr lang="de-DE" altLang="en-US" sz="1600" i="0">
                              <a:solidFill>
                                <a:srgbClr val="FFFFFF"/>
                              </a:solidFill>
                              <a:latin typeface="Cambria Math" panose="02040503050406030204" pitchFamily="18" charset="0"/>
                              <a:cs typeface="Hind" panose="020B0604020202020204" charset="0"/>
                            </a:rPr>
                            <m:t>j</m:t>
                          </m:r>
                        </m:sub>
                      </m:sSub>
                      <m:r>
                        <a:rPr lang="de-DE" altLang="en-US" sz="1600" i="0">
                          <a:solidFill>
                            <a:srgbClr val="FFFFFF"/>
                          </a:solidFill>
                          <a:latin typeface="Cambria Math" panose="02040503050406030204" pitchFamily="18" charset="0"/>
                          <a:cs typeface="Hind" panose="020B0604020202020204" charset="0"/>
                        </a:rPr>
                        <m:t> ∗ </m:t>
                      </m:r>
                      <m:sSub>
                        <m:sSubPr>
                          <m:ctrlPr>
                            <a:rPr lang="de-DE" altLang="en-US" sz="1600" i="1" smtClean="0">
                              <a:solidFill>
                                <a:srgbClr val="FFFFFF"/>
                              </a:solidFill>
                              <a:latin typeface="Cambria Math" panose="02040503050406030204" pitchFamily="18" charset="0"/>
                              <a:cs typeface="Hind" panose="020B0604020202020204" charset="0"/>
                            </a:rPr>
                          </m:ctrlPr>
                        </m:sSubPr>
                        <m:e>
                          <m:r>
                            <m:rPr>
                              <m:sty m:val="p"/>
                            </m:rPr>
                            <a:rPr lang="de-DE" altLang="en-US" sz="1600" i="0">
                              <a:solidFill>
                                <a:srgbClr val="FFFFFF"/>
                              </a:solidFill>
                              <a:latin typeface="Cambria Math" panose="02040503050406030204" pitchFamily="18" charset="0"/>
                              <a:ea typeface="Cambria Math" panose="02040503050406030204" pitchFamily="18" charset="0"/>
                              <a:cs typeface="Hind" panose="020B0604020202020204" charset="0"/>
                            </a:rPr>
                            <m:t>θ</m:t>
                          </m:r>
                        </m:e>
                        <m:sub>
                          <m:r>
                            <m:rPr>
                              <m:sty m:val="p"/>
                            </m:rPr>
                            <a:rPr lang="de-DE" altLang="en-US" sz="1600" b="0" i="0" smtClean="0">
                              <a:solidFill>
                                <a:srgbClr val="FFFFFF"/>
                              </a:solidFill>
                              <a:latin typeface="Cambria Math" panose="02040503050406030204" pitchFamily="18" charset="0"/>
                              <a:cs typeface="Hind" panose="020B0604020202020204" charset="0"/>
                            </a:rPr>
                            <m:t>t</m:t>
                          </m:r>
                          <m:r>
                            <a:rPr lang="de-DE" altLang="en-US" sz="1600" b="0" i="0" smtClean="0">
                              <a:solidFill>
                                <a:srgbClr val="FFFFFF"/>
                              </a:solidFill>
                              <a:latin typeface="Cambria Math" panose="02040503050406030204" pitchFamily="18" charset="0"/>
                              <a:cs typeface="Hind" panose="020B0604020202020204" charset="0"/>
                            </a:rPr>
                            <m:t>+</m:t>
                          </m:r>
                          <m:r>
                            <m:rPr>
                              <m:sty m:val="p"/>
                            </m:rPr>
                            <a:rPr lang="de-DE" altLang="en-US" sz="1600" b="0" i="0" smtClean="0">
                              <a:solidFill>
                                <a:srgbClr val="FFFFFF"/>
                              </a:solidFill>
                              <a:latin typeface="Cambria Math" panose="02040503050406030204" pitchFamily="18" charset="0"/>
                              <a:cs typeface="Hind" panose="020B0604020202020204" charset="0"/>
                            </a:rPr>
                            <m:t>h</m:t>
                          </m:r>
                        </m:sub>
                      </m:sSub>
                    </m:oMath>
                  </m:oMathPara>
                </a14:m>
                <a:endParaRPr lang="de-DE" altLang="en-US" sz="1600" b="0" dirty="0">
                  <a:solidFill>
                    <a:srgbClr val="FFFFFF"/>
                  </a:solidFill>
                  <a:latin typeface="Hind" panose="020B0604020202020204" charset="0"/>
                  <a:cs typeface="Hind" panose="020B0604020202020204" charset="0"/>
                </a:endParaRPr>
              </a:p>
              <a:p>
                <a:pPr eaLnBrk="0" fontAlgn="base" hangingPunct="0">
                  <a:spcBef>
                    <a:spcPct val="0"/>
                  </a:spcBef>
                  <a:spcAft>
                    <a:spcPct val="0"/>
                  </a:spcAft>
                  <a:buClrTx/>
                </a:pPr>
                <a14:m>
                  <m:oMathPara xmlns:m="http://schemas.openxmlformats.org/officeDocument/2006/math">
                    <m:oMathParaPr>
                      <m:jc m:val="centerGroup"/>
                    </m:oMathParaPr>
                    <m:oMath xmlns:m="http://schemas.openxmlformats.org/officeDocument/2006/math">
                      <m:r>
                        <a:rPr lang="de-DE" altLang="en-US" sz="1600" i="0">
                          <a:solidFill>
                            <a:srgbClr val="FFFFFF"/>
                          </a:solidFill>
                          <a:latin typeface="Cambria Math" panose="02040503050406030204" pitchFamily="18" charset="0"/>
                          <a:cs typeface="Hind" panose="020B0604020202020204" charset="0"/>
                        </a:rPr>
                        <m:t>⇒</m:t>
                      </m:r>
                      <m:r>
                        <m:rPr>
                          <m:sty m:val="p"/>
                        </m:rPr>
                        <a:rPr lang="de-DE" altLang="en-US" sz="1600" b="0" i="0" smtClean="0">
                          <a:solidFill>
                            <a:srgbClr val="FFFFFF"/>
                          </a:solidFill>
                          <a:latin typeface="Cambria Math" panose="02040503050406030204" pitchFamily="18" charset="0"/>
                          <a:cs typeface="Hind" panose="020B0604020202020204" charset="0"/>
                        </a:rPr>
                        <m:t>E</m:t>
                      </m:r>
                      <m:d>
                        <m:dPr>
                          <m:ctrlPr>
                            <a:rPr lang="de-DE" altLang="en-US" sz="1600" b="0" i="1" smtClean="0">
                              <a:solidFill>
                                <a:srgbClr val="FFFFFF"/>
                              </a:solidFill>
                              <a:latin typeface="Cambria Math" panose="02040503050406030204" pitchFamily="18" charset="0"/>
                              <a:cs typeface="Hind" panose="020B0604020202020204" charset="0"/>
                            </a:rPr>
                          </m:ctrlPr>
                        </m:dPr>
                        <m:e>
                          <m:sSub>
                            <m:sSubPr>
                              <m:ctrlPr>
                                <a:rPr lang="de-DE" altLang="en-US" sz="1600" i="1">
                                  <a:solidFill>
                                    <a:srgbClr val="FFFFFF"/>
                                  </a:solidFill>
                                  <a:latin typeface="Cambria Math" panose="02040503050406030204" pitchFamily="18" charset="0"/>
                                  <a:cs typeface="Hind" panose="020B0604020202020204" charset="0"/>
                                </a:rPr>
                              </m:ctrlPr>
                            </m:sSubPr>
                            <m:e>
                              <m:r>
                                <m:rPr>
                                  <m:sty m:val="p"/>
                                </m:rPr>
                                <a:rPr lang="de-DE" altLang="en-US" sz="1600" i="0">
                                  <a:solidFill>
                                    <a:srgbClr val="FFFFFF"/>
                                  </a:solidFill>
                                  <a:latin typeface="Cambria Math" panose="02040503050406030204" pitchFamily="18" charset="0"/>
                                  <a:cs typeface="Hind" panose="020B0604020202020204" charset="0"/>
                                </a:rPr>
                                <m:t>Hospitalization</m:t>
                              </m:r>
                            </m:e>
                            <m:sub>
                              <m:r>
                                <m:rPr>
                                  <m:sty m:val="p"/>
                                </m:rPr>
                                <a:rPr lang="de-DE" altLang="en-US" sz="1600" i="0">
                                  <a:solidFill>
                                    <a:srgbClr val="FFFFFF"/>
                                  </a:solidFill>
                                  <a:latin typeface="Cambria Math" panose="02040503050406030204" pitchFamily="18" charset="0"/>
                                  <a:cs typeface="Hind" panose="020B0604020202020204" charset="0"/>
                                </a:rPr>
                                <m:t>t</m:t>
                              </m:r>
                              <m:r>
                                <a:rPr lang="de-DE" altLang="en-US" sz="1600" i="0">
                                  <a:solidFill>
                                    <a:srgbClr val="FFFFFF"/>
                                  </a:solidFill>
                                  <a:latin typeface="Cambria Math" panose="02040503050406030204" pitchFamily="18" charset="0"/>
                                  <a:cs typeface="Hind" panose="020B0604020202020204" charset="0"/>
                                </a:rPr>
                                <m:t>+</m:t>
                              </m:r>
                              <m:r>
                                <m:rPr>
                                  <m:sty m:val="p"/>
                                </m:rPr>
                                <a:rPr lang="de-DE" altLang="en-US" sz="1600" i="0">
                                  <a:solidFill>
                                    <a:srgbClr val="FFFFFF"/>
                                  </a:solidFill>
                                  <a:latin typeface="Cambria Math" panose="02040503050406030204" pitchFamily="18" charset="0"/>
                                  <a:cs typeface="Hind" panose="020B0604020202020204" charset="0"/>
                                </a:rPr>
                                <m:t>h</m:t>
                              </m:r>
                              <m:r>
                                <a:rPr lang="de-DE" altLang="en-US" sz="1600" b="0" i="0" smtClean="0">
                                  <a:solidFill>
                                    <a:srgbClr val="FFFFFF"/>
                                  </a:solidFill>
                                  <a:latin typeface="Cambria Math" panose="02040503050406030204" pitchFamily="18" charset="0"/>
                                  <a:cs typeface="Hind" panose="020B0604020202020204" charset="0"/>
                                </a:rPr>
                                <m:t>,</m:t>
                              </m:r>
                              <m:r>
                                <m:rPr>
                                  <m:sty m:val="p"/>
                                </m:rPr>
                                <a:rPr lang="de-DE" altLang="en-US" sz="1600" b="0" i="0" smtClean="0">
                                  <a:solidFill>
                                    <a:srgbClr val="FFFFFF"/>
                                  </a:solidFill>
                                  <a:latin typeface="Cambria Math" panose="02040503050406030204" pitchFamily="18" charset="0"/>
                                  <a:cs typeface="Hind" panose="020B0604020202020204" charset="0"/>
                                </a:rPr>
                                <m:t>j</m:t>
                              </m:r>
                            </m:sub>
                          </m:sSub>
                        </m:e>
                      </m:d>
                      <m:r>
                        <a:rPr lang="de-DE" altLang="en-US" sz="1600" i="0">
                          <a:solidFill>
                            <a:srgbClr val="FFFFFF"/>
                          </a:solidFill>
                          <a:latin typeface="Cambria Math" panose="02040503050406030204" pitchFamily="18" charset="0"/>
                          <a:ea typeface="Cambria Math" panose="02040503050406030204" pitchFamily="18" charset="0"/>
                          <a:cs typeface="Hind" panose="020B0604020202020204" charset="0"/>
                        </a:rPr>
                        <m:t>∝</m:t>
                      </m:r>
                      <m:r>
                        <a:rPr lang="de-DE" altLang="en-US" sz="1600" b="0" i="0" smtClean="0">
                          <a:solidFill>
                            <a:srgbClr val="FFFFFF"/>
                          </a:solidFill>
                          <a:latin typeface="Cambria Math" panose="02040503050406030204" pitchFamily="18" charset="0"/>
                          <a:cs typeface="Hind" panose="020B0604020202020204" charset="0"/>
                        </a:rPr>
                        <m:t> </m:t>
                      </m:r>
                      <m:f>
                        <m:fPr>
                          <m:ctrlPr>
                            <a:rPr lang="de-DE" altLang="en-US" sz="1600" b="0" i="1" smtClean="0">
                              <a:solidFill>
                                <a:srgbClr val="FFFFFF"/>
                              </a:solidFill>
                              <a:latin typeface="Cambria Math" panose="02040503050406030204" pitchFamily="18" charset="0"/>
                              <a:cs typeface="Hind" panose="020B0604020202020204" charset="0"/>
                            </a:rPr>
                          </m:ctrlPr>
                        </m:fPr>
                        <m:num>
                          <m:sSub>
                            <m:sSubPr>
                              <m:ctrlPr>
                                <a:rPr lang="de-DE" altLang="en-US" sz="1600" i="1">
                                  <a:solidFill>
                                    <a:srgbClr val="FFFFFF"/>
                                  </a:solidFill>
                                  <a:latin typeface="Cambria Math" panose="02040503050406030204" pitchFamily="18" charset="0"/>
                                  <a:cs typeface="Hind" panose="020B0604020202020204" charset="0"/>
                                </a:rPr>
                              </m:ctrlPr>
                            </m:sSubPr>
                            <m:e>
                              <m:r>
                                <m:rPr>
                                  <m:sty m:val="p"/>
                                </m:rPr>
                                <a:rPr lang="de-DE" altLang="en-US" sz="1600" b="0" i="0" smtClean="0">
                                  <a:solidFill>
                                    <a:srgbClr val="FFFFFF"/>
                                  </a:solidFill>
                                  <a:latin typeface="Cambria Math" panose="02040503050406030204" pitchFamily="18" charset="0"/>
                                  <a:cs typeface="Hind" panose="020B0604020202020204" charset="0"/>
                                </a:rPr>
                                <m:t>E</m:t>
                              </m:r>
                              <m:r>
                                <a:rPr lang="de-DE" altLang="en-US" sz="1600" b="0" i="0" smtClean="0">
                                  <a:solidFill>
                                    <a:srgbClr val="FFFFFF"/>
                                  </a:solidFill>
                                  <a:latin typeface="Cambria Math" panose="02040503050406030204" pitchFamily="18" charset="0"/>
                                  <a:cs typeface="Hind" panose="020B0604020202020204" charset="0"/>
                                </a:rPr>
                                <m:t>(</m:t>
                              </m:r>
                              <m:r>
                                <m:rPr>
                                  <m:sty m:val="p"/>
                                </m:rPr>
                                <a:rPr lang="de-DE" altLang="en-US" sz="1600" i="0">
                                  <a:solidFill>
                                    <a:srgbClr val="FFFFFF"/>
                                  </a:solidFill>
                                  <a:latin typeface="Cambria Math" panose="02040503050406030204" pitchFamily="18" charset="0"/>
                                  <a:cs typeface="Hind" panose="020B0604020202020204" charset="0"/>
                                </a:rPr>
                                <m:t>Hospitalization</m:t>
                              </m:r>
                            </m:e>
                            <m:sub>
                              <m:r>
                                <m:rPr>
                                  <m:sty m:val="p"/>
                                </m:rPr>
                                <a:rPr lang="de-DE" altLang="en-US" sz="1600" i="0">
                                  <a:solidFill>
                                    <a:srgbClr val="FFFFFF"/>
                                  </a:solidFill>
                                  <a:latin typeface="Cambria Math" panose="02040503050406030204" pitchFamily="18" charset="0"/>
                                  <a:cs typeface="Hind" panose="020B0604020202020204" charset="0"/>
                                </a:rPr>
                                <m:t>t</m:t>
                              </m:r>
                              <m:r>
                                <a:rPr lang="de-DE" altLang="en-US" sz="1600" b="0" i="0" smtClean="0">
                                  <a:solidFill>
                                    <a:srgbClr val="FFFFFF"/>
                                  </a:solidFill>
                                  <a:latin typeface="Cambria Math" panose="02040503050406030204" pitchFamily="18" charset="0"/>
                                  <a:cs typeface="Hind" panose="020B0604020202020204" charset="0"/>
                                </a:rPr>
                                <m:t>,</m:t>
                              </m:r>
                              <m:r>
                                <m:rPr>
                                  <m:sty m:val="p"/>
                                </m:rPr>
                                <a:rPr lang="de-DE" altLang="en-US" sz="1600" b="0" i="0" smtClean="0">
                                  <a:solidFill>
                                    <a:srgbClr val="FFFFFF"/>
                                  </a:solidFill>
                                  <a:latin typeface="Cambria Math" panose="02040503050406030204" pitchFamily="18" charset="0"/>
                                  <a:cs typeface="Hind" panose="020B0604020202020204" charset="0"/>
                                </a:rPr>
                                <m:t>j</m:t>
                              </m:r>
                            </m:sub>
                          </m:sSub>
                          <m:r>
                            <a:rPr lang="de-DE" altLang="en-US" sz="1600" b="0" i="0" smtClean="0">
                              <a:solidFill>
                                <a:srgbClr val="FFFFFF"/>
                              </a:solidFill>
                              <a:latin typeface="Cambria Math" panose="02040503050406030204" pitchFamily="18" charset="0"/>
                              <a:cs typeface="Hind" panose="020B0604020202020204" charset="0"/>
                            </a:rPr>
                            <m:t>)</m:t>
                          </m:r>
                        </m:num>
                        <m:den>
                          <m:sSub>
                            <m:sSubPr>
                              <m:ctrlPr>
                                <a:rPr lang="de-DE" altLang="en-US" sz="1600" b="0" i="1" smtClean="0">
                                  <a:solidFill>
                                    <a:srgbClr val="FFFFFF"/>
                                  </a:solidFill>
                                  <a:latin typeface="Cambria Math" panose="02040503050406030204" pitchFamily="18" charset="0"/>
                                  <a:cs typeface="Hind" panose="020B0604020202020204" charset="0"/>
                                </a:rPr>
                              </m:ctrlPr>
                            </m:sSubPr>
                            <m:e>
                              <m:r>
                                <m:rPr>
                                  <m:sty m:val="p"/>
                                </m:rPr>
                                <a:rPr lang="de-DE" altLang="en-US" sz="1600" b="0" i="0" smtClean="0">
                                  <a:solidFill>
                                    <a:srgbClr val="FFFFFF"/>
                                  </a:solidFill>
                                  <a:latin typeface="Cambria Math" panose="02040503050406030204" pitchFamily="18" charset="0"/>
                                  <a:ea typeface="Cambria Math" panose="02040503050406030204" pitchFamily="18" charset="0"/>
                                  <a:cs typeface="Hind" panose="020B0604020202020204" charset="0"/>
                                </a:rPr>
                                <m:t>θ</m:t>
                              </m:r>
                            </m:e>
                            <m:sub>
                              <m:r>
                                <m:rPr>
                                  <m:sty m:val="p"/>
                                </m:rPr>
                                <a:rPr lang="de-DE" altLang="en-US" sz="1600" b="0" i="0" smtClean="0">
                                  <a:solidFill>
                                    <a:srgbClr val="FFFFFF"/>
                                  </a:solidFill>
                                  <a:latin typeface="Cambria Math" panose="02040503050406030204" pitchFamily="18" charset="0"/>
                                  <a:cs typeface="Hind" panose="020B0604020202020204" charset="0"/>
                                </a:rPr>
                                <m:t>t</m:t>
                              </m:r>
                            </m:sub>
                          </m:sSub>
                        </m:den>
                      </m:f>
                      <m:r>
                        <a:rPr lang="de-DE" altLang="en-US" sz="1600" b="0" i="0" smtClean="0">
                          <a:solidFill>
                            <a:srgbClr val="FFFFFF"/>
                          </a:solidFill>
                          <a:latin typeface="Cambria Math" panose="02040503050406030204" pitchFamily="18" charset="0"/>
                          <a:cs typeface="Hind" panose="020B0604020202020204" charset="0"/>
                        </a:rPr>
                        <m:t> ∗</m:t>
                      </m:r>
                      <m:sSub>
                        <m:sSubPr>
                          <m:ctrlPr>
                            <a:rPr lang="de-DE" altLang="en-US" sz="1600" i="1">
                              <a:solidFill>
                                <a:srgbClr val="FFFFFF"/>
                              </a:solidFill>
                              <a:latin typeface="Cambria Math" panose="02040503050406030204" pitchFamily="18" charset="0"/>
                              <a:cs typeface="Hind" panose="020B0604020202020204" charset="0"/>
                            </a:rPr>
                          </m:ctrlPr>
                        </m:sSubPr>
                        <m:e>
                          <m:r>
                            <m:rPr>
                              <m:sty m:val="p"/>
                            </m:rPr>
                            <a:rPr lang="de-DE" altLang="en-US" sz="1600" i="0">
                              <a:solidFill>
                                <a:srgbClr val="FFFFFF"/>
                              </a:solidFill>
                              <a:latin typeface="Cambria Math" panose="02040503050406030204" pitchFamily="18" charset="0"/>
                              <a:ea typeface="Cambria Math" panose="02040503050406030204" pitchFamily="18" charset="0"/>
                              <a:cs typeface="Hind" panose="020B0604020202020204" charset="0"/>
                            </a:rPr>
                            <m:t>θ</m:t>
                          </m:r>
                        </m:e>
                        <m:sub>
                          <m:r>
                            <m:rPr>
                              <m:sty m:val="p"/>
                            </m:rPr>
                            <a:rPr lang="de-DE" altLang="en-US" sz="1600" i="0">
                              <a:solidFill>
                                <a:srgbClr val="FFFFFF"/>
                              </a:solidFill>
                              <a:latin typeface="Cambria Math" panose="02040503050406030204" pitchFamily="18" charset="0"/>
                              <a:cs typeface="Hind" panose="020B0604020202020204" charset="0"/>
                            </a:rPr>
                            <m:t>t</m:t>
                          </m:r>
                          <m:r>
                            <a:rPr lang="de-DE" altLang="en-US" sz="1600" i="0">
                              <a:solidFill>
                                <a:srgbClr val="FFFFFF"/>
                              </a:solidFill>
                              <a:latin typeface="Cambria Math" panose="02040503050406030204" pitchFamily="18" charset="0"/>
                              <a:cs typeface="Hind" panose="020B0604020202020204" charset="0"/>
                            </a:rPr>
                            <m:t>+</m:t>
                          </m:r>
                          <m:r>
                            <m:rPr>
                              <m:sty m:val="p"/>
                            </m:rPr>
                            <a:rPr lang="de-DE" altLang="en-US" sz="1600" i="0">
                              <a:solidFill>
                                <a:srgbClr val="FFFFFF"/>
                              </a:solidFill>
                              <a:latin typeface="Cambria Math" panose="02040503050406030204" pitchFamily="18" charset="0"/>
                              <a:cs typeface="Hind" panose="020B0604020202020204" charset="0"/>
                            </a:rPr>
                            <m:t>h</m:t>
                          </m:r>
                        </m:sub>
                      </m:sSub>
                    </m:oMath>
                  </m:oMathPara>
                </a14:m>
                <a:endParaRPr lang="en-US" altLang="en-US" sz="1600" dirty="0">
                  <a:solidFill>
                    <a:srgbClr val="FFFFFF"/>
                  </a:solidFill>
                  <a:latin typeface="Hind" panose="020B0604020202020204" charset="0"/>
                  <a:cs typeface="Hind" panose="020B0604020202020204" charset="0"/>
                </a:endParaRPr>
              </a:p>
              <a:p>
                <a:pPr lvl="0" eaLnBrk="0" fontAlgn="base" hangingPunct="0">
                  <a:spcBef>
                    <a:spcPct val="0"/>
                  </a:spcBef>
                  <a:spcAft>
                    <a:spcPct val="0"/>
                  </a:spcAft>
                  <a:buClrTx/>
                </a:pPr>
                <a14:m>
                  <m:oMathPara xmlns:m="http://schemas.openxmlformats.org/officeDocument/2006/math">
                    <m:oMathParaPr>
                      <m:jc m:val="centerGroup"/>
                    </m:oMathParaPr>
                    <m:oMath xmlns:m="http://schemas.openxmlformats.org/officeDocument/2006/math">
                      <m:r>
                        <m:rPr>
                          <m:sty m:val="p"/>
                        </m:rPr>
                        <a:rPr lang="de-DE" altLang="en-US" sz="1600" i="0">
                          <a:solidFill>
                            <a:srgbClr val="FFFFFF"/>
                          </a:solidFill>
                          <a:latin typeface="Cambria Math" panose="02040503050406030204" pitchFamily="18" charset="0"/>
                          <a:cs typeface="Hind" panose="020B0604020202020204" charset="0"/>
                        </a:rPr>
                        <m:t>since</m:t>
                      </m:r>
                      <m:r>
                        <a:rPr lang="de-DE" altLang="en-US" sz="1600" b="0" i="0" smtClean="0">
                          <a:solidFill>
                            <a:srgbClr val="FFFFFF"/>
                          </a:solidFill>
                          <a:latin typeface="Cambria Math" panose="02040503050406030204" pitchFamily="18" charset="0"/>
                          <a:cs typeface="Hind" panose="020B0604020202020204" charset="0"/>
                        </a:rPr>
                        <m:t> </m:t>
                      </m:r>
                      <m:f>
                        <m:fPr>
                          <m:ctrlPr>
                            <a:rPr lang="de-DE" altLang="en-US" sz="1600" i="1">
                              <a:solidFill>
                                <a:srgbClr val="FFFFFF"/>
                              </a:solidFill>
                              <a:latin typeface="Cambria Math" panose="02040503050406030204" pitchFamily="18" charset="0"/>
                              <a:cs typeface="Hind" panose="020B0604020202020204" charset="0"/>
                            </a:rPr>
                          </m:ctrlPr>
                        </m:fPr>
                        <m:num>
                          <m:sSub>
                            <m:sSubPr>
                              <m:ctrlPr>
                                <a:rPr lang="de-DE" altLang="en-US" sz="1600" i="1">
                                  <a:solidFill>
                                    <a:srgbClr val="FFFFFF"/>
                                  </a:solidFill>
                                  <a:latin typeface="Cambria Math" panose="02040503050406030204" pitchFamily="18" charset="0"/>
                                  <a:cs typeface="Hind" panose="020B0604020202020204" charset="0"/>
                                </a:rPr>
                              </m:ctrlPr>
                            </m:sSubPr>
                            <m:e>
                              <m:r>
                                <m:rPr>
                                  <m:sty m:val="p"/>
                                </m:rPr>
                                <a:rPr lang="de-DE" altLang="en-US" sz="1600" i="0">
                                  <a:solidFill>
                                    <a:srgbClr val="FFFFFF"/>
                                  </a:solidFill>
                                  <a:latin typeface="Cambria Math" panose="02040503050406030204" pitchFamily="18" charset="0"/>
                                  <a:ea typeface="Cambria Math" panose="02040503050406030204" pitchFamily="18" charset="0"/>
                                  <a:cs typeface="Hind" panose="020B0604020202020204" charset="0"/>
                                </a:rPr>
                                <m:t>θ</m:t>
                              </m:r>
                            </m:e>
                            <m:sub>
                              <m:r>
                                <m:rPr>
                                  <m:sty m:val="p"/>
                                </m:rPr>
                                <a:rPr lang="de-DE" altLang="en-US" sz="1600" i="0">
                                  <a:solidFill>
                                    <a:srgbClr val="FFFFFF"/>
                                  </a:solidFill>
                                  <a:latin typeface="Cambria Math" panose="02040503050406030204" pitchFamily="18" charset="0"/>
                                  <a:cs typeface="Hind" panose="020B0604020202020204" charset="0"/>
                                </a:rPr>
                                <m:t>t</m:t>
                              </m:r>
                              <m:r>
                                <a:rPr lang="de-DE" altLang="en-US" sz="1600" i="0">
                                  <a:solidFill>
                                    <a:srgbClr val="FFFFFF"/>
                                  </a:solidFill>
                                  <a:latin typeface="Cambria Math" panose="02040503050406030204" pitchFamily="18" charset="0"/>
                                  <a:cs typeface="Hind" panose="020B0604020202020204" charset="0"/>
                                </a:rPr>
                                <m:t>+</m:t>
                              </m:r>
                              <m:r>
                                <m:rPr>
                                  <m:sty m:val="p"/>
                                </m:rPr>
                                <a:rPr lang="de-DE" altLang="en-US" sz="1600" i="0">
                                  <a:solidFill>
                                    <a:srgbClr val="FFFFFF"/>
                                  </a:solidFill>
                                  <a:latin typeface="Cambria Math" panose="02040503050406030204" pitchFamily="18" charset="0"/>
                                  <a:cs typeface="Hind" panose="020B0604020202020204" charset="0"/>
                                </a:rPr>
                                <m:t>h</m:t>
                              </m:r>
                            </m:sub>
                          </m:sSub>
                        </m:num>
                        <m:den>
                          <m:sSub>
                            <m:sSubPr>
                              <m:ctrlPr>
                                <a:rPr lang="de-DE" altLang="en-US" sz="1600" i="1">
                                  <a:solidFill>
                                    <a:srgbClr val="FFFFFF"/>
                                  </a:solidFill>
                                  <a:latin typeface="Cambria Math" panose="02040503050406030204" pitchFamily="18" charset="0"/>
                                  <a:cs typeface="Hind" panose="020B0604020202020204" charset="0"/>
                                </a:rPr>
                              </m:ctrlPr>
                            </m:sSubPr>
                            <m:e>
                              <m:r>
                                <m:rPr>
                                  <m:sty m:val="p"/>
                                </m:rPr>
                                <a:rPr lang="de-DE" altLang="en-US" sz="1600" i="0">
                                  <a:solidFill>
                                    <a:srgbClr val="FFFFFF"/>
                                  </a:solidFill>
                                  <a:latin typeface="Cambria Math" panose="02040503050406030204" pitchFamily="18" charset="0"/>
                                  <a:ea typeface="Cambria Math" panose="02040503050406030204" pitchFamily="18" charset="0"/>
                                  <a:cs typeface="Hind" panose="020B0604020202020204" charset="0"/>
                                </a:rPr>
                                <m:t>θ</m:t>
                              </m:r>
                            </m:e>
                            <m:sub>
                              <m:r>
                                <m:rPr>
                                  <m:sty m:val="p"/>
                                </m:rPr>
                                <a:rPr lang="de-DE" altLang="en-US" sz="1600" i="0">
                                  <a:solidFill>
                                    <a:srgbClr val="FFFFFF"/>
                                  </a:solidFill>
                                  <a:latin typeface="Cambria Math" panose="02040503050406030204" pitchFamily="18" charset="0"/>
                                  <a:cs typeface="Hind" panose="020B0604020202020204" charset="0"/>
                                </a:rPr>
                                <m:t>t</m:t>
                              </m:r>
                            </m:sub>
                          </m:sSub>
                        </m:den>
                      </m:f>
                      <m:r>
                        <a:rPr lang="de-DE" altLang="en-US" sz="1600" i="0">
                          <a:solidFill>
                            <a:srgbClr val="FFFFFF"/>
                          </a:solidFill>
                          <a:latin typeface="Cambria Math" panose="02040503050406030204" pitchFamily="18" charset="0"/>
                          <a:cs typeface="Hind" panose="020B0604020202020204" charset="0"/>
                        </a:rPr>
                        <m:t> </m:t>
                      </m:r>
                      <m:r>
                        <m:rPr>
                          <m:sty m:val="p"/>
                        </m:rPr>
                        <a:rPr lang="de-DE" altLang="en-US" sz="1600" i="0">
                          <a:solidFill>
                            <a:srgbClr val="FFFFFF"/>
                          </a:solidFill>
                          <a:latin typeface="Cambria Math" panose="02040503050406030204" pitchFamily="18" charset="0"/>
                          <a:cs typeface="Hind" panose="020B0604020202020204" charset="0"/>
                        </a:rPr>
                        <m:t>is</m:t>
                      </m:r>
                      <m:r>
                        <a:rPr lang="de-DE" altLang="en-US" sz="1600" i="0">
                          <a:solidFill>
                            <a:srgbClr val="FFFFFF"/>
                          </a:solidFill>
                          <a:latin typeface="Cambria Math" panose="02040503050406030204" pitchFamily="18" charset="0"/>
                          <a:cs typeface="Hind" panose="020B0604020202020204" charset="0"/>
                        </a:rPr>
                        <m:t> </m:t>
                      </m:r>
                      <m:r>
                        <m:rPr>
                          <m:sty m:val="p"/>
                        </m:rPr>
                        <a:rPr lang="de-DE" altLang="en-US" sz="1600" i="0">
                          <a:solidFill>
                            <a:srgbClr val="FFFFFF"/>
                          </a:solidFill>
                          <a:latin typeface="Cambria Math" panose="02040503050406030204" pitchFamily="18" charset="0"/>
                          <a:cs typeface="Hind" panose="020B0604020202020204" charset="0"/>
                        </a:rPr>
                        <m:t>independent</m:t>
                      </m:r>
                      <m:r>
                        <a:rPr lang="de-DE" altLang="en-US" sz="1600" i="0">
                          <a:solidFill>
                            <a:srgbClr val="FFFFFF"/>
                          </a:solidFill>
                          <a:latin typeface="Cambria Math" panose="02040503050406030204" pitchFamily="18" charset="0"/>
                          <a:cs typeface="Hind" panose="020B0604020202020204" charset="0"/>
                        </a:rPr>
                        <m:t> </m:t>
                      </m:r>
                      <m:r>
                        <m:rPr>
                          <m:sty m:val="p"/>
                        </m:rPr>
                        <a:rPr lang="de-DE" altLang="en-US" sz="1600" i="0">
                          <a:solidFill>
                            <a:srgbClr val="FFFFFF"/>
                          </a:solidFill>
                          <a:latin typeface="Cambria Math" panose="02040503050406030204" pitchFamily="18" charset="0"/>
                          <a:cs typeface="Hind" panose="020B0604020202020204" charset="0"/>
                        </a:rPr>
                        <m:t>from</m:t>
                      </m:r>
                      <m:r>
                        <a:rPr lang="de-DE" altLang="en-US" sz="1600" i="0">
                          <a:solidFill>
                            <a:srgbClr val="FFFFFF"/>
                          </a:solidFill>
                          <a:latin typeface="Cambria Math" panose="02040503050406030204" pitchFamily="18" charset="0"/>
                          <a:cs typeface="Hind" panose="020B0604020202020204" charset="0"/>
                        </a:rPr>
                        <m:t> </m:t>
                      </m:r>
                      <m:r>
                        <m:rPr>
                          <m:sty m:val="p"/>
                        </m:rPr>
                        <a:rPr lang="de-DE" altLang="en-US" sz="1600" i="0">
                          <a:solidFill>
                            <a:srgbClr val="FFFFFF"/>
                          </a:solidFill>
                          <a:latin typeface="Cambria Math" panose="02040503050406030204" pitchFamily="18" charset="0"/>
                          <a:cs typeface="Hind" panose="020B0604020202020204" charset="0"/>
                        </a:rPr>
                        <m:t>j</m:t>
                      </m:r>
                    </m:oMath>
                  </m:oMathPara>
                </a14:m>
                <a:endParaRPr kumimoji="0" lang="en-US" altLang="en-US" sz="1600" b="0" u="none" strike="noStrike" cap="none" normalizeH="0" baseline="0" dirty="0">
                  <a:ln>
                    <a:noFill/>
                  </a:ln>
                  <a:solidFill>
                    <a:srgbClr val="FFFFFF"/>
                  </a:solidFill>
                  <a:effectLst/>
                  <a:latin typeface="Hind" panose="020B0604020202020204" charset="0"/>
                  <a:cs typeface="Hind" panose="020B0604020202020204" charset="0"/>
                </a:endParaRPr>
              </a:p>
              <a:p>
                <a:pPr lvl="0" eaLnBrk="0" fontAlgn="base" hangingPunct="0">
                  <a:spcBef>
                    <a:spcPct val="0"/>
                  </a:spcBef>
                  <a:spcAft>
                    <a:spcPct val="0"/>
                  </a:spcAft>
                  <a:buClrTx/>
                </a:pPr>
                <a:endParaRPr lang="de-DE" altLang="en-US" sz="1600" dirty="0">
                  <a:solidFill>
                    <a:srgbClr val="FFFFFF"/>
                  </a:solidFill>
                  <a:latin typeface="Cambria Math" panose="02040503050406030204" pitchFamily="18" charset="0"/>
                  <a:cs typeface="Hind" panose="020B0604020202020204" charset="0"/>
                </a:endParaRPr>
              </a:p>
              <a:p>
                <a:pPr lvl="0" eaLnBrk="0" fontAlgn="base" hangingPunct="0">
                  <a:spcBef>
                    <a:spcPct val="0"/>
                  </a:spcBef>
                  <a:spcAft>
                    <a:spcPct val="0"/>
                  </a:spcAft>
                  <a:buClrTx/>
                </a:pPr>
                <a14:m>
                  <m:oMathPara xmlns:m="http://schemas.openxmlformats.org/officeDocument/2006/math">
                    <m:oMathParaPr>
                      <m:jc m:val="centerGroup"/>
                    </m:oMathParaPr>
                    <m:oMath xmlns:m="http://schemas.openxmlformats.org/officeDocument/2006/math">
                      <m:r>
                        <a:rPr lang="de-DE" altLang="en-US" sz="1600" i="0">
                          <a:solidFill>
                            <a:srgbClr val="FFFFFF"/>
                          </a:solidFill>
                          <a:latin typeface="Cambria Math" panose="02040503050406030204" pitchFamily="18" charset="0"/>
                          <a:cs typeface="Hind" panose="020B0604020202020204" charset="0"/>
                        </a:rPr>
                        <m:t>⇒</m:t>
                      </m:r>
                      <m:sSub>
                        <m:sSubPr>
                          <m:ctrlPr>
                            <a:rPr kumimoji="0" lang="en-US" altLang="en-US" sz="1600" b="0" i="1" u="none" strike="noStrike" cap="none" normalizeH="0" baseline="0" smtClean="0">
                              <a:ln>
                                <a:noFill/>
                              </a:ln>
                              <a:solidFill>
                                <a:srgbClr val="FFFFFF"/>
                              </a:solidFill>
                              <a:effectLst/>
                              <a:latin typeface="Cambria Math" panose="02040503050406030204" pitchFamily="18" charset="0"/>
                              <a:cs typeface="Hind" panose="020B0604020202020204" charset="0"/>
                            </a:rPr>
                          </m:ctrlPr>
                        </m:sSubPr>
                        <m:e>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X</m:t>
                          </m:r>
                        </m:e>
                        <m:sub>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t</m:t>
                          </m:r>
                          <m: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m:t>
                          </m:r>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h</m:t>
                          </m:r>
                          <m: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m:t>
                          </m:r>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j</m:t>
                          </m:r>
                        </m:sub>
                      </m:sSub>
                      <m:r>
                        <a:rPr lang="de-DE" altLang="en-US" sz="1600" i="0">
                          <a:solidFill>
                            <a:srgbClr val="FFFFFF"/>
                          </a:solidFill>
                          <a:latin typeface="Cambria Math" panose="02040503050406030204" pitchFamily="18" charset="0"/>
                          <a:ea typeface="Cambria Math" panose="02040503050406030204" pitchFamily="18" charset="0"/>
                          <a:cs typeface="Hind" panose="020B0604020202020204" charset="0"/>
                        </a:rPr>
                        <m:t>∝</m:t>
                      </m:r>
                      <m: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 </m:t>
                      </m:r>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θ</m:t>
                      </m:r>
                      <m:r>
                        <a:rPr kumimoji="0" lang="de-DE" altLang="en-US" sz="1600" b="0" i="0"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m:t>
                      </m:r>
                      <m:sSub>
                        <m:sSubPr>
                          <m:ctrlPr>
                            <a:rPr kumimoji="0" lang="de-DE" altLang="en-US" sz="1600" b="0" i="1"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ctrlPr>
                        </m:sSubPr>
                        <m:e>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X</m:t>
                          </m:r>
                        </m:e>
                        <m:sub>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t</m:t>
                          </m:r>
                          <m:r>
                            <a:rPr kumimoji="0" lang="de-DE" altLang="en-US" sz="1600" b="0" i="0"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m:t>
                          </m:r>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j</m:t>
                          </m:r>
                        </m:sub>
                      </m:sSub>
                    </m:oMath>
                  </m:oMathPara>
                </a14:m>
                <a:endParaRPr kumimoji="0" lang="en-US" altLang="en-US" sz="1600" b="0" u="none" strike="noStrike" cap="none" normalizeH="0" baseline="0" dirty="0">
                  <a:ln>
                    <a:noFill/>
                  </a:ln>
                  <a:solidFill>
                    <a:srgbClr val="FFFFFF"/>
                  </a:solidFill>
                  <a:effectLst/>
                  <a:latin typeface="Hind" panose="020B0604020202020204" charset="0"/>
                  <a:cs typeface="Hind" panose="020B0604020202020204" charset="0"/>
                </a:endParaRPr>
              </a:p>
              <a:p>
                <a:pPr marR="0" lvl="0" algn="l" defTabSz="914400" rtl="0" eaLnBrk="0" fontAlgn="base" latinLnBrk="0" hangingPunct="0">
                  <a:lnSpc>
                    <a:spcPct val="100000"/>
                  </a:lnSpc>
                  <a:spcBef>
                    <a:spcPct val="0"/>
                  </a:spcBef>
                  <a:spcAft>
                    <a:spcPct val="0"/>
                  </a:spcAft>
                  <a:buClrTx/>
                  <a:buSzTx/>
                  <a:tabLst/>
                </a:pPr>
                <a14:m>
                  <m:oMathPara xmlns:m="http://schemas.openxmlformats.org/officeDocument/2006/math">
                    <m:oMathParaPr>
                      <m:jc m:val="centerGroup"/>
                    </m:oMathParaPr>
                    <m:oMath xmlns:m="http://schemas.openxmlformats.org/officeDocument/2006/math">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j</m:t>
                      </m:r>
                      <m: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 ∈{1,…,6}</m:t>
                      </m:r>
                    </m:oMath>
                  </m:oMathPara>
                </a14:m>
                <a:endParaRPr kumimoji="0" lang="de-DE" altLang="en-US" sz="1600" b="0" u="none" strike="noStrike" cap="none" normalizeH="0" baseline="0" dirty="0">
                  <a:ln>
                    <a:noFill/>
                  </a:ln>
                  <a:solidFill>
                    <a:srgbClr val="FFFFFF"/>
                  </a:solidFill>
                  <a:effectLst/>
                  <a:latin typeface="Hind" panose="020B0604020202020204" charset="0"/>
                  <a:ea typeface="Cambria Math" panose="02040503050406030204" pitchFamily="18" charset="0"/>
                  <a:cs typeface="Hind" panose="020B060402020202020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600" b="0" u="none" strike="noStrike" cap="none" normalizeH="0" baseline="0" dirty="0">
                    <a:ln>
                      <a:noFill/>
                    </a:ln>
                    <a:solidFill>
                      <a:srgbClr val="FFFFFF"/>
                    </a:solidFill>
                    <a:effectLst/>
                    <a:latin typeface="Hind" panose="020B0604020202020204" charset="0"/>
                    <a:cs typeface="Hind" panose="020B0604020202020204" charset="0"/>
                  </a:rPr>
                  <a:t>Or more general:</a:t>
                </a:r>
              </a:p>
              <a:p>
                <a:pPr marR="0" lvl="0" algn="l" defTabSz="914400" rtl="0" eaLnBrk="0" fontAlgn="base" latinLnBrk="0" hangingPunct="0">
                  <a:lnSpc>
                    <a:spcPct val="100000"/>
                  </a:lnSpc>
                  <a:spcBef>
                    <a:spcPct val="0"/>
                  </a:spcBef>
                  <a:spcAft>
                    <a:spcPct val="0"/>
                  </a:spcAft>
                  <a:buClrTx/>
                  <a:buSzTx/>
                  <a:tabLst/>
                </a:pPr>
                <a14:m>
                  <m:oMathPara xmlns:m="http://schemas.openxmlformats.org/officeDocument/2006/math">
                    <m:oMathParaPr>
                      <m:jc m:val="centerGroup"/>
                    </m:oMathParaPr>
                    <m:oMath xmlns:m="http://schemas.openxmlformats.org/officeDocument/2006/math">
                      <m:sSub>
                        <m:sSubPr>
                          <m:ctrlPr>
                            <a:rPr kumimoji="0" lang="en-US" altLang="en-US" sz="1600" b="0" i="1" u="none" strike="noStrike" cap="none" normalizeH="0" baseline="0" smtClean="0">
                              <a:ln>
                                <a:noFill/>
                              </a:ln>
                              <a:solidFill>
                                <a:srgbClr val="FFFFFF"/>
                              </a:solidFill>
                              <a:effectLst/>
                              <a:latin typeface="Cambria Math" panose="02040503050406030204" pitchFamily="18" charset="0"/>
                              <a:cs typeface="Hind" panose="020B0604020202020204" charset="0"/>
                            </a:rPr>
                          </m:ctrlPr>
                        </m:sSubPr>
                        <m:e>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X</m:t>
                          </m:r>
                        </m:e>
                        <m:sub>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t</m:t>
                          </m:r>
                          <m: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m:t>
                          </m:r>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h</m:t>
                          </m:r>
                        </m:sub>
                      </m:sSub>
                      <m:r>
                        <a:rPr lang="de-DE" altLang="en-US" sz="1600" i="0">
                          <a:solidFill>
                            <a:srgbClr val="FFFFFF"/>
                          </a:solidFill>
                          <a:latin typeface="Cambria Math" panose="02040503050406030204" pitchFamily="18" charset="0"/>
                          <a:ea typeface="Cambria Math" panose="02040503050406030204" pitchFamily="18" charset="0"/>
                          <a:cs typeface="Hind" panose="020B0604020202020204" charset="0"/>
                        </a:rPr>
                        <m:t>∝</m:t>
                      </m:r>
                      <m: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 </m:t>
                      </m:r>
                      <m:nary>
                        <m:naryPr>
                          <m:chr m:val="∑"/>
                          <m:ctrlPr>
                            <a:rPr kumimoji="0" lang="de-DE" altLang="en-US" sz="1600" b="0" i="1" u="none" strike="noStrike" cap="none" normalizeH="0" baseline="0" smtClean="0">
                              <a:ln>
                                <a:noFill/>
                              </a:ln>
                              <a:solidFill>
                                <a:srgbClr val="FFFFFF"/>
                              </a:solidFill>
                              <a:effectLst/>
                              <a:latin typeface="Cambria Math" panose="02040503050406030204" pitchFamily="18" charset="0"/>
                              <a:cs typeface="Hind" panose="020B0604020202020204" charset="0"/>
                            </a:rPr>
                          </m:ctrlPr>
                        </m:naryPr>
                        <m:sub>
                          <m:r>
                            <m:rPr>
                              <m:sty m:val="p"/>
                              <m:brk m:alnAt="23"/>
                            </m:rP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j</m:t>
                          </m:r>
                          <m: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=1</m:t>
                          </m:r>
                        </m:sub>
                        <m:sup>
                          <m: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6</m:t>
                          </m:r>
                        </m:sup>
                        <m:e>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θ</m:t>
                          </m:r>
                          <m:r>
                            <a:rPr kumimoji="0" lang="de-DE" altLang="en-US" sz="1600" b="0" i="0"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 ∗ </m:t>
                          </m:r>
                          <m:sSub>
                            <m:sSubPr>
                              <m:ctrlPr>
                                <a:rPr kumimoji="0" lang="de-DE" altLang="en-US" sz="1600" b="0" i="1"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ctrlPr>
                            </m:sSubPr>
                            <m:e>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X</m:t>
                              </m:r>
                            </m:e>
                            <m:sub>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t</m:t>
                              </m:r>
                              <m:r>
                                <a:rPr kumimoji="0" lang="de-DE" altLang="en-US" sz="1600" b="0" i="0"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m:t>
                              </m:r>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j</m:t>
                              </m:r>
                            </m:sub>
                          </m:sSub>
                        </m:e>
                      </m:nary>
                    </m:oMath>
                  </m:oMathPara>
                </a14:m>
                <a:endParaRPr kumimoji="0" lang="de-DE" altLang="en-US" sz="1600" b="0" u="none" strike="noStrike" cap="none" normalizeH="0" baseline="0" dirty="0">
                  <a:ln>
                    <a:noFill/>
                  </a:ln>
                  <a:solidFill>
                    <a:srgbClr val="FFFFFF"/>
                  </a:solidFill>
                  <a:effectLst/>
                  <a:latin typeface="Hind" panose="020B0604020202020204" charset="0"/>
                  <a:ea typeface="Cambria Math" panose="02040503050406030204" pitchFamily="18" charset="0"/>
                  <a:cs typeface="Hind" panose="020B0604020202020204" charset="0"/>
                </a:endParaRPr>
              </a:p>
              <a:p>
                <a:pPr lvl="0" eaLnBrk="0" fontAlgn="base" hangingPunct="0">
                  <a:spcBef>
                    <a:spcPct val="0"/>
                  </a:spcBef>
                  <a:spcAft>
                    <a:spcPct val="0"/>
                  </a:spcAft>
                  <a:buClrTx/>
                </a:pPr>
                <a14:m>
                  <m:oMathPara xmlns:m="http://schemas.openxmlformats.org/officeDocument/2006/math">
                    <m:oMathParaPr>
                      <m:jc m:val="centerGroup"/>
                    </m:oMathParaPr>
                    <m:oMath xmlns:m="http://schemas.openxmlformats.org/officeDocument/2006/math">
                      <m:r>
                        <a:rPr lang="de-DE" altLang="en-US" sz="1600" i="0">
                          <a:solidFill>
                            <a:srgbClr val="FFFFFF"/>
                          </a:solidFill>
                          <a:latin typeface="Cambria Math" panose="02040503050406030204" pitchFamily="18" charset="0"/>
                          <a:ea typeface="Cambria Math" panose="02040503050406030204" pitchFamily="18" charset="0"/>
                          <a:cs typeface="Hind" panose="020B0604020202020204" charset="0"/>
                        </a:rPr>
                        <m:t>⇒</m:t>
                      </m:r>
                      <m:sSub>
                        <m:sSubPr>
                          <m:ctrlPr>
                            <a:rPr kumimoji="0" lang="en-US" altLang="en-US" sz="1600" b="0" i="1" u="none" strike="noStrike" cap="none" normalizeH="0" baseline="0" smtClean="0">
                              <a:ln>
                                <a:noFill/>
                              </a:ln>
                              <a:solidFill>
                                <a:srgbClr val="FFFFFF"/>
                              </a:solidFill>
                              <a:effectLst/>
                              <a:latin typeface="Cambria Math" panose="02040503050406030204" pitchFamily="18" charset="0"/>
                              <a:cs typeface="Hind" panose="020B0604020202020204" charset="0"/>
                            </a:rPr>
                          </m:ctrlPr>
                        </m:sSubPr>
                        <m:e>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X</m:t>
                          </m:r>
                        </m:e>
                        <m:sub>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t</m:t>
                          </m:r>
                          <m: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m:t>
                          </m:r>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h</m:t>
                          </m:r>
                        </m:sub>
                      </m:sSub>
                      <m:r>
                        <a:rPr kumimoji="0" lang="en-US" altLang="en-US" sz="1600" b="0" i="0"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m:t>
                      </m:r>
                      <m:r>
                        <m:rPr>
                          <m:sty m:val="p"/>
                        </m:rPr>
                        <a:rPr kumimoji="0" lang="en-US" altLang="en-US" sz="1600" b="0" i="0"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θ</m:t>
                      </m:r>
                      <m:r>
                        <a:rPr kumimoji="0" lang="de-DE" altLang="en-US" sz="1600" b="0" i="0"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m:t>
                      </m:r>
                      <m:sSub>
                        <m:sSubPr>
                          <m:ctrlPr>
                            <a:rPr kumimoji="0" lang="de-DE" altLang="en-US" sz="1600" b="0" i="1"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ctrlPr>
                        </m:sSubPr>
                        <m:e>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X</m:t>
                          </m:r>
                        </m:e>
                        <m:sub>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t</m:t>
                          </m:r>
                        </m:sub>
                      </m:sSub>
                    </m:oMath>
                  </m:oMathPara>
                </a14:m>
                <a:endParaRPr kumimoji="0" lang="en-US" altLang="en-US" sz="1600" b="0" u="none" strike="noStrike" cap="none" normalizeH="0" baseline="0" dirty="0">
                  <a:ln>
                    <a:noFill/>
                  </a:ln>
                  <a:solidFill>
                    <a:srgbClr val="FFFFFF"/>
                  </a:solidFill>
                  <a:effectLst/>
                  <a:latin typeface="Hind" panose="020B0604020202020204" charset="0"/>
                  <a:cs typeface="Hind" panose="020B0604020202020204" charset="0"/>
                </a:endParaRPr>
              </a:p>
            </p:txBody>
          </p:sp>
        </mc:Choice>
        <mc:Fallback xmlns="">
          <p:sp>
            <p:nvSpPr>
              <p:cNvPr id="6" name="Rectangle 3">
                <a:extLst>
                  <a:ext uri="{FF2B5EF4-FFF2-40B4-BE49-F238E27FC236}">
                    <a16:creationId xmlns:a16="http://schemas.microsoft.com/office/drawing/2014/main" id="{C4119FB6-8023-314D-948B-1D7C2A48C077}"/>
                  </a:ext>
                </a:extLst>
              </p:cNvPr>
              <p:cNvSpPr>
                <a:spLocks noRot="1" noChangeAspect="1" noMove="1" noResize="1" noEditPoints="1" noAdjustHandles="1" noChangeArrowheads="1" noChangeShapeType="1" noTextEdit="1"/>
              </p:cNvSpPr>
              <p:nvPr/>
            </p:nvSpPr>
            <p:spPr bwMode="auto">
              <a:xfrm>
                <a:off x="784013" y="982618"/>
                <a:ext cx="7575973" cy="3847067"/>
              </a:xfrm>
              <a:prstGeom prst="rect">
                <a:avLst/>
              </a:prstGeom>
              <a:blipFill>
                <a:blip r:embed="rId3"/>
                <a:stretch>
                  <a:fillRect l="-1691" t="-79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7" name="Textfeld 6">
            <a:extLst>
              <a:ext uri="{FF2B5EF4-FFF2-40B4-BE49-F238E27FC236}">
                <a16:creationId xmlns:a16="http://schemas.microsoft.com/office/drawing/2014/main" id="{6A96FE42-26B3-4B8E-B60D-6924559D0A6D}"/>
              </a:ext>
            </a:extLst>
          </p:cNvPr>
          <p:cNvSpPr txBox="1"/>
          <p:nvPr/>
        </p:nvSpPr>
        <p:spPr>
          <a:xfrm>
            <a:off x="8758958" y="4829685"/>
            <a:ext cx="415498"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25</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33897075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grpSp>
        <p:nvGrpSpPr>
          <p:cNvPr id="706" name="Google Shape;706;p39"/>
          <p:cNvGrpSpPr/>
          <p:nvPr/>
        </p:nvGrpSpPr>
        <p:grpSpPr>
          <a:xfrm flipH="1">
            <a:off x="1052371" y="1802557"/>
            <a:ext cx="2292962" cy="1538395"/>
            <a:chOff x="3609450" y="1186000"/>
            <a:chExt cx="1448400" cy="971700"/>
          </a:xfrm>
        </p:grpSpPr>
        <p:sp>
          <p:nvSpPr>
            <p:cNvPr id="707" name="Google Shape;707;p39"/>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8" name="Google Shape;708;p39"/>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709" name="Google Shape;709;p39"/>
            <p:cNvCxnSpPr>
              <a:cxnSpLocks/>
            </p:cNvCxnSpPr>
            <p:nvPr/>
          </p:nvCxnSpPr>
          <p:spPr>
            <a:xfrm rot="10800000">
              <a:off x="3609450" y="1671847"/>
              <a:ext cx="476700" cy="0"/>
            </a:xfrm>
            <a:prstGeom prst="straightConnector1">
              <a:avLst/>
            </a:prstGeom>
            <a:noFill/>
            <a:ln w="9525" cap="flat" cmpd="sng">
              <a:solidFill>
                <a:schemeClr val="dk1"/>
              </a:solidFill>
              <a:prstDash val="solid"/>
              <a:round/>
              <a:headEnd type="none" w="med" len="med"/>
              <a:tailEnd type="none" w="med" len="med"/>
            </a:ln>
          </p:spPr>
        </p:cxnSp>
      </p:grpSp>
      <p:sp>
        <p:nvSpPr>
          <p:cNvPr id="711" name="Google Shape;711;p39"/>
          <p:cNvSpPr txBox="1">
            <a:spLocks noGrp="1"/>
          </p:cNvSpPr>
          <p:nvPr>
            <p:ph type="title"/>
          </p:nvPr>
        </p:nvSpPr>
        <p:spPr>
          <a:xfrm>
            <a:off x="847125" y="2201574"/>
            <a:ext cx="1915500" cy="68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712" name="Google Shape;712;p39"/>
          <p:cNvSpPr txBox="1">
            <a:spLocks noGrp="1"/>
          </p:cNvSpPr>
          <p:nvPr>
            <p:ph type="subTitle" idx="2"/>
          </p:nvPr>
        </p:nvSpPr>
        <p:spPr>
          <a:xfrm flipH="1">
            <a:off x="3516456" y="1847916"/>
            <a:ext cx="3779691" cy="14930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DE" dirty="0" err="1"/>
              <a:t>EXCURSION</a:t>
            </a:r>
            <a:r>
              <a:rPr lang="de-DE" dirty="0"/>
              <a:t>:</a:t>
            </a:r>
          </a:p>
          <a:p>
            <a:pPr marL="0" lvl="0" indent="0" algn="l" rtl="0">
              <a:spcBef>
                <a:spcPts val="0"/>
              </a:spcBef>
              <a:spcAft>
                <a:spcPts val="0"/>
              </a:spcAft>
              <a:buNone/>
            </a:pPr>
            <a:r>
              <a:rPr lang="de-DE" dirty="0"/>
              <a:t>TIME SERIES</a:t>
            </a:r>
            <a:endParaRPr dirty="0"/>
          </a:p>
        </p:txBody>
      </p:sp>
    </p:spTree>
    <p:extLst>
      <p:ext uri="{BB962C8B-B14F-4D97-AF65-F5344CB8AC3E}">
        <p14:creationId xmlns:p14="http://schemas.microsoft.com/office/powerpoint/2010/main" val="30487260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85"/>
        <p:cNvGrpSpPr/>
        <p:nvPr/>
      </p:nvGrpSpPr>
      <p:grpSpPr>
        <a:xfrm>
          <a:off x="0" y="0"/>
          <a:ext cx="0" cy="0"/>
          <a:chOff x="0" y="0"/>
          <a:chExt cx="0" cy="0"/>
        </a:xfrm>
      </p:grpSpPr>
      <p:sp>
        <p:nvSpPr>
          <p:cNvPr id="1386" name="Google Shape;1386;p52"/>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TIME SERIES</a:t>
            </a:r>
            <a:endParaRPr dirty="0"/>
          </a:p>
        </p:txBody>
      </p:sp>
      <p:sp>
        <p:nvSpPr>
          <p:cNvPr id="1387" name="Google Shape;1387;p52"/>
          <p:cNvSpPr/>
          <p:nvPr/>
        </p:nvSpPr>
        <p:spPr>
          <a:xfrm>
            <a:off x="3912796" y="1741495"/>
            <a:ext cx="1286044" cy="490491"/>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2000" dirty="0" err="1">
                <a:solidFill>
                  <a:schemeClr val="bg1"/>
                </a:solidFill>
                <a:latin typeface="Pathway Gothic One" panose="020B0604020202020204" charset="0"/>
              </a:rPr>
              <a:t>Stationarity</a:t>
            </a:r>
            <a:endParaRPr sz="2000" dirty="0">
              <a:solidFill>
                <a:schemeClr val="bg1"/>
              </a:solidFill>
              <a:latin typeface="Pathway Gothic One" panose="020B0604020202020204" charset="0"/>
            </a:endParaRPr>
          </a:p>
        </p:txBody>
      </p:sp>
      <p:sp>
        <p:nvSpPr>
          <p:cNvPr id="1389" name="Google Shape;1389;p52"/>
          <p:cNvSpPr/>
          <p:nvPr/>
        </p:nvSpPr>
        <p:spPr>
          <a:xfrm>
            <a:off x="3909159" y="3553694"/>
            <a:ext cx="1286044" cy="490491"/>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2000" dirty="0" err="1">
                <a:solidFill>
                  <a:schemeClr val="bg1"/>
                </a:solidFill>
                <a:latin typeface="Pathway Gothic One" panose="020B0604020202020204" charset="0"/>
              </a:rPr>
              <a:t>Seasonality</a:t>
            </a:r>
            <a:endParaRPr sz="2000" dirty="0">
              <a:solidFill>
                <a:schemeClr val="bg1"/>
              </a:solidFill>
              <a:latin typeface="Pathway Gothic One" panose="020B0604020202020204" charset="0"/>
            </a:endParaRPr>
          </a:p>
        </p:txBody>
      </p:sp>
      <p:cxnSp>
        <p:nvCxnSpPr>
          <p:cNvPr id="1390" name="Google Shape;1390;p52"/>
          <p:cNvCxnSpPr>
            <a:cxnSpLocks/>
          </p:cNvCxnSpPr>
          <p:nvPr/>
        </p:nvCxnSpPr>
        <p:spPr>
          <a:xfrm rot="10800000" flipV="1">
            <a:off x="2779662" y="1980081"/>
            <a:ext cx="1165500" cy="265354"/>
          </a:xfrm>
          <a:prstGeom prst="curvedConnector3">
            <a:avLst>
              <a:gd name="adj1" fmla="val 50000"/>
            </a:avLst>
          </a:prstGeom>
          <a:noFill/>
          <a:ln w="9525" cap="flat" cmpd="sng">
            <a:solidFill>
              <a:schemeClr val="lt2"/>
            </a:solidFill>
            <a:prstDash val="solid"/>
            <a:round/>
            <a:headEnd type="none" w="med" len="med"/>
            <a:tailEnd type="none" w="med" len="med"/>
          </a:ln>
        </p:spPr>
      </p:cxnSp>
      <p:cxnSp>
        <p:nvCxnSpPr>
          <p:cNvPr id="1391" name="Google Shape;1391;p52"/>
          <p:cNvCxnSpPr>
            <a:cxnSpLocks/>
          </p:cNvCxnSpPr>
          <p:nvPr/>
        </p:nvCxnSpPr>
        <p:spPr>
          <a:xfrm rot="10800000">
            <a:off x="2984705" y="3441742"/>
            <a:ext cx="888061" cy="335095"/>
          </a:xfrm>
          <a:prstGeom prst="curvedConnector3">
            <a:avLst>
              <a:gd name="adj1" fmla="val 50000"/>
            </a:avLst>
          </a:prstGeom>
          <a:noFill/>
          <a:ln w="9525" cap="flat" cmpd="sng">
            <a:solidFill>
              <a:schemeClr val="lt2"/>
            </a:solidFill>
            <a:prstDash val="solid"/>
            <a:round/>
            <a:headEnd type="none" w="med" len="med"/>
            <a:tailEnd type="none" w="med" len="med"/>
          </a:ln>
        </p:spPr>
      </p:cxnSp>
      <p:sp>
        <p:nvSpPr>
          <p:cNvPr id="1397" name="Google Shape;1397;p52"/>
          <p:cNvSpPr txBox="1">
            <a:spLocks noGrp="1"/>
          </p:cNvSpPr>
          <p:nvPr>
            <p:ph type="subTitle" idx="4294967295"/>
          </p:nvPr>
        </p:nvSpPr>
        <p:spPr>
          <a:xfrm flipH="1">
            <a:off x="5375909" y="3226304"/>
            <a:ext cx="3271523" cy="1145269"/>
          </a:xfrm>
          <a:prstGeom prst="rect">
            <a:avLst/>
          </a:prstGeom>
        </p:spPr>
        <p:txBody>
          <a:bodyPr spcFirstLastPara="1" wrap="square" lIns="91425" tIns="91425" rIns="91425" bIns="91425" anchor="t" anchorCtr="0">
            <a:noAutofit/>
          </a:bodyPr>
          <a:lstStyle/>
          <a:p>
            <a:pPr marL="0" indent="0">
              <a:lnSpc>
                <a:spcPct val="100000"/>
              </a:lnSpc>
              <a:spcAft>
                <a:spcPts val="1600"/>
              </a:spcAft>
              <a:buNone/>
            </a:pPr>
            <a:r>
              <a:rPr lang="en-US" altLang="en-US" sz="2000" dirty="0">
                <a:solidFill>
                  <a:srgbClr val="F8F8F8"/>
                </a:solidFill>
                <a:latin typeface="Hind" panose="020B0604020202020204" charset="0"/>
                <a:cs typeface="Hind" panose="020B0604020202020204" charset="0"/>
              </a:rPr>
              <a:t>Is there a seasonal pattern? </a:t>
            </a:r>
          </a:p>
          <a:p>
            <a:pPr marL="0" indent="0">
              <a:lnSpc>
                <a:spcPct val="100000"/>
              </a:lnSpc>
              <a:spcAft>
                <a:spcPts val="1600"/>
              </a:spcAft>
              <a:buNone/>
            </a:pPr>
            <a:r>
              <a:rPr lang="en-US" altLang="en-US" sz="2000" dirty="0">
                <a:solidFill>
                  <a:srgbClr val="F8F8F8"/>
                </a:solidFill>
                <a:latin typeface="Hind" panose="020B0604020202020204" charset="0"/>
                <a:cs typeface="Hind" panose="020B0604020202020204" charset="0"/>
              </a:rPr>
              <a:t>Such as the time of the year or the day of the week?</a:t>
            </a:r>
          </a:p>
        </p:txBody>
      </p:sp>
      <p:sp>
        <p:nvSpPr>
          <p:cNvPr id="1401" name="Google Shape;1401;p52"/>
          <p:cNvSpPr/>
          <p:nvPr/>
        </p:nvSpPr>
        <p:spPr>
          <a:xfrm rot="5400000">
            <a:off x="944106" y="1915385"/>
            <a:ext cx="2128800" cy="2128800"/>
          </a:xfrm>
          <a:prstGeom prst="blockArc">
            <a:avLst>
              <a:gd name="adj1" fmla="val 10800000"/>
              <a:gd name="adj2" fmla="val 550060"/>
              <a:gd name="adj3" fmla="val 5255"/>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3" name="Google Shape;1403;p52"/>
          <p:cNvGrpSpPr/>
          <p:nvPr/>
        </p:nvGrpSpPr>
        <p:grpSpPr>
          <a:xfrm>
            <a:off x="784921" y="1816700"/>
            <a:ext cx="2278462" cy="2311622"/>
            <a:chOff x="3605950" y="3926100"/>
            <a:chExt cx="657375" cy="667000"/>
          </a:xfrm>
        </p:grpSpPr>
        <p:sp>
          <p:nvSpPr>
            <p:cNvPr id="1404" name="Google Shape;1404;p52"/>
            <p:cNvSpPr/>
            <p:nvPr/>
          </p:nvSpPr>
          <p:spPr>
            <a:xfrm>
              <a:off x="3911275" y="4247025"/>
              <a:ext cx="344325" cy="233925"/>
            </a:xfrm>
            <a:custGeom>
              <a:avLst/>
              <a:gdLst/>
              <a:ahLst/>
              <a:cxnLst/>
              <a:rect l="l" t="t" r="r" b="b"/>
              <a:pathLst>
                <a:path w="13773" h="9357" extrusionOk="0">
                  <a:moveTo>
                    <a:pt x="774" y="1"/>
                  </a:moveTo>
                  <a:lnTo>
                    <a:pt x="1" y="1366"/>
                  </a:lnTo>
                  <a:lnTo>
                    <a:pt x="6371" y="4993"/>
                  </a:lnTo>
                  <a:lnTo>
                    <a:pt x="6371" y="4993"/>
                  </a:lnTo>
                  <a:lnTo>
                    <a:pt x="6345" y="4522"/>
                  </a:lnTo>
                  <a:lnTo>
                    <a:pt x="6429" y="4561"/>
                  </a:lnTo>
                  <a:lnTo>
                    <a:pt x="10919" y="7041"/>
                  </a:lnTo>
                  <a:cubicBezTo>
                    <a:pt x="10919" y="7041"/>
                    <a:pt x="10236" y="8606"/>
                    <a:pt x="10841" y="9167"/>
                  </a:cubicBezTo>
                  <a:cubicBezTo>
                    <a:pt x="10983" y="9300"/>
                    <a:pt x="11139" y="9357"/>
                    <a:pt x="11302" y="9357"/>
                  </a:cubicBezTo>
                  <a:cubicBezTo>
                    <a:pt x="12184" y="9357"/>
                    <a:pt x="13267" y="7698"/>
                    <a:pt x="13321" y="7627"/>
                  </a:cubicBezTo>
                  <a:cubicBezTo>
                    <a:pt x="13457" y="7350"/>
                    <a:pt x="13560" y="7060"/>
                    <a:pt x="13637" y="6758"/>
                  </a:cubicBezTo>
                  <a:lnTo>
                    <a:pt x="13637" y="6751"/>
                  </a:lnTo>
                  <a:cubicBezTo>
                    <a:pt x="13669" y="6616"/>
                    <a:pt x="13695" y="6474"/>
                    <a:pt x="13708" y="6332"/>
                  </a:cubicBezTo>
                  <a:cubicBezTo>
                    <a:pt x="13772" y="5714"/>
                    <a:pt x="13630" y="5205"/>
                    <a:pt x="13270" y="5006"/>
                  </a:cubicBezTo>
                  <a:cubicBezTo>
                    <a:pt x="13153" y="4939"/>
                    <a:pt x="13021" y="4907"/>
                    <a:pt x="12879" y="4907"/>
                  </a:cubicBezTo>
                  <a:cubicBezTo>
                    <a:pt x="12381" y="4907"/>
                    <a:pt x="11761" y="5302"/>
                    <a:pt x="11234" y="5959"/>
                  </a:cubicBezTo>
                  <a:lnTo>
                    <a:pt x="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52"/>
            <p:cNvSpPr/>
            <p:nvPr/>
          </p:nvSpPr>
          <p:spPr>
            <a:xfrm>
              <a:off x="4205975" y="4437000"/>
              <a:ext cx="22550" cy="18000"/>
            </a:xfrm>
            <a:custGeom>
              <a:avLst/>
              <a:gdLst/>
              <a:ahLst/>
              <a:cxnLst/>
              <a:rect l="l" t="t" r="r" b="b"/>
              <a:pathLst>
                <a:path w="902" h="720" extrusionOk="0">
                  <a:moveTo>
                    <a:pt x="512" y="1"/>
                  </a:moveTo>
                  <a:cubicBezTo>
                    <a:pt x="439" y="1"/>
                    <a:pt x="361" y="20"/>
                    <a:pt x="290" y="60"/>
                  </a:cubicBezTo>
                  <a:cubicBezTo>
                    <a:pt x="90" y="170"/>
                    <a:pt x="0" y="389"/>
                    <a:pt x="90" y="556"/>
                  </a:cubicBezTo>
                  <a:cubicBezTo>
                    <a:pt x="147" y="662"/>
                    <a:pt x="263" y="719"/>
                    <a:pt x="390" y="719"/>
                  </a:cubicBezTo>
                  <a:cubicBezTo>
                    <a:pt x="464" y="719"/>
                    <a:pt x="541" y="700"/>
                    <a:pt x="612" y="659"/>
                  </a:cubicBezTo>
                  <a:cubicBezTo>
                    <a:pt x="812" y="556"/>
                    <a:pt x="902" y="331"/>
                    <a:pt x="812" y="163"/>
                  </a:cubicBezTo>
                  <a:cubicBezTo>
                    <a:pt x="755" y="58"/>
                    <a:pt x="639" y="1"/>
                    <a:pt x="5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52"/>
            <p:cNvSpPr/>
            <p:nvPr/>
          </p:nvSpPr>
          <p:spPr>
            <a:xfrm>
              <a:off x="4060075" y="4338325"/>
              <a:ext cx="184575" cy="150325"/>
            </a:xfrm>
            <a:custGeom>
              <a:avLst/>
              <a:gdLst/>
              <a:ahLst/>
              <a:cxnLst/>
              <a:rect l="l" t="t" r="r" b="b"/>
              <a:pathLst>
                <a:path w="7383" h="6013" extrusionOk="0">
                  <a:moveTo>
                    <a:pt x="1224" y="1"/>
                  </a:moveTo>
                  <a:lnTo>
                    <a:pt x="1224" y="1"/>
                  </a:lnTo>
                  <a:cubicBezTo>
                    <a:pt x="0" y="297"/>
                    <a:pt x="426" y="1341"/>
                    <a:pt x="426" y="1341"/>
                  </a:cubicBezTo>
                  <a:lnTo>
                    <a:pt x="4503" y="3666"/>
                  </a:lnTo>
                  <a:cubicBezTo>
                    <a:pt x="4123" y="4684"/>
                    <a:pt x="4187" y="5611"/>
                    <a:pt x="4728" y="5914"/>
                  </a:cubicBezTo>
                  <a:cubicBezTo>
                    <a:pt x="4845" y="5981"/>
                    <a:pt x="4976" y="6013"/>
                    <a:pt x="5117" y="6013"/>
                  </a:cubicBezTo>
                  <a:cubicBezTo>
                    <a:pt x="5764" y="6013"/>
                    <a:pt x="6621" y="5341"/>
                    <a:pt x="7208" y="4304"/>
                  </a:cubicBezTo>
                  <a:cubicBezTo>
                    <a:pt x="7273" y="4194"/>
                    <a:pt x="7331" y="4085"/>
                    <a:pt x="7382" y="3975"/>
                  </a:cubicBezTo>
                  <a:lnTo>
                    <a:pt x="7382" y="3975"/>
                  </a:lnTo>
                  <a:cubicBezTo>
                    <a:pt x="7331" y="4027"/>
                    <a:pt x="6583" y="5128"/>
                    <a:pt x="5843" y="5540"/>
                  </a:cubicBezTo>
                  <a:cubicBezTo>
                    <a:pt x="5888" y="5476"/>
                    <a:pt x="5933" y="5399"/>
                    <a:pt x="5959" y="5321"/>
                  </a:cubicBezTo>
                  <a:cubicBezTo>
                    <a:pt x="6094" y="4954"/>
                    <a:pt x="5952" y="4561"/>
                    <a:pt x="5637" y="4445"/>
                  </a:cubicBezTo>
                  <a:cubicBezTo>
                    <a:pt x="5581" y="4426"/>
                    <a:pt x="5525" y="4417"/>
                    <a:pt x="5468" y="4417"/>
                  </a:cubicBezTo>
                  <a:cubicBezTo>
                    <a:pt x="5206" y="4417"/>
                    <a:pt x="4943" y="4614"/>
                    <a:pt x="4831" y="4916"/>
                  </a:cubicBezTo>
                  <a:cubicBezTo>
                    <a:pt x="4773" y="5083"/>
                    <a:pt x="4767" y="5257"/>
                    <a:pt x="4818" y="5425"/>
                  </a:cubicBezTo>
                  <a:cubicBezTo>
                    <a:pt x="4361" y="4793"/>
                    <a:pt x="4973" y="3383"/>
                    <a:pt x="4973" y="3383"/>
                  </a:cubicBezTo>
                  <a:lnTo>
                    <a:pt x="1469" y="1450"/>
                  </a:lnTo>
                  <a:lnTo>
                    <a:pt x="1276" y="1347"/>
                  </a:lnTo>
                  <a:cubicBezTo>
                    <a:pt x="509" y="838"/>
                    <a:pt x="1224" y="1"/>
                    <a:pt x="1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52"/>
            <p:cNvSpPr/>
            <p:nvPr/>
          </p:nvSpPr>
          <p:spPr>
            <a:xfrm>
              <a:off x="4192125" y="4369600"/>
              <a:ext cx="63625" cy="35750"/>
            </a:xfrm>
            <a:custGeom>
              <a:avLst/>
              <a:gdLst/>
              <a:ahLst/>
              <a:cxnLst/>
              <a:rect l="l" t="t" r="r" b="b"/>
              <a:pathLst>
                <a:path w="2545" h="1430" extrusionOk="0">
                  <a:moveTo>
                    <a:pt x="1654" y="0"/>
                  </a:moveTo>
                  <a:cubicBezTo>
                    <a:pt x="1158" y="0"/>
                    <a:pt x="534" y="395"/>
                    <a:pt x="0" y="1049"/>
                  </a:cubicBezTo>
                  <a:cubicBezTo>
                    <a:pt x="90" y="970"/>
                    <a:pt x="906" y="226"/>
                    <a:pt x="1559" y="226"/>
                  </a:cubicBezTo>
                  <a:cubicBezTo>
                    <a:pt x="1750" y="226"/>
                    <a:pt x="1927" y="289"/>
                    <a:pt x="2068" y="450"/>
                  </a:cubicBezTo>
                  <a:cubicBezTo>
                    <a:pt x="2390" y="824"/>
                    <a:pt x="2474" y="1172"/>
                    <a:pt x="2480" y="1429"/>
                  </a:cubicBezTo>
                  <a:cubicBezTo>
                    <a:pt x="2545" y="805"/>
                    <a:pt x="2396" y="302"/>
                    <a:pt x="2036" y="96"/>
                  </a:cubicBezTo>
                  <a:cubicBezTo>
                    <a:pt x="1922" y="31"/>
                    <a:pt x="1793" y="0"/>
                    <a:pt x="1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52"/>
            <p:cNvSpPr/>
            <p:nvPr/>
          </p:nvSpPr>
          <p:spPr>
            <a:xfrm>
              <a:off x="3938175" y="4030200"/>
              <a:ext cx="325150" cy="290125"/>
            </a:xfrm>
            <a:custGeom>
              <a:avLst/>
              <a:gdLst/>
              <a:ahLst/>
              <a:cxnLst/>
              <a:rect l="l" t="t" r="r" b="b"/>
              <a:pathLst>
                <a:path w="13006" h="11605" extrusionOk="0">
                  <a:moveTo>
                    <a:pt x="9324" y="0"/>
                  </a:moveTo>
                  <a:cubicBezTo>
                    <a:pt x="9095" y="0"/>
                    <a:pt x="8897" y="63"/>
                    <a:pt x="8748" y="197"/>
                  </a:cubicBezTo>
                  <a:cubicBezTo>
                    <a:pt x="8290" y="596"/>
                    <a:pt x="8419" y="1517"/>
                    <a:pt x="8992" y="2432"/>
                  </a:cubicBezTo>
                  <a:lnTo>
                    <a:pt x="8992" y="2438"/>
                  </a:lnTo>
                  <a:lnTo>
                    <a:pt x="0" y="10432"/>
                  </a:lnTo>
                  <a:lnTo>
                    <a:pt x="1044" y="11604"/>
                  </a:lnTo>
                  <a:lnTo>
                    <a:pt x="6525" y="6728"/>
                  </a:lnTo>
                  <a:lnTo>
                    <a:pt x="6068" y="6606"/>
                  </a:lnTo>
                  <a:lnTo>
                    <a:pt x="6132" y="6535"/>
                  </a:lnTo>
                  <a:lnTo>
                    <a:pt x="9913" y="3076"/>
                  </a:lnTo>
                  <a:cubicBezTo>
                    <a:pt x="9913" y="3076"/>
                    <a:pt x="10843" y="3916"/>
                    <a:pt x="11567" y="3916"/>
                  </a:cubicBezTo>
                  <a:cubicBezTo>
                    <a:pt x="11689" y="3916"/>
                    <a:pt x="11805" y="3892"/>
                    <a:pt x="11910" y="3836"/>
                  </a:cubicBezTo>
                  <a:cubicBezTo>
                    <a:pt x="13005" y="3244"/>
                    <a:pt x="11298" y="1079"/>
                    <a:pt x="11247" y="989"/>
                  </a:cubicBezTo>
                  <a:cubicBezTo>
                    <a:pt x="11028" y="770"/>
                    <a:pt x="10783" y="577"/>
                    <a:pt x="10525" y="409"/>
                  </a:cubicBezTo>
                  <a:lnTo>
                    <a:pt x="10519" y="409"/>
                  </a:lnTo>
                  <a:cubicBezTo>
                    <a:pt x="10397" y="339"/>
                    <a:pt x="10274" y="268"/>
                    <a:pt x="10145" y="210"/>
                  </a:cubicBezTo>
                  <a:cubicBezTo>
                    <a:pt x="9852" y="73"/>
                    <a:pt x="9570" y="0"/>
                    <a:pt x="9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52"/>
            <p:cNvSpPr/>
            <p:nvPr/>
          </p:nvSpPr>
          <p:spPr>
            <a:xfrm>
              <a:off x="4209200" y="4073000"/>
              <a:ext cx="18850" cy="20525"/>
            </a:xfrm>
            <a:custGeom>
              <a:avLst/>
              <a:gdLst/>
              <a:ahLst/>
              <a:cxnLst/>
              <a:rect l="l" t="t" r="r" b="b"/>
              <a:pathLst>
                <a:path w="754" h="821" extrusionOk="0">
                  <a:moveTo>
                    <a:pt x="359" y="1"/>
                  </a:moveTo>
                  <a:cubicBezTo>
                    <a:pt x="342" y="1"/>
                    <a:pt x="326" y="2"/>
                    <a:pt x="309" y="5"/>
                  </a:cubicBezTo>
                  <a:cubicBezTo>
                    <a:pt x="116" y="37"/>
                    <a:pt x="0" y="243"/>
                    <a:pt x="39" y="469"/>
                  </a:cubicBezTo>
                  <a:cubicBezTo>
                    <a:pt x="74" y="674"/>
                    <a:pt x="227" y="821"/>
                    <a:pt x="395" y="821"/>
                  </a:cubicBezTo>
                  <a:cubicBezTo>
                    <a:pt x="411" y="821"/>
                    <a:pt x="428" y="820"/>
                    <a:pt x="445" y="817"/>
                  </a:cubicBezTo>
                  <a:cubicBezTo>
                    <a:pt x="631" y="784"/>
                    <a:pt x="754" y="578"/>
                    <a:pt x="715" y="353"/>
                  </a:cubicBezTo>
                  <a:cubicBezTo>
                    <a:pt x="680" y="147"/>
                    <a:pt x="527" y="1"/>
                    <a:pt x="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52"/>
            <p:cNvSpPr/>
            <p:nvPr/>
          </p:nvSpPr>
          <p:spPr>
            <a:xfrm>
              <a:off x="4073375" y="4054925"/>
              <a:ext cx="184625" cy="143500"/>
            </a:xfrm>
            <a:custGeom>
              <a:avLst/>
              <a:gdLst/>
              <a:ahLst/>
              <a:cxnLst/>
              <a:rect l="l" t="t" r="r" b="b"/>
              <a:pathLst>
                <a:path w="7385" h="5740" extrusionOk="0">
                  <a:moveTo>
                    <a:pt x="5839" y="0"/>
                  </a:moveTo>
                  <a:lnTo>
                    <a:pt x="5839" y="0"/>
                  </a:lnTo>
                  <a:cubicBezTo>
                    <a:pt x="5878" y="65"/>
                    <a:pt x="6683" y="1127"/>
                    <a:pt x="6831" y="1965"/>
                  </a:cubicBezTo>
                  <a:cubicBezTo>
                    <a:pt x="6786" y="1894"/>
                    <a:pt x="6728" y="1830"/>
                    <a:pt x="6663" y="1778"/>
                  </a:cubicBezTo>
                  <a:cubicBezTo>
                    <a:pt x="6515" y="1660"/>
                    <a:pt x="6341" y="1602"/>
                    <a:pt x="6178" y="1602"/>
                  </a:cubicBezTo>
                  <a:cubicBezTo>
                    <a:pt x="6002" y="1602"/>
                    <a:pt x="5839" y="1670"/>
                    <a:pt x="5736" y="1804"/>
                  </a:cubicBezTo>
                  <a:cubicBezTo>
                    <a:pt x="5530" y="2061"/>
                    <a:pt x="5613" y="2474"/>
                    <a:pt x="5923" y="2712"/>
                  </a:cubicBezTo>
                  <a:cubicBezTo>
                    <a:pt x="6051" y="2821"/>
                    <a:pt x="6219" y="2879"/>
                    <a:pt x="6393" y="2886"/>
                  </a:cubicBezTo>
                  <a:cubicBezTo>
                    <a:pt x="6318" y="2909"/>
                    <a:pt x="6239" y="2920"/>
                    <a:pt x="6157" y="2920"/>
                  </a:cubicBezTo>
                  <a:cubicBezTo>
                    <a:pt x="5433" y="2920"/>
                    <a:pt x="4512" y="2087"/>
                    <a:pt x="4512" y="2087"/>
                  </a:cubicBezTo>
                  <a:lnTo>
                    <a:pt x="1555" y="4786"/>
                  </a:lnTo>
                  <a:lnTo>
                    <a:pt x="1394" y="4934"/>
                  </a:lnTo>
                  <a:cubicBezTo>
                    <a:pt x="1227" y="5063"/>
                    <a:pt x="1069" y="5112"/>
                    <a:pt x="923" y="5112"/>
                  </a:cubicBezTo>
                  <a:cubicBezTo>
                    <a:pt x="436" y="5112"/>
                    <a:pt x="100" y="4554"/>
                    <a:pt x="100" y="4554"/>
                  </a:cubicBezTo>
                  <a:lnTo>
                    <a:pt x="100" y="4554"/>
                  </a:lnTo>
                  <a:cubicBezTo>
                    <a:pt x="0" y="5687"/>
                    <a:pt x="917" y="5740"/>
                    <a:pt x="1090" y="5740"/>
                  </a:cubicBezTo>
                  <a:cubicBezTo>
                    <a:pt x="1108" y="5740"/>
                    <a:pt x="1117" y="5739"/>
                    <a:pt x="1117" y="5739"/>
                  </a:cubicBezTo>
                  <a:lnTo>
                    <a:pt x="4634" y="2615"/>
                  </a:lnTo>
                  <a:cubicBezTo>
                    <a:pt x="5194" y="3076"/>
                    <a:pt x="5783" y="3335"/>
                    <a:pt x="6248" y="3335"/>
                  </a:cubicBezTo>
                  <a:cubicBezTo>
                    <a:pt x="6479" y="3335"/>
                    <a:pt x="6679" y="3272"/>
                    <a:pt x="6831" y="3137"/>
                  </a:cubicBezTo>
                  <a:cubicBezTo>
                    <a:pt x="7385" y="2635"/>
                    <a:pt x="7063" y="1353"/>
                    <a:pt x="6097" y="271"/>
                  </a:cubicBezTo>
                  <a:cubicBezTo>
                    <a:pt x="6013" y="174"/>
                    <a:pt x="5929" y="84"/>
                    <a:pt x="58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52"/>
            <p:cNvSpPr/>
            <p:nvPr/>
          </p:nvSpPr>
          <p:spPr>
            <a:xfrm>
              <a:off x="4143475" y="4030025"/>
              <a:ext cx="48350" cy="60825"/>
            </a:xfrm>
            <a:custGeom>
              <a:avLst/>
              <a:gdLst/>
              <a:ahLst/>
              <a:cxnLst/>
              <a:rect l="l" t="t" r="r" b="b"/>
              <a:pathLst>
                <a:path w="1934" h="2433" extrusionOk="0">
                  <a:moveTo>
                    <a:pt x="1112" y="1"/>
                  </a:moveTo>
                  <a:cubicBezTo>
                    <a:pt x="883" y="1"/>
                    <a:pt x="685" y="64"/>
                    <a:pt x="536" y="197"/>
                  </a:cubicBezTo>
                  <a:cubicBezTo>
                    <a:pt x="78" y="603"/>
                    <a:pt x="207" y="1524"/>
                    <a:pt x="780" y="2433"/>
                  </a:cubicBezTo>
                  <a:cubicBezTo>
                    <a:pt x="722" y="2291"/>
                    <a:pt x="1" y="642"/>
                    <a:pt x="877" y="288"/>
                  </a:cubicBezTo>
                  <a:cubicBezTo>
                    <a:pt x="1126" y="186"/>
                    <a:pt x="1344" y="149"/>
                    <a:pt x="1531" y="149"/>
                  </a:cubicBezTo>
                  <a:cubicBezTo>
                    <a:pt x="1687" y="149"/>
                    <a:pt x="1822" y="175"/>
                    <a:pt x="1933" y="210"/>
                  </a:cubicBezTo>
                  <a:cubicBezTo>
                    <a:pt x="1640" y="74"/>
                    <a:pt x="1358" y="1"/>
                    <a:pt x="11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52"/>
            <p:cNvSpPr/>
            <p:nvPr/>
          </p:nvSpPr>
          <p:spPr>
            <a:xfrm>
              <a:off x="3816750" y="4293575"/>
              <a:ext cx="108075" cy="299525"/>
            </a:xfrm>
            <a:custGeom>
              <a:avLst/>
              <a:gdLst/>
              <a:ahLst/>
              <a:cxnLst/>
              <a:rect l="l" t="t" r="r" b="b"/>
              <a:pathLst>
                <a:path w="4323" h="11981" extrusionOk="0">
                  <a:moveTo>
                    <a:pt x="3028" y="0"/>
                  </a:moveTo>
                  <a:lnTo>
                    <a:pt x="2191" y="5920"/>
                  </a:lnTo>
                  <a:lnTo>
                    <a:pt x="2191" y="5920"/>
                  </a:lnTo>
                  <a:lnTo>
                    <a:pt x="2538" y="5759"/>
                  </a:lnTo>
                  <a:lnTo>
                    <a:pt x="2538" y="5836"/>
                  </a:lnTo>
                  <a:lnTo>
                    <a:pt x="2010" y="9978"/>
                  </a:lnTo>
                  <a:cubicBezTo>
                    <a:pt x="2010" y="9978"/>
                    <a:pt x="1983" y="9977"/>
                    <a:pt x="1935" y="9977"/>
                  </a:cubicBezTo>
                  <a:cubicBezTo>
                    <a:pt x="1642" y="9977"/>
                    <a:pt x="585" y="10015"/>
                    <a:pt x="374" y="10558"/>
                  </a:cubicBezTo>
                  <a:cubicBezTo>
                    <a:pt x="1" y="11498"/>
                    <a:pt x="2203" y="11942"/>
                    <a:pt x="2281" y="11975"/>
                  </a:cubicBezTo>
                  <a:cubicBezTo>
                    <a:pt x="2360" y="11979"/>
                    <a:pt x="2440" y="11981"/>
                    <a:pt x="2519" y="11981"/>
                  </a:cubicBezTo>
                  <a:cubicBezTo>
                    <a:pt x="2691" y="11981"/>
                    <a:pt x="2863" y="11971"/>
                    <a:pt x="3034" y="11949"/>
                  </a:cubicBezTo>
                  <a:cubicBezTo>
                    <a:pt x="3150" y="11930"/>
                    <a:pt x="3266" y="11910"/>
                    <a:pt x="3376" y="11878"/>
                  </a:cubicBezTo>
                  <a:cubicBezTo>
                    <a:pt x="3865" y="11743"/>
                    <a:pt x="4207" y="11485"/>
                    <a:pt x="4252" y="11150"/>
                  </a:cubicBezTo>
                  <a:cubicBezTo>
                    <a:pt x="4323" y="10661"/>
                    <a:pt x="3756" y="10152"/>
                    <a:pt x="2918" y="9894"/>
                  </a:cubicBezTo>
                  <a:lnTo>
                    <a:pt x="2912" y="9894"/>
                  </a:lnTo>
                  <a:lnTo>
                    <a:pt x="4290" y="187"/>
                  </a:lnTo>
                  <a:lnTo>
                    <a:pt x="30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52"/>
            <p:cNvSpPr/>
            <p:nvPr/>
          </p:nvSpPr>
          <p:spPr>
            <a:xfrm>
              <a:off x="3850400" y="4567250"/>
              <a:ext cx="17750" cy="15150"/>
            </a:xfrm>
            <a:custGeom>
              <a:avLst/>
              <a:gdLst/>
              <a:ahLst/>
              <a:cxnLst/>
              <a:rect l="l" t="t" r="r" b="b"/>
              <a:pathLst>
                <a:path w="710" h="606" extrusionOk="0">
                  <a:moveTo>
                    <a:pt x="299" y="0"/>
                  </a:moveTo>
                  <a:cubicBezTo>
                    <a:pt x="220" y="0"/>
                    <a:pt x="146" y="29"/>
                    <a:pt x="97" y="87"/>
                  </a:cubicBezTo>
                  <a:cubicBezTo>
                    <a:pt x="1" y="210"/>
                    <a:pt x="39" y="396"/>
                    <a:pt x="181" y="519"/>
                  </a:cubicBezTo>
                  <a:cubicBezTo>
                    <a:pt x="252" y="577"/>
                    <a:pt x="336" y="606"/>
                    <a:pt x="414" y="606"/>
                  </a:cubicBezTo>
                  <a:cubicBezTo>
                    <a:pt x="492" y="606"/>
                    <a:pt x="564" y="577"/>
                    <a:pt x="613" y="519"/>
                  </a:cubicBezTo>
                  <a:cubicBezTo>
                    <a:pt x="709" y="396"/>
                    <a:pt x="677" y="210"/>
                    <a:pt x="535" y="87"/>
                  </a:cubicBezTo>
                  <a:cubicBezTo>
                    <a:pt x="465" y="29"/>
                    <a:pt x="379" y="0"/>
                    <a:pt x="2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52"/>
            <p:cNvSpPr/>
            <p:nvPr/>
          </p:nvSpPr>
          <p:spPr>
            <a:xfrm>
              <a:off x="3815150" y="4435825"/>
              <a:ext cx="87775" cy="156975"/>
            </a:xfrm>
            <a:custGeom>
              <a:avLst/>
              <a:gdLst/>
              <a:ahLst/>
              <a:cxnLst/>
              <a:rect l="l" t="t" r="r" b="b"/>
              <a:pathLst>
                <a:path w="3511" h="6279" extrusionOk="0">
                  <a:moveTo>
                    <a:pt x="2820" y="0"/>
                  </a:moveTo>
                  <a:cubicBezTo>
                    <a:pt x="2498" y="0"/>
                    <a:pt x="2255" y="230"/>
                    <a:pt x="2255" y="230"/>
                  </a:cubicBezTo>
                  <a:lnTo>
                    <a:pt x="1720" y="4017"/>
                  </a:lnTo>
                  <a:cubicBezTo>
                    <a:pt x="838" y="4037"/>
                    <a:pt x="148" y="4365"/>
                    <a:pt x="84" y="4855"/>
                  </a:cubicBezTo>
                  <a:cubicBezTo>
                    <a:pt x="0" y="5460"/>
                    <a:pt x="876" y="6085"/>
                    <a:pt x="2048" y="6252"/>
                  </a:cubicBezTo>
                  <a:cubicBezTo>
                    <a:pt x="2152" y="6265"/>
                    <a:pt x="2248" y="6272"/>
                    <a:pt x="2351" y="6278"/>
                  </a:cubicBezTo>
                  <a:cubicBezTo>
                    <a:pt x="2293" y="6259"/>
                    <a:pt x="1230" y="6027"/>
                    <a:pt x="696" y="5583"/>
                  </a:cubicBezTo>
                  <a:lnTo>
                    <a:pt x="696" y="5583"/>
                  </a:lnTo>
                  <a:cubicBezTo>
                    <a:pt x="754" y="5598"/>
                    <a:pt x="808" y="5610"/>
                    <a:pt x="865" y="5610"/>
                  </a:cubicBezTo>
                  <a:cubicBezTo>
                    <a:pt x="877" y="5610"/>
                    <a:pt x="889" y="5609"/>
                    <a:pt x="902" y="5608"/>
                  </a:cubicBezTo>
                  <a:cubicBezTo>
                    <a:pt x="1224" y="5602"/>
                    <a:pt x="1475" y="5376"/>
                    <a:pt x="1462" y="5106"/>
                  </a:cubicBezTo>
                  <a:cubicBezTo>
                    <a:pt x="1456" y="4843"/>
                    <a:pt x="1207" y="4642"/>
                    <a:pt x="898" y="4642"/>
                  </a:cubicBezTo>
                  <a:cubicBezTo>
                    <a:pt x="889" y="4642"/>
                    <a:pt x="879" y="4642"/>
                    <a:pt x="870" y="4642"/>
                  </a:cubicBezTo>
                  <a:cubicBezTo>
                    <a:pt x="728" y="4642"/>
                    <a:pt x="593" y="4694"/>
                    <a:pt x="483" y="4777"/>
                  </a:cubicBezTo>
                  <a:cubicBezTo>
                    <a:pt x="776" y="4310"/>
                    <a:pt x="1772" y="4281"/>
                    <a:pt x="2019" y="4281"/>
                  </a:cubicBezTo>
                  <a:cubicBezTo>
                    <a:pt x="2054" y="4281"/>
                    <a:pt x="2074" y="4281"/>
                    <a:pt x="2074" y="4281"/>
                  </a:cubicBezTo>
                  <a:lnTo>
                    <a:pt x="2486" y="1054"/>
                  </a:lnTo>
                  <a:lnTo>
                    <a:pt x="2512" y="874"/>
                  </a:lnTo>
                  <a:cubicBezTo>
                    <a:pt x="2595" y="464"/>
                    <a:pt x="2897" y="373"/>
                    <a:pt x="3147" y="373"/>
                  </a:cubicBezTo>
                  <a:cubicBezTo>
                    <a:pt x="3345" y="373"/>
                    <a:pt x="3511" y="429"/>
                    <a:pt x="3511" y="429"/>
                  </a:cubicBezTo>
                  <a:cubicBezTo>
                    <a:pt x="3278" y="100"/>
                    <a:pt x="3032" y="0"/>
                    <a:pt x="28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52"/>
            <p:cNvSpPr/>
            <p:nvPr/>
          </p:nvSpPr>
          <p:spPr>
            <a:xfrm>
              <a:off x="3889850" y="4540750"/>
              <a:ext cx="35775" cy="49800"/>
            </a:xfrm>
            <a:custGeom>
              <a:avLst/>
              <a:gdLst/>
              <a:ahLst/>
              <a:cxnLst/>
              <a:rect l="l" t="t" r="r" b="b"/>
              <a:pathLst>
                <a:path w="1431" h="1992" extrusionOk="0">
                  <a:moveTo>
                    <a:pt x="1" y="1"/>
                  </a:moveTo>
                  <a:cubicBezTo>
                    <a:pt x="110" y="59"/>
                    <a:pt x="1431" y="703"/>
                    <a:pt x="1070" y="1386"/>
                  </a:cubicBezTo>
                  <a:cubicBezTo>
                    <a:pt x="890" y="1740"/>
                    <a:pt x="651" y="1914"/>
                    <a:pt x="458" y="1991"/>
                  </a:cubicBezTo>
                  <a:cubicBezTo>
                    <a:pt x="948" y="1856"/>
                    <a:pt x="1283" y="1592"/>
                    <a:pt x="1328" y="1257"/>
                  </a:cubicBezTo>
                  <a:cubicBezTo>
                    <a:pt x="1399" y="767"/>
                    <a:pt x="838" y="265"/>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52"/>
            <p:cNvSpPr/>
            <p:nvPr/>
          </p:nvSpPr>
          <p:spPr>
            <a:xfrm>
              <a:off x="3950400" y="4358775"/>
              <a:ext cx="121300" cy="174050"/>
            </a:xfrm>
            <a:custGeom>
              <a:avLst/>
              <a:gdLst/>
              <a:ahLst/>
              <a:cxnLst/>
              <a:rect l="l" t="t" r="r" b="b"/>
              <a:pathLst>
                <a:path w="4852" h="6962" extrusionOk="0">
                  <a:moveTo>
                    <a:pt x="697" y="1"/>
                  </a:moveTo>
                  <a:lnTo>
                    <a:pt x="1" y="375"/>
                  </a:lnTo>
                  <a:lnTo>
                    <a:pt x="1772" y="3673"/>
                  </a:lnTo>
                  <a:lnTo>
                    <a:pt x="1882" y="3460"/>
                  </a:lnTo>
                  <a:lnTo>
                    <a:pt x="1914" y="3499"/>
                  </a:lnTo>
                  <a:lnTo>
                    <a:pt x="3183" y="5785"/>
                  </a:lnTo>
                  <a:cubicBezTo>
                    <a:pt x="3183" y="5785"/>
                    <a:pt x="2461" y="6275"/>
                    <a:pt x="2571" y="6681"/>
                  </a:cubicBezTo>
                  <a:cubicBezTo>
                    <a:pt x="2626" y="6891"/>
                    <a:pt x="2810" y="6962"/>
                    <a:pt x="3032" y="6962"/>
                  </a:cubicBezTo>
                  <a:cubicBezTo>
                    <a:pt x="3459" y="6962"/>
                    <a:pt x="4025" y="6700"/>
                    <a:pt x="4059" y="6687"/>
                  </a:cubicBezTo>
                  <a:cubicBezTo>
                    <a:pt x="4194" y="6603"/>
                    <a:pt x="4317" y="6507"/>
                    <a:pt x="4432" y="6397"/>
                  </a:cubicBezTo>
                  <a:cubicBezTo>
                    <a:pt x="4484" y="6346"/>
                    <a:pt x="4536" y="6288"/>
                    <a:pt x="4581" y="6236"/>
                  </a:cubicBezTo>
                  <a:cubicBezTo>
                    <a:pt x="4774" y="5985"/>
                    <a:pt x="4851" y="5727"/>
                    <a:pt x="4748" y="5540"/>
                  </a:cubicBezTo>
                  <a:cubicBezTo>
                    <a:pt x="4659" y="5378"/>
                    <a:pt x="4453" y="5294"/>
                    <a:pt x="4190" y="5294"/>
                  </a:cubicBezTo>
                  <a:cubicBezTo>
                    <a:pt x="4015" y="5294"/>
                    <a:pt x="3816" y="5331"/>
                    <a:pt x="3608" y="5405"/>
                  </a:cubicBezTo>
                  <a:lnTo>
                    <a:pt x="6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52"/>
            <p:cNvSpPr/>
            <p:nvPr/>
          </p:nvSpPr>
          <p:spPr>
            <a:xfrm>
              <a:off x="4033025" y="4517825"/>
              <a:ext cx="10400" cy="8825"/>
            </a:xfrm>
            <a:custGeom>
              <a:avLst/>
              <a:gdLst/>
              <a:ahLst/>
              <a:cxnLst/>
              <a:rect l="l" t="t" r="r" b="b"/>
              <a:pathLst>
                <a:path w="416" h="353" extrusionOk="0">
                  <a:moveTo>
                    <a:pt x="227" y="0"/>
                  </a:moveTo>
                  <a:cubicBezTo>
                    <a:pt x="192" y="0"/>
                    <a:pt x="155" y="11"/>
                    <a:pt x="123" y="35"/>
                  </a:cubicBezTo>
                  <a:cubicBezTo>
                    <a:pt x="0" y="125"/>
                    <a:pt x="39" y="319"/>
                    <a:pt x="187" y="351"/>
                  </a:cubicBezTo>
                  <a:cubicBezTo>
                    <a:pt x="195" y="352"/>
                    <a:pt x="203" y="352"/>
                    <a:pt x="211" y="352"/>
                  </a:cubicBezTo>
                  <a:cubicBezTo>
                    <a:pt x="305" y="352"/>
                    <a:pt x="388" y="285"/>
                    <a:pt x="406" y="190"/>
                  </a:cubicBezTo>
                  <a:cubicBezTo>
                    <a:pt x="415" y="81"/>
                    <a:pt x="325" y="0"/>
                    <a:pt x="2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52"/>
            <p:cNvSpPr/>
            <p:nvPr/>
          </p:nvSpPr>
          <p:spPr>
            <a:xfrm>
              <a:off x="3994700" y="4440325"/>
              <a:ext cx="57175" cy="94850"/>
            </a:xfrm>
            <a:custGeom>
              <a:avLst/>
              <a:gdLst/>
              <a:ahLst/>
              <a:cxnLst/>
              <a:rect l="l" t="t" r="r" b="b"/>
              <a:pathLst>
                <a:path w="2287" h="3794" extrusionOk="0">
                  <a:moveTo>
                    <a:pt x="467" y="1"/>
                  </a:moveTo>
                  <a:cubicBezTo>
                    <a:pt x="70" y="1"/>
                    <a:pt x="0" y="411"/>
                    <a:pt x="0" y="411"/>
                  </a:cubicBezTo>
                  <a:lnTo>
                    <a:pt x="1134" y="2517"/>
                  </a:lnTo>
                  <a:cubicBezTo>
                    <a:pt x="696" y="2852"/>
                    <a:pt x="470" y="3270"/>
                    <a:pt x="619" y="3547"/>
                  </a:cubicBezTo>
                  <a:cubicBezTo>
                    <a:pt x="707" y="3711"/>
                    <a:pt x="913" y="3793"/>
                    <a:pt x="1177" y="3793"/>
                  </a:cubicBezTo>
                  <a:cubicBezTo>
                    <a:pt x="1453" y="3793"/>
                    <a:pt x="1793" y="3703"/>
                    <a:pt x="2126" y="3522"/>
                  </a:cubicBezTo>
                  <a:cubicBezTo>
                    <a:pt x="2184" y="3489"/>
                    <a:pt x="2235" y="3457"/>
                    <a:pt x="2287" y="3425"/>
                  </a:cubicBezTo>
                  <a:lnTo>
                    <a:pt x="2287" y="3425"/>
                  </a:lnTo>
                  <a:cubicBezTo>
                    <a:pt x="2256" y="3437"/>
                    <a:pt x="1672" y="3690"/>
                    <a:pt x="1244" y="3690"/>
                  </a:cubicBezTo>
                  <a:cubicBezTo>
                    <a:pt x="1228" y="3690"/>
                    <a:pt x="1213" y="3690"/>
                    <a:pt x="1198" y="3689"/>
                  </a:cubicBezTo>
                  <a:cubicBezTo>
                    <a:pt x="1237" y="3670"/>
                    <a:pt x="1276" y="3650"/>
                    <a:pt x="1314" y="3625"/>
                  </a:cubicBezTo>
                  <a:cubicBezTo>
                    <a:pt x="1469" y="3502"/>
                    <a:pt x="1514" y="3296"/>
                    <a:pt x="1411" y="3161"/>
                  </a:cubicBezTo>
                  <a:cubicBezTo>
                    <a:pt x="1357" y="3094"/>
                    <a:pt x="1274" y="3060"/>
                    <a:pt x="1184" y="3060"/>
                  </a:cubicBezTo>
                  <a:cubicBezTo>
                    <a:pt x="1101" y="3060"/>
                    <a:pt x="1012" y="3089"/>
                    <a:pt x="934" y="3148"/>
                  </a:cubicBezTo>
                  <a:cubicBezTo>
                    <a:pt x="863" y="3200"/>
                    <a:pt x="818" y="3277"/>
                    <a:pt x="792" y="3361"/>
                  </a:cubicBezTo>
                  <a:cubicBezTo>
                    <a:pt x="767" y="2968"/>
                    <a:pt x="1411" y="2523"/>
                    <a:pt x="1411" y="2523"/>
                  </a:cubicBezTo>
                  <a:lnTo>
                    <a:pt x="419" y="739"/>
                  </a:lnTo>
                  <a:lnTo>
                    <a:pt x="367" y="642"/>
                  </a:lnTo>
                  <a:cubicBezTo>
                    <a:pt x="174" y="211"/>
                    <a:pt x="709" y="43"/>
                    <a:pt x="709" y="43"/>
                  </a:cubicBezTo>
                  <a:cubicBezTo>
                    <a:pt x="617" y="13"/>
                    <a:pt x="537" y="1"/>
                    <a:pt x="4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52"/>
            <p:cNvSpPr/>
            <p:nvPr/>
          </p:nvSpPr>
          <p:spPr>
            <a:xfrm>
              <a:off x="4040750" y="4491150"/>
              <a:ext cx="30950" cy="23550"/>
            </a:xfrm>
            <a:custGeom>
              <a:avLst/>
              <a:gdLst/>
              <a:ahLst/>
              <a:cxnLst/>
              <a:rect l="l" t="t" r="r" b="b"/>
              <a:pathLst>
                <a:path w="1238" h="942" extrusionOk="0">
                  <a:moveTo>
                    <a:pt x="577" y="1"/>
                  </a:moveTo>
                  <a:cubicBezTo>
                    <a:pt x="404" y="1"/>
                    <a:pt x="206" y="35"/>
                    <a:pt x="0" y="104"/>
                  </a:cubicBezTo>
                  <a:cubicBezTo>
                    <a:pt x="33" y="98"/>
                    <a:pt x="208" y="67"/>
                    <a:pt x="406" y="67"/>
                  </a:cubicBezTo>
                  <a:cubicBezTo>
                    <a:pt x="685" y="67"/>
                    <a:pt x="1009" y="128"/>
                    <a:pt x="1050" y="407"/>
                  </a:cubicBezTo>
                  <a:cubicBezTo>
                    <a:pt x="1089" y="587"/>
                    <a:pt x="1057" y="774"/>
                    <a:pt x="967" y="941"/>
                  </a:cubicBezTo>
                  <a:cubicBezTo>
                    <a:pt x="1166" y="690"/>
                    <a:pt x="1237" y="432"/>
                    <a:pt x="1134" y="245"/>
                  </a:cubicBezTo>
                  <a:cubicBezTo>
                    <a:pt x="1048" y="82"/>
                    <a:pt x="842" y="1"/>
                    <a:pt x="5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52"/>
            <p:cNvSpPr/>
            <p:nvPr/>
          </p:nvSpPr>
          <p:spPr>
            <a:xfrm>
              <a:off x="4042025" y="4241875"/>
              <a:ext cx="187325" cy="67300"/>
            </a:xfrm>
            <a:custGeom>
              <a:avLst/>
              <a:gdLst/>
              <a:ahLst/>
              <a:cxnLst/>
              <a:rect l="l" t="t" r="r" b="b"/>
              <a:pathLst>
                <a:path w="7493" h="2692" extrusionOk="0">
                  <a:moveTo>
                    <a:pt x="136" y="1"/>
                  </a:moveTo>
                  <a:lnTo>
                    <a:pt x="1" y="786"/>
                  </a:lnTo>
                  <a:lnTo>
                    <a:pt x="3685" y="1431"/>
                  </a:lnTo>
                  <a:lnTo>
                    <a:pt x="3589" y="1212"/>
                  </a:lnTo>
                  <a:lnTo>
                    <a:pt x="3634" y="1212"/>
                  </a:lnTo>
                  <a:lnTo>
                    <a:pt x="6217" y="1624"/>
                  </a:lnTo>
                  <a:cubicBezTo>
                    <a:pt x="6217" y="1624"/>
                    <a:pt x="6159" y="2493"/>
                    <a:pt x="6545" y="2661"/>
                  </a:cubicBezTo>
                  <a:cubicBezTo>
                    <a:pt x="6595" y="2682"/>
                    <a:pt x="6642" y="2692"/>
                    <a:pt x="6688" y="2692"/>
                  </a:cubicBezTo>
                  <a:cubicBezTo>
                    <a:pt x="7184" y="2692"/>
                    <a:pt x="7455" y="1542"/>
                    <a:pt x="7473" y="1495"/>
                  </a:cubicBezTo>
                  <a:cubicBezTo>
                    <a:pt x="7492" y="1340"/>
                    <a:pt x="7492" y="1179"/>
                    <a:pt x="7473" y="1025"/>
                  </a:cubicBezTo>
                  <a:cubicBezTo>
                    <a:pt x="7466" y="954"/>
                    <a:pt x="7454" y="877"/>
                    <a:pt x="7434" y="812"/>
                  </a:cubicBezTo>
                  <a:cubicBezTo>
                    <a:pt x="7363" y="503"/>
                    <a:pt x="7202" y="284"/>
                    <a:pt x="6996" y="245"/>
                  </a:cubicBezTo>
                  <a:cubicBezTo>
                    <a:pt x="6976" y="242"/>
                    <a:pt x="6956" y="240"/>
                    <a:pt x="6935" y="240"/>
                  </a:cubicBezTo>
                  <a:cubicBezTo>
                    <a:pt x="6650" y="240"/>
                    <a:pt x="6353" y="570"/>
                    <a:pt x="6185" y="1050"/>
                  </a:cubicBezTo>
                  <a:lnTo>
                    <a:pt x="1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52"/>
            <p:cNvSpPr/>
            <p:nvPr/>
          </p:nvSpPr>
          <p:spPr>
            <a:xfrm>
              <a:off x="4213250" y="4282900"/>
              <a:ext cx="9325" cy="8950"/>
            </a:xfrm>
            <a:custGeom>
              <a:avLst/>
              <a:gdLst/>
              <a:ahLst/>
              <a:cxnLst/>
              <a:rect l="l" t="t" r="r" b="b"/>
              <a:pathLst>
                <a:path w="373" h="358" extrusionOk="0">
                  <a:moveTo>
                    <a:pt x="182" y="0"/>
                  </a:moveTo>
                  <a:cubicBezTo>
                    <a:pt x="93" y="0"/>
                    <a:pt x="10" y="70"/>
                    <a:pt x="6" y="176"/>
                  </a:cubicBezTo>
                  <a:cubicBezTo>
                    <a:pt x="1" y="282"/>
                    <a:pt x="88" y="358"/>
                    <a:pt x="183" y="358"/>
                  </a:cubicBezTo>
                  <a:cubicBezTo>
                    <a:pt x="221" y="358"/>
                    <a:pt x="260" y="345"/>
                    <a:pt x="295" y="318"/>
                  </a:cubicBezTo>
                  <a:cubicBezTo>
                    <a:pt x="366" y="247"/>
                    <a:pt x="373" y="124"/>
                    <a:pt x="302" y="47"/>
                  </a:cubicBezTo>
                  <a:cubicBezTo>
                    <a:pt x="265" y="15"/>
                    <a:pt x="223" y="0"/>
                    <a:pt x="1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52"/>
            <p:cNvSpPr/>
            <p:nvPr/>
          </p:nvSpPr>
          <p:spPr>
            <a:xfrm>
              <a:off x="4124650" y="4257975"/>
              <a:ext cx="104200" cy="56200"/>
            </a:xfrm>
            <a:custGeom>
              <a:avLst/>
              <a:gdLst/>
              <a:ahLst/>
              <a:cxnLst/>
              <a:rect l="l" t="t" r="r" b="b"/>
              <a:pathLst>
                <a:path w="4168" h="2248" extrusionOk="0">
                  <a:moveTo>
                    <a:pt x="535" y="1"/>
                  </a:moveTo>
                  <a:lnTo>
                    <a:pt x="535" y="1"/>
                  </a:lnTo>
                  <a:cubicBezTo>
                    <a:pt x="0" y="355"/>
                    <a:pt x="380" y="787"/>
                    <a:pt x="380" y="787"/>
                  </a:cubicBezTo>
                  <a:lnTo>
                    <a:pt x="2738" y="1199"/>
                  </a:lnTo>
                  <a:cubicBezTo>
                    <a:pt x="2731" y="1753"/>
                    <a:pt x="2925" y="2184"/>
                    <a:pt x="3227" y="2242"/>
                  </a:cubicBezTo>
                  <a:cubicBezTo>
                    <a:pt x="3248" y="2246"/>
                    <a:pt x="3269" y="2247"/>
                    <a:pt x="3289" y="2247"/>
                  </a:cubicBezTo>
                  <a:cubicBezTo>
                    <a:pt x="3651" y="2247"/>
                    <a:pt x="4020" y="1726"/>
                    <a:pt x="4142" y="1038"/>
                  </a:cubicBezTo>
                  <a:cubicBezTo>
                    <a:pt x="4155" y="973"/>
                    <a:pt x="4161" y="915"/>
                    <a:pt x="4168" y="851"/>
                  </a:cubicBezTo>
                  <a:lnTo>
                    <a:pt x="4168" y="851"/>
                  </a:lnTo>
                  <a:cubicBezTo>
                    <a:pt x="4155" y="890"/>
                    <a:pt x="3988" y="1547"/>
                    <a:pt x="3698" y="1869"/>
                  </a:cubicBezTo>
                  <a:cubicBezTo>
                    <a:pt x="3711" y="1830"/>
                    <a:pt x="3717" y="1785"/>
                    <a:pt x="3717" y="1746"/>
                  </a:cubicBezTo>
                  <a:cubicBezTo>
                    <a:pt x="3717" y="1540"/>
                    <a:pt x="3582" y="1379"/>
                    <a:pt x="3414" y="1379"/>
                  </a:cubicBezTo>
                  <a:cubicBezTo>
                    <a:pt x="3247" y="1379"/>
                    <a:pt x="3112" y="1540"/>
                    <a:pt x="3112" y="1746"/>
                  </a:cubicBezTo>
                  <a:cubicBezTo>
                    <a:pt x="3112" y="1830"/>
                    <a:pt x="3137" y="1914"/>
                    <a:pt x="3189" y="1985"/>
                  </a:cubicBezTo>
                  <a:cubicBezTo>
                    <a:pt x="2860" y="1766"/>
                    <a:pt x="2912" y="980"/>
                    <a:pt x="2912" y="980"/>
                  </a:cubicBezTo>
                  <a:lnTo>
                    <a:pt x="902" y="658"/>
                  </a:lnTo>
                  <a:lnTo>
                    <a:pt x="793" y="638"/>
                  </a:lnTo>
                  <a:cubicBezTo>
                    <a:pt x="335" y="529"/>
                    <a:pt x="535" y="1"/>
                    <a:pt x="5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52"/>
            <p:cNvSpPr/>
            <p:nvPr/>
          </p:nvSpPr>
          <p:spPr>
            <a:xfrm>
              <a:off x="4196625" y="4247875"/>
              <a:ext cx="31275" cy="20275"/>
            </a:xfrm>
            <a:custGeom>
              <a:avLst/>
              <a:gdLst/>
              <a:ahLst/>
              <a:cxnLst/>
              <a:rect l="l" t="t" r="r" b="b"/>
              <a:pathLst>
                <a:path w="1251" h="811" extrusionOk="0">
                  <a:moveTo>
                    <a:pt x="751" y="0"/>
                  </a:moveTo>
                  <a:cubicBezTo>
                    <a:pt x="466" y="0"/>
                    <a:pt x="169" y="330"/>
                    <a:pt x="1" y="810"/>
                  </a:cubicBezTo>
                  <a:cubicBezTo>
                    <a:pt x="29" y="754"/>
                    <a:pt x="363" y="125"/>
                    <a:pt x="727" y="125"/>
                  </a:cubicBezTo>
                  <a:cubicBezTo>
                    <a:pt x="779" y="125"/>
                    <a:pt x="831" y="138"/>
                    <a:pt x="883" y="166"/>
                  </a:cubicBezTo>
                  <a:cubicBezTo>
                    <a:pt x="1051" y="250"/>
                    <a:pt x="1179" y="392"/>
                    <a:pt x="1250" y="566"/>
                  </a:cubicBezTo>
                  <a:cubicBezTo>
                    <a:pt x="1179" y="257"/>
                    <a:pt x="1018" y="44"/>
                    <a:pt x="812" y="5"/>
                  </a:cubicBezTo>
                  <a:cubicBezTo>
                    <a:pt x="792" y="2"/>
                    <a:pt x="772" y="0"/>
                    <a:pt x="7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2"/>
            <p:cNvSpPr/>
            <p:nvPr/>
          </p:nvSpPr>
          <p:spPr>
            <a:xfrm>
              <a:off x="3634450" y="4091550"/>
              <a:ext cx="226300" cy="136975"/>
            </a:xfrm>
            <a:custGeom>
              <a:avLst/>
              <a:gdLst/>
              <a:ahLst/>
              <a:cxnLst/>
              <a:rect l="l" t="t" r="r" b="b"/>
              <a:pathLst>
                <a:path w="9052" h="5479" extrusionOk="0">
                  <a:moveTo>
                    <a:pt x="1444" y="0"/>
                  </a:moveTo>
                  <a:cubicBezTo>
                    <a:pt x="869" y="0"/>
                    <a:pt x="234" y="1158"/>
                    <a:pt x="201" y="1208"/>
                  </a:cubicBezTo>
                  <a:cubicBezTo>
                    <a:pt x="123" y="1395"/>
                    <a:pt x="72" y="1582"/>
                    <a:pt x="40" y="1782"/>
                  </a:cubicBezTo>
                  <a:cubicBezTo>
                    <a:pt x="20" y="1872"/>
                    <a:pt x="14" y="1962"/>
                    <a:pt x="7" y="2052"/>
                  </a:cubicBezTo>
                  <a:cubicBezTo>
                    <a:pt x="1" y="2458"/>
                    <a:pt x="117" y="2774"/>
                    <a:pt x="355" y="2883"/>
                  </a:cubicBezTo>
                  <a:cubicBezTo>
                    <a:pt x="421" y="2914"/>
                    <a:pt x="492" y="2929"/>
                    <a:pt x="567" y="2929"/>
                  </a:cubicBezTo>
                  <a:cubicBezTo>
                    <a:pt x="896" y="2929"/>
                    <a:pt x="1298" y="2642"/>
                    <a:pt x="1618" y="2175"/>
                  </a:cubicBezTo>
                  <a:lnTo>
                    <a:pt x="8613" y="5479"/>
                  </a:lnTo>
                  <a:lnTo>
                    <a:pt x="9051" y="4564"/>
                  </a:lnTo>
                  <a:lnTo>
                    <a:pt x="4780" y="2555"/>
                  </a:lnTo>
                  <a:lnTo>
                    <a:pt x="4826" y="2851"/>
                  </a:lnTo>
                  <a:lnTo>
                    <a:pt x="4768" y="2838"/>
                  </a:lnTo>
                  <a:lnTo>
                    <a:pt x="1766" y="1466"/>
                  </a:lnTo>
                  <a:cubicBezTo>
                    <a:pt x="1766" y="1466"/>
                    <a:pt x="2127" y="429"/>
                    <a:pt x="1714" y="100"/>
                  </a:cubicBezTo>
                  <a:cubicBezTo>
                    <a:pt x="1628" y="31"/>
                    <a:pt x="1536" y="0"/>
                    <a:pt x="1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2"/>
            <p:cNvSpPr/>
            <p:nvPr/>
          </p:nvSpPr>
          <p:spPr>
            <a:xfrm>
              <a:off x="3649275" y="4109900"/>
              <a:ext cx="12825" cy="11250"/>
            </a:xfrm>
            <a:custGeom>
              <a:avLst/>
              <a:gdLst/>
              <a:ahLst/>
              <a:cxnLst/>
              <a:rect l="l" t="t" r="r" b="b"/>
              <a:pathLst>
                <a:path w="513" h="450" extrusionOk="0">
                  <a:moveTo>
                    <a:pt x="245" y="0"/>
                  </a:moveTo>
                  <a:cubicBezTo>
                    <a:pt x="218" y="0"/>
                    <a:pt x="190" y="6"/>
                    <a:pt x="162" y="17"/>
                  </a:cubicBezTo>
                  <a:cubicBezTo>
                    <a:pt x="46" y="81"/>
                    <a:pt x="1" y="230"/>
                    <a:pt x="65" y="346"/>
                  </a:cubicBezTo>
                  <a:cubicBezTo>
                    <a:pt x="110" y="416"/>
                    <a:pt x="182" y="450"/>
                    <a:pt x="252" y="450"/>
                  </a:cubicBezTo>
                  <a:cubicBezTo>
                    <a:pt x="343" y="450"/>
                    <a:pt x="432" y="395"/>
                    <a:pt x="464" y="294"/>
                  </a:cubicBezTo>
                  <a:cubicBezTo>
                    <a:pt x="513" y="143"/>
                    <a:pt x="389" y="0"/>
                    <a:pt x="2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2"/>
            <p:cNvSpPr/>
            <p:nvPr/>
          </p:nvSpPr>
          <p:spPr>
            <a:xfrm>
              <a:off x="3639625" y="4086000"/>
              <a:ext cx="122550" cy="91800"/>
            </a:xfrm>
            <a:custGeom>
              <a:avLst/>
              <a:gdLst/>
              <a:ahLst/>
              <a:cxnLst/>
              <a:rect l="l" t="t" r="r" b="b"/>
              <a:pathLst>
                <a:path w="4902" h="3672" extrusionOk="0">
                  <a:moveTo>
                    <a:pt x="1396" y="0"/>
                  </a:moveTo>
                  <a:cubicBezTo>
                    <a:pt x="972" y="0"/>
                    <a:pt x="431" y="486"/>
                    <a:pt x="90" y="1205"/>
                  </a:cubicBezTo>
                  <a:cubicBezTo>
                    <a:pt x="58" y="1276"/>
                    <a:pt x="26" y="1347"/>
                    <a:pt x="0" y="1424"/>
                  </a:cubicBezTo>
                  <a:cubicBezTo>
                    <a:pt x="19" y="1385"/>
                    <a:pt x="451" y="638"/>
                    <a:pt x="908" y="342"/>
                  </a:cubicBezTo>
                  <a:lnTo>
                    <a:pt x="908" y="342"/>
                  </a:lnTo>
                  <a:cubicBezTo>
                    <a:pt x="876" y="387"/>
                    <a:pt x="857" y="432"/>
                    <a:pt x="844" y="490"/>
                  </a:cubicBezTo>
                  <a:cubicBezTo>
                    <a:pt x="773" y="735"/>
                    <a:pt x="889" y="973"/>
                    <a:pt x="1089" y="1031"/>
                  </a:cubicBezTo>
                  <a:cubicBezTo>
                    <a:pt x="1118" y="1039"/>
                    <a:pt x="1148" y="1043"/>
                    <a:pt x="1177" y="1043"/>
                  </a:cubicBezTo>
                  <a:cubicBezTo>
                    <a:pt x="1354" y="1043"/>
                    <a:pt x="1523" y="900"/>
                    <a:pt x="1578" y="690"/>
                  </a:cubicBezTo>
                  <a:cubicBezTo>
                    <a:pt x="1610" y="587"/>
                    <a:pt x="1604" y="471"/>
                    <a:pt x="1565" y="368"/>
                  </a:cubicBezTo>
                  <a:lnTo>
                    <a:pt x="1565" y="368"/>
                  </a:lnTo>
                  <a:cubicBezTo>
                    <a:pt x="1887" y="748"/>
                    <a:pt x="1565" y="1682"/>
                    <a:pt x="1565" y="1682"/>
                  </a:cubicBezTo>
                  <a:lnTo>
                    <a:pt x="3904" y="2751"/>
                  </a:lnTo>
                  <a:lnTo>
                    <a:pt x="4032" y="2809"/>
                  </a:lnTo>
                  <a:cubicBezTo>
                    <a:pt x="4554" y="3099"/>
                    <a:pt x="4135" y="3672"/>
                    <a:pt x="4135" y="3672"/>
                  </a:cubicBezTo>
                  <a:cubicBezTo>
                    <a:pt x="4902" y="3421"/>
                    <a:pt x="4580" y="2770"/>
                    <a:pt x="4580" y="2770"/>
                  </a:cubicBezTo>
                  <a:lnTo>
                    <a:pt x="1842" y="1482"/>
                  </a:lnTo>
                  <a:cubicBezTo>
                    <a:pt x="2036" y="812"/>
                    <a:pt x="1952" y="219"/>
                    <a:pt x="1604" y="45"/>
                  </a:cubicBezTo>
                  <a:cubicBezTo>
                    <a:pt x="1539" y="15"/>
                    <a:pt x="1469" y="0"/>
                    <a:pt x="13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52"/>
            <p:cNvSpPr/>
            <p:nvPr/>
          </p:nvSpPr>
          <p:spPr>
            <a:xfrm>
              <a:off x="3634450" y="4142850"/>
              <a:ext cx="40450" cy="22000"/>
            </a:xfrm>
            <a:custGeom>
              <a:avLst/>
              <a:gdLst/>
              <a:ahLst/>
              <a:cxnLst/>
              <a:rect l="l" t="t" r="r" b="b"/>
              <a:pathLst>
                <a:path w="1618" h="880" extrusionOk="0">
                  <a:moveTo>
                    <a:pt x="14" y="0"/>
                  </a:moveTo>
                  <a:lnTo>
                    <a:pt x="14" y="0"/>
                  </a:lnTo>
                  <a:cubicBezTo>
                    <a:pt x="1" y="406"/>
                    <a:pt x="117" y="715"/>
                    <a:pt x="362" y="831"/>
                  </a:cubicBezTo>
                  <a:cubicBezTo>
                    <a:pt x="427" y="864"/>
                    <a:pt x="498" y="879"/>
                    <a:pt x="574" y="879"/>
                  </a:cubicBezTo>
                  <a:cubicBezTo>
                    <a:pt x="899" y="879"/>
                    <a:pt x="1299" y="588"/>
                    <a:pt x="1618" y="123"/>
                  </a:cubicBezTo>
                  <a:lnTo>
                    <a:pt x="1618" y="123"/>
                  </a:lnTo>
                  <a:cubicBezTo>
                    <a:pt x="1566" y="179"/>
                    <a:pt x="1047" y="728"/>
                    <a:pt x="620" y="728"/>
                  </a:cubicBezTo>
                  <a:cubicBezTo>
                    <a:pt x="512" y="728"/>
                    <a:pt x="410" y="693"/>
                    <a:pt x="323" y="606"/>
                  </a:cubicBezTo>
                  <a:cubicBezTo>
                    <a:pt x="149" y="451"/>
                    <a:pt x="40" y="232"/>
                    <a:pt x="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52"/>
            <p:cNvSpPr/>
            <p:nvPr/>
          </p:nvSpPr>
          <p:spPr>
            <a:xfrm>
              <a:off x="3605950" y="4212400"/>
              <a:ext cx="352225" cy="211775"/>
            </a:xfrm>
            <a:custGeom>
              <a:avLst/>
              <a:gdLst/>
              <a:ahLst/>
              <a:cxnLst/>
              <a:rect l="l" t="t" r="r" b="b"/>
              <a:pathLst>
                <a:path w="14089" h="8471" extrusionOk="0">
                  <a:moveTo>
                    <a:pt x="13425" y="1"/>
                  </a:moveTo>
                  <a:lnTo>
                    <a:pt x="2519" y="5089"/>
                  </a:lnTo>
                  <a:cubicBezTo>
                    <a:pt x="2519" y="5089"/>
                    <a:pt x="2519" y="5089"/>
                    <a:pt x="2513" y="5083"/>
                  </a:cubicBezTo>
                  <a:cubicBezTo>
                    <a:pt x="2017" y="4355"/>
                    <a:pt x="1396" y="3900"/>
                    <a:pt x="884" y="3900"/>
                  </a:cubicBezTo>
                  <a:cubicBezTo>
                    <a:pt x="770" y="3900"/>
                    <a:pt x="662" y="3922"/>
                    <a:pt x="561" y="3969"/>
                  </a:cubicBezTo>
                  <a:cubicBezTo>
                    <a:pt x="188" y="4143"/>
                    <a:pt x="1" y="4632"/>
                    <a:pt x="20" y="5257"/>
                  </a:cubicBezTo>
                  <a:cubicBezTo>
                    <a:pt x="20" y="5399"/>
                    <a:pt x="39" y="5540"/>
                    <a:pt x="59" y="5682"/>
                  </a:cubicBezTo>
                  <a:lnTo>
                    <a:pt x="59" y="5688"/>
                  </a:lnTo>
                  <a:cubicBezTo>
                    <a:pt x="110" y="5991"/>
                    <a:pt x="188" y="6294"/>
                    <a:pt x="297" y="6584"/>
                  </a:cubicBezTo>
                  <a:cubicBezTo>
                    <a:pt x="353" y="6656"/>
                    <a:pt x="1337" y="8471"/>
                    <a:pt x="2230" y="8471"/>
                  </a:cubicBezTo>
                  <a:cubicBezTo>
                    <a:pt x="2373" y="8471"/>
                    <a:pt x="2514" y="8424"/>
                    <a:pt x="2648" y="8317"/>
                  </a:cubicBezTo>
                  <a:cubicBezTo>
                    <a:pt x="3299" y="7808"/>
                    <a:pt x="2745" y="6191"/>
                    <a:pt x="2745" y="6191"/>
                  </a:cubicBezTo>
                  <a:lnTo>
                    <a:pt x="7415" y="4085"/>
                  </a:lnTo>
                  <a:lnTo>
                    <a:pt x="7505" y="4052"/>
                  </a:lnTo>
                  <a:lnTo>
                    <a:pt x="7441" y="4523"/>
                  </a:lnTo>
                  <a:lnTo>
                    <a:pt x="7441" y="4523"/>
                  </a:lnTo>
                  <a:lnTo>
                    <a:pt x="14088" y="1418"/>
                  </a:lnTo>
                  <a:lnTo>
                    <a:pt x="13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52"/>
            <p:cNvSpPr/>
            <p:nvPr/>
          </p:nvSpPr>
          <p:spPr>
            <a:xfrm>
              <a:off x="3628500" y="4378450"/>
              <a:ext cx="22400" cy="18300"/>
            </a:xfrm>
            <a:custGeom>
              <a:avLst/>
              <a:gdLst/>
              <a:ahLst/>
              <a:cxnLst/>
              <a:rect l="l" t="t" r="r" b="b"/>
              <a:pathLst>
                <a:path w="896" h="732" extrusionOk="0">
                  <a:moveTo>
                    <a:pt x="384" y="0"/>
                  </a:moveTo>
                  <a:cubicBezTo>
                    <a:pt x="268" y="0"/>
                    <a:pt x="163" y="48"/>
                    <a:pt x="104" y="142"/>
                  </a:cubicBezTo>
                  <a:cubicBezTo>
                    <a:pt x="1" y="303"/>
                    <a:pt x="71" y="528"/>
                    <a:pt x="265" y="657"/>
                  </a:cubicBezTo>
                  <a:cubicBezTo>
                    <a:pt x="342" y="707"/>
                    <a:pt x="428" y="732"/>
                    <a:pt x="510" y="732"/>
                  </a:cubicBezTo>
                  <a:cubicBezTo>
                    <a:pt x="626" y="732"/>
                    <a:pt x="732" y="683"/>
                    <a:pt x="793" y="592"/>
                  </a:cubicBezTo>
                  <a:cubicBezTo>
                    <a:pt x="896" y="431"/>
                    <a:pt x="825" y="206"/>
                    <a:pt x="638" y="77"/>
                  </a:cubicBezTo>
                  <a:cubicBezTo>
                    <a:pt x="557" y="26"/>
                    <a:pt x="468" y="0"/>
                    <a:pt x="3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52"/>
            <p:cNvSpPr/>
            <p:nvPr/>
          </p:nvSpPr>
          <p:spPr>
            <a:xfrm>
              <a:off x="3613525" y="4290350"/>
              <a:ext cx="191000" cy="142000"/>
            </a:xfrm>
            <a:custGeom>
              <a:avLst/>
              <a:gdLst/>
              <a:ahLst/>
              <a:cxnLst/>
              <a:rect l="l" t="t" r="r" b="b"/>
              <a:pathLst>
                <a:path w="7640" h="5680" extrusionOk="0">
                  <a:moveTo>
                    <a:pt x="6448" y="0"/>
                  </a:moveTo>
                  <a:cubicBezTo>
                    <a:pt x="6448" y="0"/>
                    <a:pt x="7092" y="896"/>
                    <a:pt x="6287" y="1340"/>
                  </a:cubicBezTo>
                  <a:lnTo>
                    <a:pt x="6088" y="1430"/>
                  </a:lnTo>
                  <a:lnTo>
                    <a:pt x="2442" y="3073"/>
                  </a:lnTo>
                  <a:cubicBezTo>
                    <a:pt x="2442" y="3073"/>
                    <a:pt x="2938" y="4529"/>
                    <a:pt x="2429" y="5115"/>
                  </a:cubicBezTo>
                  <a:cubicBezTo>
                    <a:pt x="2493" y="4960"/>
                    <a:pt x="2500" y="4780"/>
                    <a:pt x="2455" y="4612"/>
                  </a:cubicBezTo>
                  <a:cubicBezTo>
                    <a:pt x="2366" y="4284"/>
                    <a:pt x="2098" y="4061"/>
                    <a:pt x="1823" y="4061"/>
                  </a:cubicBezTo>
                  <a:cubicBezTo>
                    <a:pt x="1780" y="4061"/>
                    <a:pt x="1737" y="4066"/>
                    <a:pt x="1695" y="4078"/>
                  </a:cubicBezTo>
                  <a:cubicBezTo>
                    <a:pt x="1373" y="4168"/>
                    <a:pt x="1199" y="4548"/>
                    <a:pt x="1302" y="4928"/>
                  </a:cubicBezTo>
                  <a:cubicBezTo>
                    <a:pt x="1328" y="5005"/>
                    <a:pt x="1360" y="5083"/>
                    <a:pt x="1405" y="5153"/>
                  </a:cubicBezTo>
                  <a:cubicBezTo>
                    <a:pt x="696" y="4683"/>
                    <a:pt x="39" y="3524"/>
                    <a:pt x="1" y="3466"/>
                  </a:cubicBezTo>
                  <a:lnTo>
                    <a:pt x="1" y="3466"/>
                  </a:lnTo>
                  <a:cubicBezTo>
                    <a:pt x="39" y="3575"/>
                    <a:pt x="84" y="3691"/>
                    <a:pt x="142" y="3807"/>
                  </a:cubicBezTo>
                  <a:cubicBezTo>
                    <a:pt x="664" y="4929"/>
                    <a:pt x="1506" y="5679"/>
                    <a:pt x="2165" y="5679"/>
                  </a:cubicBezTo>
                  <a:cubicBezTo>
                    <a:pt x="2279" y="5679"/>
                    <a:pt x="2387" y="5657"/>
                    <a:pt x="2487" y="5611"/>
                  </a:cubicBezTo>
                  <a:cubicBezTo>
                    <a:pt x="3034" y="5360"/>
                    <a:pt x="3176" y="4432"/>
                    <a:pt x="2880" y="3395"/>
                  </a:cubicBezTo>
                  <a:lnTo>
                    <a:pt x="7138" y="1405"/>
                  </a:lnTo>
                  <a:cubicBezTo>
                    <a:pt x="7138" y="1405"/>
                    <a:pt x="7640" y="400"/>
                    <a:pt x="64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52"/>
            <p:cNvSpPr/>
            <p:nvPr/>
          </p:nvSpPr>
          <p:spPr>
            <a:xfrm>
              <a:off x="3605950" y="4309975"/>
              <a:ext cx="62825" cy="34025"/>
            </a:xfrm>
            <a:custGeom>
              <a:avLst/>
              <a:gdLst/>
              <a:ahLst/>
              <a:cxnLst/>
              <a:rect l="l" t="t" r="r" b="b"/>
              <a:pathLst>
                <a:path w="2513" h="1361" extrusionOk="0">
                  <a:moveTo>
                    <a:pt x="887" y="0"/>
                  </a:moveTo>
                  <a:cubicBezTo>
                    <a:pt x="772" y="0"/>
                    <a:pt x="662" y="23"/>
                    <a:pt x="561" y="72"/>
                  </a:cubicBezTo>
                  <a:cubicBezTo>
                    <a:pt x="188" y="246"/>
                    <a:pt x="1" y="736"/>
                    <a:pt x="14" y="1360"/>
                  </a:cubicBezTo>
                  <a:cubicBezTo>
                    <a:pt x="39" y="1103"/>
                    <a:pt x="155" y="761"/>
                    <a:pt x="503" y="420"/>
                  </a:cubicBezTo>
                  <a:cubicBezTo>
                    <a:pt x="638" y="287"/>
                    <a:pt x="796" y="234"/>
                    <a:pt x="962" y="234"/>
                  </a:cubicBezTo>
                  <a:cubicBezTo>
                    <a:pt x="1626" y="234"/>
                    <a:pt x="2431" y="1092"/>
                    <a:pt x="2513" y="1180"/>
                  </a:cubicBezTo>
                  <a:cubicBezTo>
                    <a:pt x="2019" y="455"/>
                    <a:pt x="1397" y="0"/>
                    <a:pt x="8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52"/>
            <p:cNvSpPr/>
            <p:nvPr/>
          </p:nvSpPr>
          <p:spPr>
            <a:xfrm>
              <a:off x="3895825" y="3926100"/>
              <a:ext cx="89875" cy="249625"/>
            </a:xfrm>
            <a:custGeom>
              <a:avLst/>
              <a:gdLst/>
              <a:ahLst/>
              <a:cxnLst/>
              <a:rect l="l" t="t" r="r" b="b"/>
              <a:pathLst>
                <a:path w="3595" h="9985" extrusionOk="0">
                  <a:moveTo>
                    <a:pt x="2108" y="0"/>
                  </a:moveTo>
                  <a:cubicBezTo>
                    <a:pt x="2039" y="0"/>
                    <a:pt x="1969" y="2"/>
                    <a:pt x="1900" y="7"/>
                  </a:cubicBezTo>
                  <a:cubicBezTo>
                    <a:pt x="1836" y="32"/>
                    <a:pt x="0" y="393"/>
                    <a:pt x="303" y="1185"/>
                  </a:cubicBezTo>
                  <a:cubicBezTo>
                    <a:pt x="483" y="1640"/>
                    <a:pt x="1385" y="1669"/>
                    <a:pt x="1615" y="1669"/>
                  </a:cubicBezTo>
                  <a:cubicBezTo>
                    <a:pt x="1649" y="1669"/>
                    <a:pt x="1669" y="1668"/>
                    <a:pt x="1669" y="1668"/>
                  </a:cubicBezTo>
                  <a:lnTo>
                    <a:pt x="2100" y="5121"/>
                  </a:lnTo>
                  <a:lnTo>
                    <a:pt x="2100" y="5185"/>
                  </a:lnTo>
                  <a:lnTo>
                    <a:pt x="1810" y="5050"/>
                  </a:lnTo>
                  <a:lnTo>
                    <a:pt x="2493" y="9984"/>
                  </a:lnTo>
                  <a:lnTo>
                    <a:pt x="3543" y="9836"/>
                  </a:lnTo>
                  <a:lnTo>
                    <a:pt x="2422" y="1746"/>
                  </a:lnTo>
                  <a:cubicBezTo>
                    <a:pt x="3124" y="1527"/>
                    <a:pt x="3594" y="1108"/>
                    <a:pt x="3537" y="696"/>
                  </a:cubicBezTo>
                  <a:cubicBezTo>
                    <a:pt x="3498" y="419"/>
                    <a:pt x="3221" y="200"/>
                    <a:pt x="2809" y="90"/>
                  </a:cubicBezTo>
                  <a:cubicBezTo>
                    <a:pt x="2718" y="65"/>
                    <a:pt x="2622" y="39"/>
                    <a:pt x="2525" y="26"/>
                  </a:cubicBezTo>
                  <a:cubicBezTo>
                    <a:pt x="2388" y="9"/>
                    <a:pt x="2248" y="0"/>
                    <a:pt x="2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52"/>
            <p:cNvSpPr/>
            <p:nvPr/>
          </p:nvSpPr>
          <p:spPr>
            <a:xfrm>
              <a:off x="3924325" y="3934900"/>
              <a:ext cx="15475" cy="11500"/>
            </a:xfrm>
            <a:custGeom>
              <a:avLst/>
              <a:gdLst/>
              <a:ahLst/>
              <a:cxnLst/>
              <a:rect l="l" t="t" r="r" b="b"/>
              <a:pathLst>
                <a:path w="619" h="460" extrusionOk="0">
                  <a:moveTo>
                    <a:pt x="312" y="1"/>
                  </a:moveTo>
                  <a:cubicBezTo>
                    <a:pt x="247" y="1"/>
                    <a:pt x="181" y="25"/>
                    <a:pt x="129" y="73"/>
                  </a:cubicBezTo>
                  <a:cubicBezTo>
                    <a:pt x="0" y="228"/>
                    <a:pt x="110" y="460"/>
                    <a:pt x="310" y="460"/>
                  </a:cubicBezTo>
                  <a:cubicBezTo>
                    <a:pt x="509" y="460"/>
                    <a:pt x="619" y="228"/>
                    <a:pt x="490" y="73"/>
                  </a:cubicBezTo>
                  <a:cubicBezTo>
                    <a:pt x="442" y="25"/>
                    <a:pt x="377" y="1"/>
                    <a:pt x="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52"/>
            <p:cNvSpPr/>
            <p:nvPr/>
          </p:nvSpPr>
          <p:spPr>
            <a:xfrm>
              <a:off x="3894200" y="3926250"/>
              <a:ext cx="72975" cy="130925"/>
            </a:xfrm>
            <a:custGeom>
              <a:avLst/>
              <a:gdLst/>
              <a:ahLst/>
              <a:cxnLst/>
              <a:rect l="l" t="t" r="r" b="b"/>
              <a:pathLst>
                <a:path w="2919" h="5237" extrusionOk="0">
                  <a:moveTo>
                    <a:pt x="1965" y="1"/>
                  </a:moveTo>
                  <a:cubicBezTo>
                    <a:pt x="1882" y="7"/>
                    <a:pt x="1804" y="13"/>
                    <a:pt x="1714" y="20"/>
                  </a:cubicBezTo>
                  <a:cubicBezTo>
                    <a:pt x="735" y="155"/>
                    <a:pt x="1" y="677"/>
                    <a:pt x="72" y="1179"/>
                  </a:cubicBezTo>
                  <a:cubicBezTo>
                    <a:pt x="130" y="1592"/>
                    <a:pt x="703" y="1869"/>
                    <a:pt x="1437" y="1881"/>
                  </a:cubicBezTo>
                  <a:lnTo>
                    <a:pt x="1875" y="5044"/>
                  </a:lnTo>
                  <a:cubicBezTo>
                    <a:pt x="1875" y="5044"/>
                    <a:pt x="2077" y="5236"/>
                    <a:pt x="2344" y="5236"/>
                  </a:cubicBezTo>
                  <a:cubicBezTo>
                    <a:pt x="2520" y="5236"/>
                    <a:pt x="2724" y="5153"/>
                    <a:pt x="2919" y="4877"/>
                  </a:cubicBezTo>
                  <a:lnTo>
                    <a:pt x="2919" y="4877"/>
                  </a:lnTo>
                  <a:cubicBezTo>
                    <a:pt x="2919" y="4877"/>
                    <a:pt x="2780" y="4924"/>
                    <a:pt x="2615" y="4924"/>
                  </a:cubicBezTo>
                  <a:cubicBezTo>
                    <a:pt x="2407" y="4924"/>
                    <a:pt x="2156" y="4848"/>
                    <a:pt x="2088" y="4503"/>
                  </a:cubicBezTo>
                  <a:lnTo>
                    <a:pt x="2068" y="4355"/>
                  </a:lnTo>
                  <a:lnTo>
                    <a:pt x="1734" y="1662"/>
                  </a:lnTo>
                  <a:cubicBezTo>
                    <a:pt x="1734" y="1662"/>
                    <a:pt x="1717" y="1663"/>
                    <a:pt x="1688" y="1663"/>
                  </a:cubicBezTo>
                  <a:cubicBezTo>
                    <a:pt x="1483" y="1663"/>
                    <a:pt x="649" y="1638"/>
                    <a:pt x="407" y="1244"/>
                  </a:cubicBezTo>
                  <a:lnTo>
                    <a:pt x="407" y="1244"/>
                  </a:lnTo>
                  <a:cubicBezTo>
                    <a:pt x="497" y="1321"/>
                    <a:pt x="613" y="1360"/>
                    <a:pt x="729" y="1366"/>
                  </a:cubicBezTo>
                  <a:cubicBezTo>
                    <a:pt x="734" y="1366"/>
                    <a:pt x="739" y="1366"/>
                    <a:pt x="743" y="1366"/>
                  </a:cubicBezTo>
                  <a:cubicBezTo>
                    <a:pt x="1001" y="1366"/>
                    <a:pt x="1218" y="1201"/>
                    <a:pt x="1225" y="973"/>
                  </a:cubicBezTo>
                  <a:cubicBezTo>
                    <a:pt x="1238" y="748"/>
                    <a:pt x="1025" y="561"/>
                    <a:pt x="754" y="555"/>
                  </a:cubicBezTo>
                  <a:cubicBezTo>
                    <a:pt x="696" y="555"/>
                    <a:pt x="645" y="561"/>
                    <a:pt x="587" y="574"/>
                  </a:cubicBezTo>
                  <a:cubicBezTo>
                    <a:pt x="1031" y="207"/>
                    <a:pt x="1920" y="13"/>
                    <a:pt x="19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52"/>
            <p:cNvSpPr/>
            <p:nvPr/>
          </p:nvSpPr>
          <p:spPr>
            <a:xfrm>
              <a:off x="3956525" y="3928350"/>
              <a:ext cx="29825" cy="41250"/>
            </a:xfrm>
            <a:custGeom>
              <a:avLst/>
              <a:gdLst/>
              <a:ahLst/>
              <a:cxnLst/>
              <a:rect l="l" t="t" r="r" b="b"/>
              <a:pathLst>
                <a:path w="1193" h="1650" extrusionOk="0">
                  <a:moveTo>
                    <a:pt x="387" y="0"/>
                  </a:moveTo>
                  <a:lnTo>
                    <a:pt x="387" y="0"/>
                  </a:lnTo>
                  <a:cubicBezTo>
                    <a:pt x="613" y="97"/>
                    <a:pt x="793" y="277"/>
                    <a:pt x="902" y="503"/>
                  </a:cubicBezTo>
                  <a:cubicBezTo>
                    <a:pt x="1192" y="1076"/>
                    <a:pt x="97" y="1604"/>
                    <a:pt x="1" y="1649"/>
                  </a:cubicBezTo>
                  <a:cubicBezTo>
                    <a:pt x="703" y="1437"/>
                    <a:pt x="1173" y="1018"/>
                    <a:pt x="1115" y="606"/>
                  </a:cubicBezTo>
                  <a:cubicBezTo>
                    <a:pt x="1076" y="329"/>
                    <a:pt x="793" y="110"/>
                    <a:pt x="3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52"/>
            <p:cNvSpPr/>
            <p:nvPr/>
          </p:nvSpPr>
          <p:spPr>
            <a:xfrm>
              <a:off x="3705650" y="4045050"/>
              <a:ext cx="466050" cy="424600"/>
            </a:xfrm>
            <a:custGeom>
              <a:avLst/>
              <a:gdLst/>
              <a:ahLst/>
              <a:cxnLst/>
              <a:rect l="l" t="t" r="r" b="b"/>
              <a:pathLst>
                <a:path w="18642" h="16984" extrusionOk="0">
                  <a:moveTo>
                    <a:pt x="9321" y="1"/>
                  </a:moveTo>
                  <a:cubicBezTo>
                    <a:pt x="7148" y="1"/>
                    <a:pt x="4976" y="830"/>
                    <a:pt x="3317" y="2489"/>
                  </a:cubicBezTo>
                  <a:cubicBezTo>
                    <a:pt x="0" y="5806"/>
                    <a:pt x="0" y="11178"/>
                    <a:pt x="3317" y="14495"/>
                  </a:cubicBezTo>
                  <a:cubicBezTo>
                    <a:pt x="4976" y="16154"/>
                    <a:pt x="7148" y="16983"/>
                    <a:pt x="9321" y="16983"/>
                  </a:cubicBezTo>
                  <a:cubicBezTo>
                    <a:pt x="11493" y="16983"/>
                    <a:pt x="13665" y="16154"/>
                    <a:pt x="15324" y="14495"/>
                  </a:cubicBezTo>
                  <a:cubicBezTo>
                    <a:pt x="18641" y="11178"/>
                    <a:pt x="18641" y="5806"/>
                    <a:pt x="15324" y="2489"/>
                  </a:cubicBezTo>
                  <a:cubicBezTo>
                    <a:pt x="13665" y="830"/>
                    <a:pt x="11493" y="1"/>
                    <a:pt x="93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52"/>
            <p:cNvSpPr/>
            <p:nvPr/>
          </p:nvSpPr>
          <p:spPr>
            <a:xfrm>
              <a:off x="3688250" y="4141225"/>
              <a:ext cx="457850" cy="328525"/>
            </a:xfrm>
            <a:custGeom>
              <a:avLst/>
              <a:gdLst/>
              <a:ahLst/>
              <a:cxnLst/>
              <a:rect l="l" t="t" r="r" b="b"/>
              <a:pathLst>
                <a:path w="18314" h="13141" extrusionOk="0">
                  <a:moveTo>
                    <a:pt x="2905" y="1"/>
                  </a:moveTo>
                  <a:cubicBezTo>
                    <a:pt x="0" y="4439"/>
                    <a:pt x="1836" y="10423"/>
                    <a:pt x="6732" y="12478"/>
                  </a:cubicBezTo>
                  <a:cubicBezTo>
                    <a:pt x="7810" y="12929"/>
                    <a:pt x="8920" y="13140"/>
                    <a:pt x="10008" y="13140"/>
                  </a:cubicBezTo>
                  <a:cubicBezTo>
                    <a:pt x="13859" y="13140"/>
                    <a:pt x="17429" y="10491"/>
                    <a:pt x="18313" y="6448"/>
                  </a:cubicBezTo>
                  <a:lnTo>
                    <a:pt x="18313" y="6448"/>
                  </a:lnTo>
                  <a:cubicBezTo>
                    <a:pt x="16722" y="8881"/>
                    <a:pt x="14030" y="10297"/>
                    <a:pt x="11201" y="10297"/>
                  </a:cubicBezTo>
                  <a:cubicBezTo>
                    <a:pt x="10629" y="10297"/>
                    <a:pt x="10051" y="10239"/>
                    <a:pt x="9476" y="10120"/>
                  </a:cubicBezTo>
                  <a:cubicBezTo>
                    <a:pt x="9836" y="9837"/>
                    <a:pt x="10055" y="9431"/>
                    <a:pt x="10010" y="9006"/>
                  </a:cubicBezTo>
                  <a:cubicBezTo>
                    <a:pt x="9945" y="8308"/>
                    <a:pt x="9238" y="7798"/>
                    <a:pt x="8387" y="7798"/>
                  </a:cubicBezTo>
                  <a:cubicBezTo>
                    <a:pt x="8319" y="7798"/>
                    <a:pt x="8250" y="7801"/>
                    <a:pt x="8181" y="7808"/>
                  </a:cubicBezTo>
                  <a:cubicBezTo>
                    <a:pt x="7395" y="7885"/>
                    <a:pt x="6770" y="8368"/>
                    <a:pt x="6628" y="8967"/>
                  </a:cubicBezTo>
                  <a:cubicBezTo>
                    <a:pt x="6081" y="8613"/>
                    <a:pt x="5579" y="8207"/>
                    <a:pt x="5128" y="7737"/>
                  </a:cubicBezTo>
                  <a:cubicBezTo>
                    <a:pt x="5147" y="7730"/>
                    <a:pt x="5166" y="7724"/>
                    <a:pt x="5186" y="7711"/>
                  </a:cubicBezTo>
                  <a:cubicBezTo>
                    <a:pt x="5521" y="7531"/>
                    <a:pt x="5669" y="7151"/>
                    <a:pt x="5521" y="6874"/>
                  </a:cubicBezTo>
                  <a:cubicBezTo>
                    <a:pt x="5422" y="6693"/>
                    <a:pt x="5227" y="6596"/>
                    <a:pt x="5010" y="6596"/>
                  </a:cubicBezTo>
                  <a:cubicBezTo>
                    <a:pt x="4886" y="6596"/>
                    <a:pt x="4756" y="6628"/>
                    <a:pt x="4632" y="6693"/>
                  </a:cubicBezTo>
                  <a:cubicBezTo>
                    <a:pt x="4542" y="6745"/>
                    <a:pt x="4464" y="6809"/>
                    <a:pt x="4400" y="6887"/>
                  </a:cubicBezTo>
                  <a:cubicBezTo>
                    <a:pt x="4155" y="6564"/>
                    <a:pt x="3936" y="6223"/>
                    <a:pt x="3743" y="5862"/>
                  </a:cubicBezTo>
                  <a:cubicBezTo>
                    <a:pt x="2764" y="4072"/>
                    <a:pt x="2467" y="1991"/>
                    <a:pt x="29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52"/>
            <p:cNvSpPr/>
            <p:nvPr/>
          </p:nvSpPr>
          <p:spPr>
            <a:xfrm>
              <a:off x="3896775" y="4105350"/>
              <a:ext cx="155750" cy="122850"/>
            </a:xfrm>
            <a:custGeom>
              <a:avLst/>
              <a:gdLst/>
              <a:ahLst/>
              <a:cxnLst/>
              <a:rect l="l" t="t" r="r" b="b"/>
              <a:pathLst>
                <a:path w="6230" h="4914" extrusionOk="0">
                  <a:moveTo>
                    <a:pt x="3307" y="0"/>
                  </a:moveTo>
                  <a:cubicBezTo>
                    <a:pt x="3102" y="0"/>
                    <a:pt x="2892" y="19"/>
                    <a:pt x="2680" y="57"/>
                  </a:cubicBezTo>
                  <a:cubicBezTo>
                    <a:pt x="1089" y="341"/>
                    <a:pt x="1" y="1648"/>
                    <a:pt x="239" y="2975"/>
                  </a:cubicBezTo>
                  <a:cubicBezTo>
                    <a:pt x="446" y="4126"/>
                    <a:pt x="1592" y="4913"/>
                    <a:pt x="2926" y="4913"/>
                  </a:cubicBezTo>
                  <a:cubicBezTo>
                    <a:pt x="3131" y="4913"/>
                    <a:pt x="3339" y="4895"/>
                    <a:pt x="3550" y="4856"/>
                  </a:cubicBezTo>
                  <a:cubicBezTo>
                    <a:pt x="5141" y="4566"/>
                    <a:pt x="6230" y="3259"/>
                    <a:pt x="5991" y="1932"/>
                  </a:cubicBezTo>
                  <a:cubicBezTo>
                    <a:pt x="5785" y="787"/>
                    <a:pt x="4643" y="0"/>
                    <a:pt x="33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52"/>
            <p:cNvSpPr/>
            <p:nvPr/>
          </p:nvSpPr>
          <p:spPr>
            <a:xfrm>
              <a:off x="3953800" y="4275675"/>
              <a:ext cx="60250" cy="47975"/>
            </a:xfrm>
            <a:custGeom>
              <a:avLst/>
              <a:gdLst/>
              <a:ahLst/>
              <a:cxnLst/>
              <a:rect l="l" t="t" r="r" b="b"/>
              <a:pathLst>
                <a:path w="2410" h="1919" extrusionOk="0">
                  <a:moveTo>
                    <a:pt x="1361" y="1"/>
                  </a:moveTo>
                  <a:cubicBezTo>
                    <a:pt x="1166" y="1"/>
                    <a:pt x="960" y="51"/>
                    <a:pt x="767" y="156"/>
                  </a:cubicBezTo>
                  <a:cubicBezTo>
                    <a:pt x="238" y="446"/>
                    <a:pt x="0" y="1045"/>
                    <a:pt x="245" y="1483"/>
                  </a:cubicBezTo>
                  <a:cubicBezTo>
                    <a:pt x="397" y="1766"/>
                    <a:pt x="708" y="1918"/>
                    <a:pt x="1051" y="1918"/>
                  </a:cubicBezTo>
                  <a:cubicBezTo>
                    <a:pt x="1246" y="1918"/>
                    <a:pt x="1451" y="1869"/>
                    <a:pt x="1643" y="1766"/>
                  </a:cubicBezTo>
                  <a:cubicBezTo>
                    <a:pt x="2171" y="1476"/>
                    <a:pt x="2409" y="884"/>
                    <a:pt x="2164" y="439"/>
                  </a:cubicBezTo>
                  <a:cubicBezTo>
                    <a:pt x="2012" y="156"/>
                    <a:pt x="1703" y="1"/>
                    <a:pt x="13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52"/>
            <p:cNvSpPr/>
            <p:nvPr/>
          </p:nvSpPr>
          <p:spPr>
            <a:xfrm>
              <a:off x="4031900" y="4280275"/>
              <a:ext cx="60400" cy="73100"/>
            </a:xfrm>
            <a:custGeom>
              <a:avLst/>
              <a:gdLst/>
              <a:ahLst/>
              <a:cxnLst/>
              <a:rect l="l" t="t" r="r" b="b"/>
              <a:pathLst>
                <a:path w="2416" h="2924" extrusionOk="0">
                  <a:moveTo>
                    <a:pt x="1062" y="1"/>
                  </a:moveTo>
                  <a:cubicBezTo>
                    <a:pt x="940" y="1"/>
                    <a:pt x="812" y="29"/>
                    <a:pt x="689" y="88"/>
                  </a:cubicBezTo>
                  <a:cubicBezTo>
                    <a:pt x="316" y="262"/>
                    <a:pt x="129" y="655"/>
                    <a:pt x="277" y="964"/>
                  </a:cubicBezTo>
                  <a:cubicBezTo>
                    <a:pt x="329" y="1080"/>
                    <a:pt x="425" y="1170"/>
                    <a:pt x="541" y="1221"/>
                  </a:cubicBezTo>
                  <a:cubicBezTo>
                    <a:pt x="200" y="1440"/>
                    <a:pt x="0" y="1801"/>
                    <a:pt x="71" y="2168"/>
                  </a:cubicBezTo>
                  <a:cubicBezTo>
                    <a:pt x="149" y="2621"/>
                    <a:pt x="597" y="2924"/>
                    <a:pt x="1123" y="2924"/>
                  </a:cubicBezTo>
                  <a:cubicBezTo>
                    <a:pt x="1202" y="2924"/>
                    <a:pt x="1284" y="2917"/>
                    <a:pt x="1366" y="2903"/>
                  </a:cubicBezTo>
                  <a:cubicBezTo>
                    <a:pt x="1984" y="2787"/>
                    <a:pt x="2416" y="2278"/>
                    <a:pt x="2319" y="1763"/>
                  </a:cubicBezTo>
                  <a:cubicBezTo>
                    <a:pt x="2248" y="1376"/>
                    <a:pt x="1907" y="1093"/>
                    <a:pt x="1475" y="1028"/>
                  </a:cubicBezTo>
                  <a:cubicBezTo>
                    <a:pt x="1668" y="829"/>
                    <a:pt x="1739" y="552"/>
                    <a:pt x="1636" y="326"/>
                  </a:cubicBezTo>
                  <a:cubicBezTo>
                    <a:pt x="1537" y="118"/>
                    <a:pt x="1312" y="1"/>
                    <a:pt x="10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52"/>
            <p:cNvSpPr/>
            <p:nvPr/>
          </p:nvSpPr>
          <p:spPr>
            <a:xfrm>
              <a:off x="3782600" y="4189625"/>
              <a:ext cx="79750" cy="64000"/>
            </a:xfrm>
            <a:custGeom>
              <a:avLst/>
              <a:gdLst/>
              <a:ahLst/>
              <a:cxnLst/>
              <a:rect l="l" t="t" r="r" b="b"/>
              <a:pathLst>
                <a:path w="3190" h="2560" extrusionOk="0">
                  <a:moveTo>
                    <a:pt x="1354" y="0"/>
                  </a:moveTo>
                  <a:cubicBezTo>
                    <a:pt x="933" y="0"/>
                    <a:pt x="552" y="179"/>
                    <a:pt x="349" y="512"/>
                  </a:cubicBezTo>
                  <a:cubicBezTo>
                    <a:pt x="1" y="1079"/>
                    <a:pt x="278" y="1884"/>
                    <a:pt x="967" y="2303"/>
                  </a:cubicBezTo>
                  <a:cubicBezTo>
                    <a:pt x="1247" y="2476"/>
                    <a:pt x="1552" y="2559"/>
                    <a:pt x="1839" y="2559"/>
                  </a:cubicBezTo>
                  <a:cubicBezTo>
                    <a:pt x="2256" y="2559"/>
                    <a:pt x="2635" y="2382"/>
                    <a:pt x="2842" y="2045"/>
                  </a:cubicBezTo>
                  <a:cubicBezTo>
                    <a:pt x="3189" y="1472"/>
                    <a:pt x="2912" y="673"/>
                    <a:pt x="2223" y="255"/>
                  </a:cubicBezTo>
                  <a:cubicBezTo>
                    <a:pt x="1944" y="83"/>
                    <a:pt x="1640" y="0"/>
                    <a:pt x="1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1397;p52">
            <a:extLst>
              <a:ext uri="{FF2B5EF4-FFF2-40B4-BE49-F238E27FC236}">
                <a16:creationId xmlns:a16="http://schemas.microsoft.com/office/drawing/2014/main" id="{26959AC9-B9FE-4F18-98E6-D0B6110974F2}"/>
              </a:ext>
            </a:extLst>
          </p:cNvPr>
          <p:cNvSpPr txBox="1">
            <a:spLocks/>
          </p:cNvSpPr>
          <p:nvPr/>
        </p:nvSpPr>
        <p:spPr>
          <a:xfrm flipH="1">
            <a:off x="5340119" y="1460744"/>
            <a:ext cx="3271523" cy="11452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Hind"/>
              <a:buChar char="●"/>
              <a:defRPr sz="1800" b="0" i="0" u="none" strike="noStrike" cap="none">
                <a:solidFill>
                  <a:schemeClr val="dk1"/>
                </a:solidFill>
                <a:latin typeface="Hind"/>
                <a:ea typeface="Hind"/>
                <a:cs typeface="Hind"/>
                <a:sym typeface="Hind"/>
              </a:defRPr>
            </a:lvl1pPr>
            <a:lvl2pPr marL="914400" marR="0" lvl="1"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2pPr>
            <a:lvl3pPr marL="1371600" marR="0" lvl="2"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3pPr>
            <a:lvl4pPr marL="1828800" marR="0" lvl="3"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4pPr>
            <a:lvl5pPr marL="2286000" marR="0" lvl="4"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5pPr>
            <a:lvl6pPr marL="2743200" marR="0" lvl="5"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6pPr>
            <a:lvl7pPr marL="3200400" marR="0" lvl="6"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7pPr>
            <a:lvl8pPr marL="3657600" marR="0" lvl="7"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8pPr>
            <a:lvl9pPr marL="4114800" marR="0" lvl="8" indent="-317500" algn="l" rtl="0">
              <a:lnSpc>
                <a:spcPct val="115000"/>
              </a:lnSpc>
              <a:spcBef>
                <a:spcPts val="1600"/>
              </a:spcBef>
              <a:spcAft>
                <a:spcPts val="1600"/>
              </a:spcAft>
              <a:buClr>
                <a:schemeClr val="dk1"/>
              </a:buClr>
              <a:buSzPts val="1400"/>
              <a:buFont typeface="Hind"/>
              <a:buChar char="■"/>
              <a:defRPr sz="1400" b="0" i="0" u="none" strike="noStrike" cap="none">
                <a:solidFill>
                  <a:schemeClr val="dk1"/>
                </a:solidFill>
                <a:latin typeface="Hind"/>
                <a:ea typeface="Hind"/>
                <a:cs typeface="Hind"/>
                <a:sym typeface="Hind"/>
              </a:defRPr>
            </a:lvl9pPr>
          </a:lstStyle>
          <a:p>
            <a:pPr marL="0" lvl="0" indent="0" eaLnBrk="0" fontAlgn="base" hangingPunct="0">
              <a:lnSpc>
                <a:spcPct val="100000"/>
              </a:lnSpc>
              <a:spcBef>
                <a:spcPct val="0"/>
              </a:spcBef>
              <a:spcAft>
                <a:spcPct val="0"/>
              </a:spcAft>
              <a:buClrTx/>
              <a:buSzTx/>
              <a:buNone/>
            </a:pPr>
            <a:r>
              <a:rPr lang="en-US" altLang="en-US" sz="2000" dirty="0">
                <a:solidFill>
                  <a:srgbClr val="F8F8F8"/>
                </a:solidFill>
                <a:latin typeface="Hind" panose="020B0604020202020204" charset="0"/>
                <a:cs typeface="Hind" panose="020B0604020202020204" charset="0"/>
              </a:rPr>
              <a:t>Does the time series show a clear trend or is it stable over the course of time</a:t>
            </a:r>
          </a:p>
        </p:txBody>
      </p:sp>
      <p:sp>
        <p:nvSpPr>
          <p:cNvPr id="50" name="Textfeld 49">
            <a:extLst>
              <a:ext uri="{FF2B5EF4-FFF2-40B4-BE49-F238E27FC236}">
                <a16:creationId xmlns:a16="http://schemas.microsoft.com/office/drawing/2014/main" id="{EFA2F5A2-B55E-4ACA-AD2A-96E7818E2C1C}"/>
              </a:ext>
            </a:extLst>
          </p:cNvPr>
          <p:cNvSpPr txBox="1"/>
          <p:nvPr/>
        </p:nvSpPr>
        <p:spPr>
          <a:xfrm>
            <a:off x="8758958" y="4829685"/>
            <a:ext cx="402674"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27</a:t>
            </a:r>
            <a:endParaRPr lang="en-US" sz="1800" dirty="0">
              <a:solidFill>
                <a:srgbClr val="F5A785"/>
              </a:solidFill>
              <a:latin typeface="Hind" panose="020B0604020202020204" charset="0"/>
              <a:cs typeface="Hind" panose="020B060402020202020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a:t>TIME SERIES (</a:t>
            </a:r>
            <a:r>
              <a:rPr lang="de-DE" dirty="0" err="1"/>
              <a:t>EXAMPLES</a:t>
            </a:r>
            <a:r>
              <a:rPr lang="de-DE" dirty="0"/>
              <a:t>)</a:t>
            </a:r>
            <a:endParaRPr lang="en-US" dirty="0"/>
          </a:p>
        </p:txBody>
      </p:sp>
      <p:sp>
        <p:nvSpPr>
          <p:cNvPr id="5" name="Rectangle 1">
            <a:extLst>
              <a:ext uri="{FF2B5EF4-FFF2-40B4-BE49-F238E27FC236}">
                <a16:creationId xmlns:a16="http://schemas.microsoft.com/office/drawing/2014/main" id="{13BDAB23-26F1-4D36-892D-703A5CF69C91}"/>
              </a:ext>
            </a:extLst>
          </p:cNvPr>
          <p:cNvSpPr>
            <a:spLocks noGrp="1" noChangeArrowheads="1"/>
          </p:cNvSpPr>
          <p:nvPr>
            <p:ph type="body" idx="1"/>
          </p:nvPr>
        </p:nvSpPr>
        <p:spPr bwMode="auto">
          <a:xfrm>
            <a:off x="941309" y="1878453"/>
            <a:ext cx="2576026" cy="34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044" rIns="0" bIns="19044" numCol="1" anchor="ctr" anchorCtr="0" compatLnSpc="1">
            <a:prstTxWarp prst="textNoShape">
              <a:avLst/>
            </a:prstTxWarp>
            <a:spAutoFit/>
          </a:bodyPr>
          <a:lstStyle/>
          <a:p>
            <a:pPr marL="0" lvl="0" indent="0" eaLnBrk="0" fontAlgn="base" hangingPunct="0">
              <a:lnSpc>
                <a:spcPct val="100000"/>
              </a:lnSpc>
              <a:spcBef>
                <a:spcPct val="0"/>
              </a:spcBef>
              <a:spcAft>
                <a:spcPct val="0"/>
              </a:spcAft>
              <a:buClrTx/>
              <a:buSzTx/>
              <a:buNone/>
            </a:pPr>
            <a:r>
              <a:rPr lang="en-US" altLang="en-US" sz="2000" dirty="0">
                <a:solidFill>
                  <a:srgbClr val="F8F8F8"/>
                </a:solidFill>
                <a:latin typeface="Hind" panose="020B0604020202020204" charset="0"/>
                <a:cs typeface="Hind" panose="020B0604020202020204" charset="0"/>
              </a:rPr>
              <a:t>A stationary time series</a:t>
            </a:r>
          </a:p>
        </p:txBody>
      </p:sp>
      <p:pic>
        <p:nvPicPr>
          <p:cNvPr id="4" name="Grafik 3">
            <a:extLst>
              <a:ext uri="{FF2B5EF4-FFF2-40B4-BE49-F238E27FC236}">
                <a16:creationId xmlns:a16="http://schemas.microsoft.com/office/drawing/2014/main" id="{F80FD01F-19C5-3D4F-95EC-C73DABFF21FA}"/>
              </a:ext>
            </a:extLst>
          </p:cNvPr>
          <p:cNvPicPr>
            <a:picLocks noChangeAspect="1"/>
          </p:cNvPicPr>
          <p:nvPr/>
        </p:nvPicPr>
        <p:blipFill>
          <a:blip r:embed="rId3"/>
          <a:stretch>
            <a:fillRect/>
          </a:stretch>
        </p:blipFill>
        <p:spPr>
          <a:xfrm>
            <a:off x="4946492" y="1236372"/>
            <a:ext cx="2788838" cy="16303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Rectangle 1">
            <a:extLst>
              <a:ext uri="{FF2B5EF4-FFF2-40B4-BE49-F238E27FC236}">
                <a16:creationId xmlns:a16="http://schemas.microsoft.com/office/drawing/2014/main" id="{8A22F76A-490A-4D44-89A0-BD6B0303FA57}"/>
              </a:ext>
            </a:extLst>
          </p:cNvPr>
          <p:cNvSpPr txBox="1">
            <a:spLocks noChangeArrowheads="1"/>
          </p:cNvSpPr>
          <p:nvPr/>
        </p:nvSpPr>
        <p:spPr bwMode="auto">
          <a:xfrm>
            <a:off x="941309" y="3651990"/>
            <a:ext cx="2996013" cy="34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none" lIns="0" tIns="19044" rIns="0" bIns="19044"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434343"/>
              </a:buClr>
              <a:buSzPts val="1200"/>
              <a:buFont typeface="Oxygen Light"/>
              <a:buAutoNum type="arabicPeriod"/>
              <a:defRPr sz="1300" b="0" i="0" u="none" strike="noStrike" cap="none">
                <a:solidFill>
                  <a:schemeClr val="dk1"/>
                </a:solidFill>
                <a:latin typeface="Hind"/>
                <a:ea typeface="Hind"/>
                <a:cs typeface="Hind"/>
                <a:sym typeface="Hind"/>
              </a:defRPr>
            </a:lvl1pPr>
            <a:lvl2pPr marL="914400" marR="0" lvl="1" indent="-304800" algn="l" rtl="0">
              <a:lnSpc>
                <a:spcPct val="115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Hind"/>
                <a:ea typeface="Hind"/>
                <a:cs typeface="Hind"/>
                <a:sym typeface="Hind"/>
              </a:defRPr>
            </a:lvl2pPr>
            <a:lvl3pPr marL="1371600" marR="0" lvl="2" indent="-304800" algn="l" rtl="0">
              <a:lnSpc>
                <a:spcPct val="115000"/>
              </a:lnSpc>
              <a:spcBef>
                <a:spcPts val="1600"/>
              </a:spcBef>
              <a:spcAft>
                <a:spcPts val="0"/>
              </a:spcAft>
              <a:buClr>
                <a:srgbClr val="434343"/>
              </a:buClr>
              <a:buSzPts val="1200"/>
              <a:buFont typeface="Roboto Condensed Light"/>
              <a:buAutoNum type="romanLcPeriod"/>
              <a:defRPr sz="1200" b="0" i="0" u="none" strike="noStrike" cap="none">
                <a:solidFill>
                  <a:schemeClr val="dk1"/>
                </a:solidFill>
                <a:latin typeface="Hind"/>
                <a:ea typeface="Hind"/>
                <a:cs typeface="Hind"/>
                <a:sym typeface="Hind"/>
              </a:defRPr>
            </a:lvl3pPr>
            <a:lvl4pPr marL="1828800" marR="0" lvl="3" indent="-304800" algn="l" rtl="0">
              <a:lnSpc>
                <a:spcPct val="115000"/>
              </a:lnSpc>
              <a:spcBef>
                <a:spcPts val="1600"/>
              </a:spcBef>
              <a:spcAft>
                <a:spcPts val="0"/>
              </a:spcAft>
              <a:buClr>
                <a:srgbClr val="434343"/>
              </a:buClr>
              <a:buSzPts val="1200"/>
              <a:buFont typeface="Roboto Condensed Light"/>
              <a:buAutoNum type="arabicPeriod"/>
              <a:defRPr sz="1200" b="0" i="0" u="none" strike="noStrike" cap="none">
                <a:solidFill>
                  <a:schemeClr val="dk1"/>
                </a:solidFill>
                <a:latin typeface="Hind"/>
                <a:ea typeface="Hind"/>
                <a:cs typeface="Hind"/>
                <a:sym typeface="Hind"/>
              </a:defRPr>
            </a:lvl4pPr>
            <a:lvl5pPr marL="2286000" marR="0" lvl="4" indent="-304800" algn="l" rtl="0">
              <a:lnSpc>
                <a:spcPct val="115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Hind"/>
                <a:ea typeface="Hind"/>
                <a:cs typeface="Hind"/>
                <a:sym typeface="Hind"/>
              </a:defRPr>
            </a:lvl5pPr>
            <a:lvl6pPr marL="2743200" marR="0" lvl="5" indent="-304800" algn="l" rtl="0">
              <a:lnSpc>
                <a:spcPct val="115000"/>
              </a:lnSpc>
              <a:spcBef>
                <a:spcPts val="1600"/>
              </a:spcBef>
              <a:spcAft>
                <a:spcPts val="0"/>
              </a:spcAft>
              <a:buClr>
                <a:srgbClr val="434343"/>
              </a:buClr>
              <a:buSzPts val="1200"/>
              <a:buFont typeface="Roboto Condensed Light"/>
              <a:buAutoNum type="romanLcPeriod"/>
              <a:defRPr sz="1200" b="0" i="0" u="none" strike="noStrike" cap="none">
                <a:solidFill>
                  <a:schemeClr val="dk1"/>
                </a:solidFill>
                <a:latin typeface="Hind"/>
                <a:ea typeface="Hind"/>
                <a:cs typeface="Hind"/>
                <a:sym typeface="Hind"/>
              </a:defRPr>
            </a:lvl6pPr>
            <a:lvl7pPr marL="3200400" marR="0" lvl="6" indent="-304800" algn="l" rtl="0">
              <a:lnSpc>
                <a:spcPct val="115000"/>
              </a:lnSpc>
              <a:spcBef>
                <a:spcPts val="1600"/>
              </a:spcBef>
              <a:spcAft>
                <a:spcPts val="0"/>
              </a:spcAft>
              <a:buClr>
                <a:srgbClr val="434343"/>
              </a:buClr>
              <a:buSzPts val="1200"/>
              <a:buFont typeface="Roboto Condensed Light"/>
              <a:buAutoNum type="arabicPeriod"/>
              <a:defRPr sz="1200" b="0" i="0" u="none" strike="noStrike" cap="none">
                <a:solidFill>
                  <a:schemeClr val="dk1"/>
                </a:solidFill>
                <a:latin typeface="Hind"/>
                <a:ea typeface="Hind"/>
                <a:cs typeface="Hind"/>
                <a:sym typeface="Hind"/>
              </a:defRPr>
            </a:lvl7pPr>
            <a:lvl8pPr marL="3657600" marR="0" lvl="7" indent="-304800" algn="l" rtl="0">
              <a:lnSpc>
                <a:spcPct val="115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Hind"/>
                <a:ea typeface="Hind"/>
                <a:cs typeface="Hind"/>
                <a:sym typeface="Hind"/>
              </a:defRPr>
            </a:lvl8pPr>
            <a:lvl9pPr marL="4114800" marR="0" lvl="8" indent="-304800" algn="l" rtl="0">
              <a:lnSpc>
                <a:spcPct val="115000"/>
              </a:lnSpc>
              <a:spcBef>
                <a:spcPts val="1600"/>
              </a:spcBef>
              <a:spcAft>
                <a:spcPts val="1600"/>
              </a:spcAft>
              <a:buClr>
                <a:srgbClr val="434343"/>
              </a:buClr>
              <a:buSzPts val="1200"/>
              <a:buFont typeface="Roboto Condensed Light"/>
              <a:buAutoNum type="romanLcPeriod"/>
              <a:defRPr sz="1200" b="0" i="0" u="none" strike="noStrike" cap="none">
                <a:solidFill>
                  <a:schemeClr val="dk1"/>
                </a:solidFill>
                <a:latin typeface="Hind"/>
                <a:ea typeface="Hind"/>
                <a:cs typeface="Hind"/>
                <a:sym typeface="Hind"/>
              </a:defRPr>
            </a:lvl9pPr>
          </a:lstStyle>
          <a:p>
            <a:pPr marL="0" indent="0" eaLnBrk="0" fontAlgn="base" hangingPunct="0">
              <a:lnSpc>
                <a:spcPct val="100000"/>
              </a:lnSpc>
              <a:spcBef>
                <a:spcPct val="0"/>
              </a:spcBef>
              <a:spcAft>
                <a:spcPct val="0"/>
              </a:spcAft>
              <a:buClrTx/>
              <a:buSzTx/>
              <a:buFont typeface="Oxygen Light"/>
              <a:buNone/>
            </a:pPr>
            <a:r>
              <a:rPr lang="en-US" altLang="en-US" sz="2000" dirty="0">
                <a:solidFill>
                  <a:srgbClr val="F8F8F8"/>
                </a:solidFill>
                <a:latin typeface="Hind" panose="020B0604020202020204" charset="0"/>
                <a:cs typeface="Hind" panose="020B0604020202020204" charset="0"/>
              </a:rPr>
              <a:t>A nonstationary time series</a:t>
            </a:r>
          </a:p>
        </p:txBody>
      </p:sp>
      <p:pic>
        <p:nvPicPr>
          <p:cNvPr id="9" name="Grafik 8">
            <a:extLst>
              <a:ext uri="{FF2B5EF4-FFF2-40B4-BE49-F238E27FC236}">
                <a16:creationId xmlns:a16="http://schemas.microsoft.com/office/drawing/2014/main" id="{CF735FAF-9CD6-854C-9B73-7AF365A91192}"/>
              </a:ext>
            </a:extLst>
          </p:cNvPr>
          <p:cNvPicPr>
            <a:picLocks noChangeAspect="1"/>
          </p:cNvPicPr>
          <p:nvPr/>
        </p:nvPicPr>
        <p:blipFill>
          <a:blip r:embed="rId4"/>
          <a:stretch>
            <a:fillRect/>
          </a:stretch>
        </p:blipFill>
        <p:spPr>
          <a:xfrm>
            <a:off x="4946492" y="2973492"/>
            <a:ext cx="2789776" cy="17032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feld 7">
            <a:extLst>
              <a:ext uri="{FF2B5EF4-FFF2-40B4-BE49-F238E27FC236}">
                <a16:creationId xmlns:a16="http://schemas.microsoft.com/office/drawing/2014/main" id="{D9051A4D-95C5-47A8-B6D9-B560A0157542}"/>
              </a:ext>
            </a:extLst>
          </p:cNvPr>
          <p:cNvSpPr txBox="1"/>
          <p:nvPr/>
        </p:nvSpPr>
        <p:spPr>
          <a:xfrm>
            <a:off x="8758958" y="4829685"/>
            <a:ext cx="421910"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28</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330902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a:t>TIME SERIES</a:t>
            </a:r>
            <a:endParaRPr lang="en-US" dirty="0"/>
          </a:p>
        </p:txBody>
      </p:sp>
      <p:sp>
        <p:nvSpPr>
          <p:cNvPr id="5" name="Rectangle 1">
            <a:extLst>
              <a:ext uri="{FF2B5EF4-FFF2-40B4-BE49-F238E27FC236}">
                <a16:creationId xmlns:a16="http://schemas.microsoft.com/office/drawing/2014/main" id="{13BDAB23-26F1-4D36-892D-703A5CF69C91}"/>
              </a:ext>
            </a:extLst>
          </p:cNvPr>
          <p:cNvSpPr>
            <a:spLocks noGrp="1" noChangeArrowheads="1"/>
          </p:cNvSpPr>
          <p:nvPr>
            <p:ph type="body" idx="1"/>
          </p:nvPr>
        </p:nvSpPr>
        <p:spPr bwMode="auto">
          <a:xfrm>
            <a:off x="681278" y="1783078"/>
            <a:ext cx="7781444" cy="1577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044" rIns="0" bIns="19044" numCol="1" anchor="ctr" anchorCtr="0" compatLnSpc="1">
            <a:prstTxWarp prst="textNoShape">
              <a:avLst/>
            </a:prstTxWarp>
            <a:spAutoFit/>
          </a:bodyPr>
          <a:lstStyle/>
          <a:p>
            <a:pPr marL="342900" lvl="0" indent="-342900" eaLnBrk="0" fontAlgn="base" hangingPunct="0">
              <a:lnSpc>
                <a:spcPct val="100000"/>
              </a:lnSpc>
              <a:spcBef>
                <a:spcPct val="0"/>
              </a:spcBef>
              <a:spcAft>
                <a:spcPct val="0"/>
              </a:spcAft>
              <a:buClrTx/>
              <a:buSzTx/>
              <a:buFont typeface="Arial" panose="020B0604020202020204" pitchFamily="34" charset="0"/>
              <a:buChar char="•"/>
            </a:pP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Every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realisation</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y</a:t>
            </a:r>
            <a:r>
              <a:rPr kumimoji="0" lang="de-DE" altLang="en-US" sz="2000" b="0" i="0" u="none" strike="noStrike" cap="none" normalizeH="0" baseline="-25000" dirty="0">
                <a:ln>
                  <a:noFill/>
                </a:ln>
                <a:solidFill>
                  <a:srgbClr val="F8F8F8"/>
                </a:solidFill>
                <a:effectLst/>
                <a:latin typeface="Hind" panose="020B0604020202020204" charset="0"/>
                <a:cs typeface="Hind" panose="020B0604020202020204" charset="0"/>
              </a:rPr>
              <a:t>1 </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y</a:t>
            </a:r>
            <a:r>
              <a:rPr kumimoji="0" lang="de-DE" altLang="en-US" sz="2000" b="0" i="0" u="none" strike="noStrike" cap="none" normalizeH="0" baseline="-25000" dirty="0" err="1">
                <a:ln>
                  <a:noFill/>
                </a:ln>
                <a:solidFill>
                  <a:srgbClr val="F8F8F8"/>
                </a:solidFill>
                <a:effectLst/>
                <a:latin typeface="Hind" panose="020B0604020202020204" charset="0"/>
                <a:cs typeface="Hind" panose="020B0604020202020204" charset="0"/>
              </a:rPr>
              <a:t>n</a:t>
            </a:r>
            <a:r>
              <a:rPr kumimoji="0" lang="de-DE" altLang="en-US" sz="2000" b="0" i="0" u="none" strike="noStrike" cap="none" normalizeH="0" baseline="-2500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can</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be</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seen</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as</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series</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of</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random</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variables </a:t>
            </a:r>
            <a:r>
              <a:rPr lang="de-DE" altLang="en-US" sz="2000" dirty="0">
                <a:solidFill>
                  <a:srgbClr val="F8F8F8"/>
                </a:solidFill>
                <a:latin typeface="Hind" panose="020B0604020202020204" charset="0"/>
                <a:cs typeface="Hind" panose="020B0604020202020204" charset="0"/>
              </a:rPr>
              <a:t>Y</a:t>
            </a:r>
            <a:r>
              <a:rPr lang="de-DE" altLang="en-US" sz="2000" baseline="-25000" dirty="0">
                <a:solidFill>
                  <a:srgbClr val="F8F8F8"/>
                </a:solidFill>
                <a:latin typeface="Hind" panose="020B0604020202020204" charset="0"/>
                <a:cs typeface="Hind" panose="020B0604020202020204" charset="0"/>
              </a:rPr>
              <a:t>1 </a:t>
            </a:r>
            <a:r>
              <a:rPr lang="de-DE" altLang="en-US" sz="2000" dirty="0">
                <a:solidFill>
                  <a:srgbClr val="F8F8F8"/>
                </a:solidFill>
                <a:latin typeface="Hind" panose="020B0604020202020204" charset="0"/>
                <a:cs typeface="Hind" panose="020B0604020202020204" charset="0"/>
              </a:rPr>
              <a:t>,...,</a:t>
            </a:r>
            <a:r>
              <a:rPr lang="de-DE" altLang="en-US" sz="2000" dirty="0" err="1">
                <a:solidFill>
                  <a:srgbClr val="F8F8F8"/>
                </a:solidFill>
                <a:latin typeface="Hind" panose="020B0604020202020204" charset="0"/>
                <a:cs typeface="Hind" panose="020B0604020202020204" charset="0"/>
              </a:rPr>
              <a:t>Y</a:t>
            </a:r>
            <a:r>
              <a:rPr lang="de-DE" altLang="en-US" sz="2000" baseline="-25000" dirty="0" err="1">
                <a:solidFill>
                  <a:srgbClr val="F8F8F8"/>
                </a:solidFill>
                <a:latin typeface="Hind" panose="020B0604020202020204" charset="0"/>
                <a:cs typeface="Hind" panose="020B0604020202020204" charset="0"/>
              </a:rPr>
              <a:t>n</a:t>
            </a:r>
            <a:r>
              <a:rPr lang="de-DE" altLang="en-US" sz="2000" dirty="0">
                <a:solidFill>
                  <a:srgbClr val="F8F8F8"/>
                </a:solidFill>
                <a:latin typeface="Hind" panose="020B0604020202020204" charset="0"/>
                <a:cs typeface="Hind" panose="020B0604020202020204" charset="0"/>
              </a:rPr>
              <a:t>.</a:t>
            </a:r>
          </a:p>
          <a:p>
            <a:pPr marL="342900" lvl="0" indent="-342900" eaLnBrk="0" fontAlgn="base" hangingPunct="0">
              <a:lnSpc>
                <a:spcPct val="100000"/>
              </a:lnSpc>
              <a:spcBef>
                <a:spcPct val="0"/>
              </a:spcBef>
              <a:spcAft>
                <a:spcPct val="0"/>
              </a:spcAft>
              <a:buClrTx/>
              <a:buSzTx/>
              <a:buFont typeface="Arial" panose="020B0604020202020204" pitchFamily="34" charset="0"/>
              <a:buChar char="•"/>
            </a:pPr>
            <a:endParaRPr lang="de-DE" altLang="en-US" sz="2000" dirty="0">
              <a:solidFill>
                <a:srgbClr val="F8F8F8"/>
              </a:solidFill>
              <a:latin typeface="Hind" panose="020B0604020202020204" charset="0"/>
              <a:cs typeface="Hind" panose="020B0604020202020204" charset="0"/>
            </a:endParaRPr>
          </a:p>
          <a:p>
            <a:pPr marL="342900" lvl="0" indent="-342900" eaLnBrk="0" fontAlgn="base" hangingPunct="0">
              <a:lnSpc>
                <a:spcPct val="100000"/>
              </a:lnSpc>
              <a:spcBef>
                <a:spcPct val="0"/>
              </a:spcBef>
              <a:spcAft>
                <a:spcPct val="0"/>
              </a:spcAft>
              <a:buClrTx/>
              <a:buSzTx/>
              <a:buFont typeface="Arial" panose="020B0604020202020204" pitchFamily="34" charset="0"/>
              <a:buChar char="•"/>
            </a:pP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If</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the</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joint</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distribution</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of</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Y</a:t>
            </a:r>
            <a:r>
              <a:rPr kumimoji="0" lang="de-DE" altLang="en-US" sz="2000" b="0" i="0" u="none" strike="noStrike" cap="none" normalizeH="0" baseline="-25000" dirty="0">
                <a:ln>
                  <a:noFill/>
                </a:ln>
                <a:solidFill>
                  <a:srgbClr val="F8F8F8"/>
                </a:solidFill>
                <a:effectLst/>
                <a:latin typeface="Hind" panose="020B0604020202020204" charset="0"/>
                <a:cs typeface="Hind" panose="020B0604020202020204" charset="0"/>
              </a:rPr>
              <a:t>1 </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Y</a:t>
            </a:r>
            <a:r>
              <a:rPr kumimoji="0" lang="de-DE" altLang="en-US" sz="2000" b="0" i="0" u="none" strike="noStrike" cap="none" normalizeH="0" baseline="-25000" dirty="0" err="1">
                <a:ln>
                  <a:noFill/>
                </a:ln>
                <a:solidFill>
                  <a:srgbClr val="F8F8F8"/>
                </a:solidFill>
                <a:effectLst/>
                <a:latin typeface="Hind" panose="020B0604020202020204" charset="0"/>
                <a:cs typeface="Hind" panose="020B0604020202020204" charset="0"/>
              </a:rPr>
              <a:t>n</a:t>
            </a:r>
            <a:r>
              <a:rPr kumimoji="0" lang="de-DE" altLang="en-US" sz="2000" b="0" i="0" u="none" strike="noStrike" cap="none" normalizeH="0" baseline="-2500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is</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known</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one</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lang="de-DE" altLang="en-US" sz="2000" dirty="0" err="1">
                <a:solidFill>
                  <a:srgbClr val="F8F8F8"/>
                </a:solidFill>
                <a:latin typeface="Hind" panose="020B0604020202020204" charset="0"/>
                <a:cs typeface="Hind" panose="020B0604020202020204" charset="0"/>
              </a:rPr>
              <a:t>can</a:t>
            </a:r>
            <a:r>
              <a:rPr lang="de-DE" altLang="en-US" sz="2000" dirty="0">
                <a:solidFill>
                  <a:srgbClr val="F8F8F8"/>
                </a:solidFill>
                <a:latin typeface="Hind" panose="020B0604020202020204" charset="0"/>
                <a:cs typeface="Hind" panose="020B0604020202020204" charset="0"/>
              </a:rPr>
              <a:t> </a:t>
            </a:r>
            <a:r>
              <a:rPr lang="de-DE" altLang="en-US" sz="2000" dirty="0" err="1">
                <a:solidFill>
                  <a:srgbClr val="F8F8F8"/>
                </a:solidFill>
                <a:latin typeface="Hind" panose="020B0604020202020204" charset="0"/>
                <a:cs typeface="Hind" panose="020B0604020202020204" charset="0"/>
              </a:rPr>
              <a:t>predict</a:t>
            </a:r>
            <a:r>
              <a:rPr lang="de-DE" altLang="en-US" sz="2000" dirty="0">
                <a:solidFill>
                  <a:srgbClr val="F8F8F8"/>
                </a:solidFill>
                <a:latin typeface="Hind" panose="020B0604020202020204" charset="0"/>
                <a:cs typeface="Hind" panose="020B0604020202020204" charset="0"/>
              </a:rPr>
              <a:t> </a:t>
            </a:r>
            <a:r>
              <a:rPr lang="de-DE" altLang="en-US" sz="2000" dirty="0" err="1">
                <a:solidFill>
                  <a:srgbClr val="F8F8F8"/>
                </a:solidFill>
                <a:latin typeface="Hind" panose="020B0604020202020204" charset="0"/>
                <a:cs typeface="Hind" panose="020B0604020202020204" charset="0"/>
              </a:rPr>
              <a:t>every</a:t>
            </a:r>
            <a:r>
              <a:rPr lang="de-DE" altLang="en-US" sz="2000" dirty="0">
                <a:solidFill>
                  <a:srgbClr val="F8F8F8"/>
                </a:solidFill>
                <a:latin typeface="Hind" panose="020B0604020202020204" charset="0"/>
                <a:cs typeface="Hind" panose="020B0604020202020204" charset="0"/>
              </a:rPr>
              <a:t> </a:t>
            </a:r>
            <a:r>
              <a:rPr lang="de-DE" altLang="en-US" sz="2000" dirty="0" err="1">
                <a:solidFill>
                  <a:srgbClr val="F8F8F8"/>
                </a:solidFill>
                <a:latin typeface="Hind" panose="020B0604020202020204" charset="0"/>
                <a:cs typeface="Hind" panose="020B0604020202020204" charset="0"/>
              </a:rPr>
              <a:t>realisation</a:t>
            </a:r>
            <a:r>
              <a:rPr lang="de-DE" altLang="en-US" sz="2000" dirty="0">
                <a:solidFill>
                  <a:srgbClr val="F8F8F8"/>
                </a:solidFill>
                <a:latin typeface="Hind" panose="020B0604020202020204" charset="0"/>
                <a:cs typeface="Hind" panose="020B0604020202020204" charset="0"/>
              </a:rPr>
              <a:t> </a:t>
            </a:r>
            <a:r>
              <a:rPr lang="de-DE" altLang="en-US" sz="2000" dirty="0" err="1">
                <a:solidFill>
                  <a:srgbClr val="F8F8F8"/>
                </a:solidFill>
                <a:latin typeface="Hind" panose="020B0604020202020204" charset="0"/>
                <a:cs typeface="Hind" panose="020B0604020202020204" charset="0"/>
              </a:rPr>
              <a:t>of</a:t>
            </a:r>
            <a:r>
              <a:rPr lang="de-DE" altLang="en-US" sz="2000" dirty="0">
                <a:solidFill>
                  <a:srgbClr val="F8F8F8"/>
                </a:solidFill>
                <a:latin typeface="Hind" panose="020B0604020202020204" charset="0"/>
                <a:cs typeface="Hind" panose="020B0604020202020204" charset="0"/>
              </a:rPr>
              <a:t> </a:t>
            </a:r>
            <a:r>
              <a:rPr lang="de-DE" altLang="en-US" sz="2000" dirty="0" err="1">
                <a:solidFill>
                  <a:srgbClr val="F8F8F8"/>
                </a:solidFill>
                <a:latin typeface="Hind" panose="020B0604020202020204" charset="0"/>
                <a:cs typeface="Hind" panose="020B0604020202020204" charset="0"/>
              </a:rPr>
              <a:t>these</a:t>
            </a:r>
            <a:r>
              <a:rPr lang="de-DE" altLang="en-US" sz="2000" dirty="0">
                <a:solidFill>
                  <a:srgbClr val="F8F8F8"/>
                </a:solidFill>
                <a:latin typeface="Hind" panose="020B0604020202020204" charset="0"/>
                <a:cs typeface="Hind" panose="020B0604020202020204" charset="0"/>
              </a:rPr>
              <a:t> </a:t>
            </a:r>
            <a:r>
              <a:rPr lang="de-DE" altLang="en-US" sz="2000" dirty="0" err="1">
                <a:solidFill>
                  <a:srgbClr val="F8F8F8"/>
                </a:solidFill>
                <a:latin typeface="Hind" panose="020B0604020202020204" charset="0"/>
                <a:cs typeface="Hind" panose="020B0604020202020204" charset="0"/>
              </a:rPr>
              <a:t>random</a:t>
            </a:r>
            <a:r>
              <a:rPr lang="de-DE" altLang="en-US" sz="2000" dirty="0">
                <a:solidFill>
                  <a:srgbClr val="F8F8F8"/>
                </a:solidFill>
                <a:latin typeface="Hind" panose="020B0604020202020204" charset="0"/>
                <a:cs typeface="Hind" panose="020B0604020202020204" charset="0"/>
              </a:rPr>
              <a:t> variables</a:t>
            </a:r>
          </a:p>
        </p:txBody>
      </p:sp>
      <p:sp>
        <p:nvSpPr>
          <p:cNvPr id="7" name="Textfeld 6">
            <a:extLst>
              <a:ext uri="{FF2B5EF4-FFF2-40B4-BE49-F238E27FC236}">
                <a16:creationId xmlns:a16="http://schemas.microsoft.com/office/drawing/2014/main" id="{9B432226-8E9D-4CED-8882-D5A2725C1FB3}"/>
              </a:ext>
            </a:extLst>
          </p:cNvPr>
          <p:cNvSpPr txBox="1"/>
          <p:nvPr/>
        </p:nvSpPr>
        <p:spPr>
          <a:xfrm>
            <a:off x="8758958" y="4829685"/>
            <a:ext cx="415498"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29</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2989099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grpSp>
        <p:nvGrpSpPr>
          <p:cNvPr id="706" name="Google Shape;706;p39"/>
          <p:cNvGrpSpPr/>
          <p:nvPr/>
        </p:nvGrpSpPr>
        <p:grpSpPr>
          <a:xfrm flipH="1">
            <a:off x="1052371" y="1802557"/>
            <a:ext cx="2292962" cy="1538395"/>
            <a:chOff x="3609450" y="1186000"/>
            <a:chExt cx="1448400" cy="971700"/>
          </a:xfrm>
        </p:grpSpPr>
        <p:sp>
          <p:nvSpPr>
            <p:cNvPr id="707" name="Google Shape;707;p39"/>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8" name="Google Shape;708;p39"/>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709" name="Google Shape;709;p39"/>
            <p:cNvCxnSpPr>
              <a:stCxn id="707" idx="2"/>
            </p:cNvCxnSpPr>
            <p:nvPr/>
          </p:nvCxnSpPr>
          <p:spPr>
            <a:xfrm rot="10800000">
              <a:off x="3609450" y="1671850"/>
              <a:ext cx="476700" cy="0"/>
            </a:xfrm>
            <a:prstGeom prst="straightConnector1">
              <a:avLst/>
            </a:prstGeom>
            <a:noFill/>
            <a:ln w="9525" cap="flat" cmpd="sng">
              <a:solidFill>
                <a:schemeClr val="dk1"/>
              </a:solidFill>
              <a:prstDash val="solid"/>
              <a:round/>
              <a:headEnd type="none" w="med" len="med"/>
              <a:tailEnd type="none" w="med" len="med"/>
            </a:ln>
          </p:spPr>
        </p:cxnSp>
      </p:grpSp>
      <p:sp>
        <p:nvSpPr>
          <p:cNvPr id="711" name="Google Shape;711;p39"/>
          <p:cNvSpPr txBox="1">
            <a:spLocks noGrp="1"/>
          </p:cNvSpPr>
          <p:nvPr>
            <p:ph type="title"/>
          </p:nvPr>
        </p:nvSpPr>
        <p:spPr>
          <a:xfrm>
            <a:off x="847125" y="2201574"/>
            <a:ext cx="1915500" cy="68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712" name="Google Shape;712;p39"/>
          <p:cNvSpPr txBox="1">
            <a:spLocks noGrp="1"/>
          </p:cNvSpPr>
          <p:nvPr>
            <p:ph type="subTitle" idx="2"/>
          </p:nvPr>
        </p:nvSpPr>
        <p:spPr>
          <a:xfrm flipH="1">
            <a:off x="3516457" y="1847916"/>
            <a:ext cx="3192251" cy="14930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DE" dirty="0"/>
              <a:t>BACKGROUND INFORMATION</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a:t>3 </a:t>
            </a:r>
            <a:r>
              <a:rPr lang="de-DE" dirty="0" err="1"/>
              <a:t>IMPORTANT</a:t>
            </a:r>
            <a:r>
              <a:rPr lang="de-DE" dirty="0"/>
              <a:t> </a:t>
            </a:r>
            <a:r>
              <a:rPr lang="de-DE" dirty="0" err="1"/>
              <a:t>ASPECTS</a:t>
            </a:r>
            <a:r>
              <a:rPr lang="de-DE" dirty="0"/>
              <a:t> </a:t>
            </a:r>
            <a:r>
              <a:rPr lang="de-DE" dirty="0" err="1"/>
              <a:t>OF</a:t>
            </a:r>
            <a:r>
              <a:rPr lang="de-DE" dirty="0"/>
              <a:t> THE TIME SERIES</a:t>
            </a:r>
            <a:endParaRPr lang="en-US" dirty="0"/>
          </a:p>
        </p:txBody>
      </p:sp>
      <mc:AlternateContent xmlns:mc="http://schemas.openxmlformats.org/markup-compatibility/2006" xmlns:a14="http://schemas.microsoft.com/office/drawing/2010/main">
        <mc:Choice Requires="a14">
          <p:sp>
            <p:nvSpPr>
              <p:cNvPr id="5" name="Rectangle 1">
                <a:extLst>
                  <a:ext uri="{FF2B5EF4-FFF2-40B4-BE49-F238E27FC236}">
                    <a16:creationId xmlns:a16="http://schemas.microsoft.com/office/drawing/2014/main" id="{13BDAB23-26F1-4D36-892D-703A5CF69C91}"/>
                  </a:ext>
                </a:extLst>
              </p:cNvPr>
              <p:cNvSpPr>
                <a:spLocks noGrp="1" noChangeArrowheads="1"/>
              </p:cNvSpPr>
              <p:nvPr>
                <p:ph type="body" idx="1"/>
              </p:nvPr>
            </p:nvSpPr>
            <p:spPr bwMode="auto">
              <a:xfrm>
                <a:off x="2425560" y="1275663"/>
                <a:ext cx="6194003" cy="73628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none" lIns="0" tIns="19044" rIns="0" bIns="19044" numCol="1" anchor="ctr" anchorCtr="0" compatLnSpc="1">
                <a:prstTxWarp prst="textNoShape">
                  <a:avLst/>
                </a:prstTxWarp>
                <a:spAutoFit/>
              </a:bodyPr>
              <a:lstStyle/>
              <a:p>
                <a:pPr marL="0" lvl="0" indent="0" eaLnBrk="0" fontAlgn="base" hangingPunct="0">
                  <a:lnSpc>
                    <a:spcPct val="100000"/>
                  </a:lnSpc>
                  <a:spcBef>
                    <a:spcPct val="0"/>
                  </a:spcBef>
                  <a:spcAft>
                    <a:spcPct val="0"/>
                  </a:spcAft>
                  <a:buClrTx/>
                  <a:buSzTx/>
                  <a:buNone/>
                </a:pPr>
                <a:r>
                  <a:rPr lang="en-US" altLang="en-US" sz="2000" dirty="0" err="1">
                    <a:solidFill>
                      <a:srgbClr val="F8F8F8"/>
                    </a:solidFill>
                    <a:latin typeface="Hind" panose="020B0604020202020204" charset="0"/>
                    <a:ea typeface="Segoe UI Symbol" panose="020B0502040204020203" pitchFamily="34" charset="0"/>
                    <a:cs typeface="Hind" panose="020B0604020202020204" charset="0"/>
                  </a:rPr>
                  <a:t>μ</a:t>
                </a:r>
                <a:r>
                  <a:rPr lang="en-US" altLang="en-US" sz="2000" baseline="-25000" dirty="0" err="1">
                    <a:solidFill>
                      <a:srgbClr val="F8F8F8"/>
                    </a:solidFill>
                    <a:latin typeface="Hind" panose="020B0604020202020204" charset="0"/>
                    <a:ea typeface="Segoe UI Symbol" panose="020B0502040204020203" pitchFamily="34" charset="0"/>
                    <a:cs typeface="Hind" panose="020B0604020202020204" charset="0"/>
                  </a:rPr>
                  <a:t>t</a:t>
                </a:r>
                <a:r>
                  <a:rPr lang="en-US" altLang="en-US" sz="2000" dirty="0">
                    <a:solidFill>
                      <a:srgbClr val="F8F8F8"/>
                    </a:solidFill>
                    <a:latin typeface="Hind" panose="020B0604020202020204" charset="0"/>
                    <a:cs typeface="Hind" panose="020B0604020202020204" charset="0"/>
                  </a:rPr>
                  <a:t> = E(</a:t>
                </a:r>
                <a:r>
                  <a:rPr lang="en-US" altLang="en-US" sz="2000" dirty="0" err="1">
                    <a:solidFill>
                      <a:srgbClr val="F8F8F8"/>
                    </a:solidFill>
                    <a:latin typeface="Hind" panose="020B0604020202020204" charset="0"/>
                    <a:cs typeface="Hind" panose="020B0604020202020204" charset="0"/>
                  </a:rPr>
                  <a:t>Y</a:t>
                </a:r>
                <a:r>
                  <a:rPr lang="en-US" altLang="en-US" sz="2000" baseline="-25000" dirty="0" err="1">
                    <a:solidFill>
                      <a:srgbClr val="F8F8F8"/>
                    </a:solidFill>
                    <a:latin typeface="Hind" panose="020B0604020202020204" charset="0"/>
                    <a:cs typeface="Hind" panose="020B0604020202020204" charset="0"/>
                  </a:rPr>
                  <a:t>t</a:t>
                </a:r>
                <a:r>
                  <a:rPr lang="en-US" altLang="en-US" sz="2000" dirty="0">
                    <a:solidFill>
                      <a:srgbClr val="F8F8F8"/>
                    </a:solidFill>
                    <a:latin typeface="Hind" panose="020B0604020202020204" charset="0"/>
                    <a:cs typeface="Hind" panose="020B0604020202020204" charset="0"/>
                  </a:rPr>
                  <a:t>) = </a:t>
                </a:r>
                <a14:m>
                  <m:oMath xmlns:m="http://schemas.openxmlformats.org/officeDocument/2006/math">
                    <m:nary>
                      <m:naryPr>
                        <m:ctrlPr>
                          <a:rPr lang="en-US" altLang="en-US" sz="2000" i="1" smtClean="0">
                            <a:solidFill>
                              <a:srgbClr val="F8F8F8"/>
                            </a:solidFill>
                            <a:latin typeface="Cambria Math" panose="02040503050406030204" pitchFamily="18" charset="0"/>
                            <a:cs typeface="Hind" panose="020B0604020202020204" charset="0"/>
                          </a:rPr>
                        </m:ctrlPr>
                      </m:naryPr>
                      <m:sub>
                        <m:r>
                          <m:rPr>
                            <m:brk m:alnAt="23"/>
                          </m:rPr>
                          <a:rPr lang="de-DE" altLang="en-US" sz="2000" b="0" i="1" smtClean="0">
                            <a:solidFill>
                              <a:srgbClr val="F8F8F8"/>
                            </a:solidFill>
                            <a:latin typeface="Cambria Math" panose="02040503050406030204" pitchFamily="18" charset="0"/>
                            <a:cs typeface="Hind" panose="020B0604020202020204" charset="0"/>
                          </a:rPr>
                          <m:t>−</m:t>
                        </m:r>
                        <m:r>
                          <a:rPr lang="de-DE" altLang="en-US" sz="2000" b="0" i="1" smtClean="0">
                            <a:solidFill>
                              <a:srgbClr val="F8F8F8"/>
                            </a:solidFill>
                            <a:latin typeface="Cambria Math" panose="02040503050406030204" pitchFamily="18" charset="0"/>
                            <a:cs typeface="Hind" panose="020B0604020202020204" charset="0"/>
                          </a:rPr>
                          <m:t>∞</m:t>
                        </m:r>
                      </m:sub>
                      <m:sup>
                        <m:r>
                          <a:rPr lang="en-US" altLang="en-US" sz="2000" i="1" smtClean="0">
                            <a:solidFill>
                              <a:srgbClr val="F8F8F8"/>
                            </a:solidFill>
                            <a:latin typeface="Cambria Math" panose="02040503050406030204" pitchFamily="18" charset="0"/>
                            <a:cs typeface="Hind" panose="020B0604020202020204" charset="0"/>
                          </a:rPr>
                          <m:t>∞</m:t>
                        </m:r>
                      </m:sup>
                      <m:e>
                        <m:r>
                          <a:rPr lang="de-DE" altLang="en-US" sz="2000" b="0" i="1" smtClean="0">
                            <a:solidFill>
                              <a:srgbClr val="F8F8F8"/>
                            </a:solidFill>
                            <a:latin typeface="Cambria Math" panose="02040503050406030204" pitchFamily="18" charset="0"/>
                            <a:cs typeface="Hind" panose="020B0604020202020204" charset="0"/>
                          </a:rPr>
                          <m:t>𝑦</m:t>
                        </m:r>
                        <m:r>
                          <a:rPr lang="de-DE" altLang="en-US" sz="2000" b="0" i="1" smtClean="0">
                            <a:solidFill>
                              <a:srgbClr val="F8F8F8"/>
                            </a:solidFill>
                            <a:latin typeface="Cambria Math" panose="02040503050406030204" pitchFamily="18" charset="0"/>
                            <a:cs typeface="Hind" panose="020B0604020202020204" charset="0"/>
                          </a:rPr>
                          <m:t> ·</m:t>
                        </m:r>
                        <m:r>
                          <m:rPr>
                            <m:nor/>
                          </m:rPr>
                          <a:rPr lang="en-US" altLang="en-US" sz="2000" dirty="0">
                            <a:solidFill>
                              <a:srgbClr val="F8F8F8"/>
                            </a:solidFill>
                            <a:latin typeface="Hind" panose="020B0604020202020204" charset="0"/>
                            <a:cs typeface="Hind" panose="020B0604020202020204" charset="0"/>
                          </a:rPr>
                          <m:t>f</m:t>
                        </m:r>
                        <m:r>
                          <m:rPr>
                            <m:nor/>
                          </m:rPr>
                          <a:rPr lang="en-US" altLang="en-US" sz="2000" baseline="-25000" dirty="0">
                            <a:solidFill>
                              <a:srgbClr val="F8F8F8"/>
                            </a:solidFill>
                            <a:latin typeface="Hind" panose="020B0604020202020204" charset="0"/>
                            <a:cs typeface="Hind" panose="020B0604020202020204" charset="0"/>
                          </a:rPr>
                          <m:t>t</m:t>
                        </m:r>
                        <m:r>
                          <m:rPr>
                            <m:nor/>
                          </m:rPr>
                          <a:rPr lang="en-US" altLang="en-US" sz="2000" dirty="0">
                            <a:solidFill>
                              <a:srgbClr val="F8F8F8"/>
                            </a:solidFill>
                            <a:latin typeface="Hind" panose="020B0604020202020204" charset="0"/>
                            <a:cs typeface="Hind" panose="020B0604020202020204" charset="0"/>
                          </a:rPr>
                          <m:t>(</m:t>
                        </m:r>
                        <m:r>
                          <m:rPr>
                            <m:nor/>
                          </m:rPr>
                          <a:rPr lang="en-US" altLang="en-US" sz="2000" dirty="0">
                            <a:solidFill>
                              <a:srgbClr val="F8F8F8"/>
                            </a:solidFill>
                            <a:latin typeface="Hind" panose="020B0604020202020204" charset="0"/>
                            <a:cs typeface="Hind" panose="020B0604020202020204" charset="0"/>
                          </a:rPr>
                          <m:t>y</m:t>
                        </m:r>
                        <m:r>
                          <m:rPr>
                            <m:nor/>
                          </m:rPr>
                          <a:rPr lang="en-US" altLang="en-US" sz="2000" dirty="0">
                            <a:solidFill>
                              <a:srgbClr val="F8F8F8"/>
                            </a:solidFill>
                            <a:latin typeface="Hind" panose="020B0604020202020204" charset="0"/>
                            <a:cs typeface="Hind" panose="020B0604020202020204" charset="0"/>
                          </a:rPr>
                          <m:t>)</m:t>
                        </m:r>
                        <m:r>
                          <a:rPr lang="de-DE" altLang="en-US" sz="2000" b="0" i="1" dirty="0" smtClean="0">
                            <a:solidFill>
                              <a:srgbClr val="F8F8F8"/>
                            </a:solidFill>
                            <a:latin typeface="Cambria Math" panose="02040503050406030204" pitchFamily="18" charset="0"/>
                            <a:cs typeface="Hind" panose="020B0604020202020204" charset="0"/>
                          </a:rPr>
                          <m:t> </m:t>
                        </m:r>
                        <m:r>
                          <a:rPr lang="de-DE" altLang="en-US" sz="2000" b="0" i="1" dirty="0" smtClean="0">
                            <a:solidFill>
                              <a:srgbClr val="F8F8F8"/>
                            </a:solidFill>
                            <a:latin typeface="Cambria Math" panose="02040503050406030204" pitchFamily="18" charset="0"/>
                            <a:cs typeface="Hind" panose="020B0604020202020204" charset="0"/>
                          </a:rPr>
                          <m:t>𝑑𝑦</m:t>
                        </m:r>
                      </m:e>
                    </m:nary>
                    <m:r>
                      <a:rPr lang="de-DE" altLang="en-US" sz="2000" b="0" i="1" smtClean="0">
                        <a:solidFill>
                          <a:srgbClr val="F8F8F8"/>
                        </a:solidFill>
                        <a:latin typeface="Cambria Math" panose="02040503050406030204" pitchFamily="18" charset="0"/>
                        <a:cs typeface="Hind" panose="020B0604020202020204" charset="0"/>
                      </a:rPr>
                      <m:t> </m:t>
                    </m:r>
                  </m:oMath>
                </a14:m>
                <a:endParaRPr lang="en-US" altLang="en-US" sz="2000" dirty="0">
                  <a:solidFill>
                    <a:srgbClr val="F8F8F8"/>
                  </a:solidFill>
                  <a:latin typeface="Hind" panose="020B0604020202020204" charset="0"/>
                  <a:cs typeface="Hind" panose="020B0604020202020204" charset="0"/>
                </a:endParaRPr>
              </a:p>
              <a:p>
                <a:pPr marL="0" lvl="0" indent="0" eaLnBrk="0" fontAlgn="base" hangingPunct="0">
                  <a:lnSpc>
                    <a:spcPct val="100000"/>
                  </a:lnSpc>
                  <a:spcBef>
                    <a:spcPct val="0"/>
                  </a:spcBef>
                  <a:spcAft>
                    <a:spcPct val="0"/>
                  </a:spcAft>
                  <a:buClrTx/>
                  <a:buSzTx/>
                  <a:buNone/>
                </a:pPr>
                <a:r>
                  <a:rPr lang="en-US" altLang="en-US" sz="2000" dirty="0">
                    <a:solidFill>
                      <a:srgbClr val="F8F8F8"/>
                    </a:solidFill>
                    <a:latin typeface="Hind" panose="020B0604020202020204" charset="0"/>
                    <a:cs typeface="Hind" panose="020B0604020202020204" charset="0"/>
                  </a:rPr>
                  <a:t>With t time and </a:t>
                </a:r>
                <a:r>
                  <a:rPr lang="en-US" altLang="en-US" sz="2000" dirty="0" err="1">
                    <a:solidFill>
                      <a:srgbClr val="F8F8F8"/>
                    </a:solidFill>
                    <a:latin typeface="Hind" panose="020B0604020202020204" charset="0"/>
                    <a:ea typeface="Segoe UI Symbol" panose="020B0502040204020203" pitchFamily="34" charset="0"/>
                    <a:cs typeface="Hind" panose="020B0604020202020204" charset="0"/>
                  </a:rPr>
                  <a:t>μ</a:t>
                </a:r>
                <a:r>
                  <a:rPr lang="en-US" altLang="en-US" sz="2000" baseline="-25000" dirty="0" err="1">
                    <a:solidFill>
                      <a:srgbClr val="F8F8F8"/>
                    </a:solidFill>
                    <a:latin typeface="Hind" panose="020B0604020202020204" charset="0"/>
                    <a:ea typeface="Segoe UI Symbol" panose="020B0502040204020203" pitchFamily="34" charset="0"/>
                    <a:cs typeface="Hind" panose="020B0604020202020204" charset="0"/>
                  </a:rPr>
                  <a:t>t</a:t>
                </a:r>
                <a:r>
                  <a:rPr lang="en-US" altLang="en-US" sz="2000" baseline="-25000" dirty="0">
                    <a:solidFill>
                      <a:srgbClr val="F8F8F8"/>
                    </a:solidFill>
                    <a:latin typeface="Hind" panose="020B0604020202020204" charset="0"/>
                    <a:ea typeface="Segoe UI Symbol" panose="020B0502040204020203" pitchFamily="34" charset="0"/>
                    <a:cs typeface="Hind" panose="020B0604020202020204" charset="0"/>
                  </a:rPr>
                  <a:t>  </a:t>
                </a:r>
                <a:r>
                  <a:rPr lang="en-US" altLang="en-US" sz="2000" dirty="0">
                    <a:solidFill>
                      <a:srgbClr val="F8F8F8"/>
                    </a:solidFill>
                    <a:latin typeface="Hind" panose="020B0604020202020204" charset="0"/>
                    <a:cs typeface="Hind" panose="020B0604020202020204" charset="0"/>
                  </a:rPr>
                  <a:t>mean of each random variable </a:t>
                </a:r>
                <a:r>
                  <a:rPr lang="de-DE" altLang="en-US" sz="2000" dirty="0">
                    <a:solidFill>
                      <a:srgbClr val="F8F8F8"/>
                    </a:solidFill>
                    <a:latin typeface="Hind" panose="020B0604020202020204" charset="0"/>
                    <a:cs typeface="Hind" panose="020B0604020202020204" charset="0"/>
                  </a:rPr>
                  <a:t>Y</a:t>
                </a:r>
                <a:r>
                  <a:rPr lang="de-DE" altLang="en-US" sz="2000" baseline="-25000" dirty="0">
                    <a:solidFill>
                      <a:srgbClr val="F8F8F8"/>
                    </a:solidFill>
                    <a:latin typeface="Hind" panose="020B0604020202020204" charset="0"/>
                    <a:cs typeface="Hind" panose="020B0604020202020204" charset="0"/>
                  </a:rPr>
                  <a:t>1 </a:t>
                </a:r>
                <a:r>
                  <a:rPr lang="de-DE" altLang="en-US" sz="2000" dirty="0">
                    <a:solidFill>
                      <a:srgbClr val="F8F8F8"/>
                    </a:solidFill>
                    <a:latin typeface="Hind" panose="020B0604020202020204" charset="0"/>
                    <a:cs typeface="Hind" panose="020B0604020202020204" charset="0"/>
                  </a:rPr>
                  <a:t>,...,</a:t>
                </a:r>
                <a:r>
                  <a:rPr lang="de-DE" altLang="en-US" sz="2000" dirty="0" err="1">
                    <a:solidFill>
                      <a:srgbClr val="F8F8F8"/>
                    </a:solidFill>
                    <a:latin typeface="Hind" panose="020B0604020202020204" charset="0"/>
                    <a:cs typeface="Hind" panose="020B0604020202020204" charset="0"/>
                  </a:rPr>
                  <a:t>Y</a:t>
                </a:r>
                <a:r>
                  <a:rPr lang="de-DE" altLang="en-US" sz="2000" baseline="-25000" dirty="0" err="1">
                    <a:solidFill>
                      <a:srgbClr val="F8F8F8"/>
                    </a:solidFill>
                    <a:latin typeface="Hind" panose="020B0604020202020204" charset="0"/>
                    <a:cs typeface="Hind" panose="020B0604020202020204" charset="0"/>
                  </a:rPr>
                  <a:t>n</a:t>
                </a:r>
                <a:endParaRPr lang="de-DE" altLang="en-US" sz="2000" baseline="-25000" dirty="0">
                  <a:solidFill>
                    <a:srgbClr val="F8F8F8"/>
                  </a:solidFill>
                  <a:latin typeface="Hind" panose="020B0604020202020204" charset="0"/>
                  <a:cs typeface="Hind" panose="020B0604020202020204" charset="0"/>
                </a:endParaRPr>
              </a:p>
            </p:txBody>
          </p:sp>
        </mc:Choice>
        <mc:Fallback xmlns="">
          <p:sp>
            <p:nvSpPr>
              <p:cNvPr id="5" name="Rectangle 1">
                <a:extLst>
                  <a:ext uri="{FF2B5EF4-FFF2-40B4-BE49-F238E27FC236}">
                    <a16:creationId xmlns:a16="http://schemas.microsoft.com/office/drawing/2014/main" id="{13BDAB23-26F1-4D36-892D-703A5CF69C91}"/>
                  </a:ext>
                </a:extLst>
              </p:cNvPr>
              <p:cNvSpPr>
                <a:spLocks noGrp="1" noRot="1" noChangeAspect="1" noMove="1" noResize="1" noEditPoints="1" noAdjustHandles="1" noChangeArrowheads="1" noChangeShapeType="1" noTextEdit="1"/>
              </p:cNvSpPr>
              <p:nvPr>
                <p:ph type="body" idx="1"/>
              </p:nvPr>
            </p:nvSpPr>
            <p:spPr bwMode="auto">
              <a:xfrm>
                <a:off x="2425560" y="1275663"/>
                <a:ext cx="6194003" cy="736280"/>
              </a:xfrm>
              <a:prstGeom prst="rect">
                <a:avLst/>
              </a:prstGeom>
              <a:blipFill>
                <a:blip r:embed="rId3"/>
                <a:stretch>
                  <a:fillRect l="-2559" t="-84298" r="-689" b="-8264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7" name="Rectangle 1">
            <a:extLst>
              <a:ext uri="{FF2B5EF4-FFF2-40B4-BE49-F238E27FC236}">
                <a16:creationId xmlns:a16="http://schemas.microsoft.com/office/drawing/2014/main" id="{7E94502C-7D84-496A-BED8-D5EC6C5B2728}"/>
              </a:ext>
            </a:extLst>
          </p:cNvPr>
          <p:cNvSpPr txBox="1">
            <a:spLocks noChangeArrowheads="1"/>
          </p:cNvSpPr>
          <p:nvPr/>
        </p:nvSpPr>
        <p:spPr bwMode="auto">
          <a:xfrm>
            <a:off x="2425560" y="2415601"/>
            <a:ext cx="6509300" cy="961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0" tIns="19044" rIns="0" bIns="19044"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434343"/>
              </a:buClr>
              <a:buSzPts val="1200"/>
              <a:buFont typeface="Oxygen Light"/>
              <a:buAutoNum type="arabicPeriod"/>
              <a:defRPr sz="1300" b="0" i="0" u="none" strike="noStrike" cap="none">
                <a:solidFill>
                  <a:schemeClr val="dk1"/>
                </a:solidFill>
                <a:latin typeface="Hind"/>
                <a:ea typeface="Hind"/>
                <a:cs typeface="Hind"/>
                <a:sym typeface="Hind"/>
              </a:defRPr>
            </a:lvl1pPr>
            <a:lvl2pPr marL="914400" marR="0" lvl="1" indent="-304800" algn="l" rtl="0">
              <a:lnSpc>
                <a:spcPct val="115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Hind"/>
                <a:ea typeface="Hind"/>
                <a:cs typeface="Hind"/>
                <a:sym typeface="Hind"/>
              </a:defRPr>
            </a:lvl2pPr>
            <a:lvl3pPr marL="1371600" marR="0" lvl="2" indent="-304800" algn="l" rtl="0">
              <a:lnSpc>
                <a:spcPct val="115000"/>
              </a:lnSpc>
              <a:spcBef>
                <a:spcPts val="1600"/>
              </a:spcBef>
              <a:spcAft>
                <a:spcPts val="0"/>
              </a:spcAft>
              <a:buClr>
                <a:srgbClr val="434343"/>
              </a:buClr>
              <a:buSzPts val="1200"/>
              <a:buFont typeface="Roboto Condensed Light"/>
              <a:buAutoNum type="romanLcPeriod"/>
              <a:defRPr sz="1200" b="0" i="0" u="none" strike="noStrike" cap="none">
                <a:solidFill>
                  <a:schemeClr val="dk1"/>
                </a:solidFill>
                <a:latin typeface="Hind"/>
                <a:ea typeface="Hind"/>
                <a:cs typeface="Hind"/>
                <a:sym typeface="Hind"/>
              </a:defRPr>
            </a:lvl3pPr>
            <a:lvl4pPr marL="1828800" marR="0" lvl="3" indent="-304800" algn="l" rtl="0">
              <a:lnSpc>
                <a:spcPct val="115000"/>
              </a:lnSpc>
              <a:spcBef>
                <a:spcPts val="1600"/>
              </a:spcBef>
              <a:spcAft>
                <a:spcPts val="0"/>
              </a:spcAft>
              <a:buClr>
                <a:srgbClr val="434343"/>
              </a:buClr>
              <a:buSzPts val="1200"/>
              <a:buFont typeface="Roboto Condensed Light"/>
              <a:buAutoNum type="arabicPeriod"/>
              <a:defRPr sz="1200" b="0" i="0" u="none" strike="noStrike" cap="none">
                <a:solidFill>
                  <a:schemeClr val="dk1"/>
                </a:solidFill>
                <a:latin typeface="Hind"/>
                <a:ea typeface="Hind"/>
                <a:cs typeface="Hind"/>
                <a:sym typeface="Hind"/>
              </a:defRPr>
            </a:lvl4pPr>
            <a:lvl5pPr marL="2286000" marR="0" lvl="4" indent="-304800" algn="l" rtl="0">
              <a:lnSpc>
                <a:spcPct val="115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Hind"/>
                <a:ea typeface="Hind"/>
                <a:cs typeface="Hind"/>
                <a:sym typeface="Hind"/>
              </a:defRPr>
            </a:lvl5pPr>
            <a:lvl6pPr marL="2743200" marR="0" lvl="5" indent="-304800" algn="l" rtl="0">
              <a:lnSpc>
                <a:spcPct val="115000"/>
              </a:lnSpc>
              <a:spcBef>
                <a:spcPts val="1600"/>
              </a:spcBef>
              <a:spcAft>
                <a:spcPts val="0"/>
              </a:spcAft>
              <a:buClr>
                <a:srgbClr val="434343"/>
              </a:buClr>
              <a:buSzPts val="1200"/>
              <a:buFont typeface="Roboto Condensed Light"/>
              <a:buAutoNum type="romanLcPeriod"/>
              <a:defRPr sz="1200" b="0" i="0" u="none" strike="noStrike" cap="none">
                <a:solidFill>
                  <a:schemeClr val="dk1"/>
                </a:solidFill>
                <a:latin typeface="Hind"/>
                <a:ea typeface="Hind"/>
                <a:cs typeface="Hind"/>
                <a:sym typeface="Hind"/>
              </a:defRPr>
            </a:lvl6pPr>
            <a:lvl7pPr marL="3200400" marR="0" lvl="6" indent="-304800" algn="l" rtl="0">
              <a:lnSpc>
                <a:spcPct val="115000"/>
              </a:lnSpc>
              <a:spcBef>
                <a:spcPts val="1600"/>
              </a:spcBef>
              <a:spcAft>
                <a:spcPts val="0"/>
              </a:spcAft>
              <a:buClr>
                <a:srgbClr val="434343"/>
              </a:buClr>
              <a:buSzPts val="1200"/>
              <a:buFont typeface="Roboto Condensed Light"/>
              <a:buAutoNum type="arabicPeriod"/>
              <a:defRPr sz="1200" b="0" i="0" u="none" strike="noStrike" cap="none">
                <a:solidFill>
                  <a:schemeClr val="dk1"/>
                </a:solidFill>
                <a:latin typeface="Hind"/>
                <a:ea typeface="Hind"/>
                <a:cs typeface="Hind"/>
                <a:sym typeface="Hind"/>
              </a:defRPr>
            </a:lvl7pPr>
            <a:lvl8pPr marL="3657600" marR="0" lvl="7" indent="-304800" algn="l" rtl="0">
              <a:lnSpc>
                <a:spcPct val="115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Hind"/>
                <a:ea typeface="Hind"/>
                <a:cs typeface="Hind"/>
                <a:sym typeface="Hind"/>
              </a:defRPr>
            </a:lvl8pPr>
            <a:lvl9pPr marL="4114800" marR="0" lvl="8" indent="-304800" algn="l" rtl="0">
              <a:lnSpc>
                <a:spcPct val="115000"/>
              </a:lnSpc>
              <a:spcBef>
                <a:spcPts val="1600"/>
              </a:spcBef>
              <a:spcAft>
                <a:spcPts val="1600"/>
              </a:spcAft>
              <a:buClr>
                <a:srgbClr val="434343"/>
              </a:buClr>
              <a:buSzPts val="1200"/>
              <a:buFont typeface="Roboto Condensed Light"/>
              <a:buAutoNum type="romanLcPeriod"/>
              <a:defRPr sz="1200" b="0" i="0" u="none" strike="noStrike" cap="none">
                <a:solidFill>
                  <a:schemeClr val="dk1"/>
                </a:solidFill>
                <a:latin typeface="Hind"/>
                <a:ea typeface="Hind"/>
                <a:cs typeface="Hind"/>
                <a:sym typeface="Hind"/>
              </a:defRPr>
            </a:lvl9pPr>
          </a:lstStyle>
          <a:p>
            <a:pPr marL="0" lvl="0" indent="0" eaLnBrk="0" fontAlgn="base" hangingPunct="0">
              <a:lnSpc>
                <a:spcPct val="100000"/>
              </a:lnSpc>
              <a:spcBef>
                <a:spcPct val="0"/>
              </a:spcBef>
              <a:spcAft>
                <a:spcPct val="0"/>
              </a:spcAft>
              <a:buClrTx/>
              <a:buSzTx/>
              <a:buNone/>
            </a:pPr>
            <a:r>
              <a:rPr lang="en-US" altLang="en-US" sz="2000" dirty="0">
                <a:solidFill>
                  <a:srgbClr val="F8F8F8"/>
                </a:solidFill>
                <a:latin typeface="Hind" panose="020B0604020202020204" charset="0"/>
                <a:ea typeface="Segoe UI Symbol" panose="020B0502040204020203" pitchFamily="34" charset="0"/>
                <a:cs typeface="Hind" panose="020B0604020202020204" charset="0"/>
              </a:rPr>
              <a:t>γ</a:t>
            </a:r>
            <a:r>
              <a:rPr lang="en-US" altLang="en-US" sz="2000" dirty="0">
                <a:solidFill>
                  <a:srgbClr val="F8F8F8"/>
                </a:solidFill>
                <a:latin typeface="Hind" panose="020B0604020202020204" charset="0"/>
                <a:cs typeface="Hind" panose="020B0604020202020204" charset="0"/>
              </a:rPr>
              <a:t>(</a:t>
            </a:r>
            <a:r>
              <a:rPr lang="en-US" altLang="en-US" sz="2000" dirty="0" err="1">
                <a:solidFill>
                  <a:srgbClr val="F8F8F8"/>
                </a:solidFill>
                <a:latin typeface="Hind" panose="020B0604020202020204" charset="0"/>
                <a:cs typeface="Hind" panose="020B0604020202020204" charset="0"/>
              </a:rPr>
              <a:t>s,t</a:t>
            </a:r>
            <a:r>
              <a:rPr lang="en-US" altLang="en-US" sz="2000" dirty="0">
                <a:solidFill>
                  <a:srgbClr val="F8F8F8"/>
                </a:solidFill>
                <a:latin typeface="Hind" panose="020B0604020202020204" charset="0"/>
                <a:cs typeface="Hind" panose="020B0604020202020204" charset="0"/>
              </a:rPr>
              <a:t>) = </a:t>
            </a:r>
            <a:r>
              <a:rPr lang="en-US" altLang="en-US" sz="2000" dirty="0" err="1">
                <a:solidFill>
                  <a:srgbClr val="F8F8F8"/>
                </a:solidFill>
                <a:latin typeface="Hind" panose="020B0604020202020204" charset="0"/>
                <a:cs typeface="Hind" panose="020B0604020202020204" charset="0"/>
              </a:rPr>
              <a:t>Cov</a:t>
            </a:r>
            <a:r>
              <a:rPr lang="en-US" altLang="en-US" sz="2000" dirty="0">
                <a:solidFill>
                  <a:srgbClr val="F8F8F8"/>
                </a:solidFill>
                <a:latin typeface="Hind" panose="020B0604020202020204" charset="0"/>
                <a:cs typeface="Hind" panose="020B0604020202020204" charset="0"/>
              </a:rPr>
              <a:t>(</a:t>
            </a:r>
            <a:r>
              <a:rPr lang="en-US" altLang="en-US" sz="2000" dirty="0" err="1">
                <a:solidFill>
                  <a:srgbClr val="F8F8F8"/>
                </a:solidFill>
                <a:latin typeface="Hind" panose="020B0604020202020204" charset="0"/>
                <a:cs typeface="Hind" panose="020B0604020202020204" charset="0"/>
              </a:rPr>
              <a:t>Y</a:t>
            </a:r>
            <a:r>
              <a:rPr lang="en-US" altLang="en-US" sz="2000" baseline="-25000" dirty="0" err="1">
                <a:solidFill>
                  <a:srgbClr val="F8F8F8"/>
                </a:solidFill>
                <a:latin typeface="Hind" panose="020B0604020202020204" charset="0"/>
                <a:cs typeface="Hind" panose="020B0604020202020204" charset="0"/>
              </a:rPr>
              <a:t>s</a:t>
            </a:r>
            <a:r>
              <a:rPr lang="en-US" altLang="en-US" sz="2000" dirty="0" err="1">
                <a:solidFill>
                  <a:srgbClr val="F8F8F8"/>
                </a:solidFill>
                <a:latin typeface="Hind" panose="020B0604020202020204" charset="0"/>
                <a:cs typeface="Hind" panose="020B0604020202020204" charset="0"/>
              </a:rPr>
              <a:t>,Y</a:t>
            </a:r>
            <a:r>
              <a:rPr lang="en-US" altLang="en-US" sz="2000" baseline="-25000" dirty="0" err="1">
                <a:solidFill>
                  <a:srgbClr val="F8F8F8"/>
                </a:solidFill>
                <a:latin typeface="Hind" panose="020B0604020202020204" charset="0"/>
                <a:cs typeface="Hind" panose="020B0604020202020204" charset="0"/>
              </a:rPr>
              <a:t>t</a:t>
            </a:r>
            <a:r>
              <a:rPr lang="en-US" altLang="en-US" sz="2000" dirty="0">
                <a:solidFill>
                  <a:srgbClr val="F8F8F8"/>
                </a:solidFill>
                <a:latin typeface="Hind" panose="020B0604020202020204" charset="0"/>
                <a:cs typeface="Hind" panose="020B0604020202020204" charset="0"/>
              </a:rPr>
              <a:t>) = E(Y</a:t>
            </a:r>
            <a:r>
              <a:rPr lang="en-US" altLang="en-US" sz="2000" baseline="-25000" dirty="0">
                <a:solidFill>
                  <a:srgbClr val="F8F8F8"/>
                </a:solidFill>
                <a:latin typeface="Hind" panose="020B0604020202020204" charset="0"/>
                <a:cs typeface="Hind" panose="020B0604020202020204" charset="0"/>
              </a:rPr>
              <a:t>s</a:t>
            </a:r>
            <a:r>
              <a:rPr lang="en-US" altLang="en-US" sz="2000" dirty="0">
                <a:solidFill>
                  <a:srgbClr val="F8F8F8"/>
                </a:solidFill>
                <a:latin typeface="Hind" panose="020B0604020202020204" charset="0"/>
                <a:cs typeface="Hind" panose="020B0604020202020204" charset="0"/>
              </a:rPr>
              <a:t> - </a:t>
            </a:r>
            <a:r>
              <a:rPr lang="en-US" altLang="en-US" sz="2000" dirty="0" err="1">
                <a:solidFill>
                  <a:srgbClr val="F8F8F8"/>
                </a:solidFill>
                <a:latin typeface="Hind" panose="020B0604020202020204" charset="0"/>
                <a:ea typeface="Segoe UI Symbol" panose="020B0502040204020203" pitchFamily="34" charset="0"/>
                <a:cs typeface="Hind" panose="020B0604020202020204" charset="0"/>
              </a:rPr>
              <a:t>μ</a:t>
            </a:r>
            <a:r>
              <a:rPr lang="en-US" altLang="en-US" sz="2000" baseline="-25000" dirty="0" err="1">
                <a:solidFill>
                  <a:srgbClr val="F8F8F8"/>
                </a:solidFill>
                <a:latin typeface="Hind" panose="020B0604020202020204" charset="0"/>
                <a:ea typeface="Segoe UI Symbol" panose="020B0502040204020203" pitchFamily="34" charset="0"/>
                <a:cs typeface="Hind" panose="020B0604020202020204" charset="0"/>
              </a:rPr>
              <a:t>s</a:t>
            </a:r>
            <a:r>
              <a:rPr lang="en-US" altLang="en-US" sz="2000" dirty="0">
                <a:solidFill>
                  <a:srgbClr val="F8F8F8"/>
                </a:solidFill>
                <a:latin typeface="Hind" panose="020B0604020202020204" charset="0"/>
                <a:cs typeface="Hind" panose="020B0604020202020204" charset="0"/>
              </a:rPr>
              <a:t>)(</a:t>
            </a:r>
            <a:r>
              <a:rPr lang="en-US" altLang="en-US" sz="2000" dirty="0" err="1">
                <a:solidFill>
                  <a:srgbClr val="F8F8F8"/>
                </a:solidFill>
                <a:latin typeface="Hind" panose="020B0604020202020204" charset="0"/>
                <a:cs typeface="Hind" panose="020B0604020202020204" charset="0"/>
              </a:rPr>
              <a:t>Y</a:t>
            </a:r>
            <a:r>
              <a:rPr lang="en-US" altLang="en-US" sz="2000" baseline="-25000" dirty="0" err="1">
                <a:solidFill>
                  <a:srgbClr val="F8F8F8"/>
                </a:solidFill>
                <a:latin typeface="Hind" panose="020B0604020202020204" charset="0"/>
                <a:cs typeface="Hind" panose="020B0604020202020204" charset="0"/>
              </a:rPr>
              <a:t>t</a:t>
            </a:r>
            <a:r>
              <a:rPr lang="en-US" altLang="en-US" sz="2000" dirty="0">
                <a:solidFill>
                  <a:srgbClr val="F8F8F8"/>
                </a:solidFill>
                <a:latin typeface="Hind" panose="020B0604020202020204" charset="0"/>
                <a:cs typeface="Hind" panose="020B0604020202020204" charset="0"/>
              </a:rPr>
              <a:t> - </a:t>
            </a:r>
            <a:r>
              <a:rPr lang="en-US" altLang="en-US" sz="2000" dirty="0" err="1">
                <a:solidFill>
                  <a:srgbClr val="F8F8F8"/>
                </a:solidFill>
                <a:latin typeface="Hind" panose="020B0604020202020204" charset="0"/>
                <a:ea typeface="Segoe UI Symbol" panose="020B0502040204020203" pitchFamily="34" charset="0"/>
                <a:cs typeface="Hind" panose="020B0604020202020204" charset="0"/>
              </a:rPr>
              <a:t>μ</a:t>
            </a:r>
            <a:r>
              <a:rPr lang="en-US" altLang="en-US" sz="2000" baseline="-25000" dirty="0" err="1">
                <a:solidFill>
                  <a:srgbClr val="F8F8F8"/>
                </a:solidFill>
                <a:latin typeface="Hind" panose="020B0604020202020204" charset="0"/>
                <a:ea typeface="Segoe UI Symbol" panose="020B0502040204020203" pitchFamily="34" charset="0"/>
                <a:cs typeface="Hind" panose="020B0604020202020204" charset="0"/>
              </a:rPr>
              <a:t>t</a:t>
            </a:r>
            <a:r>
              <a:rPr lang="en-US" altLang="en-US" sz="2000" dirty="0">
                <a:solidFill>
                  <a:srgbClr val="F8F8F8"/>
                </a:solidFill>
                <a:latin typeface="Hind" panose="020B0604020202020204" charset="0"/>
                <a:cs typeface="Hind" panose="020B0604020202020204" charset="0"/>
              </a:rPr>
              <a:t>)</a:t>
            </a:r>
          </a:p>
          <a:p>
            <a:pPr marL="0" lvl="0" indent="0" eaLnBrk="0" fontAlgn="base" hangingPunct="0">
              <a:lnSpc>
                <a:spcPct val="100000"/>
              </a:lnSpc>
              <a:spcBef>
                <a:spcPct val="0"/>
              </a:spcBef>
              <a:spcAft>
                <a:spcPct val="0"/>
              </a:spcAft>
              <a:buClrTx/>
              <a:buSzTx/>
              <a:buNone/>
            </a:pPr>
            <a:r>
              <a:rPr lang="en-US" altLang="en-US" sz="2000" dirty="0">
                <a:solidFill>
                  <a:srgbClr val="F8F8F8"/>
                </a:solidFill>
                <a:latin typeface="Hind" panose="020B0604020202020204" charset="0"/>
                <a:cs typeface="Hind" panose="020B0604020202020204" charset="0"/>
              </a:rPr>
              <a:t>Is the covariance function. </a:t>
            </a:r>
          </a:p>
          <a:p>
            <a:pPr marL="0" lvl="0" indent="0" eaLnBrk="0" fontAlgn="base" hangingPunct="0">
              <a:lnSpc>
                <a:spcPct val="100000"/>
              </a:lnSpc>
              <a:spcBef>
                <a:spcPct val="0"/>
              </a:spcBef>
              <a:spcAft>
                <a:spcPct val="0"/>
              </a:spcAft>
              <a:buClrTx/>
              <a:buSzTx/>
              <a:buNone/>
            </a:pPr>
            <a:r>
              <a:rPr lang="en-US" altLang="en-US" sz="2000" dirty="0">
                <a:solidFill>
                  <a:srgbClr val="F8F8F8"/>
                </a:solidFill>
                <a:latin typeface="Hind" panose="020B0604020202020204" charset="0"/>
                <a:cs typeface="Hind" panose="020B0604020202020204" charset="0"/>
              </a:rPr>
              <a:t>It depends on the two timestamps s and t</a:t>
            </a:r>
          </a:p>
        </p:txBody>
      </p:sp>
      <mc:AlternateContent xmlns:mc="http://schemas.openxmlformats.org/markup-compatibility/2006" xmlns:a14="http://schemas.microsoft.com/office/drawing/2010/main">
        <mc:Choice Requires="a14">
          <p:sp>
            <p:nvSpPr>
              <p:cNvPr id="8" name="Rectangle 1">
                <a:extLst>
                  <a:ext uri="{FF2B5EF4-FFF2-40B4-BE49-F238E27FC236}">
                    <a16:creationId xmlns:a16="http://schemas.microsoft.com/office/drawing/2014/main" id="{7324C683-63FE-48A1-9289-ABDFBBE58F76}"/>
                  </a:ext>
                </a:extLst>
              </p:cNvPr>
              <p:cNvSpPr txBox="1">
                <a:spLocks noChangeArrowheads="1"/>
              </p:cNvSpPr>
              <p:nvPr/>
            </p:nvSpPr>
            <p:spPr bwMode="auto">
              <a:xfrm>
                <a:off x="2425560" y="3698489"/>
                <a:ext cx="2829301" cy="91184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spcFirstLastPara="1" vert="horz" wrap="none" lIns="0" tIns="19044" rIns="0" bIns="19044"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434343"/>
                  </a:buClr>
                  <a:buSzPts val="1200"/>
                  <a:buFont typeface="Oxygen Light"/>
                  <a:buAutoNum type="arabicPeriod"/>
                  <a:defRPr sz="1300" b="0" i="0" u="none" strike="noStrike" cap="none">
                    <a:solidFill>
                      <a:schemeClr val="dk1"/>
                    </a:solidFill>
                    <a:latin typeface="Hind"/>
                    <a:ea typeface="Hind"/>
                    <a:cs typeface="Hind"/>
                    <a:sym typeface="Hind"/>
                  </a:defRPr>
                </a:lvl1pPr>
                <a:lvl2pPr marL="914400" marR="0" lvl="1" indent="-304800" algn="l" rtl="0">
                  <a:lnSpc>
                    <a:spcPct val="115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Hind"/>
                    <a:ea typeface="Hind"/>
                    <a:cs typeface="Hind"/>
                    <a:sym typeface="Hind"/>
                  </a:defRPr>
                </a:lvl2pPr>
                <a:lvl3pPr marL="1371600" marR="0" lvl="2" indent="-304800" algn="l" rtl="0">
                  <a:lnSpc>
                    <a:spcPct val="115000"/>
                  </a:lnSpc>
                  <a:spcBef>
                    <a:spcPts val="1600"/>
                  </a:spcBef>
                  <a:spcAft>
                    <a:spcPts val="0"/>
                  </a:spcAft>
                  <a:buClr>
                    <a:srgbClr val="434343"/>
                  </a:buClr>
                  <a:buSzPts val="1200"/>
                  <a:buFont typeface="Roboto Condensed Light"/>
                  <a:buAutoNum type="romanLcPeriod"/>
                  <a:defRPr sz="1200" b="0" i="0" u="none" strike="noStrike" cap="none">
                    <a:solidFill>
                      <a:schemeClr val="dk1"/>
                    </a:solidFill>
                    <a:latin typeface="Hind"/>
                    <a:ea typeface="Hind"/>
                    <a:cs typeface="Hind"/>
                    <a:sym typeface="Hind"/>
                  </a:defRPr>
                </a:lvl3pPr>
                <a:lvl4pPr marL="1828800" marR="0" lvl="3" indent="-304800" algn="l" rtl="0">
                  <a:lnSpc>
                    <a:spcPct val="115000"/>
                  </a:lnSpc>
                  <a:spcBef>
                    <a:spcPts val="1600"/>
                  </a:spcBef>
                  <a:spcAft>
                    <a:spcPts val="0"/>
                  </a:spcAft>
                  <a:buClr>
                    <a:srgbClr val="434343"/>
                  </a:buClr>
                  <a:buSzPts val="1200"/>
                  <a:buFont typeface="Roboto Condensed Light"/>
                  <a:buAutoNum type="arabicPeriod"/>
                  <a:defRPr sz="1200" b="0" i="0" u="none" strike="noStrike" cap="none">
                    <a:solidFill>
                      <a:schemeClr val="dk1"/>
                    </a:solidFill>
                    <a:latin typeface="Hind"/>
                    <a:ea typeface="Hind"/>
                    <a:cs typeface="Hind"/>
                    <a:sym typeface="Hind"/>
                  </a:defRPr>
                </a:lvl4pPr>
                <a:lvl5pPr marL="2286000" marR="0" lvl="4" indent="-304800" algn="l" rtl="0">
                  <a:lnSpc>
                    <a:spcPct val="115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Hind"/>
                    <a:ea typeface="Hind"/>
                    <a:cs typeface="Hind"/>
                    <a:sym typeface="Hind"/>
                  </a:defRPr>
                </a:lvl5pPr>
                <a:lvl6pPr marL="2743200" marR="0" lvl="5" indent="-304800" algn="l" rtl="0">
                  <a:lnSpc>
                    <a:spcPct val="115000"/>
                  </a:lnSpc>
                  <a:spcBef>
                    <a:spcPts val="1600"/>
                  </a:spcBef>
                  <a:spcAft>
                    <a:spcPts val="0"/>
                  </a:spcAft>
                  <a:buClr>
                    <a:srgbClr val="434343"/>
                  </a:buClr>
                  <a:buSzPts val="1200"/>
                  <a:buFont typeface="Roboto Condensed Light"/>
                  <a:buAutoNum type="romanLcPeriod"/>
                  <a:defRPr sz="1200" b="0" i="0" u="none" strike="noStrike" cap="none">
                    <a:solidFill>
                      <a:schemeClr val="dk1"/>
                    </a:solidFill>
                    <a:latin typeface="Hind"/>
                    <a:ea typeface="Hind"/>
                    <a:cs typeface="Hind"/>
                    <a:sym typeface="Hind"/>
                  </a:defRPr>
                </a:lvl6pPr>
                <a:lvl7pPr marL="3200400" marR="0" lvl="6" indent="-304800" algn="l" rtl="0">
                  <a:lnSpc>
                    <a:spcPct val="115000"/>
                  </a:lnSpc>
                  <a:spcBef>
                    <a:spcPts val="1600"/>
                  </a:spcBef>
                  <a:spcAft>
                    <a:spcPts val="0"/>
                  </a:spcAft>
                  <a:buClr>
                    <a:srgbClr val="434343"/>
                  </a:buClr>
                  <a:buSzPts val="1200"/>
                  <a:buFont typeface="Roboto Condensed Light"/>
                  <a:buAutoNum type="arabicPeriod"/>
                  <a:defRPr sz="1200" b="0" i="0" u="none" strike="noStrike" cap="none">
                    <a:solidFill>
                      <a:schemeClr val="dk1"/>
                    </a:solidFill>
                    <a:latin typeface="Hind"/>
                    <a:ea typeface="Hind"/>
                    <a:cs typeface="Hind"/>
                    <a:sym typeface="Hind"/>
                  </a:defRPr>
                </a:lvl7pPr>
                <a:lvl8pPr marL="3657600" marR="0" lvl="7" indent="-304800" algn="l" rtl="0">
                  <a:lnSpc>
                    <a:spcPct val="115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Hind"/>
                    <a:ea typeface="Hind"/>
                    <a:cs typeface="Hind"/>
                    <a:sym typeface="Hind"/>
                  </a:defRPr>
                </a:lvl8pPr>
                <a:lvl9pPr marL="4114800" marR="0" lvl="8" indent="-304800" algn="l" rtl="0">
                  <a:lnSpc>
                    <a:spcPct val="115000"/>
                  </a:lnSpc>
                  <a:spcBef>
                    <a:spcPts val="1600"/>
                  </a:spcBef>
                  <a:spcAft>
                    <a:spcPts val="1600"/>
                  </a:spcAft>
                  <a:buClr>
                    <a:srgbClr val="434343"/>
                  </a:buClr>
                  <a:buSzPts val="1200"/>
                  <a:buFont typeface="Roboto Condensed Light"/>
                  <a:buAutoNum type="romanLcPeriod"/>
                  <a:defRPr sz="1200" b="0" i="0" u="none" strike="noStrike" cap="none">
                    <a:solidFill>
                      <a:schemeClr val="dk1"/>
                    </a:solidFill>
                    <a:latin typeface="Hind"/>
                    <a:ea typeface="Hind"/>
                    <a:cs typeface="Hind"/>
                    <a:sym typeface="Hind"/>
                  </a:defRPr>
                </a:lvl9pPr>
              </a:lstStyle>
              <a:p>
                <a:pPr marL="0" lvl="0" indent="0" eaLnBrk="0" fontAlgn="base" hangingPunct="0">
                  <a:lnSpc>
                    <a:spcPct val="100000"/>
                  </a:lnSpc>
                  <a:spcBef>
                    <a:spcPct val="0"/>
                  </a:spcBef>
                  <a:spcAft>
                    <a:spcPct val="0"/>
                  </a:spcAft>
                  <a:buClrTx/>
                  <a:buSzTx/>
                  <a:buNone/>
                </a:pPr>
                <a:r>
                  <a:rPr lang="en-US" altLang="en-US" sz="2000" dirty="0">
                    <a:solidFill>
                      <a:srgbClr val="F8F8F8"/>
                    </a:solidFill>
                    <a:latin typeface="Hind" panose="020B0604020202020204" charset="0"/>
                    <a:ea typeface="Segoe UI Symbol" panose="020B0502040204020203" pitchFamily="34" charset="0"/>
                    <a:cs typeface="Hind" panose="020B0604020202020204" charset="0"/>
                  </a:rPr>
                  <a:t>ρ</a:t>
                </a:r>
                <a:r>
                  <a:rPr lang="en-US" altLang="en-US" sz="2000" dirty="0">
                    <a:solidFill>
                      <a:srgbClr val="F8F8F8"/>
                    </a:solidFill>
                    <a:latin typeface="Hind" panose="020B0604020202020204" charset="0"/>
                    <a:cs typeface="Hind" panose="020B0604020202020204" charset="0"/>
                  </a:rPr>
                  <a:t>(</a:t>
                </a:r>
                <a:r>
                  <a:rPr lang="en-US" altLang="en-US" sz="2000" dirty="0" err="1">
                    <a:solidFill>
                      <a:srgbClr val="F8F8F8"/>
                    </a:solidFill>
                    <a:latin typeface="Hind" panose="020B0604020202020204" charset="0"/>
                    <a:cs typeface="Hind" panose="020B0604020202020204" charset="0"/>
                  </a:rPr>
                  <a:t>s,t</a:t>
                </a:r>
                <a:r>
                  <a:rPr lang="en-US" altLang="en-US" sz="2000" dirty="0">
                    <a:solidFill>
                      <a:srgbClr val="F8F8F8"/>
                    </a:solidFill>
                    <a:latin typeface="Hind" panose="020B0604020202020204" charset="0"/>
                    <a:cs typeface="Hind" panose="020B0604020202020204" charset="0"/>
                  </a:rPr>
                  <a:t>) = </a:t>
                </a:r>
                <a14:m>
                  <m:oMath xmlns:m="http://schemas.openxmlformats.org/officeDocument/2006/math">
                    <m:f>
                      <m:fPr>
                        <m:ctrlPr>
                          <a:rPr lang="en-US" altLang="en-US" sz="2000" i="1" dirty="0">
                            <a:solidFill>
                              <a:srgbClr val="F8F8F8"/>
                            </a:solidFill>
                            <a:latin typeface="Cambria Math" panose="02040503050406030204" pitchFamily="18" charset="0"/>
                            <a:cs typeface="Hind" panose="020B0604020202020204" charset="0"/>
                          </a:rPr>
                        </m:ctrlPr>
                      </m:fPr>
                      <m:num>
                        <m:r>
                          <m:rPr>
                            <m:nor/>
                          </m:rPr>
                          <a:rPr lang="en-US" altLang="en-US" sz="2000" dirty="0">
                            <a:solidFill>
                              <a:srgbClr val="F8F8F8"/>
                            </a:solidFill>
                            <a:latin typeface="Hind" panose="020B0604020202020204" charset="0"/>
                            <a:ea typeface="Segoe UI Symbol" panose="020B0502040204020203" pitchFamily="34" charset="0"/>
                            <a:cs typeface="Hind" panose="020B0604020202020204" charset="0"/>
                          </a:rPr>
                          <m:t>γ</m:t>
                        </m:r>
                        <m:r>
                          <m:rPr>
                            <m:nor/>
                          </m:rPr>
                          <a:rPr lang="en-US" altLang="en-US" sz="2000" dirty="0">
                            <a:solidFill>
                              <a:srgbClr val="F8F8F8"/>
                            </a:solidFill>
                            <a:latin typeface="Hind" panose="020B0604020202020204" charset="0"/>
                            <a:cs typeface="Hind" panose="020B0604020202020204" charset="0"/>
                          </a:rPr>
                          <m:t>(</m:t>
                        </m:r>
                        <m:r>
                          <m:rPr>
                            <m:nor/>
                          </m:rPr>
                          <a:rPr lang="en-US" altLang="en-US" sz="2000" dirty="0">
                            <a:solidFill>
                              <a:srgbClr val="F8F8F8"/>
                            </a:solidFill>
                            <a:latin typeface="Hind" panose="020B0604020202020204" charset="0"/>
                            <a:cs typeface="Hind" panose="020B0604020202020204" charset="0"/>
                          </a:rPr>
                          <m:t>s</m:t>
                        </m:r>
                        <m:r>
                          <m:rPr>
                            <m:nor/>
                          </m:rPr>
                          <a:rPr lang="en-US" altLang="en-US" sz="2000" dirty="0">
                            <a:solidFill>
                              <a:srgbClr val="F8F8F8"/>
                            </a:solidFill>
                            <a:latin typeface="Hind" panose="020B0604020202020204" charset="0"/>
                            <a:cs typeface="Hind" panose="020B0604020202020204" charset="0"/>
                          </a:rPr>
                          <m:t>,</m:t>
                        </m:r>
                        <m:r>
                          <m:rPr>
                            <m:nor/>
                          </m:rPr>
                          <a:rPr lang="en-US" altLang="en-US" sz="2000" dirty="0">
                            <a:solidFill>
                              <a:srgbClr val="F8F8F8"/>
                            </a:solidFill>
                            <a:latin typeface="Hind" panose="020B0604020202020204" charset="0"/>
                            <a:cs typeface="Hind" panose="020B0604020202020204" charset="0"/>
                          </a:rPr>
                          <m:t>t</m:t>
                        </m:r>
                        <m:r>
                          <m:rPr>
                            <m:nor/>
                          </m:rPr>
                          <a:rPr lang="en-US" altLang="en-US" sz="2000" dirty="0">
                            <a:solidFill>
                              <a:srgbClr val="F8F8F8"/>
                            </a:solidFill>
                            <a:latin typeface="Hind" panose="020B0604020202020204" charset="0"/>
                            <a:cs typeface="Hind" panose="020B0604020202020204" charset="0"/>
                          </a:rPr>
                          <m:t>)</m:t>
                        </m:r>
                      </m:num>
                      <m:den>
                        <m:rad>
                          <m:radPr>
                            <m:degHide m:val="on"/>
                            <m:ctrlPr>
                              <a:rPr lang="en-US" altLang="en-US" sz="2000" i="1">
                                <a:solidFill>
                                  <a:srgbClr val="F8F8F8"/>
                                </a:solidFill>
                                <a:latin typeface="Cambria Math" panose="02040503050406030204" pitchFamily="18" charset="0"/>
                                <a:cs typeface="Hind" panose="020B0604020202020204" charset="0"/>
                              </a:rPr>
                            </m:ctrlPr>
                          </m:radPr>
                          <m:deg/>
                          <m:e>
                            <m:r>
                              <m:rPr>
                                <m:sty m:val="p"/>
                              </m:rPr>
                              <a:rPr lang="el-GR" altLang="en-US" sz="2000" i="1">
                                <a:solidFill>
                                  <a:srgbClr val="F8F8F8"/>
                                </a:solidFill>
                                <a:latin typeface="Cambria Math" panose="02040503050406030204" pitchFamily="18" charset="0"/>
                                <a:cs typeface="Hind" panose="020B0604020202020204" charset="0"/>
                              </a:rPr>
                              <m:t>γ</m:t>
                            </m:r>
                            <m:r>
                              <a:rPr lang="de-DE" altLang="en-US" sz="2000" i="1">
                                <a:solidFill>
                                  <a:srgbClr val="F8F8F8"/>
                                </a:solidFill>
                                <a:latin typeface="Cambria Math" panose="02040503050406030204" pitchFamily="18" charset="0"/>
                                <a:cs typeface="Hind" panose="020B0604020202020204" charset="0"/>
                              </a:rPr>
                              <m:t>(</m:t>
                            </m:r>
                            <m:r>
                              <m:rPr>
                                <m:sty m:val="p"/>
                              </m:rPr>
                              <a:rPr lang="de-DE" altLang="en-US" sz="2000">
                                <a:solidFill>
                                  <a:srgbClr val="F8F8F8"/>
                                </a:solidFill>
                                <a:latin typeface="Cambria Math" panose="02040503050406030204" pitchFamily="18" charset="0"/>
                                <a:cs typeface="Hind" panose="020B0604020202020204" charset="0"/>
                              </a:rPr>
                              <m:t>s</m:t>
                            </m:r>
                            <m:r>
                              <a:rPr lang="de-DE" altLang="en-US" sz="2000">
                                <a:solidFill>
                                  <a:srgbClr val="F8F8F8"/>
                                </a:solidFill>
                                <a:latin typeface="Cambria Math" panose="02040503050406030204" pitchFamily="18" charset="0"/>
                                <a:cs typeface="Hind" panose="020B0604020202020204" charset="0"/>
                              </a:rPr>
                              <m:t>,</m:t>
                            </m:r>
                            <m:r>
                              <m:rPr>
                                <m:sty m:val="p"/>
                              </m:rPr>
                              <a:rPr lang="de-DE" altLang="en-US" sz="2000">
                                <a:solidFill>
                                  <a:srgbClr val="F8F8F8"/>
                                </a:solidFill>
                                <a:latin typeface="Cambria Math" panose="02040503050406030204" pitchFamily="18" charset="0"/>
                                <a:cs typeface="Hind" panose="020B0604020202020204" charset="0"/>
                              </a:rPr>
                              <m:t>s</m:t>
                            </m:r>
                            <m:r>
                              <a:rPr lang="de-DE" altLang="en-US" sz="2000" i="1">
                                <a:solidFill>
                                  <a:srgbClr val="F8F8F8"/>
                                </a:solidFill>
                                <a:latin typeface="Cambria Math" panose="02040503050406030204" pitchFamily="18" charset="0"/>
                                <a:cs typeface="Hind" panose="020B0604020202020204" charset="0"/>
                              </a:rPr>
                              <m:t>)·</m:t>
                            </m:r>
                            <m:r>
                              <m:rPr>
                                <m:sty m:val="p"/>
                              </m:rPr>
                              <a:rPr lang="el-GR" altLang="en-US" sz="2000" i="1">
                                <a:solidFill>
                                  <a:srgbClr val="F8F8F8"/>
                                </a:solidFill>
                                <a:latin typeface="Cambria Math" panose="02040503050406030204" pitchFamily="18" charset="0"/>
                                <a:cs typeface="Hind" panose="020B0604020202020204" charset="0"/>
                              </a:rPr>
                              <m:t>γ</m:t>
                            </m:r>
                            <m:r>
                              <a:rPr lang="de-DE" altLang="en-US" sz="2000" i="1">
                                <a:solidFill>
                                  <a:srgbClr val="F8F8F8"/>
                                </a:solidFill>
                                <a:latin typeface="Cambria Math" panose="02040503050406030204" pitchFamily="18" charset="0"/>
                                <a:cs typeface="Hind" panose="020B0604020202020204" charset="0"/>
                              </a:rPr>
                              <m:t>(</m:t>
                            </m:r>
                            <m:r>
                              <m:rPr>
                                <m:sty m:val="p"/>
                              </m:rPr>
                              <a:rPr lang="de-DE" altLang="en-US" sz="2000">
                                <a:solidFill>
                                  <a:srgbClr val="F8F8F8"/>
                                </a:solidFill>
                                <a:latin typeface="Cambria Math" panose="02040503050406030204" pitchFamily="18" charset="0"/>
                                <a:cs typeface="Hind" panose="020B0604020202020204" charset="0"/>
                              </a:rPr>
                              <m:t>t</m:t>
                            </m:r>
                            <m:r>
                              <a:rPr lang="de-DE" altLang="en-US" sz="2000">
                                <a:solidFill>
                                  <a:srgbClr val="F8F8F8"/>
                                </a:solidFill>
                                <a:latin typeface="Cambria Math" panose="02040503050406030204" pitchFamily="18" charset="0"/>
                                <a:cs typeface="Hind" panose="020B0604020202020204" charset="0"/>
                              </a:rPr>
                              <m:t>,</m:t>
                            </m:r>
                            <m:r>
                              <m:rPr>
                                <m:sty m:val="p"/>
                              </m:rPr>
                              <a:rPr lang="de-DE" altLang="en-US" sz="2000">
                                <a:solidFill>
                                  <a:srgbClr val="F8F8F8"/>
                                </a:solidFill>
                                <a:latin typeface="Cambria Math" panose="02040503050406030204" pitchFamily="18" charset="0"/>
                                <a:cs typeface="Hind" panose="020B0604020202020204" charset="0"/>
                              </a:rPr>
                              <m:t>t</m:t>
                            </m:r>
                            <m:r>
                              <a:rPr lang="de-DE" altLang="en-US" sz="2000" i="1">
                                <a:solidFill>
                                  <a:srgbClr val="F8F8F8"/>
                                </a:solidFill>
                                <a:latin typeface="Cambria Math" panose="02040503050406030204" pitchFamily="18" charset="0"/>
                                <a:cs typeface="Hind" panose="020B0604020202020204" charset="0"/>
                              </a:rPr>
                              <m:t>)</m:t>
                            </m:r>
                          </m:e>
                        </m:rad>
                      </m:den>
                    </m:f>
                  </m:oMath>
                </a14:m>
                <a:endParaRPr lang="en-US" altLang="en-US" sz="2000" dirty="0">
                  <a:solidFill>
                    <a:srgbClr val="F8F8F8"/>
                  </a:solidFill>
                  <a:latin typeface="Hind" panose="020B0604020202020204" charset="0"/>
                  <a:cs typeface="Hind" panose="020B0604020202020204" charset="0"/>
                </a:endParaRPr>
              </a:p>
              <a:p>
                <a:pPr marL="0" lvl="0" indent="0" eaLnBrk="0" fontAlgn="base" hangingPunct="0">
                  <a:lnSpc>
                    <a:spcPct val="100000"/>
                  </a:lnSpc>
                  <a:spcBef>
                    <a:spcPct val="0"/>
                  </a:spcBef>
                  <a:spcAft>
                    <a:spcPct val="0"/>
                  </a:spcAft>
                  <a:buClrTx/>
                  <a:buSzTx/>
                  <a:buNone/>
                </a:pPr>
                <a:r>
                  <a:rPr lang="en-US" altLang="en-US" sz="2000" dirty="0">
                    <a:solidFill>
                      <a:srgbClr val="F8F8F8"/>
                    </a:solidFill>
                    <a:latin typeface="Hind" panose="020B0604020202020204" charset="0"/>
                    <a:cs typeface="Hind" panose="020B0604020202020204" charset="0"/>
                  </a:rPr>
                  <a:t>Is the correlation function</a:t>
                </a:r>
              </a:p>
            </p:txBody>
          </p:sp>
        </mc:Choice>
        <mc:Fallback xmlns="">
          <p:sp>
            <p:nvSpPr>
              <p:cNvPr id="8" name="Rectangle 1">
                <a:extLst>
                  <a:ext uri="{FF2B5EF4-FFF2-40B4-BE49-F238E27FC236}">
                    <a16:creationId xmlns:a16="http://schemas.microsoft.com/office/drawing/2014/main" id="{7324C683-63FE-48A1-9289-ABDFBBE58F76}"/>
                  </a:ext>
                </a:extLst>
              </p:cNvPr>
              <p:cNvSpPr txBox="1">
                <a:spLocks noRot="1" noChangeAspect="1" noMove="1" noResize="1" noEditPoints="1" noAdjustHandles="1" noChangeArrowheads="1" noChangeShapeType="1" noTextEdit="1"/>
              </p:cNvSpPr>
              <p:nvPr/>
            </p:nvSpPr>
            <p:spPr bwMode="auto">
              <a:xfrm>
                <a:off x="2425560" y="3698489"/>
                <a:ext cx="2829301" cy="911841"/>
              </a:xfrm>
              <a:prstGeom prst="rect">
                <a:avLst/>
              </a:prstGeom>
              <a:blipFill>
                <a:blip r:embed="rId4"/>
                <a:stretch>
                  <a:fillRect l="-5603" r="-5172" b="-1476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9" name="Google Shape;584;p37">
            <a:extLst>
              <a:ext uri="{FF2B5EF4-FFF2-40B4-BE49-F238E27FC236}">
                <a16:creationId xmlns:a16="http://schemas.microsoft.com/office/drawing/2014/main" id="{41858825-B56F-4709-8081-772664263D38}"/>
              </a:ext>
            </a:extLst>
          </p:cNvPr>
          <p:cNvSpPr/>
          <p:nvPr/>
        </p:nvSpPr>
        <p:spPr>
          <a:xfrm>
            <a:off x="566365" y="1149348"/>
            <a:ext cx="1351258" cy="3768092"/>
          </a:xfrm>
          <a:prstGeom prst="roundRect">
            <a:avLst>
              <a:gd name="adj" fmla="val 38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586;p37">
            <a:extLst>
              <a:ext uri="{FF2B5EF4-FFF2-40B4-BE49-F238E27FC236}">
                <a16:creationId xmlns:a16="http://schemas.microsoft.com/office/drawing/2014/main" id="{C735DAA3-9A2E-44E2-AC19-7BA5E44BC9DF}"/>
              </a:ext>
            </a:extLst>
          </p:cNvPr>
          <p:cNvSpPr/>
          <p:nvPr/>
        </p:nvSpPr>
        <p:spPr>
          <a:xfrm>
            <a:off x="566365" y="2106507"/>
            <a:ext cx="1354736" cy="2763335"/>
          </a:xfrm>
          <a:prstGeom prst="roundRect">
            <a:avLst>
              <a:gd name="adj" fmla="val 3359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87;p37">
            <a:extLst>
              <a:ext uri="{FF2B5EF4-FFF2-40B4-BE49-F238E27FC236}">
                <a16:creationId xmlns:a16="http://schemas.microsoft.com/office/drawing/2014/main" id="{DA1FCDEF-C8D2-4E6C-A93B-D00751751479}"/>
              </a:ext>
            </a:extLst>
          </p:cNvPr>
          <p:cNvSpPr/>
          <p:nvPr/>
        </p:nvSpPr>
        <p:spPr>
          <a:xfrm>
            <a:off x="566365" y="3298612"/>
            <a:ext cx="1360634" cy="1618828"/>
          </a:xfrm>
          <a:prstGeom prst="roundRect">
            <a:avLst>
              <a:gd name="adj" fmla="val 37911"/>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11;p37">
            <a:extLst>
              <a:ext uri="{FF2B5EF4-FFF2-40B4-BE49-F238E27FC236}">
                <a16:creationId xmlns:a16="http://schemas.microsoft.com/office/drawing/2014/main" id="{2C3C71EF-E1D0-4AB1-8AAB-22B6C7BD10AA}"/>
              </a:ext>
            </a:extLst>
          </p:cNvPr>
          <p:cNvSpPr txBox="1">
            <a:spLocks/>
          </p:cNvSpPr>
          <p:nvPr/>
        </p:nvSpPr>
        <p:spPr>
          <a:xfrm flipH="1">
            <a:off x="867815" y="1349695"/>
            <a:ext cx="748357" cy="529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Hind"/>
              <a:buChar char="●"/>
              <a:defRPr sz="1800" b="0" i="0" u="none" strike="noStrike" cap="none">
                <a:solidFill>
                  <a:schemeClr val="dk1"/>
                </a:solidFill>
                <a:latin typeface="Hind"/>
                <a:ea typeface="Hind"/>
                <a:cs typeface="Hind"/>
                <a:sym typeface="Hind"/>
              </a:defRPr>
            </a:lvl1pPr>
            <a:lvl2pPr marL="914400" marR="0" lvl="1"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2pPr>
            <a:lvl3pPr marL="1371600" marR="0" lvl="2"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3pPr>
            <a:lvl4pPr marL="1828800" marR="0" lvl="3"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4pPr>
            <a:lvl5pPr marL="2286000" marR="0" lvl="4"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5pPr>
            <a:lvl6pPr marL="2743200" marR="0" lvl="5"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6pPr>
            <a:lvl7pPr marL="3200400" marR="0" lvl="6"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7pPr>
            <a:lvl8pPr marL="3657600" marR="0" lvl="7"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8pPr>
            <a:lvl9pPr marL="4114800" marR="0" lvl="8" indent="-317500" algn="l" rtl="0">
              <a:lnSpc>
                <a:spcPct val="115000"/>
              </a:lnSpc>
              <a:spcBef>
                <a:spcPts val="1600"/>
              </a:spcBef>
              <a:spcAft>
                <a:spcPts val="1600"/>
              </a:spcAft>
              <a:buClr>
                <a:schemeClr val="dk1"/>
              </a:buClr>
              <a:buSzPts val="1400"/>
              <a:buFont typeface="Hind"/>
              <a:buChar char="■"/>
              <a:defRPr sz="1400" b="0" i="0" u="none" strike="noStrike" cap="none">
                <a:solidFill>
                  <a:schemeClr val="dk1"/>
                </a:solidFill>
                <a:latin typeface="Hind"/>
                <a:ea typeface="Hind"/>
                <a:cs typeface="Hind"/>
                <a:sym typeface="Hind"/>
              </a:defRPr>
            </a:lvl9pPr>
          </a:lstStyle>
          <a:p>
            <a:pPr marL="0" indent="0">
              <a:lnSpc>
                <a:spcPct val="100000"/>
              </a:lnSpc>
              <a:buFont typeface="Hind"/>
              <a:buNone/>
            </a:pPr>
            <a:r>
              <a:rPr lang="en-US" sz="2400" dirty="0">
                <a:solidFill>
                  <a:schemeClr val="dk2"/>
                </a:solidFill>
                <a:latin typeface="Pathway Gothic One"/>
                <a:ea typeface="Pathway Gothic One"/>
                <a:cs typeface="Pathway Gothic One"/>
                <a:sym typeface="Pathway Gothic One"/>
              </a:rPr>
              <a:t>Mean</a:t>
            </a:r>
            <a:endParaRPr lang="en" sz="2400" dirty="0">
              <a:solidFill>
                <a:schemeClr val="dk2"/>
              </a:solidFill>
              <a:latin typeface="Pathway Gothic One"/>
              <a:ea typeface="Pathway Gothic One"/>
              <a:cs typeface="Pathway Gothic One"/>
              <a:sym typeface="Pathway Gothic One"/>
            </a:endParaRPr>
          </a:p>
        </p:txBody>
      </p:sp>
      <p:sp>
        <p:nvSpPr>
          <p:cNvPr id="13" name="Google Shape;613;p37">
            <a:extLst>
              <a:ext uri="{FF2B5EF4-FFF2-40B4-BE49-F238E27FC236}">
                <a16:creationId xmlns:a16="http://schemas.microsoft.com/office/drawing/2014/main" id="{44496D25-E570-4501-A7E8-EB83BC49CA01}"/>
              </a:ext>
            </a:extLst>
          </p:cNvPr>
          <p:cNvSpPr txBox="1">
            <a:spLocks/>
          </p:cNvSpPr>
          <p:nvPr/>
        </p:nvSpPr>
        <p:spPr>
          <a:xfrm flipH="1">
            <a:off x="638105" y="2588838"/>
            <a:ext cx="1314793" cy="56343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Hind"/>
              <a:buChar char="●"/>
              <a:defRPr sz="1800" b="0" i="0" u="none" strike="noStrike" cap="none">
                <a:solidFill>
                  <a:schemeClr val="dk1"/>
                </a:solidFill>
                <a:latin typeface="Hind"/>
                <a:ea typeface="Hind"/>
                <a:cs typeface="Hind"/>
                <a:sym typeface="Hind"/>
              </a:defRPr>
            </a:lvl1pPr>
            <a:lvl2pPr marL="914400" marR="0" lvl="1"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2pPr>
            <a:lvl3pPr marL="1371600" marR="0" lvl="2"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3pPr>
            <a:lvl4pPr marL="1828800" marR="0" lvl="3"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4pPr>
            <a:lvl5pPr marL="2286000" marR="0" lvl="4"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5pPr>
            <a:lvl6pPr marL="2743200" marR="0" lvl="5"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6pPr>
            <a:lvl7pPr marL="3200400" marR="0" lvl="6"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7pPr>
            <a:lvl8pPr marL="3657600" marR="0" lvl="7"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8pPr>
            <a:lvl9pPr marL="4114800" marR="0" lvl="8" indent="-317500" algn="l" rtl="0">
              <a:lnSpc>
                <a:spcPct val="115000"/>
              </a:lnSpc>
              <a:spcBef>
                <a:spcPts val="1600"/>
              </a:spcBef>
              <a:spcAft>
                <a:spcPts val="1600"/>
              </a:spcAft>
              <a:buClr>
                <a:schemeClr val="dk1"/>
              </a:buClr>
              <a:buSzPts val="1400"/>
              <a:buFont typeface="Hind"/>
              <a:buChar char="■"/>
              <a:defRPr sz="1400" b="0" i="0" u="none" strike="noStrike" cap="none">
                <a:solidFill>
                  <a:schemeClr val="dk1"/>
                </a:solidFill>
                <a:latin typeface="Hind"/>
                <a:ea typeface="Hind"/>
                <a:cs typeface="Hind"/>
                <a:sym typeface="Hind"/>
              </a:defRPr>
            </a:lvl9pPr>
          </a:lstStyle>
          <a:p>
            <a:pPr marL="0" indent="0">
              <a:lnSpc>
                <a:spcPct val="100000"/>
              </a:lnSpc>
              <a:buFont typeface="Hind"/>
              <a:buNone/>
            </a:pPr>
            <a:r>
              <a:rPr lang="en-US" sz="2400" dirty="0">
                <a:solidFill>
                  <a:schemeClr val="dk2"/>
                </a:solidFill>
                <a:latin typeface="Pathway Gothic One"/>
                <a:ea typeface="Pathway Gothic One"/>
                <a:cs typeface="Pathway Gothic One"/>
                <a:sym typeface="Pathway Gothic One"/>
              </a:rPr>
              <a:t>Covariance</a:t>
            </a:r>
            <a:endParaRPr lang="en" sz="2400" dirty="0">
              <a:solidFill>
                <a:schemeClr val="dk2"/>
              </a:solidFill>
              <a:latin typeface="Pathway Gothic One"/>
              <a:ea typeface="Pathway Gothic One"/>
              <a:cs typeface="Pathway Gothic One"/>
              <a:sym typeface="Pathway Gothic One"/>
            </a:endParaRPr>
          </a:p>
        </p:txBody>
      </p:sp>
      <p:sp>
        <p:nvSpPr>
          <p:cNvPr id="14" name="Google Shape;615;p37">
            <a:extLst>
              <a:ext uri="{FF2B5EF4-FFF2-40B4-BE49-F238E27FC236}">
                <a16:creationId xmlns:a16="http://schemas.microsoft.com/office/drawing/2014/main" id="{9F7536C1-5D3E-4D6F-9E68-23CB75D8B32A}"/>
              </a:ext>
            </a:extLst>
          </p:cNvPr>
          <p:cNvSpPr txBox="1">
            <a:spLocks/>
          </p:cNvSpPr>
          <p:nvPr/>
        </p:nvSpPr>
        <p:spPr>
          <a:xfrm flipH="1">
            <a:off x="622556" y="3894101"/>
            <a:ext cx="1561157" cy="485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Hind"/>
              <a:buChar char="●"/>
              <a:defRPr sz="1800" b="0" i="0" u="none" strike="noStrike" cap="none">
                <a:solidFill>
                  <a:schemeClr val="dk1"/>
                </a:solidFill>
                <a:latin typeface="Hind"/>
                <a:ea typeface="Hind"/>
                <a:cs typeface="Hind"/>
                <a:sym typeface="Hind"/>
              </a:defRPr>
            </a:lvl1pPr>
            <a:lvl2pPr marL="914400" marR="0" lvl="1"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2pPr>
            <a:lvl3pPr marL="1371600" marR="0" lvl="2"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3pPr>
            <a:lvl4pPr marL="1828800" marR="0" lvl="3"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4pPr>
            <a:lvl5pPr marL="2286000" marR="0" lvl="4"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5pPr>
            <a:lvl6pPr marL="2743200" marR="0" lvl="5"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6pPr>
            <a:lvl7pPr marL="3200400" marR="0" lvl="6"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7pPr>
            <a:lvl8pPr marL="3657600" marR="0" lvl="7"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8pPr>
            <a:lvl9pPr marL="4114800" marR="0" lvl="8" indent="-317500" algn="l" rtl="0">
              <a:lnSpc>
                <a:spcPct val="115000"/>
              </a:lnSpc>
              <a:spcBef>
                <a:spcPts val="1600"/>
              </a:spcBef>
              <a:spcAft>
                <a:spcPts val="1600"/>
              </a:spcAft>
              <a:buClr>
                <a:schemeClr val="dk1"/>
              </a:buClr>
              <a:buSzPts val="1400"/>
              <a:buFont typeface="Hind"/>
              <a:buChar char="■"/>
              <a:defRPr sz="1400" b="0" i="0" u="none" strike="noStrike" cap="none">
                <a:solidFill>
                  <a:schemeClr val="dk1"/>
                </a:solidFill>
                <a:latin typeface="Hind"/>
                <a:ea typeface="Hind"/>
                <a:cs typeface="Hind"/>
                <a:sym typeface="Hind"/>
              </a:defRPr>
            </a:lvl9pPr>
          </a:lstStyle>
          <a:p>
            <a:pPr marL="0" indent="0">
              <a:lnSpc>
                <a:spcPct val="100000"/>
              </a:lnSpc>
              <a:buFont typeface="Hind"/>
              <a:buNone/>
            </a:pPr>
            <a:r>
              <a:rPr lang="en-US" sz="2400" dirty="0">
                <a:solidFill>
                  <a:schemeClr val="dk2"/>
                </a:solidFill>
                <a:latin typeface="Pathway Gothic One"/>
                <a:ea typeface="Pathway Gothic One"/>
                <a:cs typeface="Pathway Gothic One"/>
                <a:sym typeface="Pathway Gothic One"/>
              </a:rPr>
              <a:t>Correlation</a:t>
            </a:r>
            <a:endParaRPr lang="en" sz="2400" dirty="0">
              <a:solidFill>
                <a:schemeClr val="dk2"/>
              </a:solidFill>
              <a:latin typeface="Pathway Gothic One"/>
              <a:ea typeface="Pathway Gothic One"/>
              <a:cs typeface="Pathway Gothic One"/>
              <a:sym typeface="Pathway Gothic One"/>
            </a:endParaRPr>
          </a:p>
        </p:txBody>
      </p:sp>
      <p:cxnSp>
        <p:nvCxnSpPr>
          <p:cNvPr id="16" name="Google Shape;709;p39">
            <a:extLst>
              <a:ext uri="{FF2B5EF4-FFF2-40B4-BE49-F238E27FC236}">
                <a16:creationId xmlns:a16="http://schemas.microsoft.com/office/drawing/2014/main" id="{05C4805A-7088-4C4A-BCF9-D8E5D5E4FD54}"/>
              </a:ext>
            </a:extLst>
          </p:cNvPr>
          <p:cNvCxnSpPr>
            <a:cxnSpLocks/>
          </p:cNvCxnSpPr>
          <p:nvPr/>
        </p:nvCxnSpPr>
        <p:spPr>
          <a:xfrm>
            <a:off x="1887054" y="1643803"/>
            <a:ext cx="246364" cy="0"/>
          </a:xfrm>
          <a:prstGeom prst="straightConnector1">
            <a:avLst/>
          </a:prstGeom>
          <a:noFill/>
          <a:ln w="9525" cap="flat" cmpd="sng">
            <a:solidFill>
              <a:schemeClr val="dk1"/>
            </a:solidFill>
            <a:prstDash val="solid"/>
            <a:round/>
            <a:headEnd type="none" w="med" len="med"/>
            <a:tailEnd type="none" w="med" len="med"/>
          </a:ln>
        </p:spPr>
      </p:cxnSp>
      <p:cxnSp>
        <p:nvCxnSpPr>
          <p:cNvPr id="17" name="Google Shape;708;p39">
            <a:extLst>
              <a:ext uri="{FF2B5EF4-FFF2-40B4-BE49-F238E27FC236}">
                <a16:creationId xmlns:a16="http://schemas.microsoft.com/office/drawing/2014/main" id="{27639762-247D-4DCA-B9B2-A1A6E03B6C2F}"/>
              </a:ext>
            </a:extLst>
          </p:cNvPr>
          <p:cNvCxnSpPr>
            <a:cxnSpLocks/>
          </p:cNvCxnSpPr>
          <p:nvPr/>
        </p:nvCxnSpPr>
        <p:spPr>
          <a:xfrm>
            <a:off x="2133418" y="1447637"/>
            <a:ext cx="0" cy="392332"/>
          </a:xfrm>
          <a:prstGeom prst="straightConnector1">
            <a:avLst/>
          </a:prstGeom>
          <a:noFill/>
          <a:ln w="9525" cap="flat" cmpd="sng">
            <a:solidFill>
              <a:schemeClr val="dk1"/>
            </a:solidFill>
            <a:prstDash val="solid"/>
            <a:round/>
            <a:headEnd type="none" w="med" len="med"/>
            <a:tailEnd type="none" w="med" len="med"/>
          </a:ln>
        </p:spPr>
      </p:cxnSp>
      <p:cxnSp>
        <p:nvCxnSpPr>
          <p:cNvPr id="20" name="Google Shape;709;p39">
            <a:extLst>
              <a:ext uri="{FF2B5EF4-FFF2-40B4-BE49-F238E27FC236}">
                <a16:creationId xmlns:a16="http://schemas.microsoft.com/office/drawing/2014/main" id="{C800EC70-9AE9-428C-9DB1-F45357C29A4F}"/>
              </a:ext>
            </a:extLst>
          </p:cNvPr>
          <p:cNvCxnSpPr>
            <a:cxnSpLocks/>
          </p:cNvCxnSpPr>
          <p:nvPr/>
        </p:nvCxnSpPr>
        <p:spPr>
          <a:xfrm>
            <a:off x="1887054" y="2896496"/>
            <a:ext cx="246364" cy="0"/>
          </a:xfrm>
          <a:prstGeom prst="straightConnector1">
            <a:avLst/>
          </a:prstGeom>
          <a:noFill/>
          <a:ln w="9525" cap="flat" cmpd="sng">
            <a:solidFill>
              <a:srgbClr val="E97664"/>
            </a:solidFill>
            <a:prstDash val="solid"/>
            <a:round/>
            <a:headEnd type="none" w="med" len="med"/>
            <a:tailEnd type="none" w="med" len="med"/>
          </a:ln>
        </p:spPr>
      </p:cxnSp>
      <p:cxnSp>
        <p:nvCxnSpPr>
          <p:cNvPr id="21" name="Google Shape;708;p39">
            <a:extLst>
              <a:ext uri="{FF2B5EF4-FFF2-40B4-BE49-F238E27FC236}">
                <a16:creationId xmlns:a16="http://schemas.microsoft.com/office/drawing/2014/main" id="{5F655578-05F2-4A7B-B2FF-62D1F374808B}"/>
              </a:ext>
            </a:extLst>
          </p:cNvPr>
          <p:cNvCxnSpPr>
            <a:cxnSpLocks/>
          </p:cNvCxnSpPr>
          <p:nvPr/>
        </p:nvCxnSpPr>
        <p:spPr>
          <a:xfrm>
            <a:off x="2133418" y="2700330"/>
            <a:ext cx="0" cy="392332"/>
          </a:xfrm>
          <a:prstGeom prst="straightConnector1">
            <a:avLst/>
          </a:prstGeom>
          <a:noFill/>
          <a:ln w="9525" cap="flat" cmpd="sng">
            <a:solidFill>
              <a:srgbClr val="E97664"/>
            </a:solidFill>
            <a:prstDash val="solid"/>
            <a:round/>
            <a:headEnd type="none" w="med" len="med"/>
            <a:tailEnd type="none" w="med" len="med"/>
          </a:ln>
        </p:spPr>
      </p:cxnSp>
      <p:cxnSp>
        <p:nvCxnSpPr>
          <p:cNvPr id="22" name="Google Shape;709;p39">
            <a:extLst>
              <a:ext uri="{FF2B5EF4-FFF2-40B4-BE49-F238E27FC236}">
                <a16:creationId xmlns:a16="http://schemas.microsoft.com/office/drawing/2014/main" id="{7702F0E5-D9C5-4E6F-91C9-CA3BC72063A3}"/>
              </a:ext>
            </a:extLst>
          </p:cNvPr>
          <p:cNvCxnSpPr>
            <a:cxnSpLocks/>
          </p:cNvCxnSpPr>
          <p:nvPr/>
        </p:nvCxnSpPr>
        <p:spPr>
          <a:xfrm>
            <a:off x="1887054" y="4154410"/>
            <a:ext cx="246364" cy="0"/>
          </a:xfrm>
          <a:prstGeom prst="straightConnector1">
            <a:avLst/>
          </a:prstGeom>
          <a:noFill/>
          <a:ln w="9525" cap="flat" cmpd="sng">
            <a:solidFill>
              <a:srgbClr val="A83423"/>
            </a:solidFill>
            <a:prstDash val="solid"/>
            <a:round/>
            <a:headEnd type="none" w="med" len="med"/>
            <a:tailEnd type="none" w="med" len="med"/>
          </a:ln>
        </p:spPr>
      </p:cxnSp>
      <p:cxnSp>
        <p:nvCxnSpPr>
          <p:cNvPr id="23" name="Google Shape;708;p39">
            <a:extLst>
              <a:ext uri="{FF2B5EF4-FFF2-40B4-BE49-F238E27FC236}">
                <a16:creationId xmlns:a16="http://schemas.microsoft.com/office/drawing/2014/main" id="{1B85A81F-0C03-4933-AC3A-5D499ED77615}"/>
              </a:ext>
            </a:extLst>
          </p:cNvPr>
          <p:cNvCxnSpPr>
            <a:cxnSpLocks/>
          </p:cNvCxnSpPr>
          <p:nvPr/>
        </p:nvCxnSpPr>
        <p:spPr>
          <a:xfrm>
            <a:off x="2133418" y="3958244"/>
            <a:ext cx="0" cy="392332"/>
          </a:xfrm>
          <a:prstGeom prst="straightConnector1">
            <a:avLst/>
          </a:prstGeom>
          <a:noFill/>
          <a:ln w="9525" cap="flat" cmpd="sng">
            <a:solidFill>
              <a:srgbClr val="A83423"/>
            </a:solidFill>
            <a:prstDash val="solid"/>
            <a:round/>
            <a:headEnd type="none" w="med" len="med"/>
            <a:tailEnd type="none" w="med" len="med"/>
          </a:ln>
        </p:spPr>
      </p:cxnSp>
      <p:sp>
        <p:nvSpPr>
          <p:cNvPr id="19" name="Textfeld 18">
            <a:extLst>
              <a:ext uri="{FF2B5EF4-FFF2-40B4-BE49-F238E27FC236}">
                <a16:creationId xmlns:a16="http://schemas.microsoft.com/office/drawing/2014/main" id="{46401197-87D4-453A-968F-FA3B6D3F4761}"/>
              </a:ext>
            </a:extLst>
          </p:cNvPr>
          <p:cNvSpPr txBox="1"/>
          <p:nvPr/>
        </p:nvSpPr>
        <p:spPr>
          <a:xfrm>
            <a:off x="8758958" y="4829685"/>
            <a:ext cx="417102"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30</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28256979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a:t>LINEAR TIME SERIES</a:t>
            </a:r>
            <a:endParaRPr lang="en-US" dirty="0"/>
          </a:p>
        </p:txBody>
      </p:sp>
      <mc:AlternateContent xmlns:mc="http://schemas.openxmlformats.org/markup-compatibility/2006" xmlns:a14="http://schemas.microsoft.com/office/drawing/2010/main">
        <mc:Choice Requires="a14">
          <p:sp>
            <p:nvSpPr>
              <p:cNvPr id="7" name="Google Shape;717;p40">
                <a:extLst>
                  <a:ext uri="{FF2B5EF4-FFF2-40B4-BE49-F238E27FC236}">
                    <a16:creationId xmlns:a16="http://schemas.microsoft.com/office/drawing/2014/main" id="{6B0C4319-B1BF-4924-83DC-3D9B1E3EECF9}"/>
                  </a:ext>
                </a:extLst>
              </p:cNvPr>
              <p:cNvSpPr/>
              <p:nvPr/>
            </p:nvSpPr>
            <p:spPr>
              <a:xfrm>
                <a:off x="2196849" y="1555999"/>
                <a:ext cx="4750301" cy="82155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en-US" altLang="en-US" sz="3200" dirty="0">
                    <a:solidFill>
                      <a:srgbClr val="212E73"/>
                    </a:solidFill>
                    <a:latin typeface="Hind" panose="020B0604020202020204" charset="0"/>
                    <a:cs typeface="Hind" panose="020B0604020202020204" charset="0"/>
                  </a:rPr>
                  <a:t>Y</a:t>
                </a:r>
                <a:r>
                  <a:rPr lang="en-US" altLang="en-US" sz="3200" baseline="-25000" dirty="0" err="1">
                    <a:solidFill>
                      <a:srgbClr val="212E73"/>
                    </a:solidFill>
                    <a:latin typeface="Hind" panose="020B0604020202020204" charset="0"/>
                    <a:cs typeface="Hind" panose="020B0604020202020204" charset="0"/>
                  </a:rPr>
                  <a:t>t</a:t>
                </a:r>
                <a:r>
                  <a:rPr lang="en-US" altLang="en-US" sz="3200" dirty="0">
                    <a:solidFill>
                      <a:srgbClr val="212E73"/>
                    </a:solidFill>
                    <a:latin typeface="Hind" panose="020B0604020202020204" charset="0"/>
                    <a:cs typeface="Hind" panose="020B0604020202020204" charset="0"/>
                  </a:rPr>
                  <a:t> = </a:t>
                </a:r>
                <a14:m>
                  <m:oMath xmlns:m="http://schemas.openxmlformats.org/officeDocument/2006/math">
                    <m:sSub>
                      <m:sSubPr>
                        <m:ctrlPr>
                          <a:rPr lang="en-US" altLang="en-US" sz="3200" i="1">
                            <a:solidFill>
                              <a:srgbClr val="212E73"/>
                            </a:solidFill>
                            <a:latin typeface="Cambria Math" panose="02040503050406030204" pitchFamily="18" charset="0"/>
                            <a:cs typeface="Hind" panose="020B0604020202020204" charset="0"/>
                          </a:rPr>
                        </m:ctrlPr>
                      </m:sSubPr>
                      <m:e>
                        <m:r>
                          <a:rPr lang="en-US" altLang="en-US" sz="3200" i="1">
                            <a:solidFill>
                              <a:srgbClr val="212E73"/>
                            </a:solidFill>
                            <a:latin typeface="Cambria Math" panose="02040503050406030204" pitchFamily="18" charset="0"/>
                            <a:ea typeface="Cambria Math" panose="02040503050406030204" pitchFamily="18" charset="0"/>
                            <a:cs typeface="Hind" panose="020B0604020202020204" charset="0"/>
                          </a:rPr>
                          <m:t>𝜓</m:t>
                        </m:r>
                      </m:e>
                      <m:sub>
                        <m:r>
                          <a:rPr lang="de-DE" altLang="en-US" sz="3200" b="0" i="1" smtClean="0">
                            <a:solidFill>
                              <a:srgbClr val="212E73"/>
                            </a:solidFill>
                            <a:latin typeface="Cambria Math" panose="02040503050406030204" pitchFamily="18" charset="0"/>
                            <a:ea typeface="Cambria Math" panose="02040503050406030204" pitchFamily="18" charset="0"/>
                            <a:cs typeface="Hind" panose="020B0604020202020204" charset="0"/>
                          </a:rPr>
                          <m:t>0</m:t>
                        </m:r>
                      </m:sub>
                    </m:sSub>
                    <m:r>
                      <a:rPr lang="de-DE" altLang="en-US" sz="3200" i="1">
                        <a:solidFill>
                          <a:srgbClr val="212E73"/>
                        </a:solidFill>
                        <a:latin typeface="Cambria Math" panose="02040503050406030204" pitchFamily="18" charset="0"/>
                        <a:cs typeface="Hind" panose="020B0604020202020204" charset="0"/>
                      </a:rPr>
                      <m:t> </m:t>
                    </m:r>
                  </m:oMath>
                </a14:m>
                <a:r>
                  <a:rPr lang="en-US" altLang="en-US" sz="3200" dirty="0">
                    <a:solidFill>
                      <a:srgbClr val="212E73"/>
                    </a:solidFill>
                    <a:latin typeface="Segoe UI Symbol" panose="020B0502040204020203" pitchFamily="34" charset="0"/>
                    <a:ea typeface="Segoe UI Symbol" panose="020B0502040204020203" pitchFamily="34" charset="0"/>
                    <a:cs typeface="Hind" panose="020B0604020202020204" charset="0"/>
                  </a:rPr>
                  <a:t>· </a:t>
                </a:r>
                <a:r>
                  <a:rPr lang="en-US" altLang="en-US" sz="3200" dirty="0">
                    <a:solidFill>
                      <a:srgbClr val="212E73"/>
                    </a:solidFill>
                    <a:latin typeface="Hind" panose="020B0604020202020204" charset="0"/>
                    <a:cs typeface="Hind" panose="020B0604020202020204" charset="0"/>
                  </a:rPr>
                  <a:t>a</a:t>
                </a:r>
                <a:r>
                  <a:rPr lang="en-US" altLang="en-US" sz="3200" baseline="-25000" dirty="0">
                    <a:solidFill>
                      <a:srgbClr val="212E73"/>
                    </a:solidFill>
                    <a:latin typeface="Hind" panose="020B0604020202020204" charset="0"/>
                    <a:cs typeface="Hind" panose="020B0604020202020204" charset="0"/>
                  </a:rPr>
                  <a:t>t</a:t>
                </a:r>
                <a:r>
                  <a:rPr lang="en-US" altLang="en-US" sz="3200" dirty="0">
                    <a:solidFill>
                      <a:srgbClr val="212E73"/>
                    </a:solidFill>
                    <a:latin typeface="Hind" panose="020B0604020202020204" charset="0"/>
                    <a:cs typeface="Hind" panose="020B0604020202020204" charset="0"/>
                  </a:rPr>
                  <a:t> + </a:t>
                </a:r>
                <a14:m>
                  <m:oMath xmlns:m="http://schemas.openxmlformats.org/officeDocument/2006/math">
                    <m:sSub>
                      <m:sSubPr>
                        <m:ctrlPr>
                          <a:rPr lang="en-US" altLang="en-US" sz="3200" i="1">
                            <a:solidFill>
                              <a:srgbClr val="212E73"/>
                            </a:solidFill>
                            <a:latin typeface="Cambria Math" panose="02040503050406030204" pitchFamily="18" charset="0"/>
                            <a:cs typeface="Hind" panose="020B0604020202020204" charset="0"/>
                          </a:rPr>
                        </m:ctrlPr>
                      </m:sSubPr>
                      <m:e>
                        <m:r>
                          <a:rPr lang="en-US" altLang="en-US" sz="3200" i="1">
                            <a:solidFill>
                              <a:srgbClr val="212E73"/>
                            </a:solidFill>
                            <a:latin typeface="Cambria Math" panose="02040503050406030204" pitchFamily="18" charset="0"/>
                            <a:ea typeface="Cambria Math" panose="02040503050406030204" pitchFamily="18" charset="0"/>
                            <a:cs typeface="Hind" panose="020B0604020202020204" charset="0"/>
                          </a:rPr>
                          <m:t>𝜓</m:t>
                        </m:r>
                      </m:e>
                      <m:sub>
                        <m:r>
                          <a:rPr lang="de-DE" altLang="en-US" sz="3200" b="0" i="1" smtClean="0">
                            <a:solidFill>
                              <a:srgbClr val="212E73"/>
                            </a:solidFill>
                            <a:latin typeface="Cambria Math" panose="02040503050406030204" pitchFamily="18" charset="0"/>
                            <a:ea typeface="Cambria Math" panose="02040503050406030204" pitchFamily="18" charset="0"/>
                            <a:cs typeface="Hind" panose="020B0604020202020204" charset="0"/>
                          </a:rPr>
                          <m:t>1</m:t>
                        </m:r>
                      </m:sub>
                    </m:sSub>
                    <m:r>
                      <a:rPr lang="de-DE" altLang="en-US" sz="3200" i="1">
                        <a:solidFill>
                          <a:srgbClr val="212E73"/>
                        </a:solidFill>
                        <a:latin typeface="Cambria Math" panose="02040503050406030204" pitchFamily="18" charset="0"/>
                        <a:cs typeface="Hind" panose="020B0604020202020204" charset="0"/>
                      </a:rPr>
                      <m:t> </m:t>
                    </m:r>
                  </m:oMath>
                </a14:m>
                <a:r>
                  <a:rPr lang="en-US" altLang="en-US" sz="3200" dirty="0">
                    <a:solidFill>
                      <a:srgbClr val="212E73"/>
                    </a:solidFill>
                    <a:latin typeface="Segoe UI Symbol" panose="020B0502040204020203" pitchFamily="34" charset="0"/>
                    <a:ea typeface="Segoe UI Symbol" panose="020B0502040204020203" pitchFamily="34" charset="0"/>
                    <a:cs typeface="Hind" panose="020B0604020202020204" charset="0"/>
                  </a:rPr>
                  <a:t>·</a:t>
                </a:r>
                <a:r>
                  <a:rPr lang="en-US" altLang="en-US" sz="3200" dirty="0">
                    <a:solidFill>
                      <a:srgbClr val="212E73"/>
                    </a:solidFill>
                    <a:latin typeface="Hind" panose="020B0604020202020204" charset="0"/>
                    <a:cs typeface="Hind" panose="020B0604020202020204" charset="0"/>
                  </a:rPr>
                  <a:t> a</a:t>
                </a:r>
                <a:r>
                  <a:rPr lang="en-US" altLang="en-US" sz="3200" baseline="-25000" dirty="0">
                    <a:solidFill>
                      <a:srgbClr val="212E73"/>
                    </a:solidFill>
                    <a:latin typeface="Hind" panose="020B0604020202020204" charset="0"/>
                    <a:cs typeface="Hind" panose="020B0604020202020204" charset="0"/>
                  </a:rPr>
                  <a:t>t-1 </a:t>
                </a:r>
                <a:r>
                  <a:rPr lang="en-US" altLang="en-US" sz="3200" dirty="0">
                    <a:solidFill>
                      <a:srgbClr val="212E73"/>
                    </a:solidFill>
                    <a:latin typeface="Hind" panose="020B0604020202020204" charset="0"/>
                    <a:cs typeface="Hind" panose="020B0604020202020204" charset="0"/>
                  </a:rPr>
                  <a:t>+ …</a:t>
                </a:r>
              </a:p>
            </p:txBody>
          </p:sp>
        </mc:Choice>
        <mc:Fallback xmlns="">
          <p:sp>
            <p:nvSpPr>
              <p:cNvPr id="7" name="Google Shape;717;p40">
                <a:extLst>
                  <a:ext uri="{FF2B5EF4-FFF2-40B4-BE49-F238E27FC236}">
                    <a16:creationId xmlns:a16="http://schemas.microsoft.com/office/drawing/2014/main" id="{6B0C4319-B1BF-4924-83DC-3D9B1E3EECF9}"/>
                  </a:ext>
                </a:extLst>
              </p:cNvPr>
              <p:cNvSpPr>
                <a:spLocks noRot="1" noChangeAspect="1" noMove="1" noResize="1" noEditPoints="1" noAdjustHandles="1" noChangeArrowheads="1" noChangeShapeType="1" noTextEdit="1"/>
              </p:cNvSpPr>
              <p:nvPr/>
            </p:nvSpPr>
            <p:spPr>
              <a:xfrm>
                <a:off x="2196849" y="1555999"/>
                <a:ext cx="4750301" cy="821552"/>
              </a:xfrm>
              <a:prstGeom prst="roundRect">
                <a:avLst>
                  <a:gd name="adj" fmla="val 50000"/>
                </a:avLst>
              </a:prstGeom>
              <a:blipFill>
                <a:blip r:embed="rId3"/>
                <a:stretch>
                  <a:fillRect t="-1481" b="-11852"/>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Google Shape;717;p40">
                <a:extLst>
                  <a:ext uri="{FF2B5EF4-FFF2-40B4-BE49-F238E27FC236}">
                    <a16:creationId xmlns:a16="http://schemas.microsoft.com/office/drawing/2014/main" id="{2965CC3A-6140-44D7-982A-6F39F8296B88}"/>
                  </a:ext>
                </a:extLst>
              </p:cNvPr>
              <p:cNvSpPr/>
              <p:nvPr/>
            </p:nvSpPr>
            <p:spPr>
              <a:xfrm>
                <a:off x="256531" y="2765948"/>
                <a:ext cx="3329109" cy="1876499"/>
              </a:xfrm>
              <a:prstGeom prst="roundRect">
                <a:avLst>
                  <a:gd name="adj" fmla="val 30395"/>
                </a:avLst>
              </a:prstGeom>
              <a:solidFill>
                <a:schemeClr val="accent1"/>
              </a:solidFill>
              <a:ln>
                <a:noFill/>
              </a:ln>
            </p:spPr>
            <p:txBody>
              <a:bodyPr spcFirstLastPara="1" wrap="square" lIns="91425" tIns="91425" rIns="91425" bIns="91425" anchor="ctr" anchorCtr="0">
                <a:noAutofit/>
              </a:bodyPr>
              <a:lstStyle/>
              <a:p>
                <a:pPr lvl="0"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a</a:t>
                </a:r>
                <a:r>
                  <a:rPr lang="en-US" altLang="en-US" sz="2000" baseline="-25000" dirty="0">
                    <a:solidFill>
                      <a:srgbClr val="212E73"/>
                    </a:solidFill>
                    <a:latin typeface="Hind" panose="020B0604020202020204" charset="0"/>
                    <a:cs typeface="Hind" panose="020B0604020202020204" charset="0"/>
                  </a:rPr>
                  <a:t>t </a:t>
                </a:r>
                <a:r>
                  <a:rPr lang="en-US" altLang="en-US" sz="2000" dirty="0">
                    <a:solidFill>
                      <a:srgbClr val="212E73"/>
                    </a:solidFill>
                    <a:latin typeface="Hind" panose="020B0604020202020204" charset="0"/>
                    <a:cs typeface="Hind" panose="020B0604020202020204" charset="0"/>
                  </a:rPr>
                  <a:t>~ N(0, </a:t>
                </a:r>
                <a:r>
                  <a:rPr lang="el-GR" altLang="en-US" sz="2000" dirty="0">
                    <a:solidFill>
                      <a:srgbClr val="212E73"/>
                    </a:solidFill>
                    <a:latin typeface="Segoe UI Symbol" panose="020B0502040204020203" pitchFamily="34" charset="0"/>
                    <a:ea typeface="Segoe UI Symbol" panose="020B0502040204020203" pitchFamily="34" charset="0"/>
                    <a:cs typeface="Hind" panose="020B0604020202020204" charset="0"/>
                  </a:rPr>
                  <a:t>σ</a:t>
                </a:r>
                <a:r>
                  <a:rPr lang="de-DE" altLang="en-US" sz="2000" baseline="30000" dirty="0">
                    <a:solidFill>
                      <a:srgbClr val="212E73"/>
                    </a:solidFill>
                    <a:latin typeface="Segoe UI Symbol" panose="020B0502040204020203" pitchFamily="34" charset="0"/>
                    <a:ea typeface="Segoe UI Symbol" panose="020B0502040204020203" pitchFamily="34" charset="0"/>
                    <a:cs typeface="Hind" panose="020B0604020202020204" charset="0"/>
                  </a:rPr>
                  <a:t>2</a:t>
                </a:r>
                <a:r>
                  <a:rPr lang="en-US" altLang="en-US" sz="2000" dirty="0">
                    <a:solidFill>
                      <a:srgbClr val="212E73"/>
                    </a:solidFill>
                    <a:latin typeface="Hind" panose="020B0604020202020204" charset="0"/>
                    <a:cs typeface="Hind" panose="020B0604020202020204" charset="0"/>
                  </a:rPr>
                  <a:t>)</a:t>
                </a:r>
              </a:p>
              <a:p>
                <a:pPr lvl="0"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t = …, -1, 0, 1, 2,…</a:t>
                </a:r>
              </a:p>
              <a:p>
                <a:pPr lvl="0" eaLnBrk="0" fontAlgn="base" hangingPunct="0">
                  <a:spcBef>
                    <a:spcPct val="0"/>
                  </a:spcBef>
                  <a:spcAft>
                    <a:spcPct val="0"/>
                  </a:spcAft>
                  <a:buClrTx/>
                </a:pPr>
                <a14:m>
                  <m:oMath xmlns:m="http://schemas.openxmlformats.org/officeDocument/2006/math">
                    <m:sSub>
                      <m:sSubPr>
                        <m:ctrlPr>
                          <a:rPr lang="en-US" altLang="en-US" sz="2000" i="1" smtClean="0">
                            <a:solidFill>
                              <a:srgbClr val="212E73"/>
                            </a:solidFill>
                            <a:latin typeface="Cambria Math" panose="02040503050406030204" pitchFamily="18" charset="0"/>
                            <a:cs typeface="Hind" panose="020B0604020202020204" charset="0"/>
                          </a:rPr>
                        </m:ctrlPr>
                      </m:sSubPr>
                      <m:e>
                        <m:r>
                          <a:rPr lang="en-US" altLang="en-US" sz="2000" i="1">
                            <a:solidFill>
                              <a:srgbClr val="212E73"/>
                            </a:solidFill>
                            <a:latin typeface="Cambria Math" panose="02040503050406030204" pitchFamily="18" charset="0"/>
                            <a:ea typeface="Cambria Math" panose="02040503050406030204" pitchFamily="18" charset="0"/>
                            <a:cs typeface="Hind" panose="020B0604020202020204" charset="0"/>
                          </a:rPr>
                          <m:t>𝜓</m:t>
                        </m:r>
                      </m:e>
                      <m:sub>
                        <m:r>
                          <a:rPr lang="de-DE" altLang="en-US" sz="2000" b="0" i="1" smtClean="0">
                            <a:solidFill>
                              <a:srgbClr val="212E73"/>
                            </a:solidFill>
                            <a:latin typeface="Cambria Math" panose="02040503050406030204" pitchFamily="18" charset="0"/>
                            <a:cs typeface="Hind" panose="020B0604020202020204" charset="0"/>
                          </a:rPr>
                          <m:t>𝑖</m:t>
                        </m:r>
                      </m:sub>
                    </m:sSub>
                  </m:oMath>
                </a14:m>
                <a:r>
                  <a:rPr lang="en-US" altLang="en-US" sz="2000" dirty="0">
                    <a:solidFill>
                      <a:srgbClr val="212E73"/>
                    </a:solidFill>
                    <a:latin typeface="Hind" panose="020B0604020202020204" charset="0"/>
                    <a:cs typeface="Hind" panose="020B0604020202020204" charset="0"/>
                  </a:rPr>
                  <a:t> weights, </a:t>
                </a:r>
                <a:r>
                  <a:rPr lang="en-US" altLang="en-US" sz="2000" dirty="0" err="1">
                    <a:solidFill>
                      <a:srgbClr val="212E73"/>
                    </a:solidFill>
                    <a:latin typeface="Hind" panose="020B0604020202020204" charset="0"/>
                    <a:cs typeface="Hind" panose="020B0604020202020204" charset="0"/>
                  </a:rPr>
                  <a:t>i</a:t>
                </a:r>
                <a:r>
                  <a:rPr lang="en-US" altLang="en-US" sz="2000" dirty="0">
                    <a:solidFill>
                      <a:srgbClr val="212E73"/>
                    </a:solidFill>
                    <a:latin typeface="Hind" panose="020B0604020202020204" charset="0"/>
                    <a:cs typeface="Hind" panose="020B0604020202020204" charset="0"/>
                  </a:rPr>
                  <a:t> = 0, 1, 2, ...</a:t>
                </a:r>
              </a:p>
              <a:p>
                <a:pPr lvl="0" eaLnBrk="0" fontAlgn="base" hangingPunct="0">
                  <a:spcBef>
                    <a:spcPct val="0"/>
                  </a:spcBef>
                  <a:spcAft>
                    <a:spcPct val="0"/>
                  </a:spcAft>
                  <a:buClrTx/>
                </a:pPr>
                <a14:m>
                  <m:oMathPara xmlns:m="http://schemas.openxmlformats.org/officeDocument/2006/math">
                    <m:oMathParaPr>
                      <m:jc m:val="centerGroup"/>
                    </m:oMathParaPr>
                    <m:oMath xmlns:m="http://schemas.openxmlformats.org/officeDocument/2006/math">
                      <m:nary>
                        <m:naryPr>
                          <m:chr m:val="∑"/>
                          <m:ctrlPr>
                            <a:rPr lang="en-US" altLang="en-US" sz="1600" i="1" smtClean="0">
                              <a:solidFill>
                                <a:srgbClr val="212E73"/>
                              </a:solidFill>
                              <a:latin typeface="Cambria Math" panose="02040503050406030204" pitchFamily="18" charset="0"/>
                              <a:cs typeface="Hind" panose="020B0604020202020204" charset="0"/>
                            </a:rPr>
                          </m:ctrlPr>
                        </m:naryPr>
                        <m:sub>
                          <m:r>
                            <m:rPr>
                              <m:brk m:alnAt="23"/>
                            </m:rPr>
                            <a:rPr lang="de-DE" altLang="en-US" sz="1600" b="0" i="1" smtClean="0">
                              <a:solidFill>
                                <a:srgbClr val="212E73"/>
                              </a:solidFill>
                              <a:latin typeface="Cambria Math" panose="02040503050406030204" pitchFamily="18" charset="0"/>
                              <a:cs typeface="Hind" panose="020B0604020202020204" charset="0"/>
                            </a:rPr>
                            <m:t>𝑖</m:t>
                          </m:r>
                          <m:r>
                            <a:rPr lang="de-DE" altLang="en-US" sz="1600" b="0" i="1" smtClean="0">
                              <a:solidFill>
                                <a:srgbClr val="212E73"/>
                              </a:solidFill>
                              <a:latin typeface="Cambria Math" panose="02040503050406030204" pitchFamily="18" charset="0"/>
                              <a:cs typeface="Hind" panose="020B0604020202020204" charset="0"/>
                            </a:rPr>
                            <m:t>=0</m:t>
                          </m:r>
                        </m:sub>
                        <m:sup>
                          <m:r>
                            <a:rPr lang="en-US" altLang="en-US" sz="1600" i="1" smtClean="0">
                              <a:solidFill>
                                <a:srgbClr val="212E73"/>
                              </a:solidFill>
                              <a:latin typeface="Cambria Math" panose="02040503050406030204" pitchFamily="18" charset="0"/>
                              <a:ea typeface="Cambria Math" panose="02040503050406030204" pitchFamily="18" charset="0"/>
                              <a:cs typeface="Hind" panose="020B0604020202020204" charset="0"/>
                            </a:rPr>
                            <m:t>∞</m:t>
                          </m:r>
                        </m:sup>
                        <m:e>
                          <m:sSubSup>
                            <m:sSubSupPr>
                              <m:ctrlPr>
                                <a:rPr lang="en-US" altLang="en-US" sz="1600" i="1">
                                  <a:solidFill>
                                    <a:srgbClr val="212E73"/>
                                  </a:solidFill>
                                  <a:latin typeface="Cambria Math" panose="02040503050406030204" pitchFamily="18" charset="0"/>
                                  <a:cs typeface="Hind" panose="020B0604020202020204" charset="0"/>
                                </a:rPr>
                              </m:ctrlPr>
                            </m:sSubSupPr>
                            <m:e>
                              <m:r>
                                <a:rPr lang="en-US" altLang="en-US" sz="1600" i="1">
                                  <a:solidFill>
                                    <a:srgbClr val="212E73"/>
                                  </a:solidFill>
                                  <a:latin typeface="Cambria Math" panose="02040503050406030204" pitchFamily="18" charset="0"/>
                                  <a:ea typeface="Cambria Math" panose="02040503050406030204" pitchFamily="18" charset="0"/>
                                  <a:cs typeface="Hind" panose="020B0604020202020204" charset="0"/>
                                </a:rPr>
                                <m:t>𝜓</m:t>
                              </m:r>
                            </m:e>
                            <m:sub>
                              <m:r>
                                <a:rPr lang="de-DE" altLang="en-US" sz="1600" i="1">
                                  <a:solidFill>
                                    <a:srgbClr val="212E73"/>
                                  </a:solidFill>
                                  <a:latin typeface="Cambria Math" panose="02040503050406030204" pitchFamily="18" charset="0"/>
                                  <a:cs typeface="Hind" panose="020B0604020202020204" charset="0"/>
                                </a:rPr>
                                <m:t>𝑖</m:t>
                              </m:r>
                            </m:sub>
                            <m:sup>
                              <m:r>
                                <a:rPr lang="de-DE" altLang="en-US" sz="1600" i="1">
                                  <a:solidFill>
                                    <a:srgbClr val="212E73"/>
                                  </a:solidFill>
                                  <a:latin typeface="Cambria Math" panose="02040503050406030204" pitchFamily="18" charset="0"/>
                                  <a:cs typeface="Hind" panose="020B0604020202020204" charset="0"/>
                                </a:rPr>
                                <m:t>2</m:t>
                              </m:r>
                            </m:sup>
                          </m:sSubSup>
                        </m:e>
                      </m:nary>
                      <m:r>
                        <a:rPr lang="de-DE" altLang="en-US" sz="1600" b="0" i="1" smtClean="0">
                          <a:solidFill>
                            <a:srgbClr val="212E73"/>
                          </a:solidFill>
                          <a:latin typeface="Cambria Math" panose="02040503050406030204" pitchFamily="18" charset="0"/>
                          <a:cs typeface="Hind" panose="020B0604020202020204" charset="0"/>
                        </a:rPr>
                        <m:t>&lt; </m:t>
                      </m:r>
                      <m:r>
                        <a:rPr lang="de-DE" altLang="en-US" sz="1600" b="0" i="1" smtClean="0">
                          <a:solidFill>
                            <a:srgbClr val="212E73"/>
                          </a:solidFill>
                          <a:latin typeface="Cambria Math" panose="02040503050406030204" pitchFamily="18" charset="0"/>
                          <a:ea typeface="Cambria Math" panose="02040503050406030204" pitchFamily="18" charset="0"/>
                          <a:cs typeface="Hind" panose="020B0604020202020204" charset="0"/>
                        </a:rPr>
                        <m:t>∞</m:t>
                      </m:r>
                    </m:oMath>
                  </m:oMathPara>
                </a14:m>
                <a:endParaRPr lang="en-US" altLang="en-US" sz="1600" dirty="0">
                  <a:solidFill>
                    <a:srgbClr val="212E73"/>
                  </a:solidFill>
                  <a:latin typeface="Hind" panose="020B0604020202020204" charset="0"/>
                  <a:cs typeface="Hind" panose="020B0604020202020204" charset="0"/>
                </a:endParaRPr>
              </a:p>
            </p:txBody>
          </p:sp>
        </mc:Choice>
        <mc:Fallback xmlns="">
          <p:sp>
            <p:nvSpPr>
              <p:cNvPr id="8" name="Google Shape;717;p40">
                <a:extLst>
                  <a:ext uri="{FF2B5EF4-FFF2-40B4-BE49-F238E27FC236}">
                    <a16:creationId xmlns:a16="http://schemas.microsoft.com/office/drawing/2014/main" id="{2965CC3A-6140-44D7-982A-6F39F8296B88}"/>
                  </a:ext>
                </a:extLst>
              </p:cNvPr>
              <p:cNvSpPr>
                <a:spLocks noRot="1" noChangeAspect="1" noMove="1" noResize="1" noEditPoints="1" noAdjustHandles="1" noChangeArrowheads="1" noChangeShapeType="1" noTextEdit="1"/>
              </p:cNvSpPr>
              <p:nvPr/>
            </p:nvSpPr>
            <p:spPr>
              <a:xfrm>
                <a:off x="256531" y="2765948"/>
                <a:ext cx="3329109" cy="1876499"/>
              </a:xfrm>
              <a:prstGeom prst="roundRect">
                <a:avLst>
                  <a:gd name="adj" fmla="val 30395"/>
                </a:avLst>
              </a:prstGeom>
              <a:blipFill>
                <a:blip r:embed="rId4"/>
                <a:stretch>
                  <a:fillRect/>
                </a:stretch>
              </a:blipFill>
              <a:ln>
                <a:noFill/>
              </a:ln>
            </p:spPr>
            <p:txBody>
              <a:bodyPr/>
              <a:lstStyle/>
              <a:p>
                <a:r>
                  <a:rPr lang="en-US">
                    <a:noFill/>
                  </a:rPr>
                  <a:t> </a:t>
                </a:r>
              </a:p>
            </p:txBody>
          </p:sp>
        </mc:Fallback>
      </mc:AlternateContent>
      <p:sp>
        <p:nvSpPr>
          <p:cNvPr id="9" name="Google Shape;717;p40">
            <a:extLst>
              <a:ext uri="{FF2B5EF4-FFF2-40B4-BE49-F238E27FC236}">
                <a16:creationId xmlns:a16="http://schemas.microsoft.com/office/drawing/2014/main" id="{1EE389F5-FDFD-4C19-B3A1-4AEBA68E3B27}"/>
              </a:ext>
            </a:extLst>
          </p:cNvPr>
          <p:cNvSpPr/>
          <p:nvPr/>
        </p:nvSpPr>
        <p:spPr>
          <a:xfrm>
            <a:off x="3795614" y="2765949"/>
            <a:ext cx="5091855" cy="1876498"/>
          </a:xfrm>
          <a:prstGeom prst="roundRect">
            <a:avLst>
              <a:gd name="adj" fmla="val 29176"/>
            </a:avLst>
          </a:prstGeom>
          <a:solidFill>
            <a:srgbClr val="E97664"/>
          </a:solidFill>
          <a:ln>
            <a:noFill/>
          </a:ln>
        </p:spPr>
        <p:txBody>
          <a:bodyPr spcFirstLastPara="1" wrap="square" lIns="91425" tIns="91425" rIns="91425" bIns="91425" anchor="ctr" anchorCtr="0">
            <a:noAutofit/>
          </a:bodyPr>
          <a:lstStyle/>
          <a:p>
            <a:pPr lvl="0" eaLnBrk="0" fontAlgn="base" hangingPunct="0">
              <a:spcBef>
                <a:spcPct val="0"/>
              </a:spcBef>
              <a:spcAft>
                <a:spcPct val="0"/>
              </a:spcAft>
              <a:buClrTx/>
            </a:pPr>
            <a:r>
              <a:rPr lang="en-US" altLang="en-US" sz="1800" b="1" u="sng" dirty="0">
                <a:solidFill>
                  <a:srgbClr val="212E73"/>
                </a:solidFill>
                <a:latin typeface="Hind" panose="020B0604020202020204" charset="0"/>
                <a:cs typeface="Hind" panose="020B0604020202020204" charset="0"/>
              </a:rPr>
              <a:t>Backshift-Operator</a:t>
            </a:r>
          </a:p>
          <a:p>
            <a:pPr lvl="0" eaLnBrk="0" fontAlgn="base" hangingPunct="0">
              <a:spcBef>
                <a:spcPct val="0"/>
              </a:spcBef>
              <a:spcAft>
                <a:spcPct val="0"/>
              </a:spcAft>
              <a:buClrTx/>
            </a:pPr>
            <a:r>
              <a:rPr lang="en-US" altLang="en-US" sz="2000" dirty="0" err="1">
                <a:solidFill>
                  <a:srgbClr val="212E73"/>
                </a:solidFill>
                <a:latin typeface="Hind" panose="020B0604020202020204" charset="0"/>
                <a:cs typeface="Hind" panose="020B0604020202020204" charset="0"/>
              </a:rPr>
              <a:t>Bx</a:t>
            </a:r>
            <a:r>
              <a:rPr lang="en-US" altLang="en-US" sz="2000" baseline="-25000" dirty="0" err="1">
                <a:solidFill>
                  <a:srgbClr val="212E73"/>
                </a:solidFill>
                <a:latin typeface="Hind" panose="020B0604020202020204" charset="0"/>
                <a:cs typeface="Hind" panose="020B0604020202020204" charset="0"/>
              </a:rPr>
              <a:t>t</a:t>
            </a:r>
            <a:r>
              <a:rPr lang="en-US" altLang="en-US" sz="2000" dirty="0">
                <a:solidFill>
                  <a:srgbClr val="212E73"/>
                </a:solidFill>
                <a:latin typeface="Hind" panose="020B0604020202020204" charset="0"/>
                <a:cs typeface="Hind" panose="020B0604020202020204" charset="0"/>
              </a:rPr>
              <a:t> = x</a:t>
            </a:r>
            <a:r>
              <a:rPr lang="en-US" altLang="en-US" sz="2000" baseline="-25000" dirty="0">
                <a:solidFill>
                  <a:srgbClr val="212E73"/>
                </a:solidFill>
                <a:latin typeface="Hind" panose="020B0604020202020204" charset="0"/>
                <a:cs typeface="Hind" panose="020B0604020202020204" charset="0"/>
              </a:rPr>
              <a:t>t-1</a:t>
            </a:r>
            <a:r>
              <a:rPr lang="en-US" altLang="en-US" sz="2000" dirty="0">
                <a:solidFill>
                  <a:srgbClr val="212E73"/>
                </a:solidFill>
                <a:latin typeface="Hind" panose="020B0604020202020204" charset="0"/>
                <a:cs typeface="Hind" panose="020B0604020202020204" charset="0"/>
              </a:rPr>
              <a:t>; Bx</a:t>
            </a:r>
            <a:r>
              <a:rPr lang="en-US" altLang="en-US" sz="2000" baseline="-25000" dirty="0">
                <a:solidFill>
                  <a:srgbClr val="212E73"/>
                </a:solidFill>
                <a:latin typeface="Hind" panose="020B0604020202020204" charset="0"/>
                <a:cs typeface="Hind" panose="020B0604020202020204" charset="0"/>
              </a:rPr>
              <a:t>t-3</a:t>
            </a:r>
            <a:r>
              <a:rPr lang="en-US" altLang="en-US" sz="2000" dirty="0">
                <a:solidFill>
                  <a:srgbClr val="212E73"/>
                </a:solidFill>
                <a:latin typeface="Hind" panose="020B0604020202020204" charset="0"/>
                <a:cs typeface="Hind" panose="020B0604020202020204" charset="0"/>
              </a:rPr>
              <a:t> = x</a:t>
            </a:r>
            <a:r>
              <a:rPr lang="en-US" altLang="en-US" sz="2000" baseline="-25000" dirty="0">
                <a:solidFill>
                  <a:srgbClr val="212E73"/>
                </a:solidFill>
                <a:latin typeface="Hind" panose="020B0604020202020204" charset="0"/>
                <a:cs typeface="Hind" panose="020B0604020202020204" charset="0"/>
              </a:rPr>
              <a:t>t-4</a:t>
            </a:r>
            <a:r>
              <a:rPr lang="en-US" altLang="en-US" sz="2000" dirty="0">
                <a:solidFill>
                  <a:srgbClr val="212E73"/>
                </a:solidFill>
                <a:latin typeface="Hind" panose="020B0604020202020204" charset="0"/>
                <a:cs typeface="Hind" panose="020B0604020202020204" charset="0"/>
              </a:rPr>
              <a:t> </a:t>
            </a:r>
          </a:p>
          <a:p>
            <a:pPr lvl="0"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B</a:t>
            </a:r>
            <a:r>
              <a:rPr lang="en-US" altLang="en-US" sz="2000" baseline="30000" dirty="0">
                <a:solidFill>
                  <a:srgbClr val="212E73"/>
                </a:solidFill>
                <a:latin typeface="Hind" panose="020B0604020202020204" charset="0"/>
                <a:cs typeface="Hind" panose="020B0604020202020204" charset="0"/>
              </a:rPr>
              <a:t>2</a:t>
            </a:r>
            <a:r>
              <a:rPr lang="en-US" altLang="en-US" sz="2000" dirty="0">
                <a:solidFill>
                  <a:srgbClr val="212E73"/>
                </a:solidFill>
                <a:latin typeface="Hind" panose="020B0604020202020204" charset="0"/>
                <a:cs typeface="Hind" panose="020B0604020202020204" charset="0"/>
              </a:rPr>
              <a:t>x</a:t>
            </a:r>
            <a:r>
              <a:rPr lang="en-US" altLang="en-US" sz="2000" baseline="-25000" dirty="0">
                <a:solidFill>
                  <a:srgbClr val="212E73"/>
                </a:solidFill>
                <a:latin typeface="Hind" panose="020B0604020202020204" charset="0"/>
                <a:cs typeface="Hind" panose="020B0604020202020204" charset="0"/>
              </a:rPr>
              <a:t>t</a:t>
            </a:r>
            <a:r>
              <a:rPr lang="en-US" altLang="en-US" sz="2000" dirty="0">
                <a:solidFill>
                  <a:srgbClr val="212E73"/>
                </a:solidFill>
                <a:latin typeface="Hind" panose="020B0604020202020204" charset="0"/>
                <a:cs typeface="Hind" panose="020B0604020202020204" charset="0"/>
              </a:rPr>
              <a:t> =x</a:t>
            </a:r>
            <a:r>
              <a:rPr lang="en-US" altLang="en-US" sz="2000" baseline="-25000" dirty="0">
                <a:solidFill>
                  <a:srgbClr val="212E73"/>
                </a:solidFill>
                <a:latin typeface="Hind" panose="020B0604020202020204" charset="0"/>
                <a:cs typeface="Hind" panose="020B0604020202020204" charset="0"/>
              </a:rPr>
              <a:t>t-2</a:t>
            </a:r>
            <a:r>
              <a:rPr lang="en-US" altLang="en-US" sz="2000" dirty="0">
                <a:solidFill>
                  <a:srgbClr val="212E73"/>
                </a:solidFill>
                <a:latin typeface="Hind" panose="020B0604020202020204" charset="0"/>
                <a:cs typeface="Hind" panose="020B0604020202020204" charset="0"/>
              </a:rPr>
              <a:t> ; (1 - B)</a:t>
            </a:r>
            <a:r>
              <a:rPr lang="en-US" altLang="en-US" sz="2000" dirty="0" err="1">
                <a:solidFill>
                  <a:srgbClr val="212E73"/>
                </a:solidFill>
                <a:latin typeface="Hind" panose="020B0604020202020204" charset="0"/>
                <a:cs typeface="Hind" panose="020B0604020202020204" charset="0"/>
              </a:rPr>
              <a:t>x</a:t>
            </a:r>
            <a:r>
              <a:rPr lang="en-US" altLang="en-US" sz="2000" baseline="-25000" dirty="0" err="1">
                <a:solidFill>
                  <a:srgbClr val="212E73"/>
                </a:solidFill>
                <a:latin typeface="Hind" panose="020B0604020202020204" charset="0"/>
                <a:cs typeface="Hind" panose="020B0604020202020204" charset="0"/>
              </a:rPr>
              <a:t>t</a:t>
            </a:r>
            <a:r>
              <a:rPr lang="en-US" altLang="en-US" sz="2000" dirty="0">
                <a:solidFill>
                  <a:srgbClr val="212E73"/>
                </a:solidFill>
                <a:latin typeface="Hind" panose="020B0604020202020204" charset="0"/>
                <a:cs typeface="Hind" panose="020B0604020202020204" charset="0"/>
              </a:rPr>
              <a:t> = </a:t>
            </a:r>
            <a:r>
              <a:rPr lang="en-US" altLang="en-US" sz="2000" dirty="0" err="1">
                <a:solidFill>
                  <a:srgbClr val="212E73"/>
                </a:solidFill>
                <a:latin typeface="Hind" panose="020B0604020202020204" charset="0"/>
                <a:cs typeface="Hind" panose="020B0604020202020204" charset="0"/>
              </a:rPr>
              <a:t>x</a:t>
            </a:r>
            <a:r>
              <a:rPr lang="en-US" altLang="en-US" sz="2000" baseline="-25000" dirty="0" err="1">
                <a:solidFill>
                  <a:srgbClr val="212E73"/>
                </a:solidFill>
                <a:latin typeface="Hind" panose="020B0604020202020204" charset="0"/>
                <a:cs typeface="Hind" panose="020B0604020202020204" charset="0"/>
              </a:rPr>
              <a:t>t</a:t>
            </a:r>
            <a:r>
              <a:rPr lang="en-US" altLang="en-US" sz="2000" dirty="0">
                <a:solidFill>
                  <a:srgbClr val="212E73"/>
                </a:solidFill>
                <a:latin typeface="Hind" panose="020B0604020202020204" charset="0"/>
                <a:cs typeface="Hind" panose="020B0604020202020204" charset="0"/>
              </a:rPr>
              <a:t> – x</a:t>
            </a:r>
            <a:r>
              <a:rPr lang="en-US" altLang="en-US" sz="2000" baseline="-25000" dirty="0">
                <a:solidFill>
                  <a:srgbClr val="212E73"/>
                </a:solidFill>
                <a:latin typeface="Hind" panose="020B0604020202020204" charset="0"/>
                <a:cs typeface="Hind" panose="020B0604020202020204" charset="0"/>
              </a:rPr>
              <a:t>t-1</a:t>
            </a:r>
            <a:endParaRPr lang="en-US" altLang="en-US" sz="2000" dirty="0">
              <a:solidFill>
                <a:srgbClr val="212E73"/>
              </a:solidFill>
              <a:latin typeface="Hind" panose="020B0604020202020204" charset="0"/>
              <a:cs typeface="Hind" panose="020B0604020202020204" charset="0"/>
            </a:endParaRPr>
          </a:p>
          <a:p>
            <a:pPr lvl="0"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(1 - B)</a:t>
            </a:r>
            <a:r>
              <a:rPr lang="en-US" altLang="en-US" sz="2000" baseline="30000" dirty="0">
                <a:solidFill>
                  <a:srgbClr val="212E73"/>
                </a:solidFill>
                <a:latin typeface="Hind" panose="020B0604020202020204" charset="0"/>
                <a:cs typeface="Hind" panose="020B0604020202020204" charset="0"/>
              </a:rPr>
              <a:t>2</a:t>
            </a:r>
            <a:r>
              <a:rPr lang="en-US" altLang="en-US" sz="2000" dirty="0">
                <a:solidFill>
                  <a:srgbClr val="212E73"/>
                </a:solidFill>
                <a:latin typeface="Hind" panose="020B0604020202020204" charset="0"/>
                <a:cs typeface="Hind" panose="020B0604020202020204" charset="0"/>
              </a:rPr>
              <a:t>x</a:t>
            </a:r>
            <a:r>
              <a:rPr lang="en-US" altLang="en-US" sz="2000" baseline="-25000" dirty="0">
                <a:solidFill>
                  <a:srgbClr val="212E73"/>
                </a:solidFill>
                <a:latin typeface="Hind" panose="020B0604020202020204" charset="0"/>
                <a:cs typeface="Hind" panose="020B0604020202020204" charset="0"/>
              </a:rPr>
              <a:t>t</a:t>
            </a:r>
            <a:r>
              <a:rPr lang="en-US" altLang="en-US" sz="2000" dirty="0">
                <a:solidFill>
                  <a:srgbClr val="212E73"/>
                </a:solidFill>
                <a:latin typeface="Hind" panose="020B0604020202020204" charset="0"/>
                <a:cs typeface="Hind" panose="020B0604020202020204" charset="0"/>
              </a:rPr>
              <a:t> = (1 – 2B + B</a:t>
            </a:r>
            <a:r>
              <a:rPr lang="en-US" altLang="en-US" sz="2000" baseline="30000" dirty="0">
                <a:solidFill>
                  <a:srgbClr val="212E73"/>
                </a:solidFill>
                <a:latin typeface="Hind" panose="020B0604020202020204" charset="0"/>
                <a:cs typeface="Hind" panose="020B0604020202020204" charset="0"/>
              </a:rPr>
              <a:t>2</a:t>
            </a:r>
            <a:r>
              <a:rPr lang="en-US" altLang="en-US" sz="2000" dirty="0">
                <a:solidFill>
                  <a:srgbClr val="212E73"/>
                </a:solidFill>
                <a:latin typeface="Hind" panose="020B0604020202020204" charset="0"/>
                <a:cs typeface="Hind" panose="020B0604020202020204" charset="0"/>
              </a:rPr>
              <a:t>)</a:t>
            </a:r>
            <a:r>
              <a:rPr lang="en-US" altLang="en-US" sz="2000" dirty="0" err="1">
                <a:solidFill>
                  <a:srgbClr val="212E73"/>
                </a:solidFill>
                <a:latin typeface="Hind" panose="020B0604020202020204" charset="0"/>
                <a:cs typeface="Hind" panose="020B0604020202020204" charset="0"/>
              </a:rPr>
              <a:t>x</a:t>
            </a:r>
            <a:r>
              <a:rPr lang="en-US" altLang="en-US" sz="2000" baseline="-25000" dirty="0" err="1">
                <a:solidFill>
                  <a:srgbClr val="212E73"/>
                </a:solidFill>
                <a:latin typeface="Hind" panose="020B0604020202020204" charset="0"/>
                <a:cs typeface="Hind" panose="020B0604020202020204" charset="0"/>
              </a:rPr>
              <a:t>t</a:t>
            </a:r>
            <a:r>
              <a:rPr lang="en-US" altLang="en-US" sz="2000" dirty="0">
                <a:solidFill>
                  <a:srgbClr val="212E73"/>
                </a:solidFill>
                <a:latin typeface="Hind" panose="020B0604020202020204" charset="0"/>
                <a:cs typeface="Hind" panose="020B0604020202020204" charset="0"/>
              </a:rPr>
              <a:t> = </a:t>
            </a:r>
            <a:r>
              <a:rPr lang="en-US" altLang="en-US" sz="2000" dirty="0" err="1">
                <a:solidFill>
                  <a:srgbClr val="212E73"/>
                </a:solidFill>
                <a:latin typeface="Hind" panose="020B0604020202020204" charset="0"/>
                <a:cs typeface="Hind" panose="020B0604020202020204" charset="0"/>
              </a:rPr>
              <a:t>x</a:t>
            </a:r>
            <a:r>
              <a:rPr lang="en-US" altLang="en-US" sz="2000" baseline="-25000" dirty="0" err="1">
                <a:solidFill>
                  <a:srgbClr val="212E73"/>
                </a:solidFill>
                <a:latin typeface="Hind" panose="020B0604020202020204" charset="0"/>
                <a:cs typeface="Hind" panose="020B0604020202020204" charset="0"/>
              </a:rPr>
              <a:t>t</a:t>
            </a:r>
            <a:r>
              <a:rPr lang="en-US" altLang="en-US" sz="2000" dirty="0">
                <a:solidFill>
                  <a:srgbClr val="212E73"/>
                </a:solidFill>
                <a:latin typeface="Hind" panose="020B0604020202020204" charset="0"/>
                <a:cs typeface="Hind" panose="020B0604020202020204" charset="0"/>
              </a:rPr>
              <a:t> – 2x</a:t>
            </a:r>
            <a:r>
              <a:rPr lang="en-US" altLang="en-US" sz="2000" baseline="-25000" dirty="0">
                <a:solidFill>
                  <a:srgbClr val="212E73"/>
                </a:solidFill>
                <a:latin typeface="Hind" panose="020B0604020202020204" charset="0"/>
                <a:cs typeface="Hind" panose="020B0604020202020204" charset="0"/>
              </a:rPr>
              <a:t>t-1</a:t>
            </a:r>
            <a:r>
              <a:rPr lang="en-US" altLang="en-US" sz="2000" dirty="0">
                <a:solidFill>
                  <a:srgbClr val="212E73"/>
                </a:solidFill>
                <a:latin typeface="Hind" panose="020B0604020202020204" charset="0"/>
                <a:cs typeface="Hind" panose="020B0604020202020204" charset="0"/>
              </a:rPr>
              <a:t> + x</a:t>
            </a:r>
            <a:r>
              <a:rPr lang="en-US" altLang="en-US" sz="2000" baseline="-25000" dirty="0">
                <a:solidFill>
                  <a:srgbClr val="212E73"/>
                </a:solidFill>
                <a:latin typeface="Hind" panose="020B0604020202020204" charset="0"/>
                <a:cs typeface="Hind" panose="020B0604020202020204" charset="0"/>
              </a:rPr>
              <a:t>t-2</a:t>
            </a:r>
            <a:endParaRPr lang="en-US" altLang="en-US" sz="2000" dirty="0">
              <a:solidFill>
                <a:srgbClr val="212E73"/>
              </a:solidFill>
              <a:latin typeface="Hind" panose="020B0604020202020204" charset="0"/>
              <a:cs typeface="Hind" panose="020B0604020202020204" charset="0"/>
            </a:endParaRPr>
          </a:p>
        </p:txBody>
      </p:sp>
      <p:sp>
        <p:nvSpPr>
          <p:cNvPr id="10" name="Textfeld 9">
            <a:extLst>
              <a:ext uri="{FF2B5EF4-FFF2-40B4-BE49-F238E27FC236}">
                <a16:creationId xmlns:a16="http://schemas.microsoft.com/office/drawing/2014/main" id="{63EA711F-793C-468A-BDFD-85DDAC266470}"/>
              </a:ext>
            </a:extLst>
          </p:cNvPr>
          <p:cNvSpPr txBox="1"/>
          <p:nvPr/>
        </p:nvSpPr>
        <p:spPr>
          <a:xfrm>
            <a:off x="8758958" y="4829685"/>
            <a:ext cx="367408"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31</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7561181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err="1"/>
              <a:t>IMPORTANT</a:t>
            </a:r>
            <a:r>
              <a:rPr lang="de-DE" dirty="0"/>
              <a:t> </a:t>
            </a:r>
            <a:r>
              <a:rPr lang="de-DE" dirty="0" err="1"/>
              <a:t>ASPECTS</a:t>
            </a:r>
            <a:r>
              <a:rPr lang="de-DE" dirty="0"/>
              <a:t> </a:t>
            </a:r>
            <a:r>
              <a:rPr lang="de-DE" dirty="0" err="1"/>
              <a:t>OF</a:t>
            </a:r>
            <a:r>
              <a:rPr lang="de-DE" dirty="0"/>
              <a:t> THE </a:t>
            </a:r>
            <a:r>
              <a:rPr lang="de-DE" u="sng" dirty="0"/>
              <a:t>LINEAR</a:t>
            </a:r>
            <a:r>
              <a:rPr lang="de-DE" dirty="0"/>
              <a:t> TIME SERIES</a:t>
            </a:r>
            <a:endParaRPr lang="en-US" dirty="0"/>
          </a:p>
        </p:txBody>
      </p:sp>
      <p:sp>
        <p:nvSpPr>
          <p:cNvPr id="7" name="Google Shape;717;p40">
            <a:extLst>
              <a:ext uri="{FF2B5EF4-FFF2-40B4-BE49-F238E27FC236}">
                <a16:creationId xmlns:a16="http://schemas.microsoft.com/office/drawing/2014/main" id="{203F405E-4A71-4D78-97F4-236CFD8F8A7D}"/>
              </a:ext>
            </a:extLst>
          </p:cNvPr>
          <p:cNvSpPr/>
          <p:nvPr/>
        </p:nvSpPr>
        <p:spPr>
          <a:xfrm>
            <a:off x="1195645" y="1329100"/>
            <a:ext cx="6752710" cy="1520898"/>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en-US" altLang="en-US" sz="1800" b="1" u="sng" dirty="0" err="1">
                <a:solidFill>
                  <a:srgbClr val="212E73"/>
                </a:solidFill>
                <a:latin typeface="Hind" panose="020B0604020202020204" charset="0"/>
                <a:cs typeface="Hind" panose="020B0604020202020204" charset="0"/>
              </a:rPr>
              <a:t>ACF</a:t>
            </a:r>
            <a:r>
              <a:rPr lang="en-US" altLang="en-US" sz="1800" b="1" u="sng" dirty="0">
                <a:solidFill>
                  <a:srgbClr val="212E73"/>
                </a:solidFill>
                <a:latin typeface="Hind" panose="020B0604020202020204" charset="0"/>
                <a:cs typeface="Hind" panose="020B0604020202020204" charset="0"/>
              </a:rPr>
              <a:t>/Autocorrelation - </a:t>
            </a:r>
            <a:r>
              <a:rPr lang="en-US" altLang="en-US" sz="1800" b="1" u="sng" dirty="0">
                <a:solidFill>
                  <a:srgbClr val="212E73"/>
                </a:solidFill>
                <a:latin typeface="Hind" panose="020B0604020202020204" charset="0"/>
                <a:ea typeface="Segoe UI Symbol" panose="020B0502040204020203" pitchFamily="34" charset="0"/>
                <a:cs typeface="Hind" panose="020B0604020202020204" charset="0"/>
              </a:rPr>
              <a:t>ρ</a:t>
            </a:r>
            <a:r>
              <a:rPr lang="en-US" altLang="en-US" sz="1800" b="1" u="sng" dirty="0">
                <a:solidFill>
                  <a:srgbClr val="212E73"/>
                </a:solidFill>
                <a:latin typeface="Hind" panose="020B0604020202020204" charset="0"/>
                <a:cs typeface="Hind" panose="020B0604020202020204" charset="0"/>
              </a:rPr>
              <a:t>(h)</a:t>
            </a:r>
          </a:p>
          <a:p>
            <a:pPr lvl="0" algn="ctr"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Measurement of information that </a:t>
            </a:r>
            <a:r>
              <a:rPr lang="en-US" altLang="en-US" sz="2000" dirty="0" err="1">
                <a:solidFill>
                  <a:srgbClr val="212E73"/>
                </a:solidFill>
                <a:latin typeface="Hind" panose="020B0604020202020204" charset="0"/>
                <a:cs typeface="Hind" panose="020B0604020202020204" charset="0"/>
              </a:rPr>
              <a:t>Y</a:t>
            </a:r>
            <a:r>
              <a:rPr lang="en-US" altLang="en-US" sz="2000" baseline="-25000" dirty="0" err="1">
                <a:solidFill>
                  <a:srgbClr val="212E73"/>
                </a:solidFill>
                <a:latin typeface="Hind" panose="020B0604020202020204" charset="0"/>
                <a:cs typeface="Hind" panose="020B0604020202020204" charset="0"/>
              </a:rPr>
              <a:t>t</a:t>
            </a:r>
            <a:r>
              <a:rPr lang="en-US" altLang="en-US" sz="2000" dirty="0">
                <a:solidFill>
                  <a:srgbClr val="212E73"/>
                </a:solidFill>
                <a:latin typeface="Hind" panose="020B0604020202020204" charset="0"/>
                <a:cs typeface="Hind" panose="020B0604020202020204" charset="0"/>
              </a:rPr>
              <a:t> provides to estimate </a:t>
            </a:r>
            <a:r>
              <a:rPr lang="en-US" altLang="en-US" sz="2000" dirty="0" err="1">
                <a:solidFill>
                  <a:srgbClr val="212E73"/>
                </a:solidFill>
                <a:latin typeface="Hind" panose="020B0604020202020204" charset="0"/>
                <a:cs typeface="Hind" panose="020B0604020202020204" charset="0"/>
              </a:rPr>
              <a:t>Y</a:t>
            </a:r>
            <a:r>
              <a:rPr lang="en-US" altLang="en-US" sz="2000" baseline="-25000" dirty="0" err="1">
                <a:solidFill>
                  <a:srgbClr val="212E73"/>
                </a:solidFill>
                <a:latin typeface="Hind" panose="020B0604020202020204" charset="0"/>
                <a:cs typeface="Hind" panose="020B0604020202020204" charset="0"/>
              </a:rPr>
              <a:t>t+h</a:t>
            </a:r>
            <a:endParaRPr lang="en-US" altLang="en-US" sz="2000" baseline="-25000" dirty="0">
              <a:solidFill>
                <a:srgbClr val="212E73"/>
              </a:solidFill>
              <a:latin typeface="Hind" panose="020B0604020202020204" charset="0"/>
              <a:cs typeface="Hind" panose="020B0604020202020204" charset="0"/>
            </a:endParaRPr>
          </a:p>
        </p:txBody>
      </p:sp>
      <p:sp>
        <p:nvSpPr>
          <p:cNvPr id="8" name="Google Shape;717;p40">
            <a:extLst>
              <a:ext uri="{FF2B5EF4-FFF2-40B4-BE49-F238E27FC236}">
                <a16:creationId xmlns:a16="http://schemas.microsoft.com/office/drawing/2014/main" id="{73298FF5-9A67-40EC-870A-B4310848CEC7}"/>
              </a:ext>
            </a:extLst>
          </p:cNvPr>
          <p:cNvSpPr/>
          <p:nvPr/>
        </p:nvSpPr>
        <p:spPr>
          <a:xfrm>
            <a:off x="1195645" y="3149315"/>
            <a:ext cx="6752710" cy="1520898"/>
          </a:xfrm>
          <a:prstGeom prst="roundRect">
            <a:avLst>
              <a:gd name="adj" fmla="val 50000"/>
            </a:avLst>
          </a:prstGeom>
          <a:solidFill>
            <a:srgbClr val="E97664"/>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en-US" altLang="en-US" sz="1800" b="1" u="sng" dirty="0" err="1">
                <a:solidFill>
                  <a:srgbClr val="212E73"/>
                </a:solidFill>
                <a:latin typeface="Hind" panose="020B0604020202020204" charset="0"/>
                <a:cs typeface="Hind" panose="020B0604020202020204" charset="0"/>
              </a:rPr>
              <a:t>PACF</a:t>
            </a:r>
            <a:r>
              <a:rPr lang="en-US" altLang="en-US" sz="1800" b="1" u="sng" dirty="0">
                <a:solidFill>
                  <a:srgbClr val="212E73"/>
                </a:solidFill>
                <a:latin typeface="Hind" panose="020B0604020202020204" charset="0"/>
                <a:cs typeface="Hind" panose="020B0604020202020204" charset="0"/>
              </a:rPr>
              <a:t>/Partial autocorrelation - </a:t>
            </a:r>
            <a:r>
              <a:rPr lang="el-GR" altLang="en-US" sz="1800" b="1" u="sng" dirty="0">
                <a:solidFill>
                  <a:srgbClr val="212E73"/>
                </a:solidFill>
                <a:latin typeface="Segoe UI Symbol" panose="020B0502040204020203" pitchFamily="34" charset="0"/>
                <a:ea typeface="Segoe UI Symbol" panose="020B0502040204020203" pitchFamily="34" charset="0"/>
                <a:cs typeface="Hind" panose="020B0604020202020204" charset="0"/>
              </a:rPr>
              <a:t>τ</a:t>
            </a:r>
            <a:r>
              <a:rPr lang="en-US" altLang="en-US" sz="1800" b="1" u="sng" dirty="0">
                <a:solidFill>
                  <a:srgbClr val="212E73"/>
                </a:solidFill>
                <a:latin typeface="Hind" panose="020B0604020202020204" charset="0"/>
                <a:cs typeface="Hind" panose="020B0604020202020204" charset="0"/>
              </a:rPr>
              <a:t>(h) </a:t>
            </a:r>
          </a:p>
          <a:p>
            <a:pPr lvl="0" algn="ctr"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Measurement of information that </a:t>
            </a:r>
            <a:r>
              <a:rPr lang="en-US" altLang="en-US" sz="2000" dirty="0" err="1">
                <a:solidFill>
                  <a:srgbClr val="212E73"/>
                </a:solidFill>
                <a:latin typeface="Hind" panose="020B0604020202020204" charset="0"/>
                <a:cs typeface="Hind" panose="020B0604020202020204" charset="0"/>
              </a:rPr>
              <a:t>Y</a:t>
            </a:r>
            <a:r>
              <a:rPr lang="en-US" altLang="en-US" sz="2000" baseline="-25000" dirty="0" err="1">
                <a:solidFill>
                  <a:srgbClr val="212E73"/>
                </a:solidFill>
                <a:latin typeface="Hind" panose="020B0604020202020204" charset="0"/>
                <a:cs typeface="Hind" panose="020B0604020202020204" charset="0"/>
              </a:rPr>
              <a:t>t</a:t>
            </a:r>
            <a:r>
              <a:rPr lang="en-US" altLang="en-US" sz="2000" dirty="0">
                <a:solidFill>
                  <a:srgbClr val="212E73"/>
                </a:solidFill>
                <a:latin typeface="Hind" panose="020B0604020202020204" charset="0"/>
                <a:cs typeface="Hind" panose="020B0604020202020204" charset="0"/>
              </a:rPr>
              <a:t> provides to estimate </a:t>
            </a:r>
            <a:r>
              <a:rPr lang="en-US" altLang="en-US" sz="2000" dirty="0" err="1">
                <a:solidFill>
                  <a:srgbClr val="212E73"/>
                </a:solidFill>
                <a:latin typeface="Hind" panose="020B0604020202020204" charset="0"/>
                <a:cs typeface="Hind" panose="020B0604020202020204" charset="0"/>
              </a:rPr>
              <a:t>Y</a:t>
            </a:r>
            <a:r>
              <a:rPr lang="en-US" altLang="en-US" sz="2000" baseline="-25000" dirty="0" err="1">
                <a:solidFill>
                  <a:srgbClr val="212E73"/>
                </a:solidFill>
                <a:latin typeface="Hind" panose="020B0604020202020204" charset="0"/>
                <a:cs typeface="Hind" panose="020B0604020202020204" charset="0"/>
              </a:rPr>
              <a:t>t+h</a:t>
            </a:r>
            <a:r>
              <a:rPr lang="en-US" altLang="en-US" sz="2000" dirty="0">
                <a:solidFill>
                  <a:srgbClr val="212E73"/>
                </a:solidFill>
                <a:latin typeface="Hind" panose="020B0604020202020204" charset="0"/>
                <a:cs typeface="Hind" panose="020B0604020202020204" charset="0"/>
              </a:rPr>
              <a:t> given Y</a:t>
            </a:r>
            <a:r>
              <a:rPr lang="en-US" altLang="en-US" sz="2000" baseline="-25000" dirty="0">
                <a:solidFill>
                  <a:srgbClr val="212E73"/>
                </a:solidFill>
                <a:latin typeface="Hind" panose="020B0604020202020204" charset="0"/>
                <a:cs typeface="Hind" panose="020B0604020202020204" charset="0"/>
              </a:rPr>
              <a:t>t+1</a:t>
            </a:r>
            <a:r>
              <a:rPr lang="en-US" altLang="en-US" sz="2000" dirty="0">
                <a:solidFill>
                  <a:srgbClr val="212E73"/>
                </a:solidFill>
                <a:latin typeface="Hind" panose="020B0604020202020204" charset="0"/>
                <a:cs typeface="Hind" panose="020B0604020202020204" charset="0"/>
              </a:rPr>
              <a:t> ,..,Y</a:t>
            </a:r>
            <a:r>
              <a:rPr lang="en-US" altLang="en-US" sz="2000" baseline="-25000" dirty="0">
                <a:solidFill>
                  <a:srgbClr val="212E73"/>
                </a:solidFill>
                <a:latin typeface="Hind" panose="020B0604020202020204" charset="0"/>
                <a:cs typeface="Hind" panose="020B0604020202020204" charset="0"/>
              </a:rPr>
              <a:t>t+h-1</a:t>
            </a:r>
            <a:endParaRPr lang="en-US" altLang="en-US" sz="2000" dirty="0">
              <a:solidFill>
                <a:srgbClr val="212E73"/>
              </a:solidFill>
              <a:latin typeface="Hind" panose="020B0604020202020204" charset="0"/>
              <a:cs typeface="Hind" panose="020B0604020202020204" charset="0"/>
            </a:endParaRPr>
          </a:p>
        </p:txBody>
      </p:sp>
      <p:sp>
        <p:nvSpPr>
          <p:cNvPr id="9" name="Textfeld 8">
            <a:extLst>
              <a:ext uri="{FF2B5EF4-FFF2-40B4-BE49-F238E27FC236}">
                <a16:creationId xmlns:a16="http://schemas.microsoft.com/office/drawing/2014/main" id="{CC05B84B-09C6-4BEE-AF13-410FE0739DC1}"/>
              </a:ext>
            </a:extLst>
          </p:cNvPr>
          <p:cNvSpPr txBox="1"/>
          <p:nvPr/>
        </p:nvSpPr>
        <p:spPr>
          <a:xfrm>
            <a:off x="8758958" y="4829685"/>
            <a:ext cx="405880"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32</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28012744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a:t>DIFFERENT TYPES OF TIME SERIES</a:t>
            </a:r>
            <a:endParaRPr lang="en-US" dirty="0"/>
          </a:p>
        </p:txBody>
      </p:sp>
      <p:sp>
        <p:nvSpPr>
          <p:cNvPr id="5" name="Rectangle 1">
            <a:extLst>
              <a:ext uri="{FF2B5EF4-FFF2-40B4-BE49-F238E27FC236}">
                <a16:creationId xmlns:a16="http://schemas.microsoft.com/office/drawing/2014/main" id="{13BDAB23-26F1-4D36-892D-703A5CF69C91}"/>
              </a:ext>
            </a:extLst>
          </p:cNvPr>
          <p:cNvSpPr>
            <a:spLocks noGrp="1" noChangeArrowheads="1"/>
          </p:cNvSpPr>
          <p:nvPr>
            <p:ph type="body" idx="1"/>
          </p:nvPr>
        </p:nvSpPr>
        <p:spPr bwMode="auto">
          <a:xfrm>
            <a:off x="672724" y="1640835"/>
            <a:ext cx="5545195" cy="869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044" rIns="0" bIns="19044" numCol="1" anchor="ctr" anchorCtr="0" compatLnSpc="1">
            <a:prstTxWarp prst="textNoShape">
              <a:avLst/>
            </a:prstTxWarp>
            <a:spAutoFit/>
          </a:bodyPr>
          <a:lstStyle/>
          <a:p>
            <a:pPr marL="285750" lvl="0" indent="-285750" eaLnBrk="0" fontAlgn="base" hangingPunct="0">
              <a:lnSpc>
                <a:spcPct val="100000"/>
              </a:lnSpc>
              <a:spcBef>
                <a:spcPct val="0"/>
              </a:spcBef>
              <a:spcAft>
                <a:spcPct val="0"/>
              </a:spcAft>
              <a:buClrTx/>
              <a:buSzTx/>
              <a:buFont typeface="Arial" panose="020B0604020202020204" pitchFamily="34" charset="0"/>
              <a:buChar char="•"/>
            </a:pPr>
            <a:r>
              <a:rPr lang="en-US" altLang="en-US" sz="1800" dirty="0">
                <a:solidFill>
                  <a:srgbClr val="F8F8F8"/>
                </a:solidFill>
                <a:latin typeface="Hind" panose="020B0604020202020204" charset="0"/>
                <a:cs typeface="Hind" panose="020B0604020202020204" charset="0"/>
              </a:rPr>
              <a:t>Moving average models - MA(q)</a:t>
            </a:r>
          </a:p>
          <a:p>
            <a:pPr marL="285750" lvl="0" indent="-285750" eaLnBrk="0" fontAlgn="base" hangingPunct="0">
              <a:lnSpc>
                <a:spcPct val="100000"/>
              </a:lnSpc>
              <a:spcBef>
                <a:spcPct val="0"/>
              </a:spcBef>
              <a:spcAft>
                <a:spcPct val="0"/>
              </a:spcAft>
              <a:buClrTx/>
              <a:buSzTx/>
              <a:buFont typeface="Arial" panose="020B0604020202020204" pitchFamily="34" charset="0"/>
              <a:buChar char="•"/>
            </a:pPr>
            <a:r>
              <a:rPr lang="en-US" altLang="en-US" sz="1800" dirty="0">
                <a:solidFill>
                  <a:srgbClr val="F8F8F8"/>
                </a:solidFill>
                <a:latin typeface="Hind" panose="020B0604020202020204" charset="0"/>
                <a:cs typeface="Hind" panose="020B0604020202020204" charset="0"/>
              </a:rPr>
              <a:t>Autoregressive models - AR(p)</a:t>
            </a:r>
          </a:p>
          <a:p>
            <a:pPr marL="285750" lvl="0" indent="-285750" eaLnBrk="0" fontAlgn="base" hangingPunct="0">
              <a:lnSpc>
                <a:spcPct val="100000"/>
              </a:lnSpc>
              <a:spcBef>
                <a:spcPct val="0"/>
              </a:spcBef>
              <a:spcAft>
                <a:spcPct val="0"/>
              </a:spcAft>
              <a:buClrTx/>
              <a:buSzTx/>
              <a:buFont typeface="Arial" panose="020B0604020202020204" pitchFamily="34" charset="0"/>
              <a:buChar char="•"/>
            </a:pPr>
            <a:r>
              <a:rPr lang="en-US" altLang="en-US" sz="1800" dirty="0">
                <a:solidFill>
                  <a:srgbClr val="F8F8F8"/>
                </a:solidFill>
                <a:latin typeface="Hind" panose="020B0604020202020204" charset="0"/>
                <a:cs typeface="Hind" panose="020B0604020202020204" charset="0"/>
              </a:rPr>
              <a:t>Autoregressive moving average models - ARMA(</a:t>
            </a:r>
            <a:r>
              <a:rPr lang="en-US" altLang="en-US" sz="1800" dirty="0" err="1">
                <a:solidFill>
                  <a:srgbClr val="F8F8F8"/>
                </a:solidFill>
                <a:latin typeface="Hind" panose="020B0604020202020204" charset="0"/>
                <a:cs typeface="Hind" panose="020B0604020202020204" charset="0"/>
              </a:rPr>
              <a:t>p,q</a:t>
            </a:r>
            <a:r>
              <a:rPr lang="en-US" altLang="en-US" sz="1800" dirty="0">
                <a:solidFill>
                  <a:srgbClr val="F8F8F8"/>
                </a:solidFill>
                <a:latin typeface="Hind" panose="020B0604020202020204" charset="0"/>
                <a:cs typeface="Hind" panose="020B0604020202020204" charset="0"/>
              </a:rPr>
              <a:t>)</a:t>
            </a:r>
          </a:p>
        </p:txBody>
      </p:sp>
      <p:sp>
        <p:nvSpPr>
          <p:cNvPr id="7" name="Google Shape;717;p40">
            <a:extLst>
              <a:ext uri="{FF2B5EF4-FFF2-40B4-BE49-F238E27FC236}">
                <a16:creationId xmlns:a16="http://schemas.microsoft.com/office/drawing/2014/main" id="{4298FFF1-2C3D-9B43-84DC-C269343D0D53}"/>
              </a:ext>
            </a:extLst>
          </p:cNvPr>
          <p:cNvSpPr/>
          <p:nvPr/>
        </p:nvSpPr>
        <p:spPr>
          <a:xfrm>
            <a:off x="6876569" y="1570235"/>
            <a:ext cx="1922318" cy="1010653"/>
          </a:xfrm>
          <a:prstGeom prst="roundRect">
            <a:avLst>
              <a:gd name="adj" fmla="val 50000"/>
            </a:avLst>
          </a:prstGeom>
          <a:solidFill>
            <a:srgbClr val="F5A785"/>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en-US" altLang="en-US" sz="1800" dirty="0">
                <a:solidFill>
                  <a:srgbClr val="212E73"/>
                </a:solidFill>
                <a:latin typeface="Hind" panose="020B0604020202020204" charset="0"/>
                <a:cs typeface="Hind" panose="020B0604020202020204" charset="0"/>
              </a:rPr>
              <a:t>Suitable for stationary time series</a:t>
            </a:r>
          </a:p>
        </p:txBody>
      </p:sp>
      <p:sp>
        <p:nvSpPr>
          <p:cNvPr id="9" name="Google Shape;717;p40">
            <a:extLst>
              <a:ext uri="{FF2B5EF4-FFF2-40B4-BE49-F238E27FC236}">
                <a16:creationId xmlns:a16="http://schemas.microsoft.com/office/drawing/2014/main" id="{9E08328D-238B-3D4A-9661-0F0EC0F677E2}"/>
              </a:ext>
            </a:extLst>
          </p:cNvPr>
          <p:cNvSpPr/>
          <p:nvPr/>
        </p:nvSpPr>
        <p:spPr>
          <a:xfrm>
            <a:off x="6876569" y="3191872"/>
            <a:ext cx="1922318" cy="1010653"/>
          </a:xfrm>
          <a:prstGeom prst="roundRect">
            <a:avLst>
              <a:gd name="adj" fmla="val 50000"/>
            </a:avLst>
          </a:prstGeom>
          <a:solidFill>
            <a:schemeClr val="tx1"/>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en-US" altLang="en-US" sz="1800" dirty="0">
                <a:solidFill>
                  <a:srgbClr val="212E73"/>
                </a:solidFill>
                <a:latin typeface="Hind" panose="020B0604020202020204" charset="0"/>
                <a:cs typeface="Hind" panose="020B0604020202020204" charset="0"/>
              </a:rPr>
              <a:t>Suitable for non-stationary time series</a:t>
            </a:r>
          </a:p>
        </p:txBody>
      </p:sp>
      <p:sp>
        <p:nvSpPr>
          <p:cNvPr id="10" name="AutoShape 13">
            <a:extLst>
              <a:ext uri="{FF2B5EF4-FFF2-40B4-BE49-F238E27FC236}">
                <a16:creationId xmlns:a16="http://schemas.microsoft.com/office/drawing/2014/main" id="{162EC861-074F-4958-A620-08C79AB91D5C}"/>
              </a:ext>
            </a:extLst>
          </p:cNvPr>
          <p:cNvSpPr>
            <a:spLocks/>
          </p:cNvSpPr>
          <p:nvPr/>
        </p:nvSpPr>
        <p:spPr bwMode="auto">
          <a:xfrm rot="16200000">
            <a:off x="5650513" y="1906493"/>
            <a:ext cx="1292351" cy="338138"/>
          </a:xfrm>
          <a:custGeom>
            <a:avLst/>
            <a:gdLst>
              <a:gd name="T0" fmla="*/ 2013649 w 21397"/>
              <a:gd name="T1" fmla="*/ 170530 h 21407"/>
              <a:gd name="T2" fmla="*/ 2013649 w 21397"/>
              <a:gd name="T3" fmla="*/ 170530 h 21407"/>
              <a:gd name="T4" fmla="*/ 2013649 w 21397"/>
              <a:gd name="T5" fmla="*/ 170530 h 21407"/>
              <a:gd name="T6" fmla="*/ 2013649 w 21397"/>
              <a:gd name="T7" fmla="*/ 170530 h 2140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97" h="21407">
                <a:moveTo>
                  <a:pt x="127" y="22"/>
                </a:moveTo>
                <a:cubicBezTo>
                  <a:pt x="80" y="-93"/>
                  <a:pt x="32" y="257"/>
                  <a:pt x="22" y="818"/>
                </a:cubicBezTo>
                <a:cubicBezTo>
                  <a:pt x="-49" y="4615"/>
                  <a:pt x="-101" y="17739"/>
                  <a:pt x="2551" y="17739"/>
                </a:cubicBezTo>
                <a:cubicBezTo>
                  <a:pt x="5450" y="17739"/>
                  <a:pt x="7783" y="14753"/>
                  <a:pt x="8489" y="14753"/>
                </a:cubicBezTo>
                <a:cubicBezTo>
                  <a:pt x="9176" y="14753"/>
                  <a:pt x="9850" y="13902"/>
                  <a:pt x="10398" y="21024"/>
                </a:cubicBezTo>
                <a:cubicBezTo>
                  <a:pt x="10425" y="21380"/>
                  <a:pt x="10468" y="21507"/>
                  <a:pt x="10505" y="21322"/>
                </a:cubicBezTo>
                <a:cubicBezTo>
                  <a:pt x="10558" y="21061"/>
                  <a:pt x="10581" y="20322"/>
                  <a:pt x="10552" y="19730"/>
                </a:cubicBezTo>
                <a:cubicBezTo>
                  <a:pt x="10406" y="16761"/>
                  <a:pt x="9857" y="9109"/>
                  <a:pt x="8066" y="9816"/>
                </a:cubicBezTo>
                <a:cubicBezTo>
                  <a:pt x="6083" y="10599"/>
                  <a:pt x="4031" y="11246"/>
                  <a:pt x="2102" y="11647"/>
                </a:cubicBezTo>
                <a:cubicBezTo>
                  <a:pt x="1094" y="11858"/>
                  <a:pt x="161" y="11423"/>
                  <a:pt x="201" y="1097"/>
                </a:cubicBezTo>
                <a:cubicBezTo>
                  <a:pt x="203" y="581"/>
                  <a:pt x="172" y="124"/>
                  <a:pt x="129" y="22"/>
                </a:cubicBezTo>
                <a:cubicBezTo>
                  <a:pt x="128" y="22"/>
                  <a:pt x="128" y="22"/>
                  <a:pt x="127" y="22"/>
                </a:cubicBezTo>
                <a:close/>
                <a:moveTo>
                  <a:pt x="21269" y="22"/>
                </a:moveTo>
                <a:cubicBezTo>
                  <a:pt x="21226" y="124"/>
                  <a:pt x="21195" y="581"/>
                  <a:pt x="21197" y="1097"/>
                </a:cubicBezTo>
                <a:cubicBezTo>
                  <a:pt x="21237" y="11423"/>
                  <a:pt x="20304" y="11858"/>
                  <a:pt x="19296" y="11647"/>
                </a:cubicBezTo>
                <a:cubicBezTo>
                  <a:pt x="17367" y="11246"/>
                  <a:pt x="15315" y="10599"/>
                  <a:pt x="13332" y="9816"/>
                </a:cubicBezTo>
                <a:cubicBezTo>
                  <a:pt x="11541" y="9109"/>
                  <a:pt x="10992" y="16761"/>
                  <a:pt x="10846" y="19730"/>
                </a:cubicBezTo>
                <a:cubicBezTo>
                  <a:pt x="10817" y="20322"/>
                  <a:pt x="10840" y="21061"/>
                  <a:pt x="10893" y="21322"/>
                </a:cubicBezTo>
                <a:cubicBezTo>
                  <a:pt x="10930" y="21507"/>
                  <a:pt x="10973" y="21380"/>
                  <a:pt x="11000" y="21024"/>
                </a:cubicBezTo>
                <a:cubicBezTo>
                  <a:pt x="11548" y="13902"/>
                  <a:pt x="12222" y="14753"/>
                  <a:pt x="12909" y="14753"/>
                </a:cubicBezTo>
                <a:cubicBezTo>
                  <a:pt x="13615" y="14753"/>
                  <a:pt x="15948" y="17739"/>
                  <a:pt x="18847" y="17739"/>
                </a:cubicBezTo>
                <a:cubicBezTo>
                  <a:pt x="21499" y="17739"/>
                  <a:pt x="21447" y="4615"/>
                  <a:pt x="21376" y="818"/>
                </a:cubicBezTo>
                <a:cubicBezTo>
                  <a:pt x="21366" y="257"/>
                  <a:pt x="21318" y="-93"/>
                  <a:pt x="21271" y="22"/>
                </a:cubicBezTo>
                <a:cubicBezTo>
                  <a:pt x="21270" y="22"/>
                  <a:pt x="21270" y="22"/>
                  <a:pt x="21269" y="22"/>
                </a:cubicBezTo>
                <a:close/>
              </a:path>
            </a:pathLst>
          </a:custGeom>
          <a:solidFill>
            <a:schemeClr val="tx1"/>
          </a:solidFill>
          <a:ln>
            <a:noFill/>
          </a:ln>
          <a:effectLst/>
        </p:spPr>
        <p:txBody>
          <a:bodyPr lIns="50800" tIns="50800" rIns="50800" bIns="50800" anchor="ctr"/>
          <a:lstStyle/>
          <a:p>
            <a:endParaRPr lang="en-US"/>
          </a:p>
        </p:txBody>
      </p:sp>
      <p:sp>
        <p:nvSpPr>
          <p:cNvPr id="11" name="Rectangle 1">
            <a:extLst>
              <a:ext uri="{FF2B5EF4-FFF2-40B4-BE49-F238E27FC236}">
                <a16:creationId xmlns:a16="http://schemas.microsoft.com/office/drawing/2014/main" id="{BC8807E4-9DC6-482B-B8DB-CF6F328A37D8}"/>
              </a:ext>
            </a:extLst>
          </p:cNvPr>
          <p:cNvSpPr txBox="1">
            <a:spLocks noChangeArrowheads="1"/>
          </p:cNvSpPr>
          <p:nvPr/>
        </p:nvSpPr>
        <p:spPr bwMode="auto">
          <a:xfrm>
            <a:off x="672724" y="3049377"/>
            <a:ext cx="5277406" cy="1146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0" tIns="19044" rIns="0" bIns="19044"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434343"/>
              </a:buClr>
              <a:buSzPts val="1200"/>
              <a:buFont typeface="Oxygen Light"/>
              <a:buAutoNum type="arabicPeriod"/>
              <a:defRPr sz="1300" b="0" i="0" u="none" strike="noStrike" cap="none">
                <a:solidFill>
                  <a:schemeClr val="dk1"/>
                </a:solidFill>
                <a:latin typeface="Hind"/>
                <a:ea typeface="Hind"/>
                <a:cs typeface="Hind"/>
                <a:sym typeface="Hind"/>
              </a:defRPr>
            </a:lvl1pPr>
            <a:lvl2pPr marL="914400" marR="0" lvl="1" indent="-304800" algn="l" rtl="0">
              <a:lnSpc>
                <a:spcPct val="115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Hind"/>
                <a:ea typeface="Hind"/>
                <a:cs typeface="Hind"/>
                <a:sym typeface="Hind"/>
              </a:defRPr>
            </a:lvl2pPr>
            <a:lvl3pPr marL="1371600" marR="0" lvl="2" indent="-304800" algn="l" rtl="0">
              <a:lnSpc>
                <a:spcPct val="115000"/>
              </a:lnSpc>
              <a:spcBef>
                <a:spcPts val="1600"/>
              </a:spcBef>
              <a:spcAft>
                <a:spcPts val="0"/>
              </a:spcAft>
              <a:buClr>
                <a:srgbClr val="434343"/>
              </a:buClr>
              <a:buSzPts val="1200"/>
              <a:buFont typeface="Roboto Condensed Light"/>
              <a:buAutoNum type="romanLcPeriod"/>
              <a:defRPr sz="1200" b="0" i="0" u="none" strike="noStrike" cap="none">
                <a:solidFill>
                  <a:schemeClr val="dk1"/>
                </a:solidFill>
                <a:latin typeface="Hind"/>
                <a:ea typeface="Hind"/>
                <a:cs typeface="Hind"/>
                <a:sym typeface="Hind"/>
              </a:defRPr>
            </a:lvl3pPr>
            <a:lvl4pPr marL="1828800" marR="0" lvl="3" indent="-304800" algn="l" rtl="0">
              <a:lnSpc>
                <a:spcPct val="115000"/>
              </a:lnSpc>
              <a:spcBef>
                <a:spcPts val="1600"/>
              </a:spcBef>
              <a:spcAft>
                <a:spcPts val="0"/>
              </a:spcAft>
              <a:buClr>
                <a:srgbClr val="434343"/>
              </a:buClr>
              <a:buSzPts val="1200"/>
              <a:buFont typeface="Roboto Condensed Light"/>
              <a:buAutoNum type="arabicPeriod"/>
              <a:defRPr sz="1200" b="0" i="0" u="none" strike="noStrike" cap="none">
                <a:solidFill>
                  <a:schemeClr val="dk1"/>
                </a:solidFill>
                <a:latin typeface="Hind"/>
                <a:ea typeface="Hind"/>
                <a:cs typeface="Hind"/>
                <a:sym typeface="Hind"/>
              </a:defRPr>
            </a:lvl4pPr>
            <a:lvl5pPr marL="2286000" marR="0" lvl="4" indent="-304800" algn="l" rtl="0">
              <a:lnSpc>
                <a:spcPct val="115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Hind"/>
                <a:ea typeface="Hind"/>
                <a:cs typeface="Hind"/>
                <a:sym typeface="Hind"/>
              </a:defRPr>
            </a:lvl5pPr>
            <a:lvl6pPr marL="2743200" marR="0" lvl="5" indent="-304800" algn="l" rtl="0">
              <a:lnSpc>
                <a:spcPct val="115000"/>
              </a:lnSpc>
              <a:spcBef>
                <a:spcPts val="1600"/>
              </a:spcBef>
              <a:spcAft>
                <a:spcPts val="0"/>
              </a:spcAft>
              <a:buClr>
                <a:srgbClr val="434343"/>
              </a:buClr>
              <a:buSzPts val="1200"/>
              <a:buFont typeface="Roboto Condensed Light"/>
              <a:buAutoNum type="romanLcPeriod"/>
              <a:defRPr sz="1200" b="0" i="0" u="none" strike="noStrike" cap="none">
                <a:solidFill>
                  <a:schemeClr val="dk1"/>
                </a:solidFill>
                <a:latin typeface="Hind"/>
                <a:ea typeface="Hind"/>
                <a:cs typeface="Hind"/>
                <a:sym typeface="Hind"/>
              </a:defRPr>
            </a:lvl6pPr>
            <a:lvl7pPr marL="3200400" marR="0" lvl="6" indent="-304800" algn="l" rtl="0">
              <a:lnSpc>
                <a:spcPct val="115000"/>
              </a:lnSpc>
              <a:spcBef>
                <a:spcPts val="1600"/>
              </a:spcBef>
              <a:spcAft>
                <a:spcPts val="0"/>
              </a:spcAft>
              <a:buClr>
                <a:srgbClr val="434343"/>
              </a:buClr>
              <a:buSzPts val="1200"/>
              <a:buFont typeface="Roboto Condensed Light"/>
              <a:buAutoNum type="arabicPeriod"/>
              <a:defRPr sz="1200" b="0" i="0" u="none" strike="noStrike" cap="none">
                <a:solidFill>
                  <a:schemeClr val="dk1"/>
                </a:solidFill>
                <a:latin typeface="Hind"/>
                <a:ea typeface="Hind"/>
                <a:cs typeface="Hind"/>
                <a:sym typeface="Hind"/>
              </a:defRPr>
            </a:lvl7pPr>
            <a:lvl8pPr marL="3657600" marR="0" lvl="7" indent="-304800" algn="l" rtl="0">
              <a:lnSpc>
                <a:spcPct val="115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Hind"/>
                <a:ea typeface="Hind"/>
                <a:cs typeface="Hind"/>
                <a:sym typeface="Hind"/>
              </a:defRPr>
            </a:lvl8pPr>
            <a:lvl9pPr marL="4114800" marR="0" lvl="8" indent="-304800" algn="l" rtl="0">
              <a:lnSpc>
                <a:spcPct val="115000"/>
              </a:lnSpc>
              <a:spcBef>
                <a:spcPts val="1600"/>
              </a:spcBef>
              <a:spcAft>
                <a:spcPts val="1600"/>
              </a:spcAft>
              <a:buClr>
                <a:srgbClr val="434343"/>
              </a:buClr>
              <a:buSzPts val="1200"/>
              <a:buFont typeface="Roboto Condensed Light"/>
              <a:buAutoNum type="romanLcPeriod"/>
              <a:defRPr sz="1200" b="0" i="0" u="none" strike="noStrike" cap="none">
                <a:solidFill>
                  <a:schemeClr val="dk1"/>
                </a:solidFill>
                <a:latin typeface="Hind"/>
                <a:ea typeface="Hind"/>
                <a:cs typeface="Hind"/>
                <a:sym typeface="Hind"/>
              </a:defRPr>
            </a:lvl9pPr>
          </a:lstStyle>
          <a:p>
            <a:pPr marL="285750" indent="-285750" eaLnBrk="0" fontAlgn="base" hangingPunct="0">
              <a:lnSpc>
                <a:spcPct val="100000"/>
              </a:lnSpc>
              <a:spcBef>
                <a:spcPct val="0"/>
              </a:spcBef>
              <a:spcAft>
                <a:spcPct val="0"/>
              </a:spcAft>
              <a:buClrTx/>
              <a:buSzTx/>
              <a:buFont typeface="Arial" panose="020B0604020202020204" pitchFamily="34" charset="0"/>
              <a:buChar char="•"/>
            </a:pPr>
            <a:r>
              <a:rPr lang="en-US" altLang="en-US" sz="1800" dirty="0">
                <a:solidFill>
                  <a:srgbClr val="F8F8F8"/>
                </a:solidFill>
                <a:latin typeface="Hind" panose="020B0604020202020204" charset="0"/>
                <a:cs typeface="Hind" panose="020B0604020202020204" charset="0"/>
              </a:rPr>
              <a:t>Autoregressive integrated moving average models - ARIMA(</a:t>
            </a:r>
            <a:r>
              <a:rPr lang="en-US" altLang="en-US" sz="1800" dirty="0" err="1">
                <a:solidFill>
                  <a:srgbClr val="F8F8F8"/>
                </a:solidFill>
                <a:latin typeface="Hind" panose="020B0604020202020204" charset="0"/>
                <a:cs typeface="Hind" panose="020B0604020202020204" charset="0"/>
              </a:rPr>
              <a:t>p,d,q</a:t>
            </a:r>
            <a:r>
              <a:rPr lang="en-US" altLang="en-US" sz="1800" dirty="0">
                <a:solidFill>
                  <a:srgbClr val="F8F8F8"/>
                </a:solidFill>
                <a:latin typeface="Hind" panose="020B0604020202020204" charset="0"/>
                <a:cs typeface="Hind" panose="020B0604020202020204" charset="0"/>
              </a:rPr>
              <a:t>)</a:t>
            </a:r>
          </a:p>
          <a:p>
            <a:pPr marL="285750" indent="-285750" eaLnBrk="0" fontAlgn="base" hangingPunct="0">
              <a:lnSpc>
                <a:spcPct val="100000"/>
              </a:lnSpc>
              <a:spcBef>
                <a:spcPct val="0"/>
              </a:spcBef>
              <a:spcAft>
                <a:spcPct val="0"/>
              </a:spcAft>
              <a:buClrTx/>
              <a:buSzTx/>
              <a:buFont typeface="Arial" panose="020B0604020202020204" pitchFamily="34" charset="0"/>
              <a:buChar char="•"/>
            </a:pPr>
            <a:r>
              <a:rPr lang="en-US" altLang="en-US" sz="1800" dirty="0">
                <a:solidFill>
                  <a:srgbClr val="F8F8F8"/>
                </a:solidFill>
                <a:latin typeface="Hind" panose="020B0604020202020204" charset="0"/>
                <a:cs typeface="Hind" panose="020B0604020202020204" charset="0"/>
              </a:rPr>
              <a:t>Autoregressive integrated moving average models with seasonal component - ARIMA(</a:t>
            </a:r>
            <a:r>
              <a:rPr lang="en-US" altLang="en-US" sz="1800" dirty="0" err="1">
                <a:solidFill>
                  <a:srgbClr val="F8F8F8"/>
                </a:solidFill>
                <a:latin typeface="Hind" panose="020B0604020202020204" charset="0"/>
                <a:cs typeface="Hind" panose="020B0604020202020204" charset="0"/>
              </a:rPr>
              <a:t>P,D,Q</a:t>
            </a:r>
            <a:r>
              <a:rPr lang="en-US" altLang="en-US" sz="1800" dirty="0">
                <a:solidFill>
                  <a:srgbClr val="F8F8F8"/>
                </a:solidFill>
                <a:latin typeface="Hind" panose="020B0604020202020204" charset="0"/>
                <a:cs typeface="Hind" panose="020B0604020202020204" charset="0"/>
              </a:rPr>
              <a:t>)</a:t>
            </a:r>
            <a:r>
              <a:rPr lang="en-US" altLang="en-US" sz="1800" baseline="-25000" dirty="0">
                <a:solidFill>
                  <a:srgbClr val="F8F8F8"/>
                </a:solidFill>
                <a:latin typeface="Hind" panose="020B0604020202020204" charset="0"/>
                <a:cs typeface="Hind" panose="020B0604020202020204" charset="0"/>
              </a:rPr>
              <a:t>s</a:t>
            </a:r>
            <a:endParaRPr lang="en-US" altLang="en-US" sz="1800" dirty="0">
              <a:solidFill>
                <a:srgbClr val="F8F8F8"/>
              </a:solidFill>
              <a:latin typeface="Hind" panose="020B0604020202020204" charset="0"/>
              <a:cs typeface="Hind" panose="020B0604020202020204" charset="0"/>
            </a:endParaRPr>
          </a:p>
        </p:txBody>
      </p:sp>
      <p:sp>
        <p:nvSpPr>
          <p:cNvPr id="12" name="AutoShape 13">
            <a:extLst>
              <a:ext uri="{FF2B5EF4-FFF2-40B4-BE49-F238E27FC236}">
                <a16:creationId xmlns:a16="http://schemas.microsoft.com/office/drawing/2014/main" id="{4C726BDD-DAB9-4099-AAFE-9C164B7883AC}"/>
              </a:ext>
            </a:extLst>
          </p:cNvPr>
          <p:cNvSpPr>
            <a:spLocks/>
          </p:cNvSpPr>
          <p:nvPr/>
        </p:nvSpPr>
        <p:spPr bwMode="auto">
          <a:xfrm rot="16200000">
            <a:off x="5644372" y="3528130"/>
            <a:ext cx="1292351" cy="338138"/>
          </a:xfrm>
          <a:custGeom>
            <a:avLst/>
            <a:gdLst>
              <a:gd name="T0" fmla="*/ 2013649 w 21397"/>
              <a:gd name="T1" fmla="*/ 170530 h 21407"/>
              <a:gd name="T2" fmla="*/ 2013649 w 21397"/>
              <a:gd name="T3" fmla="*/ 170530 h 21407"/>
              <a:gd name="T4" fmla="*/ 2013649 w 21397"/>
              <a:gd name="T5" fmla="*/ 170530 h 21407"/>
              <a:gd name="T6" fmla="*/ 2013649 w 21397"/>
              <a:gd name="T7" fmla="*/ 170530 h 2140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97" h="21407">
                <a:moveTo>
                  <a:pt x="127" y="22"/>
                </a:moveTo>
                <a:cubicBezTo>
                  <a:pt x="80" y="-93"/>
                  <a:pt x="32" y="257"/>
                  <a:pt x="22" y="818"/>
                </a:cubicBezTo>
                <a:cubicBezTo>
                  <a:pt x="-49" y="4615"/>
                  <a:pt x="-101" y="17739"/>
                  <a:pt x="2551" y="17739"/>
                </a:cubicBezTo>
                <a:cubicBezTo>
                  <a:pt x="5450" y="17739"/>
                  <a:pt x="7783" y="14753"/>
                  <a:pt x="8489" y="14753"/>
                </a:cubicBezTo>
                <a:cubicBezTo>
                  <a:pt x="9176" y="14753"/>
                  <a:pt x="9850" y="13902"/>
                  <a:pt x="10398" y="21024"/>
                </a:cubicBezTo>
                <a:cubicBezTo>
                  <a:pt x="10425" y="21380"/>
                  <a:pt x="10468" y="21507"/>
                  <a:pt x="10505" y="21322"/>
                </a:cubicBezTo>
                <a:cubicBezTo>
                  <a:pt x="10558" y="21061"/>
                  <a:pt x="10581" y="20322"/>
                  <a:pt x="10552" y="19730"/>
                </a:cubicBezTo>
                <a:cubicBezTo>
                  <a:pt x="10406" y="16761"/>
                  <a:pt x="9857" y="9109"/>
                  <a:pt x="8066" y="9816"/>
                </a:cubicBezTo>
                <a:cubicBezTo>
                  <a:pt x="6083" y="10599"/>
                  <a:pt x="4031" y="11246"/>
                  <a:pt x="2102" y="11647"/>
                </a:cubicBezTo>
                <a:cubicBezTo>
                  <a:pt x="1094" y="11858"/>
                  <a:pt x="161" y="11423"/>
                  <a:pt x="201" y="1097"/>
                </a:cubicBezTo>
                <a:cubicBezTo>
                  <a:pt x="203" y="581"/>
                  <a:pt x="172" y="124"/>
                  <a:pt x="129" y="22"/>
                </a:cubicBezTo>
                <a:cubicBezTo>
                  <a:pt x="128" y="22"/>
                  <a:pt x="128" y="22"/>
                  <a:pt x="127" y="22"/>
                </a:cubicBezTo>
                <a:close/>
                <a:moveTo>
                  <a:pt x="21269" y="22"/>
                </a:moveTo>
                <a:cubicBezTo>
                  <a:pt x="21226" y="124"/>
                  <a:pt x="21195" y="581"/>
                  <a:pt x="21197" y="1097"/>
                </a:cubicBezTo>
                <a:cubicBezTo>
                  <a:pt x="21237" y="11423"/>
                  <a:pt x="20304" y="11858"/>
                  <a:pt x="19296" y="11647"/>
                </a:cubicBezTo>
                <a:cubicBezTo>
                  <a:pt x="17367" y="11246"/>
                  <a:pt x="15315" y="10599"/>
                  <a:pt x="13332" y="9816"/>
                </a:cubicBezTo>
                <a:cubicBezTo>
                  <a:pt x="11541" y="9109"/>
                  <a:pt x="10992" y="16761"/>
                  <a:pt x="10846" y="19730"/>
                </a:cubicBezTo>
                <a:cubicBezTo>
                  <a:pt x="10817" y="20322"/>
                  <a:pt x="10840" y="21061"/>
                  <a:pt x="10893" y="21322"/>
                </a:cubicBezTo>
                <a:cubicBezTo>
                  <a:pt x="10930" y="21507"/>
                  <a:pt x="10973" y="21380"/>
                  <a:pt x="11000" y="21024"/>
                </a:cubicBezTo>
                <a:cubicBezTo>
                  <a:pt x="11548" y="13902"/>
                  <a:pt x="12222" y="14753"/>
                  <a:pt x="12909" y="14753"/>
                </a:cubicBezTo>
                <a:cubicBezTo>
                  <a:pt x="13615" y="14753"/>
                  <a:pt x="15948" y="17739"/>
                  <a:pt x="18847" y="17739"/>
                </a:cubicBezTo>
                <a:cubicBezTo>
                  <a:pt x="21499" y="17739"/>
                  <a:pt x="21447" y="4615"/>
                  <a:pt x="21376" y="818"/>
                </a:cubicBezTo>
                <a:cubicBezTo>
                  <a:pt x="21366" y="257"/>
                  <a:pt x="21318" y="-93"/>
                  <a:pt x="21271" y="22"/>
                </a:cubicBezTo>
                <a:cubicBezTo>
                  <a:pt x="21270" y="22"/>
                  <a:pt x="21270" y="22"/>
                  <a:pt x="21269" y="22"/>
                </a:cubicBezTo>
                <a:close/>
              </a:path>
            </a:pathLst>
          </a:custGeom>
          <a:solidFill>
            <a:schemeClr val="tx1"/>
          </a:solidFill>
          <a:ln>
            <a:noFill/>
          </a:ln>
          <a:effectLst/>
        </p:spPr>
        <p:txBody>
          <a:bodyPr lIns="50800" tIns="50800" rIns="50800" bIns="50800" anchor="ctr"/>
          <a:lstStyle/>
          <a:p>
            <a:endParaRPr lang="en-US"/>
          </a:p>
        </p:txBody>
      </p:sp>
      <p:sp>
        <p:nvSpPr>
          <p:cNvPr id="13" name="Textfeld 12">
            <a:extLst>
              <a:ext uri="{FF2B5EF4-FFF2-40B4-BE49-F238E27FC236}">
                <a16:creationId xmlns:a16="http://schemas.microsoft.com/office/drawing/2014/main" id="{0ABF4CAF-2004-4430-A7CD-9BAC7ECF3375}"/>
              </a:ext>
            </a:extLst>
          </p:cNvPr>
          <p:cNvSpPr txBox="1"/>
          <p:nvPr/>
        </p:nvSpPr>
        <p:spPr>
          <a:xfrm>
            <a:off x="8758958" y="4829685"/>
            <a:ext cx="399468"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33</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7535766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a:t>EXAMPLE: AUTOREGRESSIVE MODEL - AR(p)</a:t>
            </a:r>
            <a:endParaRPr lang="en-US" dirty="0"/>
          </a:p>
        </p:txBody>
      </p:sp>
      <p:sp>
        <p:nvSpPr>
          <p:cNvPr id="5" name="Rectangle 1">
            <a:extLst>
              <a:ext uri="{FF2B5EF4-FFF2-40B4-BE49-F238E27FC236}">
                <a16:creationId xmlns:a16="http://schemas.microsoft.com/office/drawing/2014/main" id="{13BDAB23-26F1-4D36-892D-703A5CF69C91}"/>
              </a:ext>
            </a:extLst>
          </p:cNvPr>
          <p:cNvSpPr>
            <a:spLocks noGrp="1" noChangeArrowheads="1"/>
          </p:cNvSpPr>
          <p:nvPr>
            <p:ph type="body" idx="1"/>
          </p:nvPr>
        </p:nvSpPr>
        <p:spPr bwMode="auto">
          <a:xfrm>
            <a:off x="1666987" y="3160912"/>
            <a:ext cx="6330259" cy="1454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044" rIns="0" bIns="19044" numCol="1" anchor="ctr" anchorCtr="0" compatLnSpc="1">
            <a:prstTxWarp prst="textNoShape">
              <a:avLst/>
            </a:prstTxWarp>
            <a:spAutoFit/>
          </a:bodyPr>
          <a:lstStyle/>
          <a:p>
            <a:pPr marL="0" lvl="0" indent="0" eaLnBrk="0" fontAlgn="base" hangingPunct="0">
              <a:lnSpc>
                <a:spcPct val="100000"/>
              </a:lnSpc>
              <a:spcBef>
                <a:spcPct val="0"/>
              </a:spcBef>
              <a:spcAft>
                <a:spcPct val="0"/>
              </a:spcAft>
              <a:buClrTx/>
              <a:buSzTx/>
              <a:buNone/>
            </a:pPr>
            <a:r>
              <a:rPr lang="en-US" altLang="en-US" sz="2000" dirty="0">
                <a:solidFill>
                  <a:srgbClr val="F8F8F8"/>
                </a:solidFill>
                <a:latin typeface="Hind" panose="020B0604020202020204" charset="0"/>
                <a:cs typeface="Hind" panose="020B0604020202020204" charset="0"/>
              </a:rPr>
              <a:t>AR(1):</a:t>
            </a:r>
          </a:p>
          <a:p>
            <a:pPr marL="0" lvl="0" indent="0" eaLnBrk="0" fontAlgn="base" hangingPunct="0">
              <a:lnSpc>
                <a:spcPct val="100000"/>
              </a:lnSpc>
              <a:spcBef>
                <a:spcPct val="0"/>
              </a:spcBef>
              <a:spcAft>
                <a:spcPct val="0"/>
              </a:spcAft>
              <a:buClrTx/>
              <a:buSzTx/>
              <a:buNone/>
            </a:pPr>
            <a:r>
              <a:rPr lang="en-US" altLang="en-US" sz="2000" dirty="0">
                <a:solidFill>
                  <a:srgbClr val="F8F8F8"/>
                </a:solidFill>
                <a:latin typeface="Hind" panose="020B0604020202020204" charset="0"/>
                <a:cs typeface="Hind" panose="020B0604020202020204" charset="0"/>
              </a:rPr>
              <a:t>	</a:t>
            </a:r>
            <a:r>
              <a:rPr lang="en-US" altLang="en-US" sz="2000" dirty="0" err="1">
                <a:solidFill>
                  <a:srgbClr val="F8F8F8"/>
                </a:solidFill>
                <a:latin typeface="Hind" panose="020B0604020202020204" charset="0"/>
                <a:cs typeface="Hind" panose="020B0604020202020204" charset="0"/>
              </a:rPr>
              <a:t>Y</a:t>
            </a:r>
            <a:r>
              <a:rPr lang="en-US" altLang="en-US" sz="2000" baseline="-25000" dirty="0" err="1">
                <a:solidFill>
                  <a:srgbClr val="F8F8F8"/>
                </a:solidFill>
                <a:latin typeface="Hind" panose="020B0604020202020204" charset="0"/>
                <a:cs typeface="Hind" panose="020B0604020202020204" charset="0"/>
              </a:rPr>
              <a:t>t</a:t>
            </a:r>
            <a:r>
              <a:rPr lang="en-US" altLang="en-US" sz="2000" dirty="0">
                <a:solidFill>
                  <a:srgbClr val="F8F8F8"/>
                </a:solidFill>
                <a:latin typeface="Hind" panose="020B0604020202020204" charset="0"/>
                <a:cs typeface="Hind" panose="020B0604020202020204" charset="0"/>
              </a:rPr>
              <a:t> = </a:t>
            </a:r>
            <a:r>
              <a:rPr lang="el-GR" altLang="en-US" sz="2000" dirty="0">
                <a:solidFill>
                  <a:srgbClr val="F8F8F8"/>
                </a:solidFill>
                <a:latin typeface="Segoe UI Symbol" panose="020B0502040204020203" pitchFamily="34" charset="0"/>
                <a:ea typeface="Segoe UI Symbol" panose="020B0502040204020203" pitchFamily="34" charset="0"/>
                <a:cs typeface="Hind" panose="020B0604020202020204" charset="0"/>
              </a:rPr>
              <a:t>φ</a:t>
            </a:r>
            <a:r>
              <a:rPr lang="en-US" altLang="en-US" sz="2000" dirty="0">
                <a:solidFill>
                  <a:srgbClr val="F8F8F8"/>
                </a:solidFill>
                <a:latin typeface="Segoe UI Symbol" panose="020B0502040204020203" pitchFamily="34" charset="0"/>
                <a:ea typeface="Segoe UI Symbol" panose="020B0502040204020203" pitchFamily="34" charset="0"/>
                <a:cs typeface="Hind" panose="020B0604020202020204" charset="0"/>
              </a:rPr>
              <a:t>·</a:t>
            </a:r>
            <a:r>
              <a:rPr lang="en-US" altLang="en-US" sz="2000" dirty="0">
                <a:solidFill>
                  <a:srgbClr val="F8F8F8"/>
                </a:solidFill>
                <a:latin typeface="Hind" panose="020B0604020202020204" charset="0"/>
                <a:cs typeface="Hind" panose="020B0604020202020204" charset="0"/>
              </a:rPr>
              <a:t>Y</a:t>
            </a:r>
            <a:r>
              <a:rPr lang="en-US" altLang="en-US" sz="2000" baseline="-25000" dirty="0">
                <a:solidFill>
                  <a:srgbClr val="F8F8F8"/>
                </a:solidFill>
                <a:latin typeface="Hind" panose="020B0604020202020204" charset="0"/>
                <a:cs typeface="Hind" panose="020B0604020202020204" charset="0"/>
              </a:rPr>
              <a:t>t-1</a:t>
            </a:r>
            <a:r>
              <a:rPr lang="en-US" altLang="en-US" sz="2000" dirty="0">
                <a:solidFill>
                  <a:srgbClr val="F8F8F8"/>
                </a:solidFill>
                <a:latin typeface="Hind" panose="020B0604020202020204" charset="0"/>
                <a:cs typeface="Hind" panose="020B0604020202020204" charset="0"/>
              </a:rPr>
              <a:t> + a</a:t>
            </a:r>
            <a:r>
              <a:rPr lang="en-US" altLang="en-US" sz="2000" baseline="-25000" dirty="0">
                <a:solidFill>
                  <a:srgbClr val="F8F8F8"/>
                </a:solidFill>
                <a:latin typeface="Hind" panose="020B0604020202020204" charset="0"/>
                <a:cs typeface="Hind" panose="020B0604020202020204" charset="0"/>
              </a:rPr>
              <a:t>t</a:t>
            </a:r>
            <a:r>
              <a:rPr lang="en-US" altLang="en-US" sz="2000" dirty="0">
                <a:solidFill>
                  <a:srgbClr val="F8F8F8"/>
                </a:solidFill>
                <a:latin typeface="Hind" panose="020B0604020202020204" charset="0"/>
                <a:cs typeface="Hind" panose="020B0604020202020204" charset="0"/>
              </a:rPr>
              <a:t>			(with t = 1, 2, …)</a:t>
            </a:r>
          </a:p>
          <a:p>
            <a:pPr marL="0" lvl="0" indent="0" eaLnBrk="0" fontAlgn="base" hangingPunct="0">
              <a:lnSpc>
                <a:spcPct val="100000"/>
              </a:lnSpc>
              <a:spcBef>
                <a:spcPct val="0"/>
              </a:spcBef>
              <a:spcAft>
                <a:spcPct val="0"/>
              </a:spcAft>
              <a:buClrTx/>
              <a:buSzTx/>
              <a:buNone/>
            </a:pPr>
            <a:r>
              <a:rPr lang="en-US" altLang="en-US" sz="2000" dirty="0">
                <a:solidFill>
                  <a:srgbClr val="FFFFFF"/>
                </a:solidFill>
                <a:latin typeface="Hind" panose="020B0604020202020204" charset="0"/>
                <a:cs typeface="Hind" panose="020B0604020202020204" charset="0"/>
                <a:sym typeface="Wingdings" pitchFamily="2" charset="2"/>
              </a:rPr>
              <a:t></a:t>
            </a:r>
            <a:r>
              <a:rPr lang="en-US" altLang="en-US" sz="2000" dirty="0">
                <a:solidFill>
                  <a:srgbClr val="212E73"/>
                </a:solidFill>
                <a:latin typeface="Hind" panose="020B0604020202020204" charset="0"/>
                <a:cs typeface="Hind" panose="020B0604020202020204" charset="0"/>
                <a:sym typeface="Wingdings" pitchFamily="2" charset="2"/>
              </a:rPr>
              <a:t> 	</a:t>
            </a:r>
            <a:r>
              <a:rPr lang="en-US" altLang="en-US" sz="3200" dirty="0" err="1">
                <a:solidFill>
                  <a:srgbClr val="F8F8F8"/>
                </a:solidFill>
                <a:latin typeface="Hind" panose="020B0604020202020204" charset="0"/>
                <a:cs typeface="Hind" panose="020B0604020202020204" charset="0"/>
                <a:sym typeface="Wingdings" pitchFamily="2" charset="2"/>
              </a:rPr>
              <a:t>y</a:t>
            </a:r>
            <a:r>
              <a:rPr lang="en-US" altLang="en-US" sz="3200" baseline="-25000" dirty="0" err="1">
                <a:solidFill>
                  <a:srgbClr val="F8F8F8"/>
                </a:solidFill>
                <a:latin typeface="Hind" panose="020B0604020202020204" charset="0"/>
                <a:cs typeface="Hind" panose="020B0604020202020204" charset="0"/>
                <a:sym typeface="Wingdings" pitchFamily="2" charset="2"/>
              </a:rPr>
              <a:t>t</a:t>
            </a:r>
            <a:r>
              <a:rPr lang="en-US" altLang="en-US" sz="3200" dirty="0">
                <a:solidFill>
                  <a:srgbClr val="F8F8F8"/>
                </a:solidFill>
                <a:latin typeface="Hind" panose="020B0604020202020204" charset="0"/>
                <a:cs typeface="Hind" panose="020B0604020202020204" charset="0"/>
                <a:sym typeface="Wingdings" pitchFamily="2" charset="2"/>
              </a:rPr>
              <a:t> = b</a:t>
            </a:r>
            <a:r>
              <a:rPr lang="en-US" altLang="en-US" sz="3200" baseline="-25000" dirty="0">
                <a:solidFill>
                  <a:srgbClr val="F8F8F8"/>
                </a:solidFill>
                <a:latin typeface="Hind" panose="020B0604020202020204" charset="0"/>
                <a:cs typeface="Hind" panose="020B0604020202020204" charset="0"/>
                <a:sym typeface="Wingdings" pitchFamily="2" charset="2"/>
              </a:rPr>
              <a:t>0</a:t>
            </a:r>
            <a:r>
              <a:rPr lang="en-US" altLang="en-US" sz="3200" dirty="0">
                <a:solidFill>
                  <a:srgbClr val="F8F8F8"/>
                </a:solidFill>
                <a:latin typeface="Hind" panose="020B0604020202020204" charset="0"/>
                <a:cs typeface="Hind" panose="020B0604020202020204" charset="0"/>
                <a:sym typeface="Wingdings" pitchFamily="2" charset="2"/>
              </a:rPr>
              <a:t> + b</a:t>
            </a:r>
            <a:r>
              <a:rPr lang="en-US" altLang="en-US" sz="3200" baseline="-25000" dirty="0">
                <a:solidFill>
                  <a:srgbClr val="F8F8F8"/>
                </a:solidFill>
                <a:latin typeface="Hind" panose="020B0604020202020204" charset="0"/>
                <a:cs typeface="Hind" panose="020B0604020202020204" charset="0"/>
                <a:sym typeface="Wingdings" pitchFamily="2" charset="2"/>
              </a:rPr>
              <a:t>1</a:t>
            </a:r>
            <a:r>
              <a:rPr lang="en-US" altLang="en-US" sz="3200" dirty="0">
                <a:solidFill>
                  <a:srgbClr val="F8F8F8"/>
                </a:solidFill>
                <a:latin typeface="Segoe UI Symbol" panose="020B0502040204020203" pitchFamily="34" charset="0"/>
                <a:ea typeface="Segoe UI Symbol" panose="020B0502040204020203" pitchFamily="34" charset="0"/>
                <a:cs typeface="Hind" panose="020B0604020202020204" charset="0"/>
              </a:rPr>
              <a:t>·</a:t>
            </a:r>
            <a:r>
              <a:rPr lang="en-US" altLang="en-US" sz="3200" dirty="0">
                <a:solidFill>
                  <a:srgbClr val="F8F8F8"/>
                </a:solidFill>
                <a:latin typeface="Hind" panose="020B0604020202020204" charset="0"/>
                <a:cs typeface="Hind" panose="020B0604020202020204" charset="0"/>
                <a:sym typeface="Wingdings" pitchFamily="2" charset="2"/>
              </a:rPr>
              <a:t>x</a:t>
            </a:r>
            <a:r>
              <a:rPr lang="en-US" altLang="en-US" sz="3200" baseline="-25000" dirty="0">
                <a:solidFill>
                  <a:srgbClr val="F8F8F8"/>
                </a:solidFill>
                <a:latin typeface="Hind" panose="020B0604020202020204" charset="0"/>
                <a:cs typeface="Hind" panose="020B0604020202020204" charset="0"/>
                <a:sym typeface="Wingdings" pitchFamily="2" charset="2"/>
              </a:rPr>
              <a:t>t</a:t>
            </a:r>
            <a:r>
              <a:rPr lang="en-US" altLang="en-US" sz="3200" dirty="0">
                <a:solidFill>
                  <a:srgbClr val="F8F8F8"/>
                </a:solidFill>
                <a:latin typeface="Hind" panose="020B0604020202020204" charset="0"/>
                <a:cs typeface="Hind" panose="020B0604020202020204" charset="0"/>
                <a:sym typeface="Wingdings" pitchFamily="2" charset="2"/>
              </a:rPr>
              <a:t> + </a:t>
            </a:r>
            <a:r>
              <a:rPr lang="en-US" altLang="en-US" sz="3200" dirty="0" err="1">
                <a:solidFill>
                  <a:srgbClr val="F8F8F8"/>
                </a:solidFill>
                <a:latin typeface="Hind" panose="020B0604020202020204" charset="0"/>
                <a:cs typeface="Hind" panose="020B0604020202020204" charset="0"/>
                <a:sym typeface="Wingdings" pitchFamily="2" charset="2"/>
              </a:rPr>
              <a:t>ε</a:t>
            </a:r>
            <a:r>
              <a:rPr lang="en-US" altLang="en-US" sz="3200" baseline="-25000" dirty="0" err="1">
                <a:solidFill>
                  <a:srgbClr val="F8F8F8"/>
                </a:solidFill>
                <a:latin typeface="Hind" panose="020B0604020202020204" charset="0"/>
                <a:cs typeface="Hind" panose="020B0604020202020204" charset="0"/>
                <a:sym typeface="Wingdings" pitchFamily="2" charset="2"/>
              </a:rPr>
              <a:t>t</a:t>
            </a:r>
            <a:endParaRPr lang="en-US" altLang="en-US" sz="3200" dirty="0">
              <a:solidFill>
                <a:srgbClr val="F8F8F8"/>
              </a:solidFill>
              <a:latin typeface="Hind" panose="020B0604020202020204" charset="0"/>
              <a:cs typeface="Hind" panose="020B0604020202020204" charset="0"/>
              <a:sym typeface="Wingdings" pitchFamily="2" charset="2"/>
            </a:endParaRPr>
          </a:p>
          <a:p>
            <a:pPr marL="0" lvl="0" indent="0" eaLnBrk="0" fontAlgn="base" hangingPunct="0">
              <a:lnSpc>
                <a:spcPct val="100000"/>
              </a:lnSpc>
              <a:spcBef>
                <a:spcPct val="0"/>
              </a:spcBef>
              <a:spcAft>
                <a:spcPct val="0"/>
              </a:spcAft>
              <a:buClrTx/>
              <a:buSzTx/>
              <a:buNone/>
            </a:pPr>
            <a:r>
              <a:rPr lang="en-US" altLang="en-US" sz="2000" dirty="0">
                <a:solidFill>
                  <a:srgbClr val="F8F8F8"/>
                </a:solidFill>
                <a:latin typeface="Hind" panose="020B0604020202020204" charset="0"/>
                <a:cs typeface="Hind" panose="020B0604020202020204" charset="0"/>
                <a:sym typeface="Wingdings" pitchFamily="2" charset="2"/>
              </a:rPr>
              <a:t>With b</a:t>
            </a:r>
            <a:r>
              <a:rPr lang="en-US" altLang="en-US" sz="2000" baseline="-25000" dirty="0">
                <a:solidFill>
                  <a:srgbClr val="F8F8F8"/>
                </a:solidFill>
                <a:latin typeface="Hind" panose="020B0604020202020204" charset="0"/>
                <a:cs typeface="Hind" panose="020B0604020202020204" charset="0"/>
                <a:sym typeface="Wingdings" pitchFamily="2" charset="2"/>
              </a:rPr>
              <a:t>0</a:t>
            </a:r>
            <a:r>
              <a:rPr lang="en-US" altLang="en-US" sz="2000" dirty="0">
                <a:solidFill>
                  <a:srgbClr val="F8F8F8"/>
                </a:solidFill>
                <a:latin typeface="Hind" panose="020B0604020202020204" charset="0"/>
                <a:cs typeface="Hind" panose="020B0604020202020204" charset="0"/>
                <a:sym typeface="Wingdings" pitchFamily="2" charset="2"/>
              </a:rPr>
              <a:t> = 0 and </a:t>
            </a:r>
            <a:r>
              <a:rPr lang="en-US" altLang="en-US" sz="2000" dirty="0" err="1">
                <a:solidFill>
                  <a:srgbClr val="F8F8F8"/>
                </a:solidFill>
                <a:latin typeface="Hind" panose="020B0604020202020204" charset="0"/>
                <a:cs typeface="Hind" panose="020B0604020202020204" charset="0"/>
                <a:sym typeface="Wingdings" pitchFamily="2" charset="2"/>
              </a:rPr>
              <a:t>x</a:t>
            </a:r>
            <a:r>
              <a:rPr lang="en-US" altLang="en-US" sz="2000" baseline="-25000" dirty="0" err="1">
                <a:solidFill>
                  <a:srgbClr val="F8F8F8"/>
                </a:solidFill>
                <a:latin typeface="Hind" panose="020B0604020202020204" charset="0"/>
                <a:cs typeface="Hind" panose="020B0604020202020204" charset="0"/>
                <a:sym typeface="Wingdings" pitchFamily="2" charset="2"/>
              </a:rPr>
              <a:t>t</a:t>
            </a:r>
            <a:r>
              <a:rPr lang="en-US" altLang="en-US" sz="2000" dirty="0">
                <a:solidFill>
                  <a:srgbClr val="F8F8F8"/>
                </a:solidFill>
                <a:latin typeface="Hind" panose="020B0604020202020204" charset="0"/>
                <a:cs typeface="Hind" panose="020B0604020202020204" charset="0"/>
                <a:sym typeface="Wingdings" pitchFamily="2" charset="2"/>
              </a:rPr>
              <a:t> = y</a:t>
            </a:r>
            <a:r>
              <a:rPr lang="en-US" altLang="en-US" sz="2000" baseline="-25000" dirty="0">
                <a:solidFill>
                  <a:srgbClr val="F8F8F8"/>
                </a:solidFill>
                <a:latin typeface="Hind" panose="020B0604020202020204" charset="0"/>
                <a:cs typeface="Hind" panose="020B0604020202020204" charset="0"/>
                <a:sym typeface="Wingdings" pitchFamily="2" charset="2"/>
              </a:rPr>
              <a:t>t-1</a:t>
            </a:r>
            <a:endParaRPr lang="en-US" altLang="en-US" sz="2000" dirty="0">
              <a:solidFill>
                <a:srgbClr val="F8F8F8"/>
              </a:solidFill>
              <a:latin typeface="Hind" panose="020B0604020202020204" charset="0"/>
              <a:cs typeface="Hind" panose="020B0604020202020204" charset="0"/>
            </a:endParaRPr>
          </a:p>
        </p:txBody>
      </p:sp>
      <p:sp>
        <p:nvSpPr>
          <p:cNvPr id="7" name="Google Shape;717;p40">
            <a:extLst>
              <a:ext uri="{FF2B5EF4-FFF2-40B4-BE49-F238E27FC236}">
                <a16:creationId xmlns:a16="http://schemas.microsoft.com/office/drawing/2014/main" id="{22363E62-07AE-49A0-BFBC-772E0FE8127F}"/>
              </a:ext>
            </a:extLst>
          </p:cNvPr>
          <p:cNvSpPr/>
          <p:nvPr/>
        </p:nvSpPr>
        <p:spPr>
          <a:xfrm>
            <a:off x="1178180" y="1255472"/>
            <a:ext cx="6787640" cy="1656859"/>
          </a:xfrm>
          <a:prstGeom prst="roundRect">
            <a:avLst>
              <a:gd name="adj" fmla="val 23619"/>
            </a:avLst>
          </a:prstGeom>
          <a:solidFill>
            <a:schemeClr val="dk1"/>
          </a:solidFill>
          <a:ln>
            <a:noFill/>
          </a:ln>
        </p:spPr>
        <p:txBody>
          <a:bodyPr spcFirstLastPara="1" wrap="square" lIns="91425" tIns="91425" rIns="91425" bIns="91425" anchor="ctr" anchorCtr="0">
            <a:noAutofit/>
          </a:bodyPr>
          <a:lstStyle/>
          <a:p>
            <a:pPr lvl="0"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AR(p) model is defined by:</a:t>
            </a:r>
          </a:p>
          <a:p>
            <a:pPr lvl="0"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	</a:t>
            </a:r>
            <a:r>
              <a:rPr lang="en-US" altLang="en-US" sz="2000" dirty="0" err="1">
                <a:solidFill>
                  <a:srgbClr val="212E73"/>
                </a:solidFill>
                <a:latin typeface="Hind" panose="020B0604020202020204" charset="0"/>
                <a:cs typeface="Hind" panose="020B0604020202020204" charset="0"/>
              </a:rPr>
              <a:t>Y</a:t>
            </a:r>
            <a:r>
              <a:rPr lang="en-US" altLang="en-US" sz="2000" baseline="-25000" dirty="0" err="1">
                <a:solidFill>
                  <a:srgbClr val="212E73"/>
                </a:solidFill>
                <a:latin typeface="Hind" panose="020B0604020202020204" charset="0"/>
                <a:cs typeface="Hind" panose="020B0604020202020204" charset="0"/>
              </a:rPr>
              <a:t>t</a:t>
            </a:r>
            <a:r>
              <a:rPr lang="en-US" altLang="en-US" sz="2000" dirty="0">
                <a:solidFill>
                  <a:srgbClr val="212E73"/>
                </a:solidFill>
                <a:latin typeface="Hind" panose="020B0604020202020204" charset="0"/>
                <a:cs typeface="Hind" panose="020B0604020202020204" charset="0"/>
              </a:rPr>
              <a:t> = </a:t>
            </a:r>
            <a:r>
              <a:rPr lang="el-GR" altLang="en-US" sz="2000" dirty="0">
                <a:solidFill>
                  <a:srgbClr val="212E73"/>
                </a:solidFill>
                <a:latin typeface="Segoe UI Symbol" panose="020B0502040204020203" pitchFamily="34" charset="0"/>
                <a:ea typeface="Segoe UI Symbol" panose="020B0502040204020203" pitchFamily="34" charset="0"/>
                <a:cs typeface="Hind" panose="020B0604020202020204" charset="0"/>
              </a:rPr>
              <a:t>φ</a:t>
            </a:r>
            <a:r>
              <a:rPr lang="de-DE" altLang="en-US" sz="2000" baseline="-25000" dirty="0">
                <a:solidFill>
                  <a:srgbClr val="212E73"/>
                </a:solidFill>
                <a:latin typeface="Segoe UI Symbol" panose="020B0502040204020203" pitchFamily="34" charset="0"/>
                <a:ea typeface="Segoe UI Symbol" panose="020B0502040204020203" pitchFamily="34" charset="0"/>
                <a:cs typeface="Hind" panose="020B0604020202020204" charset="0"/>
              </a:rPr>
              <a:t>1</a:t>
            </a:r>
            <a:r>
              <a:rPr lang="en-US" altLang="en-US" sz="2000" dirty="0">
                <a:solidFill>
                  <a:srgbClr val="212E73"/>
                </a:solidFill>
                <a:latin typeface="Segoe UI Symbol" panose="020B0502040204020203" pitchFamily="34" charset="0"/>
                <a:ea typeface="Segoe UI Symbol" panose="020B0502040204020203" pitchFamily="34" charset="0"/>
                <a:cs typeface="Hind" panose="020B0604020202020204" charset="0"/>
              </a:rPr>
              <a:t>·</a:t>
            </a:r>
            <a:r>
              <a:rPr lang="en-US" altLang="en-US" sz="2000" dirty="0">
                <a:solidFill>
                  <a:srgbClr val="212E73"/>
                </a:solidFill>
                <a:latin typeface="Hind" panose="020B0604020202020204" charset="0"/>
                <a:cs typeface="Hind" panose="020B0604020202020204" charset="0"/>
              </a:rPr>
              <a:t>Y</a:t>
            </a:r>
            <a:r>
              <a:rPr lang="en-US" altLang="en-US" sz="2000" baseline="-25000" dirty="0">
                <a:solidFill>
                  <a:srgbClr val="212E73"/>
                </a:solidFill>
                <a:latin typeface="Hind" panose="020B0604020202020204" charset="0"/>
                <a:cs typeface="Hind" panose="020B0604020202020204" charset="0"/>
              </a:rPr>
              <a:t>t-1 </a:t>
            </a:r>
            <a:r>
              <a:rPr lang="en-US" altLang="en-US" sz="2000" dirty="0">
                <a:solidFill>
                  <a:srgbClr val="212E73"/>
                </a:solidFill>
                <a:latin typeface="Hind" panose="020B0604020202020204" charset="0"/>
                <a:cs typeface="Hind" panose="020B0604020202020204" charset="0"/>
              </a:rPr>
              <a:t>+ </a:t>
            </a:r>
            <a:r>
              <a:rPr lang="el-GR" altLang="en-US" sz="2000" dirty="0">
                <a:solidFill>
                  <a:srgbClr val="212E73"/>
                </a:solidFill>
                <a:latin typeface="Segoe UI Symbol" panose="020B0502040204020203" pitchFamily="34" charset="0"/>
                <a:ea typeface="Segoe UI Symbol" panose="020B0502040204020203" pitchFamily="34" charset="0"/>
                <a:cs typeface="Hind" panose="020B0604020202020204" charset="0"/>
              </a:rPr>
              <a:t>φ</a:t>
            </a:r>
            <a:r>
              <a:rPr lang="de-DE" altLang="en-US" sz="2000" baseline="-25000" dirty="0">
                <a:solidFill>
                  <a:srgbClr val="212E73"/>
                </a:solidFill>
                <a:latin typeface="Segoe UI Symbol" panose="020B0502040204020203" pitchFamily="34" charset="0"/>
                <a:ea typeface="Segoe UI Symbol" panose="020B0502040204020203" pitchFamily="34" charset="0"/>
                <a:cs typeface="Hind" panose="020B0604020202020204" charset="0"/>
              </a:rPr>
              <a:t>2</a:t>
            </a:r>
            <a:r>
              <a:rPr lang="en-US" altLang="en-US" sz="2000" dirty="0">
                <a:solidFill>
                  <a:srgbClr val="212E73"/>
                </a:solidFill>
                <a:latin typeface="Segoe UI Symbol" panose="020B0502040204020203" pitchFamily="34" charset="0"/>
                <a:ea typeface="Segoe UI Symbol" panose="020B0502040204020203" pitchFamily="34" charset="0"/>
                <a:cs typeface="Hind" panose="020B0604020202020204" charset="0"/>
              </a:rPr>
              <a:t>·</a:t>
            </a:r>
            <a:r>
              <a:rPr lang="en-US" altLang="en-US" sz="2000" dirty="0">
                <a:solidFill>
                  <a:srgbClr val="212E73"/>
                </a:solidFill>
                <a:latin typeface="Hind" panose="020B0604020202020204" charset="0"/>
                <a:cs typeface="Hind" panose="020B0604020202020204" charset="0"/>
              </a:rPr>
              <a:t>Y</a:t>
            </a:r>
            <a:r>
              <a:rPr lang="en-US" altLang="en-US" sz="2000" baseline="-25000" dirty="0">
                <a:solidFill>
                  <a:srgbClr val="212E73"/>
                </a:solidFill>
                <a:latin typeface="Hind" panose="020B0604020202020204" charset="0"/>
                <a:cs typeface="Hind" panose="020B0604020202020204" charset="0"/>
              </a:rPr>
              <a:t>t-2 </a:t>
            </a:r>
            <a:r>
              <a:rPr lang="en-US" altLang="en-US" sz="2000" dirty="0">
                <a:solidFill>
                  <a:srgbClr val="212E73"/>
                </a:solidFill>
                <a:latin typeface="Hind" panose="020B0604020202020204" charset="0"/>
                <a:cs typeface="Hind" panose="020B0604020202020204" charset="0"/>
              </a:rPr>
              <a:t>+ … + a</a:t>
            </a:r>
            <a:r>
              <a:rPr lang="en-US" altLang="en-US" sz="2000" baseline="-25000" dirty="0">
                <a:solidFill>
                  <a:srgbClr val="212E73"/>
                </a:solidFill>
                <a:latin typeface="Hind" panose="020B0604020202020204" charset="0"/>
                <a:cs typeface="Hind" panose="020B0604020202020204" charset="0"/>
              </a:rPr>
              <a:t>t</a:t>
            </a:r>
            <a:r>
              <a:rPr lang="en-US" altLang="en-US" sz="2000" dirty="0">
                <a:solidFill>
                  <a:srgbClr val="212E73"/>
                </a:solidFill>
                <a:latin typeface="Hind" panose="020B0604020202020204" charset="0"/>
                <a:cs typeface="Hind" panose="020B0604020202020204" charset="0"/>
              </a:rPr>
              <a:t>	(with t = 1, 2, …)</a:t>
            </a:r>
          </a:p>
          <a:p>
            <a:pPr lvl="0"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sym typeface="Wingdings" pitchFamily="2" charset="2"/>
              </a:rPr>
              <a:t></a:t>
            </a:r>
            <a:r>
              <a:rPr lang="en-US" altLang="en-US" sz="2000" dirty="0">
                <a:solidFill>
                  <a:srgbClr val="212E73"/>
                </a:solidFill>
                <a:latin typeface="Hind" panose="020B0604020202020204" charset="0"/>
                <a:cs typeface="Hind" panose="020B0604020202020204" charset="0"/>
              </a:rPr>
              <a:t> 	(1 – </a:t>
            </a:r>
            <a:r>
              <a:rPr lang="el-GR" altLang="en-US" sz="2000" dirty="0">
                <a:solidFill>
                  <a:srgbClr val="212E73"/>
                </a:solidFill>
                <a:latin typeface="Segoe UI Symbol" panose="020B0502040204020203" pitchFamily="34" charset="0"/>
                <a:ea typeface="Segoe UI Symbol" panose="020B0502040204020203" pitchFamily="34" charset="0"/>
                <a:cs typeface="Hind" panose="020B0604020202020204" charset="0"/>
              </a:rPr>
              <a:t>φ</a:t>
            </a:r>
            <a:r>
              <a:rPr lang="de-DE" altLang="en-US" sz="2000" baseline="-25000" dirty="0">
                <a:solidFill>
                  <a:srgbClr val="212E73"/>
                </a:solidFill>
                <a:latin typeface="Segoe UI Symbol" panose="020B0502040204020203" pitchFamily="34" charset="0"/>
                <a:ea typeface="Segoe UI Symbol" panose="020B0502040204020203" pitchFamily="34" charset="0"/>
                <a:cs typeface="Hind" panose="020B0604020202020204" charset="0"/>
              </a:rPr>
              <a:t>1</a:t>
            </a:r>
            <a:r>
              <a:rPr lang="en-US" altLang="en-US" sz="2000" dirty="0">
                <a:solidFill>
                  <a:srgbClr val="212E73"/>
                </a:solidFill>
                <a:latin typeface="Segoe UI Symbol" panose="020B0502040204020203" pitchFamily="34" charset="0"/>
                <a:ea typeface="Segoe UI Symbol" panose="020B0502040204020203" pitchFamily="34" charset="0"/>
                <a:cs typeface="Hind" panose="020B0604020202020204" charset="0"/>
              </a:rPr>
              <a:t>·</a:t>
            </a:r>
            <a:r>
              <a:rPr lang="en-US" altLang="en-US" sz="2000" dirty="0">
                <a:solidFill>
                  <a:srgbClr val="212E73"/>
                </a:solidFill>
                <a:latin typeface="Hind" panose="020B0604020202020204" charset="0"/>
                <a:cs typeface="Hind" panose="020B0604020202020204" charset="0"/>
              </a:rPr>
              <a:t>B – </a:t>
            </a:r>
            <a:r>
              <a:rPr lang="el-GR" altLang="en-US" sz="2000" dirty="0">
                <a:solidFill>
                  <a:srgbClr val="212E73"/>
                </a:solidFill>
                <a:latin typeface="Segoe UI Symbol" panose="020B0502040204020203" pitchFamily="34" charset="0"/>
                <a:ea typeface="Segoe UI Symbol" panose="020B0502040204020203" pitchFamily="34" charset="0"/>
                <a:cs typeface="Hind" panose="020B0604020202020204" charset="0"/>
              </a:rPr>
              <a:t>φ</a:t>
            </a:r>
            <a:r>
              <a:rPr lang="de-DE" altLang="en-US" sz="2000" baseline="-25000" dirty="0">
                <a:solidFill>
                  <a:srgbClr val="212E73"/>
                </a:solidFill>
                <a:latin typeface="Segoe UI Symbol" panose="020B0502040204020203" pitchFamily="34" charset="0"/>
                <a:ea typeface="Segoe UI Symbol" panose="020B0502040204020203" pitchFamily="34" charset="0"/>
                <a:cs typeface="Hind" panose="020B0604020202020204" charset="0"/>
              </a:rPr>
              <a:t>2</a:t>
            </a:r>
            <a:r>
              <a:rPr lang="en-US" altLang="en-US" sz="2000" dirty="0">
                <a:solidFill>
                  <a:srgbClr val="212E73"/>
                </a:solidFill>
                <a:latin typeface="Segoe UI Symbol" panose="020B0502040204020203" pitchFamily="34" charset="0"/>
                <a:ea typeface="Segoe UI Symbol" panose="020B0502040204020203" pitchFamily="34" charset="0"/>
                <a:cs typeface="Hind" panose="020B0604020202020204" charset="0"/>
              </a:rPr>
              <a:t>·</a:t>
            </a:r>
            <a:r>
              <a:rPr lang="en-US" altLang="en-US" sz="2000" dirty="0">
                <a:solidFill>
                  <a:srgbClr val="212E73"/>
                </a:solidFill>
                <a:latin typeface="Hind" panose="020B0604020202020204" charset="0"/>
                <a:cs typeface="Hind" panose="020B0604020202020204" charset="0"/>
              </a:rPr>
              <a:t>B</a:t>
            </a:r>
            <a:r>
              <a:rPr lang="en-US" altLang="en-US" sz="2000" baseline="30000" dirty="0">
                <a:solidFill>
                  <a:srgbClr val="212E73"/>
                </a:solidFill>
                <a:latin typeface="Hind" panose="020B0604020202020204" charset="0"/>
                <a:cs typeface="Hind" panose="020B0604020202020204" charset="0"/>
              </a:rPr>
              <a:t>2</a:t>
            </a:r>
            <a:r>
              <a:rPr lang="en-US" altLang="en-US" sz="2000" dirty="0">
                <a:solidFill>
                  <a:srgbClr val="212E73"/>
                </a:solidFill>
                <a:latin typeface="Hind" panose="020B0604020202020204" charset="0"/>
                <a:cs typeface="Hind" panose="020B0604020202020204" charset="0"/>
              </a:rPr>
              <a:t> … ) + </a:t>
            </a:r>
            <a:r>
              <a:rPr lang="en-US" altLang="en-US" sz="2000" dirty="0" err="1">
                <a:solidFill>
                  <a:srgbClr val="212E73"/>
                </a:solidFill>
                <a:latin typeface="Hind" panose="020B0604020202020204" charset="0"/>
                <a:cs typeface="Hind" panose="020B0604020202020204" charset="0"/>
              </a:rPr>
              <a:t>Y</a:t>
            </a:r>
            <a:r>
              <a:rPr lang="en-US" altLang="en-US" sz="2000" baseline="-25000" dirty="0" err="1">
                <a:solidFill>
                  <a:srgbClr val="212E73"/>
                </a:solidFill>
                <a:latin typeface="Hind" panose="020B0604020202020204" charset="0"/>
                <a:cs typeface="Hind" panose="020B0604020202020204" charset="0"/>
              </a:rPr>
              <a:t>t</a:t>
            </a:r>
            <a:r>
              <a:rPr lang="en-US" altLang="en-US" sz="2000" dirty="0">
                <a:solidFill>
                  <a:srgbClr val="212E73"/>
                </a:solidFill>
                <a:latin typeface="Hind" panose="020B0604020202020204" charset="0"/>
                <a:cs typeface="Hind" panose="020B0604020202020204" charset="0"/>
              </a:rPr>
              <a:t> = a</a:t>
            </a:r>
            <a:r>
              <a:rPr lang="en-US" altLang="en-US" sz="2000" baseline="-25000" dirty="0">
                <a:solidFill>
                  <a:srgbClr val="212E73"/>
                </a:solidFill>
                <a:latin typeface="Hind" panose="020B0604020202020204" charset="0"/>
                <a:cs typeface="Hind" panose="020B0604020202020204" charset="0"/>
              </a:rPr>
              <a:t>t</a:t>
            </a:r>
            <a:endParaRPr lang="en-US" altLang="en-US" sz="2000" dirty="0">
              <a:solidFill>
                <a:srgbClr val="212E73"/>
              </a:solidFill>
              <a:latin typeface="Hind" panose="020B0604020202020204" charset="0"/>
              <a:cs typeface="Hind" panose="020B0604020202020204" charset="0"/>
            </a:endParaRPr>
          </a:p>
        </p:txBody>
      </p:sp>
      <p:sp>
        <p:nvSpPr>
          <p:cNvPr id="8" name="Pfeil: nach rechts 7">
            <a:extLst>
              <a:ext uri="{FF2B5EF4-FFF2-40B4-BE49-F238E27FC236}">
                <a16:creationId xmlns:a16="http://schemas.microsoft.com/office/drawing/2014/main" id="{A094479B-C1D6-440B-9ED4-718357F37010}"/>
              </a:ext>
            </a:extLst>
          </p:cNvPr>
          <p:cNvSpPr/>
          <p:nvPr/>
        </p:nvSpPr>
        <p:spPr>
          <a:xfrm>
            <a:off x="1146754" y="3191689"/>
            <a:ext cx="320722" cy="32621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Textfeld 8">
            <a:extLst>
              <a:ext uri="{FF2B5EF4-FFF2-40B4-BE49-F238E27FC236}">
                <a16:creationId xmlns:a16="http://schemas.microsoft.com/office/drawing/2014/main" id="{C6BC91A4-E022-4560-8D5B-9A6AF2993FC1}"/>
              </a:ext>
            </a:extLst>
          </p:cNvPr>
          <p:cNvSpPr txBox="1"/>
          <p:nvPr/>
        </p:nvSpPr>
        <p:spPr>
          <a:xfrm>
            <a:off x="8758958" y="4829685"/>
            <a:ext cx="417102"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34</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26674233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grpSp>
        <p:nvGrpSpPr>
          <p:cNvPr id="706" name="Google Shape;706;p39"/>
          <p:cNvGrpSpPr/>
          <p:nvPr/>
        </p:nvGrpSpPr>
        <p:grpSpPr>
          <a:xfrm flipH="1">
            <a:off x="1052371" y="1802557"/>
            <a:ext cx="2292962" cy="1538395"/>
            <a:chOff x="3609450" y="1186000"/>
            <a:chExt cx="1448400" cy="971700"/>
          </a:xfrm>
        </p:grpSpPr>
        <p:sp>
          <p:nvSpPr>
            <p:cNvPr id="707" name="Google Shape;707;p39"/>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8" name="Google Shape;708;p39"/>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709" name="Google Shape;709;p39"/>
            <p:cNvCxnSpPr>
              <a:stCxn id="707" idx="2"/>
            </p:cNvCxnSpPr>
            <p:nvPr/>
          </p:nvCxnSpPr>
          <p:spPr>
            <a:xfrm rot="10800000">
              <a:off x="3609450" y="1671850"/>
              <a:ext cx="476700" cy="0"/>
            </a:xfrm>
            <a:prstGeom prst="straightConnector1">
              <a:avLst/>
            </a:prstGeom>
            <a:noFill/>
            <a:ln w="9525" cap="flat" cmpd="sng">
              <a:solidFill>
                <a:schemeClr val="dk1"/>
              </a:solidFill>
              <a:prstDash val="solid"/>
              <a:round/>
              <a:headEnd type="none" w="med" len="med"/>
              <a:tailEnd type="none" w="med" len="med"/>
            </a:ln>
          </p:spPr>
        </p:cxnSp>
      </p:grpSp>
      <p:sp>
        <p:nvSpPr>
          <p:cNvPr id="711" name="Google Shape;711;p39"/>
          <p:cNvSpPr txBox="1">
            <a:spLocks noGrp="1"/>
          </p:cNvSpPr>
          <p:nvPr>
            <p:ph type="title"/>
          </p:nvPr>
        </p:nvSpPr>
        <p:spPr>
          <a:xfrm>
            <a:off x="847125" y="2201574"/>
            <a:ext cx="1915500" cy="68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712" name="Google Shape;712;p39"/>
          <p:cNvSpPr txBox="1">
            <a:spLocks noGrp="1"/>
          </p:cNvSpPr>
          <p:nvPr>
            <p:ph type="subTitle" idx="2"/>
          </p:nvPr>
        </p:nvSpPr>
        <p:spPr>
          <a:xfrm flipH="1">
            <a:off x="3516456" y="1847916"/>
            <a:ext cx="3779691" cy="14930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DE" dirty="0"/>
              <a:t>MODEL </a:t>
            </a:r>
            <a:r>
              <a:rPr lang="de-DE" dirty="0" err="1"/>
              <a:t>INTRODUCTION</a:t>
            </a:r>
            <a:endParaRPr dirty="0"/>
          </a:p>
        </p:txBody>
      </p:sp>
    </p:spTree>
    <p:extLst>
      <p:ext uri="{BB962C8B-B14F-4D97-AF65-F5344CB8AC3E}">
        <p14:creationId xmlns:p14="http://schemas.microsoft.com/office/powerpoint/2010/main" val="37248143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a:t>ANALYZING THE TIME SERIES (BAYERN)</a:t>
            </a:r>
            <a:endParaRPr lang="en-US" dirty="0"/>
          </a:p>
        </p:txBody>
      </p:sp>
      <p:sp>
        <p:nvSpPr>
          <p:cNvPr id="11" name="Google Shape;717;p40">
            <a:extLst>
              <a:ext uri="{FF2B5EF4-FFF2-40B4-BE49-F238E27FC236}">
                <a16:creationId xmlns:a16="http://schemas.microsoft.com/office/drawing/2014/main" id="{48588F83-473B-4D05-9B3E-B9277EAB8DC8}"/>
              </a:ext>
            </a:extLst>
          </p:cNvPr>
          <p:cNvSpPr/>
          <p:nvPr/>
        </p:nvSpPr>
        <p:spPr>
          <a:xfrm>
            <a:off x="211832" y="2356307"/>
            <a:ext cx="3383574" cy="1247284"/>
          </a:xfrm>
          <a:prstGeom prst="roundRect">
            <a:avLst>
              <a:gd name="adj" fmla="val 50000"/>
            </a:avLst>
          </a:prstGeom>
          <a:solidFill>
            <a:schemeClr val="tx1"/>
          </a:solidFill>
          <a:ln>
            <a:noFill/>
          </a:ln>
        </p:spPr>
        <p:txBody>
          <a:bodyPr spcFirstLastPara="1" wrap="square" lIns="91425" tIns="91425" rIns="91425" bIns="91425" anchor="ctr" anchorCtr="0">
            <a:noAutofit/>
          </a:bodyPr>
          <a:lstStyle/>
          <a:p>
            <a:pPr algn="ctr" eaLnBrk="0" fontAlgn="base" hangingPunct="0">
              <a:spcBef>
                <a:spcPct val="0"/>
              </a:spcBef>
              <a:spcAft>
                <a:spcPct val="0"/>
              </a:spcAft>
              <a:buClrTx/>
            </a:pPr>
            <a:r>
              <a:rPr lang="de-DE" altLang="en-US" sz="2000" dirty="0" err="1">
                <a:solidFill>
                  <a:srgbClr val="212E73"/>
                </a:solidFill>
                <a:latin typeface="Hind" panose="020B0604020202020204" charset="0"/>
                <a:cs typeface="Hind" panose="020B0604020202020204" charset="0"/>
              </a:rPr>
              <a:t>No</a:t>
            </a:r>
            <a:r>
              <a:rPr lang="de-DE" altLang="en-US" sz="2000" dirty="0">
                <a:solidFill>
                  <a:srgbClr val="212E73"/>
                </a:solidFill>
                <a:latin typeface="Hind" panose="020B0604020202020204" charset="0"/>
                <a:cs typeface="Hind" panose="020B0604020202020204" charset="0"/>
              </a:rPr>
              <a:t> </a:t>
            </a:r>
            <a:r>
              <a:rPr lang="de-DE" altLang="en-US" sz="2000" dirty="0" err="1">
                <a:solidFill>
                  <a:srgbClr val="212E73"/>
                </a:solidFill>
                <a:latin typeface="Hind" panose="020B0604020202020204" charset="0"/>
                <a:cs typeface="Hind" panose="020B0604020202020204" charset="0"/>
              </a:rPr>
              <a:t>clear</a:t>
            </a:r>
            <a:r>
              <a:rPr lang="de-DE" altLang="en-US" sz="2000" dirty="0">
                <a:solidFill>
                  <a:srgbClr val="212E73"/>
                </a:solidFill>
                <a:latin typeface="Hind" panose="020B0604020202020204" charset="0"/>
                <a:cs typeface="Hind" panose="020B0604020202020204" charset="0"/>
              </a:rPr>
              <a:t> </a:t>
            </a:r>
            <a:r>
              <a:rPr lang="de-DE" altLang="en-US" sz="2000" dirty="0" err="1">
                <a:solidFill>
                  <a:srgbClr val="212E73"/>
                </a:solidFill>
                <a:latin typeface="Hind" panose="020B0604020202020204" charset="0"/>
                <a:cs typeface="Hind" panose="020B0604020202020204" charset="0"/>
              </a:rPr>
              <a:t>trend</a:t>
            </a:r>
            <a:r>
              <a:rPr lang="de-DE" altLang="en-US" sz="2000" dirty="0">
                <a:solidFill>
                  <a:srgbClr val="212E73"/>
                </a:solidFill>
                <a:latin typeface="Hind" panose="020B0604020202020204" charset="0"/>
                <a:cs typeface="Hind" panose="020B0604020202020204" charset="0"/>
              </a:rPr>
              <a:t> visible</a:t>
            </a:r>
          </a:p>
          <a:p>
            <a:pPr marL="342900" indent="-342900" algn="ctr" eaLnBrk="0" fontAlgn="base" hangingPunct="0">
              <a:spcBef>
                <a:spcPct val="0"/>
              </a:spcBef>
              <a:spcAft>
                <a:spcPct val="0"/>
              </a:spcAft>
              <a:buClrTx/>
              <a:buFont typeface="Wingdings" panose="05000000000000000000" pitchFamily="2" charset="2"/>
              <a:buChar char="è"/>
            </a:pPr>
            <a:r>
              <a:rPr lang="de-DE" altLang="en-US" sz="2000" b="1" dirty="0" err="1">
                <a:solidFill>
                  <a:srgbClr val="212E73"/>
                </a:solidFill>
                <a:latin typeface="Hind" panose="020B0604020202020204" charset="0"/>
                <a:cs typeface="Hind" panose="020B0604020202020204" charset="0"/>
              </a:rPr>
              <a:t>Stationary</a:t>
            </a:r>
            <a:r>
              <a:rPr lang="de-DE" altLang="en-US" sz="2000" b="1" dirty="0">
                <a:solidFill>
                  <a:srgbClr val="212E73"/>
                </a:solidFill>
                <a:latin typeface="Hind" panose="020B0604020202020204" charset="0"/>
                <a:cs typeface="Hind" panose="020B0604020202020204" charset="0"/>
              </a:rPr>
              <a:t> time </a:t>
            </a:r>
            <a:r>
              <a:rPr lang="de-DE" altLang="en-US" sz="2000" b="1" dirty="0" err="1">
                <a:solidFill>
                  <a:srgbClr val="212E73"/>
                </a:solidFill>
                <a:latin typeface="Hind" panose="020B0604020202020204" charset="0"/>
                <a:cs typeface="Hind" panose="020B0604020202020204" charset="0"/>
              </a:rPr>
              <a:t>series</a:t>
            </a:r>
            <a:endParaRPr lang="de-DE" altLang="en-US" sz="2000" b="1" dirty="0">
              <a:solidFill>
                <a:srgbClr val="212E73"/>
              </a:solidFill>
              <a:latin typeface="Hind" panose="020B0604020202020204" charset="0"/>
              <a:cs typeface="Hind" panose="020B0604020202020204" charset="0"/>
            </a:endParaRPr>
          </a:p>
        </p:txBody>
      </p:sp>
      <p:sp>
        <p:nvSpPr>
          <p:cNvPr id="3" name="Textfeld 2">
            <a:extLst>
              <a:ext uri="{FF2B5EF4-FFF2-40B4-BE49-F238E27FC236}">
                <a16:creationId xmlns:a16="http://schemas.microsoft.com/office/drawing/2014/main" id="{13766617-E607-8248-B174-EA3CF18D8F19}"/>
              </a:ext>
            </a:extLst>
          </p:cNvPr>
          <p:cNvSpPr txBox="1"/>
          <p:nvPr/>
        </p:nvSpPr>
        <p:spPr>
          <a:xfrm>
            <a:off x="4572000" y="1725443"/>
            <a:ext cx="2671011" cy="400110"/>
          </a:xfrm>
          <a:prstGeom prst="rect">
            <a:avLst/>
          </a:prstGeom>
          <a:noFill/>
        </p:spPr>
        <p:txBody>
          <a:bodyPr wrap="square" rtlCol="0">
            <a:spAutoFit/>
          </a:bodyPr>
          <a:lstStyle/>
          <a:p>
            <a:r>
              <a:rPr lang="en-US" sz="2000" dirty="0" err="1">
                <a:solidFill>
                  <a:srgbClr val="FFFFFF"/>
                </a:solidFill>
              </a:rPr>
              <a:t>W</a:t>
            </a:r>
            <a:r>
              <a:rPr lang="en-US" sz="2000" baseline="-25000" dirty="0" err="1">
                <a:solidFill>
                  <a:srgbClr val="FFFFFF"/>
                </a:solidFill>
              </a:rPr>
              <a:t>t</a:t>
            </a:r>
            <a:r>
              <a:rPr lang="en-US" sz="2000" dirty="0">
                <a:solidFill>
                  <a:srgbClr val="FFFFFF"/>
                </a:solidFill>
              </a:rPr>
              <a:t> = </a:t>
            </a:r>
            <a:r>
              <a:rPr lang="en-US" sz="2000" dirty="0" err="1">
                <a:solidFill>
                  <a:srgbClr val="FFFFFF"/>
                </a:solidFill>
              </a:rPr>
              <a:t>Y</a:t>
            </a:r>
            <a:r>
              <a:rPr lang="en-US" sz="2000" baseline="-25000" dirty="0" err="1">
                <a:solidFill>
                  <a:srgbClr val="FFFFFF"/>
                </a:solidFill>
              </a:rPr>
              <a:t>t</a:t>
            </a:r>
            <a:r>
              <a:rPr lang="en-US" sz="2000" dirty="0">
                <a:solidFill>
                  <a:srgbClr val="FFFFFF"/>
                </a:solidFill>
              </a:rPr>
              <a:t> – Y</a:t>
            </a:r>
            <a:r>
              <a:rPr lang="en-US" sz="2000" baseline="-25000" dirty="0">
                <a:solidFill>
                  <a:srgbClr val="FFFFFF"/>
                </a:solidFill>
              </a:rPr>
              <a:t>t-1</a:t>
            </a:r>
            <a:endParaRPr lang="en-US" sz="2000" dirty="0">
              <a:solidFill>
                <a:srgbClr val="FFFFFF"/>
              </a:solidFill>
            </a:endParaRPr>
          </a:p>
        </p:txBody>
      </p:sp>
      <p:pic>
        <p:nvPicPr>
          <p:cNvPr id="5" name="Grafik 4">
            <a:extLst>
              <a:ext uri="{FF2B5EF4-FFF2-40B4-BE49-F238E27FC236}">
                <a16:creationId xmlns:a16="http://schemas.microsoft.com/office/drawing/2014/main" id="{79CC1836-288D-404E-B12B-BC44AE2E85DA}"/>
              </a:ext>
            </a:extLst>
          </p:cNvPr>
          <p:cNvPicPr>
            <a:picLocks noChangeAspect="1"/>
          </p:cNvPicPr>
          <p:nvPr/>
        </p:nvPicPr>
        <p:blipFill>
          <a:blip r:embed="rId3"/>
          <a:stretch>
            <a:fillRect/>
          </a:stretch>
        </p:blipFill>
        <p:spPr>
          <a:xfrm>
            <a:off x="3778288" y="1516203"/>
            <a:ext cx="5140330" cy="29274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feld 6">
            <a:extLst>
              <a:ext uri="{FF2B5EF4-FFF2-40B4-BE49-F238E27FC236}">
                <a16:creationId xmlns:a16="http://schemas.microsoft.com/office/drawing/2014/main" id="{B384A11E-492C-44C1-851E-3B02266A3B12}"/>
              </a:ext>
            </a:extLst>
          </p:cNvPr>
          <p:cNvSpPr txBox="1"/>
          <p:nvPr/>
        </p:nvSpPr>
        <p:spPr>
          <a:xfrm>
            <a:off x="8758958" y="4829685"/>
            <a:ext cx="413896"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36</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5894353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a:t>UTILIZING AUTO.ARIMA</a:t>
            </a:r>
            <a:endParaRPr lang="en-US" dirty="0"/>
          </a:p>
        </p:txBody>
      </p:sp>
      <p:sp>
        <p:nvSpPr>
          <p:cNvPr id="4" name="Textfeld 3">
            <a:extLst>
              <a:ext uri="{FF2B5EF4-FFF2-40B4-BE49-F238E27FC236}">
                <a16:creationId xmlns:a16="http://schemas.microsoft.com/office/drawing/2014/main" id="{34654535-BA0F-194D-82FD-81FB317112EE}"/>
              </a:ext>
            </a:extLst>
          </p:cNvPr>
          <p:cNvSpPr txBox="1"/>
          <p:nvPr/>
        </p:nvSpPr>
        <p:spPr>
          <a:xfrm>
            <a:off x="659266" y="1073563"/>
            <a:ext cx="7825467" cy="3785652"/>
          </a:xfrm>
          <a:prstGeom prst="rect">
            <a:avLst/>
          </a:prstGeom>
          <a:noFill/>
        </p:spPr>
        <p:txBody>
          <a:bodyPr wrap="square" rtlCol="0">
            <a:spAutoFit/>
          </a:bodyPr>
          <a:lstStyle/>
          <a:p>
            <a:pPr marL="285750" indent="-285750">
              <a:buClr>
                <a:srgbClr val="FFFFFF"/>
              </a:buClr>
              <a:buFont typeface="Arial" panose="020B0604020202020204" pitchFamily="34" charset="0"/>
              <a:buChar char="•"/>
            </a:pPr>
            <a:r>
              <a:rPr lang="de-DE" sz="2000" dirty="0" err="1">
                <a:solidFill>
                  <a:schemeClr val="tx2"/>
                </a:solidFill>
                <a:latin typeface="Hind" panose="020B0604020202020204" charset="0"/>
                <a:cs typeface="Hind" panose="020B0604020202020204" charset="0"/>
              </a:rPr>
              <a:t>Hyndman-Khandakar</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algorithm</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for</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automatic</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ARIMA</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modelling</a:t>
            </a:r>
            <a:endParaRPr lang="de-DE" sz="2000" dirty="0">
              <a:solidFill>
                <a:schemeClr val="tx2"/>
              </a:solidFill>
              <a:latin typeface="Hind" panose="020B0604020202020204" charset="0"/>
              <a:cs typeface="Hind" panose="020B0604020202020204" charset="0"/>
            </a:endParaRPr>
          </a:p>
          <a:p>
            <a:pPr marL="285750" indent="-285750">
              <a:buClr>
                <a:srgbClr val="FFFFFF"/>
              </a:buClr>
              <a:buFont typeface="Arial" panose="020B0604020202020204" pitchFamily="34" charset="0"/>
              <a:buChar char="•"/>
            </a:pPr>
            <a:r>
              <a:rPr lang="de-DE" sz="2000" dirty="0" err="1">
                <a:solidFill>
                  <a:schemeClr val="tx2"/>
                </a:solidFill>
                <a:latin typeface="Hind" panose="020B0604020202020204" charset="0"/>
                <a:cs typeface="Hind" panose="020B0604020202020204" charset="0"/>
              </a:rPr>
              <a:t>auto.arima</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first</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checks</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for</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stationarity</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using</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unit</a:t>
            </a:r>
            <a:r>
              <a:rPr lang="de-DE" sz="2000" dirty="0">
                <a:solidFill>
                  <a:schemeClr val="tx2"/>
                </a:solidFill>
                <a:latin typeface="Hind" panose="020B0604020202020204" charset="0"/>
                <a:cs typeface="Hind" panose="020B0604020202020204" charset="0"/>
              </a:rPr>
              <a:t> root </a:t>
            </a:r>
            <a:r>
              <a:rPr lang="de-DE" sz="2000" dirty="0" err="1">
                <a:solidFill>
                  <a:schemeClr val="tx2"/>
                </a:solidFill>
                <a:latin typeface="Hind" panose="020B0604020202020204" charset="0"/>
                <a:cs typeface="Hind" panose="020B0604020202020204" charset="0"/>
              </a:rPr>
              <a:t>test</a:t>
            </a:r>
            <a:endParaRPr lang="de-DE" sz="2000" dirty="0">
              <a:solidFill>
                <a:schemeClr val="tx2"/>
              </a:solidFill>
              <a:latin typeface="Hind" panose="020B0604020202020204" charset="0"/>
              <a:cs typeface="Hind" panose="020B0604020202020204" charset="0"/>
            </a:endParaRPr>
          </a:p>
          <a:p>
            <a:pPr marL="285750" indent="-285750">
              <a:buClr>
                <a:srgbClr val="FFFFFF"/>
              </a:buClr>
              <a:buFont typeface="Arial" panose="020B0604020202020204" pitchFamily="34" charset="0"/>
              <a:buChar char="•"/>
            </a:pPr>
            <a:r>
              <a:rPr lang="de-DE" sz="2000" dirty="0">
                <a:solidFill>
                  <a:schemeClr val="tx2"/>
                </a:solidFill>
                <a:latin typeface="Hind" panose="020B0604020202020204" charset="0"/>
                <a:cs typeface="Hind" panose="020B0604020202020204" charset="0"/>
              </a:rPr>
              <a:t>p and q </a:t>
            </a:r>
            <a:r>
              <a:rPr lang="de-DE" sz="2000" dirty="0" err="1">
                <a:solidFill>
                  <a:schemeClr val="tx2"/>
                </a:solidFill>
                <a:latin typeface="Hind" panose="020B0604020202020204" charset="0"/>
                <a:cs typeface="Hind" panose="020B0604020202020204" charset="0"/>
              </a:rPr>
              <a:t>are</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chosen</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by</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minimising</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the</a:t>
            </a:r>
            <a:r>
              <a:rPr lang="de-DE" sz="2000" dirty="0">
                <a:solidFill>
                  <a:schemeClr val="tx2"/>
                </a:solidFill>
                <a:latin typeface="Hind" panose="020B0604020202020204" charset="0"/>
                <a:cs typeface="Hind" panose="020B0604020202020204" charset="0"/>
              </a:rPr>
              <a:t> AIC after </a:t>
            </a:r>
            <a:r>
              <a:rPr lang="de-DE" sz="2000" dirty="0" err="1">
                <a:solidFill>
                  <a:schemeClr val="tx2"/>
                </a:solidFill>
                <a:latin typeface="Hind" panose="020B0604020202020204" charset="0"/>
                <a:cs typeface="Hind" panose="020B0604020202020204" charset="0"/>
              </a:rPr>
              <a:t>differencing</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the</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data</a:t>
            </a:r>
            <a:r>
              <a:rPr lang="de-DE" sz="2000" dirty="0">
                <a:solidFill>
                  <a:schemeClr val="tx2"/>
                </a:solidFill>
                <a:latin typeface="Hind" panose="020B0604020202020204" charset="0"/>
                <a:cs typeface="Hind" panose="020B0604020202020204" charset="0"/>
              </a:rPr>
              <a:t> d </a:t>
            </a:r>
            <a:r>
              <a:rPr lang="de-DE" sz="2000" dirty="0" err="1">
                <a:solidFill>
                  <a:schemeClr val="tx2"/>
                </a:solidFill>
                <a:latin typeface="Hind" panose="020B0604020202020204" charset="0"/>
                <a:cs typeface="Hind" panose="020B0604020202020204" charset="0"/>
              </a:rPr>
              <a:t>times</a:t>
            </a:r>
            <a:endParaRPr lang="de-DE" sz="2000" dirty="0">
              <a:solidFill>
                <a:schemeClr val="tx2"/>
              </a:solidFill>
              <a:latin typeface="Hind" panose="020B0604020202020204" charset="0"/>
              <a:cs typeface="Hind" panose="020B0604020202020204" charset="0"/>
            </a:endParaRPr>
          </a:p>
          <a:p>
            <a:pPr marL="285750" indent="-285750">
              <a:buClr>
                <a:srgbClr val="FFFFFF"/>
              </a:buClr>
              <a:buFont typeface="Arial" panose="020B0604020202020204" pitchFamily="34" charset="0"/>
              <a:buChar char="•"/>
            </a:pPr>
            <a:r>
              <a:rPr lang="de-DE" sz="2000" dirty="0" err="1">
                <a:solidFill>
                  <a:schemeClr val="tx2"/>
                </a:solidFill>
                <a:latin typeface="Hind" panose="020B0604020202020204" charset="0"/>
                <a:cs typeface="Hind" panose="020B0604020202020204" charset="0"/>
              </a:rPr>
              <a:t>Four</a:t>
            </a:r>
            <a:r>
              <a:rPr lang="de-DE" sz="2000" dirty="0">
                <a:solidFill>
                  <a:schemeClr val="tx2"/>
                </a:solidFill>
                <a:latin typeface="Hind" panose="020B0604020202020204" charset="0"/>
                <a:cs typeface="Hind" panose="020B0604020202020204" charset="0"/>
              </a:rPr>
              <a:t> initial </a:t>
            </a:r>
            <a:r>
              <a:rPr lang="de-DE" sz="2000" dirty="0" err="1">
                <a:solidFill>
                  <a:schemeClr val="tx2"/>
                </a:solidFill>
                <a:latin typeface="Hind" panose="020B0604020202020204" charset="0"/>
                <a:cs typeface="Hind" panose="020B0604020202020204" charset="0"/>
              </a:rPr>
              <a:t>models</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are</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fitted</a:t>
            </a:r>
            <a:r>
              <a:rPr lang="de-DE" sz="2000" dirty="0">
                <a:solidFill>
                  <a:schemeClr val="tx2"/>
                </a:solidFill>
                <a:latin typeface="Hind" panose="020B0604020202020204" charset="0"/>
                <a:cs typeface="Hind" panose="020B0604020202020204" charset="0"/>
              </a:rPr>
              <a:t>:</a:t>
            </a:r>
          </a:p>
          <a:p>
            <a:pPr lvl="6">
              <a:buClr>
                <a:srgbClr val="FFFFFF"/>
              </a:buClr>
            </a:pP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ARIMA</a:t>
            </a:r>
            <a:r>
              <a:rPr lang="de-DE" sz="2000" dirty="0">
                <a:solidFill>
                  <a:schemeClr val="tx2"/>
                </a:solidFill>
                <a:latin typeface="Hind" panose="020B0604020202020204" charset="0"/>
                <a:cs typeface="Hind" panose="020B0604020202020204" charset="0"/>
              </a:rPr>
              <a:t>(0,d,0)</a:t>
            </a:r>
          </a:p>
          <a:p>
            <a:pPr lvl="4">
              <a:buClr>
                <a:srgbClr val="FFFFFF"/>
              </a:buClr>
            </a:pP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ARIMA</a:t>
            </a:r>
            <a:r>
              <a:rPr lang="de-DE" sz="2000" dirty="0">
                <a:solidFill>
                  <a:schemeClr val="tx2"/>
                </a:solidFill>
                <a:latin typeface="Hind" panose="020B0604020202020204" charset="0"/>
                <a:cs typeface="Hind" panose="020B0604020202020204" charset="0"/>
              </a:rPr>
              <a:t>(2,d,2)</a:t>
            </a:r>
          </a:p>
          <a:p>
            <a:pPr lvl="4">
              <a:buClr>
                <a:srgbClr val="FFFFFF"/>
              </a:buClr>
            </a:pP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ARIMA</a:t>
            </a:r>
            <a:r>
              <a:rPr lang="de-DE" sz="2000" dirty="0">
                <a:solidFill>
                  <a:schemeClr val="tx2"/>
                </a:solidFill>
                <a:latin typeface="Hind" panose="020B0604020202020204" charset="0"/>
                <a:cs typeface="Hind" panose="020B0604020202020204" charset="0"/>
              </a:rPr>
              <a:t>(1,d,0)</a:t>
            </a:r>
          </a:p>
          <a:p>
            <a:pPr lvl="4">
              <a:buClr>
                <a:srgbClr val="FFFFFF"/>
              </a:buClr>
            </a:pP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ARIMA</a:t>
            </a:r>
            <a:r>
              <a:rPr lang="de-DE" sz="2000" dirty="0">
                <a:solidFill>
                  <a:schemeClr val="tx2"/>
                </a:solidFill>
                <a:latin typeface="Hind" panose="020B0604020202020204" charset="0"/>
                <a:cs typeface="Hind" panose="020B0604020202020204" charset="0"/>
              </a:rPr>
              <a:t>(0,d,1)</a:t>
            </a:r>
          </a:p>
          <a:p>
            <a:pPr marL="285750" indent="-285750">
              <a:buClr>
                <a:srgbClr val="FFFFFF"/>
              </a:buClr>
              <a:buFont typeface="Arial" panose="020B0604020202020204" pitchFamily="34" charset="0"/>
              <a:buChar char="•"/>
            </a:pPr>
            <a:r>
              <a:rPr lang="de-DE" sz="2000" dirty="0">
                <a:solidFill>
                  <a:schemeClr val="tx2"/>
                </a:solidFill>
                <a:latin typeface="Hind" panose="020B0604020202020204" charset="0"/>
                <a:cs typeface="Hind" panose="020B0604020202020204" charset="0"/>
              </a:rPr>
              <a:t>Best </a:t>
            </a:r>
            <a:r>
              <a:rPr lang="de-DE" sz="2000" dirty="0" err="1">
                <a:solidFill>
                  <a:schemeClr val="tx2"/>
                </a:solidFill>
                <a:latin typeface="Hind" panose="020B0604020202020204" charset="0"/>
                <a:cs typeface="Hind" panose="020B0604020202020204" charset="0"/>
              </a:rPr>
              <a:t>model</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with</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the</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smallest</a:t>
            </a:r>
            <a:r>
              <a:rPr lang="de-DE" sz="2000" dirty="0">
                <a:solidFill>
                  <a:schemeClr val="tx2"/>
                </a:solidFill>
                <a:latin typeface="Hind" panose="020B0604020202020204" charset="0"/>
                <a:cs typeface="Hind" panose="020B0604020202020204" charset="0"/>
              </a:rPr>
              <a:t> AIC </a:t>
            </a:r>
            <a:r>
              <a:rPr lang="de-DE" sz="2000" dirty="0" err="1">
                <a:solidFill>
                  <a:schemeClr val="tx2"/>
                </a:solidFill>
                <a:latin typeface="Hind" panose="020B0604020202020204" charset="0"/>
                <a:cs typeface="Hind" panose="020B0604020202020204" charset="0"/>
              </a:rPr>
              <a:t>is</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then</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tested</a:t>
            </a:r>
            <a:r>
              <a:rPr lang="de-DE" sz="2000" dirty="0">
                <a:solidFill>
                  <a:schemeClr val="tx2"/>
                </a:solidFill>
                <a:latin typeface="Hind" panose="020B0604020202020204" charset="0"/>
                <a:cs typeface="Hind" panose="020B0604020202020204" charset="0"/>
              </a:rPr>
              <a:t> on different </a:t>
            </a:r>
            <a:r>
              <a:rPr lang="de-DE" sz="2000" dirty="0" err="1">
                <a:solidFill>
                  <a:schemeClr val="tx2"/>
                </a:solidFill>
                <a:latin typeface="Hind" panose="020B0604020202020204" charset="0"/>
                <a:cs typeface="Hind" panose="020B0604020202020204" charset="0"/>
              </a:rPr>
              <a:t>values</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for</a:t>
            </a:r>
            <a:r>
              <a:rPr lang="de-DE" sz="2000" dirty="0">
                <a:solidFill>
                  <a:schemeClr val="tx2"/>
                </a:solidFill>
                <a:latin typeface="Hind" panose="020B0604020202020204" charset="0"/>
                <a:cs typeface="Hind" panose="020B0604020202020204" charset="0"/>
              </a:rPr>
              <a:t> p and q</a:t>
            </a:r>
          </a:p>
          <a:p>
            <a:pPr marL="285750" indent="-285750">
              <a:buClr>
                <a:srgbClr val="FFFFFF"/>
              </a:buClr>
              <a:buFont typeface="Arial" panose="020B0604020202020204" pitchFamily="34" charset="0"/>
              <a:buChar char="•"/>
            </a:pPr>
            <a:r>
              <a:rPr lang="de-DE" sz="2000" dirty="0" err="1">
                <a:solidFill>
                  <a:schemeClr val="tx2"/>
                </a:solidFill>
                <a:latin typeface="Hind" panose="020B0604020202020204" charset="0"/>
                <a:cs typeface="Hind" panose="020B0604020202020204" charset="0"/>
              </a:rPr>
              <a:t>Steps</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are</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repeated</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until</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the</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lowest</a:t>
            </a:r>
            <a:r>
              <a:rPr lang="de-DE" sz="2000" dirty="0">
                <a:solidFill>
                  <a:schemeClr val="tx2"/>
                </a:solidFill>
                <a:latin typeface="Hind" panose="020B0604020202020204" charset="0"/>
                <a:cs typeface="Hind" panose="020B0604020202020204" charset="0"/>
              </a:rPr>
              <a:t> AIC </a:t>
            </a:r>
            <a:r>
              <a:rPr lang="de-DE" sz="2000" dirty="0" err="1">
                <a:solidFill>
                  <a:schemeClr val="tx2"/>
                </a:solidFill>
                <a:latin typeface="Hind" panose="020B0604020202020204" charset="0"/>
                <a:cs typeface="Hind" panose="020B0604020202020204" charset="0"/>
              </a:rPr>
              <a:t>is</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reached</a:t>
            </a:r>
            <a:endParaRPr lang="de-DE" sz="2000" dirty="0">
              <a:solidFill>
                <a:schemeClr val="tx2"/>
              </a:solidFill>
              <a:latin typeface="Hind" panose="020B0604020202020204" charset="0"/>
              <a:cs typeface="Hind" panose="020B0604020202020204" charset="0"/>
            </a:endParaRPr>
          </a:p>
        </p:txBody>
      </p:sp>
      <p:sp>
        <p:nvSpPr>
          <p:cNvPr id="5" name="Textfeld 4">
            <a:extLst>
              <a:ext uri="{FF2B5EF4-FFF2-40B4-BE49-F238E27FC236}">
                <a16:creationId xmlns:a16="http://schemas.microsoft.com/office/drawing/2014/main" id="{E863AB21-84C2-40AA-BC14-6633BCD39FD5}"/>
              </a:ext>
            </a:extLst>
          </p:cNvPr>
          <p:cNvSpPr txBox="1"/>
          <p:nvPr/>
        </p:nvSpPr>
        <p:spPr>
          <a:xfrm>
            <a:off x="8758958" y="4829685"/>
            <a:ext cx="396262"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37</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27729615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a:t>UTILIZING AUTO.ARIMA (BAYERN)</a:t>
            </a:r>
            <a:endParaRPr lang="en-US" dirty="0"/>
          </a:p>
        </p:txBody>
      </p:sp>
      <p:sp>
        <p:nvSpPr>
          <p:cNvPr id="3" name="Textfeld 2">
            <a:extLst>
              <a:ext uri="{FF2B5EF4-FFF2-40B4-BE49-F238E27FC236}">
                <a16:creationId xmlns:a16="http://schemas.microsoft.com/office/drawing/2014/main" id="{13766617-E607-8248-B174-EA3CF18D8F19}"/>
              </a:ext>
            </a:extLst>
          </p:cNvPr>
          <p:cNvSpPr txBox="1"/>
          <p:nvPr/>
        </p:nvSpPr>
        <p:spPr>
          <a:xfrm>
            <a:off x="2498448" y="4041985"/>
            <a:ext cx="4147103" cy="707886"/>
          </a:xfrm>
          <a:prstGeom prst="rect">
            <a:avLst/>
          </a:prstGeom>
          <a:noFill/>
        </p:spPr>
        <p:txBody>
          <a:bodyPr wrap="square" rtlCol="0">
            <a:spAutoFit/>
          </a:bodyPr>
          <a:lstStyle/>
          <a:p>
            <a:r>
              <a:rPr lang="en-US" sz="2000" dirty="0">
                <a:solidFill>
                  <a:srgbClr val="FFFFFF"/>
                </a:solidFill>
                <a:latin typeface="Hind" panose="020B0604020202020204" charset="0"/>
                <a:cs typeface="Hind" panose="020B0604020202020204" charset="0"/>
              </a:rPr>
              <a:t>Differences of 1. Order: </a:t>
            </a:r>
            <a:r>
              <a:rPr lang="en-US" sz="2000" dirty="0" err="1">
                <a:solidFill>
                  <a:srgbClr val="FFFFFF"/>
                </a:solidFill>
                <a:latin typeface="Hind" panose="020B0604020202020204" charset="0"/>
                <a:cs typeface="Hind" panose="020B0604020202020204" charset="0"/>
              </a:rPr>
              <a:t>W</a:t>
            </a:r>
            <a:r>
              <a:rPr lang="en-US" sz="2000" baseline="-25000" dirty="0" err="1">
                <a:solidFill>
                  <a:srgbClr val="FFFFFF"/>
                </a:solidFill>
                <a:latin typeface="Hind" panose="020B0604020202020204" charset="0"/>
                <a:cs typeface="Hind" panose="020B0604020202020204" charset="0"/>
              </a:rPr>
              <a:t>t</a:t>
            </a:r>
            <a:r>
              <a:rPr lang="en-US" sz="2000" dirty="0">
                <a:solidFill>
                  <a:srgbClr val="FFFFFF"/>
                </a:solidFill>
                <a:latin typeface="Hind" panose="020B0604020202020204" charset="0"/>
                <a:cs typeface="Hind" panose="020B0604020202020204" charset="0"/>
              </a:rPr>
              <a:t> = </a:t>
            </a:r>
            <a:r>
              <a:rPr lang="en-US" sz="2000" dirty="0" err="1">
                <a:solidFill>
                  <a:srgbClr val="FFFFFF"/>
                </a:solidFill>
                <a:latin typeface="Hind" panose="020B0604020202020204" charset="0"/>
                <a:cs typeface="Hind" panose="020B0604020202020204" charset="0"/>
              </a:rPr>
              <a:t>Y</a:t>
            </a:r>
            <a:r>
              <a:rPr lang="en-US" sz="2000" baseline="-25000" dirty="0" err="1">
                <a:solidFill>
                  <a:srgbClr val="FFFFFF"/>
                </a:solidFill>
                <a:latin typeface="Hind" panose="020B0604020202020204" charset="0"/>
                <a:cs typeface="Hind" panose="020B0604020202020204" charset="0"/>
              </a:rPr>
              <a:t>t</a:t>
            </a:r>
            <a:r>
              <a:rPr lang="en-US" sz="2000" dirty="0">
                <a:solidFill>
                  <a:srgbClr val="FFFFFF"/>
                </a:solidFill>
                <a:latin typeface="Hind" panose="020B0604020202020204" charset="0"/>
                <a:cs typeface="Hind" panose="020B0604020202020204" charset="0"/>
              </a:rPr>
              <a:t> – Y</a:t>
            </a:r>
            <a:r>
              <a:rPr lang="en-US" sz="2000" baseline="-25000" dirty="0">
                <a:solidFill>
                  <a:srgbClr val="FFFFFF"/>
                </a:solidFill>
                <a:latin typeface="Hind" panose="020B0604020202020204" charset="0"/>
                <a:cs typeface="Hind" panose="020B0604020202020204" charset="0"/>
              </a:rPr>
              <a:t>t-1</a:t>
            </a:r>
          </a:p>
          <a:p>
            <a:r>
              <a:rPr lang="en-US" sz="2000" dirty="0">
                <a:solidFill>
                  <a:srgbClr val="FFFFFF"/>
                </a:solidFill>
                <a:latin typeface="Hind" panose="020B0604020202020204" charset="0"/>
                <a:cs typeface="Hind" panose="020B0604020202020204" charset="0"/>
              </a:rPr>
              <a:t>(The differences are the I in ARIMA)</a:t>
            </a:r>
          </a:p>
        </p:txBody>
      </p:sp>
      <p:sp>
        <p:nvSpPr>
          <p:cNvPr id="18" name="Google Shape;717;p40">
            <a:extLst>
              <a:ext uri="{FF2B5EF4-FFF2-40B4-BE49-F238E27FC236}">
                <a16:creationId xmlns:a16="http://schemas.microsoft.com/office/drawing/2014/main" id="{9523CBA2-52BF-3B47-944E-00390BA4F47F}"/>
              </a:ext>
            </a:extLst>
          </p:cNvPr>
          <p:cNvSpPr/>
          <p:nvPr/>
        </p:nvSpPr>
        <p:spPr>
          <a:xfrm>
            <a:off x="470250" y="2937267"/>
            <a:ext cx="3671391" cy="779361"/>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de-DE" altLang="en-US" sz="2000" dirty="0">
                <a:solidFill>
                  <a:srgbClr val="212E73"/>
                </a:solidFill>
                <a:latin typeface="Hind" panose="020B0604020202020204" charset="0"/>
                <a:cs typeface="Hind" panose="020B0604020202020204" charset="0"/>
              </a:rPr>
              <a:t>ARIMA(1, 0, 2) </a:t>
            </a:r>
            <a:r>
              <a:rPr lang="de-DE" altLang="en-US" sz="2000" dirty="0" err="1">
                <a:solidFill>
                  <a:srgbClr val="212E73"/>
                </a:solidFill>
                <a:latin typeface="Hind" panose="020B0604020202020204" charset="0"/>
                <a:cs typeface="Hind" panose="020B0604020202020204" charset="0"/>
              </a:rPr>
              <a:t>for</a:t>
            </a:r>
            <a:r>
              <a:rPr lang="de-DE" altLang="en-US" sz="2000" dirty="0">
                <a:solidFill>
                  <a:srgbClr val="212E73"/>
                </a:solidFill>
                <a:latin typeface="Hind" panose="020B0604020202020204" charset="0"/>
                <a:cs typeface="Hind" panose="020B0604020202020204" charset="0"/>
              </a:rPr>
              <a:t> </a:t>
            </a:r>
            <a:r>
              <a:rPr lang="de-DE" altLang="en-US" sz="2000" u="sng" dirty="0" err="1">
                <a:solidFill>
                  <a:srgbClr val="212E73"/>
                </a:solidFill>
                <a:latin typeface="Hind" panose="020B0604020202020204" charset="0"/>
                <a:cs typeface="Hind" panose="020B0604020202020204" charset="0"/>
              </a:rPr>
              <a:t>trend</a:t>
            </a:r>
            <a:endParaRPr lang="en-US" altLang="en-US" sz="2000" u="sng" dirty="0">
              <a:solidFill>
                <a:srgbClr val="212E73"/>
              </a:solidFill>
              <a:latin typeface="Hind" panose="020B0604020202020204" charset="0"/>
              <a:cs typeface="Hind" panose="020B0604020202020204" charset="0"/>
            </a:endParaRPr>
          </a:p>
        </p:txBody>
      </p:sp>
      <p:sp>
        <p:nvSpPr>
          <p:cNvPr id="19" name="Google Shape;717;p40">
            <a:extLst>
              <a:ext uri="{FF2B5EF4-FFF2-40B4-BE49-F238E27FC236}">
                <a16:creationId xmlns:a16="http://schemas.microsoft.com/office/drawing/2014/main" id="{490930D3-835D-9F4A-8BE3-C32D87BB767C}"/>
              </a:ext>
            </a:extLst>
          </p:cNvPr>
          <p:cNvSpPr/>
          <p:nvPr/>
        </p:nvSpPr>
        <p:spPr>
          <a:xfrm>
            <a:off x="5021845" y="2937266"/>
            <a:ext cx="3671391" cy="779361"/>
          </a:xfrm>
          <a:prstGeom prst="roundRect">
            <a:avLst>
              <a:gd name="adj" fmla="val 50000"/>
            </a:avLst>
          </a:prstGeom>
          <a:solidFill>
            <a:srgbClr val="E97664"/>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de-DE" altLang="en-US" sz="2000" dirty="0">
                <a:solidFill>
                  <a:srgbClr val="212E73"/>
                </a:solidFill>
                <a:latin typeface="Hind" panose="020B0604020202020204" charset="0"/>
                <a:cs typeface="Hind" panose="020B0604020202020204" charset="0"/>
              </a:rPr>
              <a:t>ARIMA(0, 1, 0)[53] </a:t>
            </a:r>
            <a:r>
              <a:rPr lang="de-DE" altLang="en-US" sz="2000" dirty="0" err="1">
                <a:solidFill>
                  <a:srgbClr val="212E73"/>
                </a:solidFill>
                <a:latin typeface="Hind" panose="020B0604020202020204" charset="0"/>
                <a:cs typeface="Hind" panose="020B0604020202020204" charset="0"/>
              </a:rPr>
              <a:t>for</a:t>
            </a:r>
            <a:r>
              <a:rPr lang="de-DE" altLang="en-US" sz="2000" dirty="0">
                <a:solidFill>
                  <a:srgbClr val="212E73"/>
                </a:solidFill>
                <a:latin typeface="Hind" panose="020B0604020202020204" charset="0"/>
                <a:cs typeface="Hind" panose="020B0604020202020204" charset="0"/>
              </a:rPr>
              <a:t> </a:t>
            </a:r>
            <a:r>
              <a:rPr lang="de-DE" altLang="en-US" sz="2000" u="sng" dirty="0" err="1">
                <a:solidFill>
                  <a:srgbClr val="212E73"/>
                </a:solidFill>
                <a:latin typeface="Hind" panose="020B0604020202020204" charset="0"/>
                <a:cs typeface="Hind" panose="020B0604020202020204" charset="0"/>
              </a:rPr>
              <a:t>season</a:t>
            </a:r>
            <a:endParaRPr lang="en-US" altLang="en-US" sz="2000" u="sng" dirty="0">
              <a:solidFill>
                <a:srgbClr val="212E73"/>
              </a:solidFill>
              <a:latin typeface="Hind" panose="020B0604020202020204" charset="0"/>
              <a:cs typeface="Hind" panose="020B0604020202020204" charset="0"/>
            </a:endParaRPr>
          </a:p>
        </p:txBody>
      </p:sp>
      <p:sp>
        <p:nvSpPr>
          <p:cNvPr id="9" name="Textfeld 8">
            <a:extLst>
              <a:ext uri="{FF2B5EF4-FFF2-40B4-BE49-F238E27FC236}">
                <a16:creationId xmlns:a16="http://schemas.microsoft.com/office/drawing/2014/main" id="{5D035564-83A1-D841-BF44-0AF0950BE6DE}"/>
              </a:ext>
            </a:extLst>
          </p:cNvPr>
          <p:cNvSpPr txBox="1"/>
          <p:nvPr/>
        </p:nvSpPr>
        <p:spPr>
          <a:xfrm>
            <a:off x="4409135" y="3142280"/>
            <a:ext cx="325730" cy="369332"/>
          </a:xfrm>
          <a:prstGeom prst="rect">
            <a:avLst/>
          </a:prstGeom>
          <a:noFill/>
        </p:spPr>
        <p:txBody>
          <a:bodyPr wrap="none" rtlCol="0">
            <a:spAutoFit/>
          </a:bodyPr>
          <a:lstStyle/>
          <a:p>
            <a:r>
              <a:rPr lang="en-US" sz="1800" dirty="0">
                <a:solidFill>
                  <a:srgbClr val="FFFFFF"/>
                </a:solidFill>
                <a:latin typeface="Hind" panose="020B0604020202020204" charset="0"/>
                <a:cs typeface="Hind" panose="020B0604020202020204" charset="0"/>
              </a:rPr>
              <a:t>X</a:t>
            </a:r>
          </a:p>
        </p:txBody>
      </p:sp>
      <p:sp>
        <p:nvSpPr>
          <p:cNvPr id="11" name="AutoShape 13">
            <a:extLst>
              <a:ext uri="{FF2B5EF4-FFF2-40B4-BE49-F238E27FC236}">
                <a16:creationId xmlns:a16="http://schemas.microsoft.com/office/drawing/2014/main" id="{9D0A43DF-1C3F-4407-AEAE-B1C03361D9F6}"/>
              </a:ext>
            </a:extLst>
          </p:cNvPr>
          <p:cNvSpPr>
            <a:spLocks/>
          </p:cNvSpPr>
          <p:nvPr/>
        </p:nvSpPr>
        <p:spPr bwMode="auto">
          <a:xfrm rot="10800000">
            <a:off x="2204213" y="2405065"/>
            <a:ext cx="4735574" cy="402966"/>
          </a:xfrm>
          <a:custGeom>
            <a:avLst/>
            <a:gdLst>
              <a:gd name="T0" fmla="*/ 2013649 w 21397"/>
              <a:gd name="T1" fmla="*/ 170530 h 21407"/>
              <a:gd name="T2" fmla="*/ 2013649 w 21397"/>
              <a:gd name="T3" fmla="*/ 170530 h 21407"/>
              <a:gd name="T4" fmla="*/ 2013649 w 21397"/>
              <a:gd name="T5" fmla="*/ 170530 h 21407"/>
              <a:gd name="T6" fmla="*/ 2013649 w 21397"/>
              <a:gd name="T7" fmla="*/ 170530 h 2140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97" h="21407">
                <a:moveTo>
                  <a:pt x="127" y="22"/>
                </a:moveTo>
                <a:cubicBezTo>
                  <a:pt x="80" y="-93"/>
                  <a:pt x="32" y="257"/>
                  <a:pt x="22" y="818"/>
                </a:cubicBezTo>
                <a:cubicBezTo>
                  <a:pt x="-49" y="4615"/>
                  <a:pt x="-101" y="17739"/>
                  <a:pt x="2551" y="17739"/>
                </a:cubicBezTo>
                <a:cubicBezTo>
                  <a:pt x="5450" y="17739"/>
                  <a:pt x="7783" y="14753"/>
                  <a:pt x="8489" y="14753"/>
                </a:cubicBezTo>
                <a:cubicBezTo>
                  <a:pt x="9176" y="14753"/>
                  <a:pt x="9850" y="13902"/>
                  <a:pt x="10398" y="21024"/>
                </a:cubicBezTo>
                <a:cubicBezTo>
                  <a:pt x="10425" y="21380"/>
                  <a:pt x="10468" y="21507"/>
                  <a:pt x="10505" y="21322"/>
                </a:cubicBezTo>
                <a:cubicBezTo>
                  <a:pt x="10558" y="21061"/>
                  <a:pt x="10581" y="20322"/>
                  <a:pt x="10552" y="19730"/>
                </a:cubicBezTo>
                <a:cubicBezTo>
                  <a:pt x="10406" y="16761"/>
                  <a:pt x="9857" y="9109"/>
                  <a:pt x="8066" y="9816"/>
                </a:cubicBezTo>
                <a:cubicBezTo>
                  <a:pt x="6083" y="10599"/>
                  <a:pt x="4031" y="11246"/>
                  <a:pt x="2102" y="11647"/>
                </a:cubicBezTo>
                <a:cubicBezTo>
                  <a:pt x="1094" y="11858"/>
                  <a:pt x="161" y="11423"/>
                  <a:pt x="201" y="1097"/>
                </a:cubicBezTo>
                <a:cubicBezTo>
                  <a:pt x="203" y="581"/>
                  <a:pt x="172" y="124"/>
                  <a:pt x="129" y="22"/>
                </a:cubicBezTo>
                <a:cubicBezTo>
                  <a:pt x="128" y="22"/>
                  <a:pt x="128" y="22"/>
                  <a:pt x="127" y="22"/>
                </a:cubicBezTo>
                <a:close/>
                <a:moveTo>
                  <a:pt x="21269" y="22"/>
                </a:moveTo>
                <a:cubicBezTo>
                  <a:pt x="21226" y="124"/>
                  <a:pt x="21195" y="581"/>
                  <a:pt x="21197" y="1097"/>
                </a:cubicBezTo>
                <a:cubicBezTo>
                  <a:pt x="21237" y="11423"/>
                  <a:pt x="20304" y="11858"/>
                  <a:pt x="19296" y="11647"/>
                </a:cubicBezTo>
                <a:cubicBezTo>
                  <a:pt x="17367" y="11246"/>
                  <a:pt x="15315" y="10599"/>
                  <a:pt x="13332" y="9816"/>
                </a:cubicBezTo>
                <a:cubicBezTo>
                  <a:pt x="11541" y="9109"/>
                  <a:pt x="10992" y="16761"/>
                  <a:pt x="10846" y="19730"/>
                </a:cubicBezTo>
                <a:cubicBezTo>
                  <a:pt x="10817" y="20322"/>
                  <a:pt x="10840" y="21061"/>
                  <a:pt x="10893" y="21322"/>
                </a:cubicBezTo>
                <a:cubicBezTo>
                  <a:pt x="10930" y="21507"/>
                  <a:pt x="10973" y="21380"/>
                  <a:pt x="11000" y="21024"/>
                </a:cubicBezTo>
                <a:cubicBezTo>
                  <a:pt x="11548" y="13902"/>
                  <a:pt x="12222" y="14753"/>
                  <a:pt x="12909" y="14753"/>
                </a:cubicBezTo>
                <a:cubicBezTo>
                  <a:pt x="13615" y="14753"/>
                  <a:pt x="15948" y="17739"/>
                  <a:pt x="18847" y="17739"/>
                </a:cubicBezTo>
                <a:cubicBezTo>
                  <a:pt x="21499" y="17739"/>
                  <a:pt x="21447" y="4615"/>
                  <a:pt x="21376" y="818"/>
                </a:cubicBezTo>
                <a:cubicBezTo>
                  <a:pt x="21366" y="257"/>
                  <a:pt x="21318" y="-93"/>
                  <a:pt x="21271" y="22"/>
                </a:cubicBezTo>
                <a:cubicBezTo>
                  <a:pt x="21270" y="22"/>
                  <a:pt x="21270" y="22"/>
                  <a:pt x="21269" y="22"/>
                </a:cubicBezTo>
                <a:close/>
              </a:path>
            </a:pathLst>
          </a:custGeom>
          <a:solidFill>
            <a:schemeClr val="tx2"/>
          </a:solidFill>
          <a:ln>
            <a:noFill/>
          </a:ln>
          <a:effectLst/>
        </p:spPr>
        <p:txBody>
          <a:bodyPr lIns="50800" tIns="50800" rIns="50800" bIns="50800" anchor="ctr"/>
          <a:lstStyle/>
          <a:p>
            <a:endParaRPr lang="en-US"/>
          </a:p>
        </p:txBody>
      </p:sp>
      <p:sp>
        <p:nvSpPr>
          <p:cNvPr id="12" name="Google Shape;717;p40">
            <a:extLst>
              <a:ext uri="{FF2B5EF4-FFF2-40B4-BE49-F238E27FC236}">
                <a16:creationId xmlns:a16="http://schemas.microsoft.com/office/drawing/2014/main" id="{692A733D-E272-48B9-ABC3-5F3A97BD21C0}"/>
              </a:ext>
            </a:extLst>
          </p:cNvPr>
          <p:cNvSpPr/>
          <p:nvPr/>
        </p:nvSpPr>
        <p:spPr>
          <a:xfrm>
            <a:off x="2637568" y="1295102"/>
            <a:ext cx="3868864" cy="911367"/>
          </a:xfrm>
          <a:prstGeom prst="roundRect">
            <a:avLst>
              <a:gd name="adj" fmla="val 15790"/>
            </a:avLst>
          </a:prstGeom>
          <a:solidFill>
            <a:schemeClr val="dk1"/>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en-US" altLang="en-US" sz="1800" dirty="0">
                <a:solidFill>
                  <a:srgbClr val="212E73"/>
                </a:solidFill>
                <a:latin typeface="Hind" panose="020B0604020202020204" charset="0"/>
                <a:cs typeface="Hind" panose="020B0604020202020204" charset="0"/>
              </a:rPr>
              <a:t>Suggested Model</a:t>
            </a:r>
            <a:endParaRPr lang="en-US" altLang="en-US" sz="2000" dirty="0">
              <a:solidFill>
                <a:srgbClr val="212E73"/>
              </a:solidFill>
              <a:latin typeface="Hind" panose="020B0604020202020204" charset="0"/>
              <a:cs typeface="Hind" panose="020B0604020202020204" charset="0"/>
            </a:endParaRPr>
          </a:p>
          <a:p>
            <a:pPr lvl="0" algn="ctr" eaLnBrk="0" fontAlgn="base" hangingPunct="0">
              <a:spcBef>
                <a:spcPct val="0"/>
              </a:spcBef>
              <a:spcAft>
                <a:spcPct val="0"/>
              </a:spcAft>
              <a:buClrTx/>
            </a:pPr>
            <a:r>
              <a:rPr lang="en-US" altLang="en-US" sz="2800" dirty="0">
                <a:solidFill>
                  <a:srgbClr val="212E73"/>
                </a:solidFill>
                <a:latin typeface="Hind" panose="020B0604020202020204" charset="0"/>
                <a:cs typeface="Hind" panose="020B0604020202020204" charset="0"/>
              </a:rPr>
              <a:t>ARIMA(1,0,2)(0,1,0)[53]</a:t>
            </a:r>
            <a:endParaRPr lang="en-US" altLang="en-US" sz="2400" dirty="0">
              <a:solidFill>
                <a:srgbClr val="212E73"/>
              </a:solidFill>
              <a:latin typeface="Hind" panose="020B0604020202020204" charset="0"/>
              <a:cs typeface="Hind" panose="020B0604020202020204" charset="0"/>
            </a:endParaRPr>
          </a:p>
        </p:txBody>
      </p:sp>
      <p:sp>
        <p:nvSpPr>
          <p:cNvPr id="13" name="Textfeld 12">
            <a:extLst>
              <a:ext uri="{FF2B5EF4-FFF2-40B4-BE49-F238E27FC236}">
                <a16:creationId xmlns:a16="http://schemas.microsoft.com/office/drawing/2014/main" id="{ADC58A6F-0105-4A1E-92FA-74EC3DC5294F}"/>
              </a:ext>
            </a:extLst>
          </p:cNvPr>
          <p:cNvSpPr txBox="1"/>
          <p:nvPr/>
        </p:nvSpPr>
        <p:spPr>
          <a:xfrm>
            <a:off x="8758958" y="4829685"/>
            <a:ext cx="415498"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38</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42657195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a:t>MODEL EVALUATION (BAYERN)</a:t>
            </a:r>
            <a:endParaRPr lang="en-US" dirty="0"/>
          </a:p>
        </p:txBody>
      </p:sp>
      <mc:AlternateContent xmlns:mc="http://schemas.openxmlformats.org/markup-compatibility/2006" xmlns:a14="http://schemas.microsoft.com/office/drawing/2010/main">
        <mc:Choice Requires="a14">
          <p:sp>
            <p:nvSpPr>
              <p:cNvPr id="8" name="Google Shape;717;p40">
                <a:extLst>
                  <a:ext uri="{FF2B5EF4-FFF2-40B4-BE49-F238E27FC236}">
                    <a16:creationId xmlns:a16="http://schemas.microsoft.com/office/drawing/2014/main" id="{3A6C06E1-769A-417D-857F-6619112F8C30}"/>
                  </a:ext>
                </a:extLst>
              </p:cNvPr>
              <p:cNvSpPr/>
              <p:nvPr/>
            </p:nvSpPr>
            <p:spPr>
              <a:xfrm>
                <a:off x="1178180" y="1101750"/>
                <a:ext cx="6787640" cy="2433930"/>
              </a:xfrm>
              <a:prstGeom prst="roundRect">
                <a:avLst>
                  <a:gd name="adj" fmla="val 23619"/>
                </a:avLst>
              </a:prstGeom>
              <a:solidFill>
                <a:schemeClr val="dk1"/>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en-US" altLang="en-US" sz="2000" b="1" u="sng" dirty="0">
                    <a:solidFill>
                      <a:srgbClr val="212E73"/>
                    </a:solidFill>
                    <a:latin typeface="Hind" panose="020B0604020202020204" charset="0"/>
                    <a:cs typeface="Hind" panose="020B0604020202020204" charset="0"/>
                  </a:rPr>
                  <a:t>MAPE (Mean Absolute Percentage Error)</a:t>
                </a:r>
              </a:p>
              <a:p>
                <a:pPr lvl="0" algn="ctr"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Measure of prediction accuracy of a forecasting method</a:t>
                </a:r>
              </a:p>
              <a:p>
                <a:pPr lvl="0" algn="ctr"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MAPE = </a:t>
                </a:r>
                <a14:m>
                  <m:oMath xmlns:m="http://schemas.openxmlformats.org/officeDocument/2006/math">
                    <m:f>
                      <m:fPr>
                        <m:ctrlPr>
                          <a:rPr lang="en-US" altLang="en-US" sz="2000" i="1">
                            <a:solidFill>
                              <a:srgbClr val="212E73"/>
                            </a:solidFill>
                            <a:latin typeface="Cambria Math" panose="02040503050406030204" pitchFamily="18" charset="0"/>
                            <a:cs typeface="Hind" panose="020B0604020202020204" charset="0"/>
                          </a:rPr>
                        </m:ctrlPr>
                      </m:fPr>
                      <m:num>
                        <m:r>
                          <a:rPr lang="de-DE" altLang="en-US" sz="2000" i="1">
                            <a:solidFill>
                              <a:srgbClr val="212E73"/>
                            </a:solidFill>
                            <a:latin typeface="Cambria Math" panose="02040503050406030204" pitchFamily="18" charset="0"/>
                            <a:cs typeface="Hind" panose="020B0604020202020204" charset="0"/>
                          </a:rPr>
                          <m:t>1</m:t>
                        </m:r>
                      </m:num>
                      <m:den>
                        <m:r>
                          <a:rPr lang="de-DE" altLang="en-US" sz="2000" i="1">
                            <a:solidFill>
                              <a:srgbClr val="212E73"/>
                            </a:solidFill>
                            <a:latin typeface="Cambria Math" panose="02040503050406030204" pitchFamily="18" charset="0"/>
                            <a:cs typeface="Hind" panose="020B0604020202020204" charset="0"/>
                          </a:rPr>
                          <m:t>𝑛</m:t>
                        </m:r>
                      </m:den>
                    </m:f>
                  </m:oMath>
                </a14:m>
                <a:r>
                  <a:rPr lang="en-US" altLang="en-US" sz="2000" dirty="0">
                    <a:solidFill>
                      <a:srgbClr val="212E73"/>
                    </a:solidFill>
                    <a:latin typeface="Hind" panose="020B0604020202020204" charset="0"/>
                    <a:cs typeface="Hind" panose="020B0604020202020204" charset="0"/>
                  </a:rPr>
                  <a:t> </a:t>
                </a:r>
                <a:r>
                  <a:rPr lang="en-US" altLang="en-US" sz="2000" dirty="0">
                    <a:solidFill>
                      <a:srgbClr val="212E73"/>
                    </a:solidFill>
                    <a:latin typeface="Segoe UI Symbol" panose="020B0502040204020203" pitchFamily="34" charset="0"/>
                    <a:ea typeface="Segoe UI Symbol" panose="020B0502040204020203" pitchFamily="34" charset="0"/>
                    <a:cs typeface="Hind" panose="020B0604020202020204" charset="0"/>
                  </a:rPr>
                  <a:t>·</a:t>
                </a:r>
                <a:r>
                  <a:rPr lang="en-US" altLang="en-US" sz="2000" dirty="0">
                    <a:solidFill>
                      <a:srgbClr val="212E73"/>
                    </a:solidFill>
                    <a:latin typeface="Hind" panose="020B0604020202020204" charset="0"/>
                    <a:cs typeface="Hind" panose="020B0604020202020204" charset="0"/>
                  </a:rPr>
                  <a:t> </a:t>
                </a:r>
                <a14:m>
                  <m:oMath xmlns:m="http://schemas.openxmlformats.org/officeDocument/2006/math">
                    <m:nary>
                      <m:naryPr>
                        <m:chr m:val="∑"/>
                        <m:ctrlPr>
                          <a:rPr lang="en-US" altLang="en-US" sz="2000" i="1">
                            <a:solidFill>
                              <a:srgbClr val="212E73"/>
                            </a:solidFill>
                            <a:latin typeface="Cambria Math" panose="02040503050406030204" pitchFamily="18" charset="0"/>
                            <a:cs typeface="Hind" panose="020B0604020202020204" charset="0"/>
                          </a:rPr>
                        </m:ctrlPr>
                      </m:naryPr>
                      <m:sub>
                        <m:r>
                          <m:rPr>
                            <m:brk m:alnAt="23"/>
                          </m:rPr>
                          <a:rPr lang="de-DE" altLang="en-US" sz="2000" i="1">
                            <a:solidFill>
                              <a:srgbClr val="212E73"/>
                            </a:solidFill>
                            <a:latin typeface="Cambria Math" panose="02040503050406030204" pitchFamily="18" charset="0"/>
                            <a:cs typeface="Hind" panose="020B0604020202020204" charset="0"/>
                          </a:rPr>
                          <m:t>𝑡</m:t>
                        </m:r>
                        <m:r>
                          <a:rPr lang="de-DE" altLang="en-US" sz="2000" i="1">
                            <a:solidFill>
                              <a:srgbClr val="212E73"/>
                            </a:solidFill>
                            <a:latin typeface="Cambria Math" panose="02040503050406030204" pitchFamily="18" charset="0"/>
                            <a:cs typeface="Hind" panose="020B0604020202020204" charset="0"/>
                          </a:rPr>
                          <m:t>−1</m:t>
                        </m:r>
                      </m:sub>
                      <m:sup>
                        <m:r>
                          <a:rPr lang="de-DE" altLang="en-US" sz="2000" i="1">
                            <a:solidFill>
                              <a:srgbClr val="212E73"/>
                            </a:solidFill>
                            <a:latin typeface="Cambria Math" panose="02040503050406030204" pitchFamily="18" charset="0"/>
                            <a:cs typeface="Hind" panose="020B0604020202020204" charset="0"/>
                          </a:rPr>
                          <m:t>𝑛</m:t>
                        </m:r>
                      </m:sup>
                      <m:e>
                        <m:d>
                          <m:dPr>
                            <m:begChr m:val="|"/>
                            <m:endChr m:val="|"/>
                            <m:ctrlPr>
                              <a:rPr lang="en-US" altLang="en-US" sz="2000" i="1" dirty="0">
                                <a:solidFill>
                                  <a:srgbClr val="212E73"/>
                                </a:solidFill>
                                <a:latin typeface="Cambria Math" panose="02040503050406030204" pitchFamily="18" charset="0"/>
                                <a:cs typeface="Hind" panose="020B0604020202020204" charset="0"/>
                              </a:rPr>
                            </m:ctrlPr>
                          </m:dPr>
                          <m:e>
                            <m:f>
                              <m:fPr>
                                <m:ctrlPr>
                                  <a:rPr lang="en-US" altLang="en-US" sz="2000" i="1" dirty="0">
                                    <a:solidFill>
                                      <a:srgbClr val="212E73"/>
                                    </a:solidFill>
                                    <a:latin typeface="Cambria Math" panose="02040503050406030204" pitchFamily="18" charset="0"/>
                                    <a:cs typeface="Hind" panose="020B0604020202020204" charset="0"/>
                                  </a:rPr>
                                </m:ctrlPr>
                              </m:fPr>
                              <m:num>
                                <m:r>
                                  <m:rPr>
                                    <m:nor/>
                                  </m:rPr>
                                  <a:rPr lang="en-US" altLang="en-US" sz="2000" dirty="0">
                                    <a:solidFill>
                                      <a:srgbClr val="212E73"/>
                                    </a:solidFill>
                                    <a:latin typeface="Hind" panose="020B0604020202020204" charset="0"/>
                                    <a:cs typeface="Hind" panose="020B0604020202020204" charset="0"/>
                                  </a:rPr>
                                  <m:t>A</m:t>
                                </m:r>
                                <m:r>
                                  <m:rPr>
                                    <m:nor/>
                                  </m:rPr>
                                  <a:rPr lang="en-US" altLang="en-US" sz="2000" baseline="-25000" dirty="0">
                                    <a:solidFill>
                                      <a:srgbClr val="212E73"/>
                                    </a:solidFill>
                                    <a:latin typeface="Hind" panose="020B0604020202020204" charset="0"/>
                                    <a:cs typeface="Hind" panose="020B0604020202020204" charset="0"/>
                                  </a:rPr>
                                  <m:t>t</m:t>
                                </m:r>
                                <m:r>
                                  <m:rPr>
                                    <m:nor/>
                                  </m:rPr>
                                  <a:rPr lang="en-US" altLang="en-US" sz="2000" dirty="0">
                                    <a:solidFill>
                                      <a:srgbClr val="212E73"/>
                                    </a:solidFill>
                                    <a:latin typeface="Hind" panose="020B0604020202020204" charset="0"/>
                                    <a:cs typeface="Hind" panose="020B0604020202020204" charset="0"/>
                                  </a:rPr>
                                  <m:t> −</m:t>
                                </m:r>
                                <m:r>
                                  <m:rPr>
                                    <m:nor/>
                                  </m:rPr>
                                  <a:rPr lang="de-DE" altLang="en-US" sz="2000" dirty="0">
                                    <a:solidFill>
                                      <a:srgbClr val="212E73"/>
                                    </a:solidFill>
                                    <a:latin typeface="Hind" panose="020B0604020202020204" charset="0"/>
                                    <a:cs typeface="Hind" panose="020B0604020202020204" charset="0"/>
                                  </a:rPr>
                                  <m:t> </m:t>
                                </m:r>
                                <m:r>
                                  <m:rPr>
                                    <m:nor/>
                                  </m:rPr>
                                  <a:rPr lang="en-US" altLang="en-US" sz="2000" dirty="0">
                                    <a:solidFill>
                                      <a:srgbClr val="212E73"/>
                                    </a:solidFill>
                                    <a:latin typeface="Hind" panose="020B0604020202020204" charset="0"/>
                                    <a:cs typeface="Hind" panose="020B0604020202020204" charset="0"/>
                                  </a:rPr>
                                  <m:t>F</m:t>
                                </m:r>
                                <m:r>
                                  <m:rPr>
                                    <m:nor/>
                                  </m:rPr>
                                  <a:rPr lang="en-US" altLang="en-US" sz="2000" baseline="-25000" dirty="0">
                                    <a:solidFill>
                                      <a:srgbClr val="212E73"/>
                                    </a:solidFill>
                                    <a:latin typeface="Hind" panose="020B0604020202020204" charset="0"/>
                                    <a:cs typeface="Hind" panose="020B0604020202020204" charset="0"/>
                                  </a:rPr>
                                  <m:t>t</m:t>
                                </m:r>
                              </m:num>
                              <m:den>
                                <m:r>
                                  <m:rPr>
                                    <m:nor/>
                                  </m:rPr>
                                  <a:rPr lang="en-US" altLang="en-US" sz="2000" dirty="0">
                                    <a:solidFill>
                                      <a:srgbClr val="212E73"/>
                                    </a:solidFill>
                                    <a:latin typeface="Hind" panose="020B0604020202020204" charset="0"/>
                                    <a:cs typeface="Hind" panose="020B0604020202020204" charset="0"/>
                                  </a:rPr>
                                  <m:t>A</m:t>
                                </m:r>
                                <m:r>
                                  <m:rPr>
                                    <m:nor/>
                                  </m:rPr>
                                  <a:rPr lang="en-US" altLang="en-US" sz="2000" baseline="-25000" dirty="0">
                                    <a:solidFill>
                                      <a:srgbClr val="212E73"/>
                                    </a:solidFill>
                                    <a:latin typeface="Hind" panose="020B0604020202020204" charset="0"/>
                                    <a:cs typeface="Hind" panose="020B0604020202020204" charset="0"/>
                                  </a:rPr>
                                  <m:t>t</m:t>
                                </m:r>
                              </m:den>
                            </m:f>
                          </m:e>
                        </m:d>
                      </m:e>
                    </m:nary>
                  </m:oMath>
                </a14:m>
                <a:endParaRPr lang="en-US" altLang="en-US" sz="2000" dirty="0">
                  <a:solidFill>
                    <a:srgbClr val="212E73"/>
                  </a:solidFill>
                  <a:latin typeface="Hind" panose="020B0604020202020204" charset="0"/>
                  <a:cs typeface="Hind" panose="020B0604020202020204" charset="0"/>
                </a:endParaRPr>
              </a:p>
              <a:p>
                <a:pPr lvl="0" algn="ctr" eaLnBrk="0" fontAlgn="base" hangingPunct="0">
                  <a:spcBef>
                    <a:spcPct val="0"/>
                  </a:spcBef>
                  <a:spcAft>
                    <a:spcPct val="0"/>
                  </a:spcAft>
                  <a:buClrTx/>
                </a:pPr>
                <a:endParaRPr lang="en-US" altLang="en-US" sz="2000" dirty="0">
                  <a:solidFill>
                    <a:srgbClr val="212E73"/>
                  </a:solidFill>
                  <a:latin typeface="Hind" panose="020B0604020202020204" charset="0"/>
                  <a:cs typeface="Hind" panose="020B0604020202020204" charset="0"/>
                </a:endParaRPr>
              </a:p>
              <a:p>
                <a:pPr lvl="0"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A</a:t>
                </a:r>
                <a:r>
                  <a:rPr lang="en-US" altLang="en-US" sz="2000" baseline="-25000" dirty="0">
                    <a:solidFill>
                      <a:srgbClr val="212E73"/>
                    </a:solidFill>
                    <a:latin typeface="Hind" panose="020B0604020202020204" charset="0"/>
                    <a:cs typeface="Hind" panose="020B0604020202020204" charset="0"/>
                  </a:rPr>
                  <a:t>t  </a:t>
                </a:r>
                <a:r>
                  <a:rPr lang="en-US" altLang="en-US" sz="2000" dirty="0">
                    <a:solidFill>
                      <a:srgbClr val="212E73"/>
                    </a:solidFill>
                    <a:latin typeface="Hind" panose="020B0604020202020204" charset="0"/>
                    <a:cs typeface="Hind" panose="020B0604020202020204" charset="0"/>
                  </a:rPr>
                  <a:t>: true value</a:t>
                </a:r>
              </a:p>
              <a:p>
                <a:pPr lvl="0"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F</a:t>
                </a:r>
                <a:r>
                  <a:rPr lang="en-US" altLang="en-US" sz="2000" baseline="-25000" dirty="0">
                    <a:solidFill>
                      <a:srgbClr val="212E73"/>
                    </a:solidFill>
                    <a:latin typeface="Hind" panose="020B0604020202020204" charset="0"/>
                    <a:cs typeface="Hind" panose="020B0604020202020204" charset="0"/>
                  </a:rPr>
                  <a:t>t   </a:t>
                </a:r>
                <a:r>
                  <a:rPr lang="en-US" altLang="en-US" sz="2000" dirty="0">
                    <a:solidFill>
                      <a:srgbClr val="212E73"/>
                    </a:solidFill>
                    <a:latin typeface="Hind" panose="020B0604020202020204" charset="0"/>
                    <a:cs typeface="Hind" panose="020B0604020202020204" charset="0"/>
                  </a:rPr>
                  <a:t>: forecast value</a:t>
                </a:r>
              </a:p>
            </p:txBody>
          </p:sp>
        </mc:Choice>
        <mc:Fallback xmlns="">
          <p:sp>
            <p:nvSpPr>
              <p:cNvPr id="8" name="Google Shape;717;p40">
                <a:extLst>
                  <a:ext uri="{FF2B5EF4-FFF2-40B4-BE49-F238E27FC236}">
                    <a16:creationId xmlns:a16="http://schemas.microsoft.com/office/drawing/2014/main" id="{3A6C06E1-769A-417D-857F-6619112F8C30}"/>
                  </a:ext>
                </a:extLst>
              </p:cNvPr>
              <p:cNvSpPr>
                <a:spLocks noRot="1" noChangeAspect="1" noMove="1" noResize="1" noEditPoints="1" noAdjustHandles="1" noChangeArrowheads="1" noChangeShapeType="1" noTextEdit="1"/>
              </p:cNvSpPr>
              <p:nvPr/>
            </p:nvSpPr>
            <p:spPr>
              <a:xfrm>
                <a:off x="1178180" y="1101750"/>
                <a:ext cx="6787640" cy="2433930"/>
              </a:xfrm>
              <a:prstGeom prst="roundRect">
                <a:avLst>
                  <a:gd name="adj" fmla="val 23619"/>
                </a:avLst>
              </a:prstGeom>
              <a:blipFill>
                <a:blip r:embed="rId3"/>
                <a:stretch>
                  <a:fillRect/>
                </a:stretch>
              </a:blipFill>
              <a:ln>
                <a:noFill/>
              </a:ln>
            </p:spPr>
            <p:txBody>
              <a:bodyPr/>
              <a:lstStyle/>
              <a:p>
                <a:r>
                  <a:rPr lang="en-US">
                    <a:noFill/>
                  </a:rPr>
                  <a:t> </a:t>
                </a:r>
              </a:p>
            </p:txBody>
          </p:sp>
        </mc:Fallback>
      </mc:AlternateContent>
      <p:sp>
        <p:nvSpPr>
          <p:cNvPr id="9" name="Google Shape;717;p40">
            <a:extLst>
              <a:ext uri="{FF2B5EF4-FFF2-40B4-BE49-F238E27FC236}">
                <a16:creationId xmlns:a16="http://schemas.microsoft.com/office/drawing/2014/main" id="{03AD46D3-5176-488E-AEC8-7B80469861D6}"/>
              </a:ext>
            </a:extLst>
          </p:cNvPr>
          <p:cNvSpPr/>
          <p:nvPr/>
        </p:nvSpPr>
        <p:spPr>
          <a:xfrm>
            <a:off x="1178180" y="3742125"/>
            <a:ext cx="2851953" cy="109851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en-US" altLang="en-US" sz="2000" dirty="0" err="1">
                <a:solidFill>
                  <a:srgbClr val="212E73"/>
                </a:solidFill>
                <a:latin typeface="Hind" panose="020B0604020202020204" charset="0"/>
                <a:cs typeface="Hind" panose="020B0604020202020204" charset="0"/>
              </a:rPr>
              <a:t>MAPE</a:t>
            </a:r>
            <a:r>
              <a:rPr lang="en-US" altLang="en-US" sz="2000" dirty="0">
                <a:solidFill>
                  <a:srgbClr val="212E73"/>
                </a:solidFill>
                <a:latin typeface="Hind" panose="020B0604020202020204" charset="0"/>
                <a:cs typeface="Hind" panose="020B0604020202020204" charset="0"/>
              </a:rPr>
              <a:t> at one week:</a:t>
            </a:r>
          </a:p>
          <a:p>
            <a:pPr lvl="0" algn="ctr" eaLnBrk="0" fontAlgn="base" hangingPunct="0">
              <a:spcBef>
                <a:spcPct val="0"/>
              </a:spcBef>
              <a:spcAft>
                <a:spcPct val="0"/>
              </a:spcAft>
              <a:buClrTx/>
            </a:pPr>
            <a:r>
              <a:rPr lang="de-DE" altLang="en-US" sz="2000" dirty="0">
                <a:solidFill>
                  <a:srgbClr val="212E73"/>
                </a:solidFill>
                <a:latin typeface="Hind" panose="020B0604020202020204" charset="0"/>
                <a:cs typeface="Hind" panose="020B0604020202020204" charset="0"/>
              </a:rPr>
              <a:t>13</a:t>
            </a:r>
            <a:r>
              <a:rPr lang="en-US" altLang="en-US" sz="2000" dirty="0">
                <a:solidFill>
                  <a:srgbClr val="212E73"/>
                </a:solidFill>
                <a:latin typeface="Hind" panose="020B0604020202020204" charset="0"/>
                <a:cs typeface="Hind" panose="020B0604020202020204" charset="0"/>
              </a:rPr>
              <a:t>%</a:t>
            </a:r>
          </a:p>
        </p:txBody>
      </p:sp>
      <p:sp>
        <p:nvSpPr>
          <p:cNvPr id="7" name="Google Shape;717;p40">
            <a:extLst>
              <a:ext uri="{FF2B5EF4-FFF2-40B4-BE49-F238E27FC236}">
                <a16:creationId xmlns:a16="http://schemas.microsoft.com/office/drawing/2014/main" id="{9B3A0394-9079-BA41-9EE3-9526B76581EF}"/>
              </a:ext>
            </a:extLst>
          </p:cNvPr>
          <p:cNvSpPr/>
          <p:nvPr/>
        </p:nvSpPr>
        <p:spPr>
          <a:xfrm>
            <a:off x="4935708" y="3742125"/>
            <a:ext cx="2851953" cy="1098510"/>
          </a:xfrm>
          <a:prstGeom prst="roundRect">
            <a:avLst>
              <a:gd name="adj" fmla="val 50000"/>
            </a:avLst>
          </a:prstGeom>
          <a:solidFill>
            <a:srgbClr val="E97664"/>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MAPE at two weeks:</a:t>
            </a:r>
          </a:p>
          <a:p>
            <a:pPr lvl="0" algn="ctr" eaLnBrk="0" fontAlgn="base" hangingPunct="0">
              <a:spcBef>
                <a:spcPct val="0"/>
              </a:spcBef>
              <a:spcAft>
                <a:spcPct val="0"/>
              </a:spcAft>
              <a:buClrTx/>
            </a:pPr>
            <a:r>
              <a:rPr lang="de-DE" altLang="en-US" sz="2000" dirty="0">
                <a:solidFill>
                  <a:srgbClr val="212E73"/>
                </a:solidFill>
                <a:latin typeface="Hind" panose="020B0604020202020204" charset="0"/>
                <a:cs typeface="Hind" panose="020B0604020202020204" charset="0"/>
              </a:rPr>
              <a:t>25.7</a:t>
            </a:r>
            <a:r>
              <a:rPr lang="en-US" altLang="en-US" sz="2000" dirty="0">
                <a:solidFill>
                  <a:srgbClr val="212E73"/>
                </a:solidFill>
                <a:latin typeface="Hind" panose="020B0604020202020204" charset="0"/>
                <a:cs typeface="Hind" panose="020B0604020202020204" charset="0"/>
              </a:rPr>
              <a:t>%</a:t>
            </a:r>
          </a:p>
        </p:txBody>
      </p:sp>
      <p:sp>
        <p:nvSpPr>
          <p:cNvPr id="10" name="Textfeld 9">
            <a:extLst>
              <a:ext uri="{FF2B5EF4-FFF2-40B4-BE49-F238E27FC236}">
                <a16:creationId xmlns:a16="http://schemas.microsoft.com/office/drawing/2014/main" id="{BB1CE351-C669-443B-A1EB-AC6D4338FEDA}"/>
              </a:ext>
            </a:extLst>
          </p:cNvPr>
          <p:cNvSpPr txBox="1"/>
          <p:nvPr/>
        </p:nvSpPr>
        <p:spPr>
          <a:xfrm>
            <a:off x="8758958" y="4829685"/>
            <a:ext cx="409086"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39</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3488363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2"/>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dirty="0"/>
              <a:t>BACKGROUND INFORMATION</a:t>
            </a:r>
            <a:endParaRPr dirty="0"/>
          </a:p>
        </p:txBody>
      </p:sp>
      <p:sp>
        <p:nvSpPr>
          <p:cNvPr id="358" name="Google Shape;358;p32"/>
          <p:cNvSpPr txBox="1">
            <a:spLocks noGrp="1"/>
          </p:cNvSpPr>
          <p:nvPr>
            <p:ph type="body" idx="1"/>
          </p:nvPr>
        </p:nvSpPr>
        <p:spPr>
          <a:xfrm>
            <a:off x="720000" y="1312346"/>
            <a:ext cx="7704000" cy="3109431"/>
          </a:xfrm>
          <a:prstGeom prst="rect">
            <a:avLst/>
          </a:prstGeom>
        </p:spPr>
        <p:txBody>
          <a:bodyPr spcFirstLastPara="1" wrap="square" lIns="91425" tIns="91425" rIns="91425" bIns="91425" anchor="t" anchorCtr="0">
            <a:noAutofit/>
          </a:bodyPr>
          <a:lstStyle/>
          <a:p>
            <a:pPr marL="438150" indent="-285750">
              <a:buClr>
                <a:srgbClr val="FFFFFF"/>
              </a:buClr>
              <a:buFont typeface="Arial" panose="020B0604020202020204" pitchFamily="34" charset="0"/>
              <a:buChar char="•"/>
            </a:pPr>
            <a:r>
              <a:rPr lang="de-DE" sz="2000" dirty="0">
                <a:solidFill>
                  <a:srgbClr val="FFFFFF"/>
                </a:solidFill>
              </a:rPr>
              <a:t>Background:</a:t>
            </a:r>
          </a:p>
          <a:p>
            <a:pPr marL="609600" lvl="1" indent="0">
              <a:buClr>
                <a:srgbClr val="FFFFFF"/>
              </a:buClr>
              <a:buNone/>
            </a:pPr>
            <a:r>
              <a:rPr lang="en-US" sz="1600" dirty="0">
                <a:solidFill>
                  <a:srgbClr val="FFFFFF"/>
                </a:solidFill>
              </a:rPr>
              <a:t>Meaningful evaluations of the data base and determination of measures (such as the reproduction number, incidence, or hospitalization incidence) serve as guiding criteria for measures against the further spread of the virus.</a:t>
            </a:r>
          </a:p>
          <a:p>
            <a:pPr marL="609600" lvl="1" indent="0">
              <a:buClr>
                <a:srgbClr val="FFFFFF"/>
              </a:buClr>
              <a:buNone/>
            </a:pPr>
            <a:endParaRPr lang="de-DE" dirty="0">
              <a:solidFill>
                <a:srgbClr val="FFFFFF"/>
              </a:solidFill>
            </a:endParaRPr>
          </a:p>
          <a:p>
            <a:pPr marL="438150" indent="-285750">
              <a:buClr>
                <a:srgbClr val="FFFFFF"/>
              </a:buClr>
              <a:buFont typeface="Arial" panose="020B0604020202020204" pitchFamily="34" charset="0"/>
              <a:buChar char="•"/>
            </a:pPr>
            <a:r>
              <a:rPr lang="de-DE" sz="2000" dirty="0">
                <a:solidFill>
                  <a:srgbClr val="FFFFFF"/>
                </a:solidFill>
              </a:rPr>
              <a:t>Task at </a:t>
            </a:r>
            <a:r>
              <a:rPr lang="de-DE" sz="2000" dirty="0" err="1">
                <a:solidFill>
                  <a:srgbClr val="FFFFFF"/>
                </a:solidFill>
              </a:rPr>
              <a:t>hand</a:t>
            </a:r>
            <a:r>
              <a:rPr lang="de-DE" sz="2000" dirty="0">
                <a:solidFill>
                  <a:srgbClr val="FFFFFF"/>
                </a:solidFill>
              </a:rPr>
              <a:t>:</a:t>
            </a:r>
          </a:p>
          <a:p>
            <a:pPr marL="609600" lvl="1" indent="0">
              <a:buClr>
                <a:srgbClr val="FFFFFF"/>
              </a:buClr>
              <a:buNone/>
            </a:pPr>
            <a:r>
              <a:rPr lang="en-US" sz="1600" dirty="0">
                <a:solidFill>
                  <a:srgbClr val="FFFFFF"/>
                </a:solidFill>
              </a:rPr>
              <a:t>Predict hospitalization rate one to two weeks in the future, taking into account both time and geographical factors.</a:t>
            </a:r>
          </a:p>
        </p:txBody>
      </p:sp>
      <p:sp>
        <p:nvSpPr>
          <p:cNvPr id="5" name="Textfeld 4">
            <a:extLst>
              <a:ext uri="{FF2B5EF4-FFF2-40B4-BE49-F238E27FC236}">
                <a16:creationId xmlns:a16="http://schemas.microsoft.com/office/drawing/2014/main" id="{69A0E552-48B5-4870-86D4-35E4155358F1}"/>
              </a:ext>
            </a:extLst>
          </p:cNvPr>
          <p:cNvSpPr txBox="1"/>
          <p:nvPr/>
        </p:nvSpPr>
        <p:spPr>
          <a:xfrm>
            <a:off x="8834300" y="4829685"/>
            <a:ext cx="309700"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4</a:t>
            </a:r>
            <a:endParaRPr lang="en-US" sz="1800" dirty="0">
              <a:solidFill>
                <a:srgbClr val="F5A785"/>
              </a:solidFill>
              <a:latin typeface="Hind" panose="020B0604020202020204" charset="0"/>
              <a:cs typeface="Hind" panose="020B060402020202020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a:t>FORECAST FOR </a:t>
            </a:r>
            <a:r>
              <a:rPr lang="de-DE" u="sng" dirty="0"/>
              <a:t>BAYERN</a:t>
            </a:r>
            <a:endParaRPr lang="en-US" u="sng" dirty="0"/>
          </a:p>
        </p:txBody>
      </p:sp>
      <p:pic>
        <p:nvPicPr>
          <p:cNvPr id="9" name="Grafik 8">
            <a:extLst>
              <a:ext uri="{FF2B5EF4-FFF2-40B4-BE49-F238E27FC236}">
                <a16:creationId xmlns:a16="http://schemas.microsoft.com/office/drawing/2014/main" id="{70892734-5C4D-F142-8EB4-DC2B5C5D8C5A}"/>
              </a:ext>
            </a:extLst>
          </p:cNvPr>
          <p:cNvPicPr>
            <a:picLocks noChangeAspect="1"/>
          </p:cNvPicPr>
          <p:nvPr/>
        </p:nvPicPr>
        <p:blipFill>
          <a:blip r:embed="rId3"/>
          <a:stretch>
            <a:fillRect/>
          </a:stretch>
        </p:blipFill>
        <p:spPr>
          <a:xfrm>
            <a:off x="1327233" y="1313079"/>
            <a:ext cx="6489533" cy="3442123"/>
          </a:xfrm>
          <a:prstGeom prst="rect">
            <a:avLst/>
          </a:prstGeom>
        </p:spPr>
      </p:pic>
      <p:pic>
        <p:nvPicPr>
          <p:cNvPr id="4" name="Grafik 3">
            <a:extLst>
              <a:ext uri="{FF2B5EF4-FFF2-40B4-BE49-F238E27FC236}">
                <a16:creationId xmlns:a16="http://schemas.microsoft.com/office/drawing/2014/main" id="{C18B2C92-F829-2B44-906C-06A6ACDE4760}"/>
              </a:ext>
            </a:extLst>
          </p:cNvPr>
          <p:cNvPicPr>
            <a:picLocks noChangeAspect="1"/>
          </p:cNvPicPr>
          <p:nvPr/>
        </p:nvPicPr>
        <p:blipFill>
          <a:blip r:embed="rId4"/>
          <a:srcRect/>
          <a:stretch/>
        </p:blipFill>
        <p:spPr>
          <a:xfrm>
            <a:off x="747419" y="1313080"/>
            <a:ext cx="7649160" cy="34421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feld 6">
            <a:extLst>
              <a:ext uri="{FF2B5EF4-FFF2-40B4-BE49-F238E27FC236}">
                <a16:creationId xmlns:a16="http://schemas.microsoft.com/office/drawing/2014/main" id="{309BF9C4-6324-4101-93EB-13203F682342}"/>
              </a:ext>
            </a:extLst>
          </p:cNvPr>
          <p:cNvSpPr txBox="1"/>
          <p:nvPr/>
        </p:nvSpPr>
        <p:spPr>
          <a:xfrm>
            <a:off x="8758958" y="4829685"/>
            <a:ext cx="434734"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40</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1445400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70892734-5C4D-F142-8EB4-DC2B5C5D8C5A}"/>
              </a:ext>
            </a:extLst>
          </p:cNvPr>
          <p:cNvPicPr>
            <a:picLocks noChangeAspect="1"/>
          </p:cNvPicPr>
          <p:nvPr/>
        </p:nvPicPr>
        <p:blipFill>
          <a:blip r:embed="rId3"/>
          <a:stretch>
            <a:fillRect/>
          </a:stretch>
        </p:blipFill>
        <p:spPr>
          <a:xfrm>
            <a:off x="1327233" y="1313079"/>
            <a:ext cx="6489533" cy="3442123"/>
          </a:xfrm>
          <a:prstGeom prst="rect">
            <a:avLst/>
          </a:prstGeom>
        </p:spPr>
      </p:pic>
      <p:pic>
        <p:nvPicPr>
          <p:cNvPr id="4" name="Grafik 3">
            <a:extLst>
              <a:ext uri="{FF2B5EF4-FFF2-40B4-BE49-F238E27FC236}">
                <a16:creationId xmlns:a16="http://schemas.microsoft.com/office/drawing/2014/main" id="{C18B2C92-F829-2B44-906C-06A6ACDE4760}"/>
              </a:ext>
            </a:extLst>
          </p:cNvPr>
          <p:cNvPicPr>
            <a:picLocks noChangeAspect="1"/>
          </p:cNvPicPr>
          <p:nvPr/>
        </p:nvPicPr>
        <p:blipFill>
          <a:blip r:embed="rId4"/>
          <a:srcRect/>
          <a:stretch/>
        </p:blipFill>
        <p:spPr>
          <a:xfrm>
            <a:off x="747419" y="1313080"/>
            <a:ext cx="7649160" cy="34421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a:t>FORECAST FOR </a:t>
            </a:r>
            <a:r>
              <a:rPr lang="de-DE" u="sng" dirty="0"/>
              <a:t>NIEDERSACHSEN</a:t>
            </a:r>
            <a:endParaRPr lang="en-US" u="sng" dirty="0"/>
          </a:p>
        </p:txBody>
      </p:sp>
      <p:sp>
        <p:nvSpPr>
          <p:cNvPr id="8" name="Textfeld 7">
            <a:extLst>
              <a:ext uri="{FF2B5EF4-FFF2-40B4-BE49-F238E27FC236}">
                <a16:creationId xmlns:a16="http://schemas.microsoft.com/office/drawing/2014/main" id="{F5AA3106-75B3-408E-AFC9-D42EDD340C7A}"/>
              </a:ext>
            </a:extLst>
          </p:cNvPr>
          <p:cNvSpPr txBox="1"/>
          <p:nvPr/>
        </p:nvSpPr>
        <p:spPr>
          <a:xfrm>
            <a:off x="8758958" y="4829685"/>
            <a:ext cx="385042"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41</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762313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3FDE99-A055-4D0B-9738-BBC9666672AB}"/>
              </a:ext>
            </a:extLst>
          </p:cNvPr>
          <p:cNvSpPr>
            <a:spLocks noGrp="1"/>
          </p:cNvSpPr>
          <p:nvPr>
            <p:ph type="title"/>
          </p:nvPr>
        </p:nvSpPr>
        <p:spPr/>
        <p:txBody>
          <a:bodyPr/>
          <a:lstStyle/>
          <a:p>
            <a:r>
              <a:rPr lang="de-DE" dirty="0"/>
              <a:t>SUMMARY</a:t>
            </a:r>
            <a:endParaRPr lang="en-US" dirty="0"/>
          </a:p>
        </p:txBody>
      </p:sp>
      <p:sp>
        <p:nvSpPr>
          <p:cNvPr id="5" name="Rectangle 1">
            <a:extLst>
              <a:ext uri="{FF2B5EF4-FFF2-40B4-BE49-F238E27FC236}">
                <a16:creationId xmlns:a16="http://schemas.microsoft.com/office/drawing/2014/main" id="{B46D38EC-5A8A-A240-8700-A3DE803150E6}"/>
              </a:ext>
            </a:extLst>
          </p:cNvPr>
          <p:cNvSpPr>
            <a:spLocks noGrp="1" noChangeArrowheads="1"/>
          </p:cNvSpPr>
          <p:nvPr>
            <p:ph type="body" idx="1"/>
          </p:nvPr>
        </p:nvSpPr>
        <p:spPr bwMode="auto">
          <a:xfrm>
            <a:off x="692331" y="1904487"/>
            <a:ext cx="7759337" cy="180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044" rIns="0" bIns="19044" numCol="1" anchor="ctr" anchorCtr="0" compatLnSpc="1">
            <a:prstTxWarp prst="textNoShape">
              <a:avLst/>
            </a:prstTxWarp>
            <a:spAutoFit/>
          </a:bodyPr>
          <a:lstStyle/>
          <a:p>
            <a:pPr marL="342900" lvl="0" indent="-342900" eaLnBrk="0" fontAlgn="base" hangingPunct="0">
              <a:lnSpc>
                <a:spcPct val="100000"/>
              </a:lnSpc>
              <a:spcBef>
                <a:spcPct val="0"/>
              </a:spcBef>
              <a:spcAft>
                <a:spcPct val="0"/>
              </a:spcAft>
              <a:buClrTx/>
              <a:buSzTx/>
              <a:buFont typeface="Arial" panose="020B0604020202020204" pitchFamily="34" charset="0"/>
              <a:buChar char="•"/>
            </a:pPr>
            <a:r>
              <a:rPr lang="en-US" altLang="en-US" sz="2000" dirty="0">
                <a:solidFill>
                  <a:srgbClr val="F8F8F8"/>
                </a:solidFill>
                <a:latin typeface="Hind" panose="020B0604020202020204" charset="0"/>
                <a:cs typeface="Hind" panose="020B0604020202020204" charset="0"/>
              </a:rPr>
              <a:t>The predictions should be used with care</a:t>
            </a:r>
          </a:p>
          <a:p>
            <a:pPr marL="800100" lvl="1" indent="-342900" eaLnBrk="0" fontAlgn="base" hangingPunct="0">
              <a:lnSpc>
                <a:spcPct val="100000"/>
              </a:lnSpc>
              <a:spcBef>
                <a:spcPct val="0"/>
              </a:spcBef>
              <a:spcAft>
                <a:spcPct val="0"/>
              </a:spcAft>
              <a:buClrTx/>
              <a:buSzTx/>
              <a:buFont typeface="Arial" panose="020B0604020202020204" pitchFamily="34" charset="0"/>
              <a:buChar char="•"/>
            </a:pPr>
            <a:r>
              <a:rPr lang="en-US" altLang="en-US" sz="1900" dirty="0">
                <a:solidFill>
                  <a:srgbClr val="F8F8F8"/>
                </a:solidFill>
                <a:latin typeface="Hind" panose="020B0604020202020204" charset="0"/>
                <a:cs typeface="Hind" panose="020B0604020202020204" charset="0"/>
              </a:rPr>
              <a:t>No information regarding second infections or hospitalizations due to anonymity</a:t>
            </a:r>
          </a:p>
          <a:p>
            <a:pPr marL="800100" lvl="1" indent="-342900" eaLnBrk="0" fontAlgn="base" hangingPunct="0">
              <a:lnSpc>
                <a:spcPct val="100000"/>
              </a:lnSpc>
              <a:spcBef>
                <a:spcPct val="0"/>
              </a:spcBef>
              <a:spcAft>
                <a:spcPct val="0"/>
              </a:spcAft>
              <a:buClrTx/>
              <a:buSzTx/>
              <a:buFont typeface="Arial" panose="020B0604020202020204" pitchFamily="34" charset="0"/>
              <a:buChar char="•"/>
            </a:pPr>
            <a:r>
              <a:rPr lang="en-US" altLang="en-US" sz="1900" dirty="0">
                <a:solidFill>
                  <a:srgbClr val="F8F8F8"/>
                </a:solidFill>
                <a:latin typeface="Hind" panose="020B0604020202020204" charset="0"/>
                <a:cs typeface="Hind" panose="020B0604020202020204" charset="0"/>
              </a:rPr>
              <a:t>Only two years of data</a:t>
            </a:r>
          </a:p>
          <a:p>
            <a:pPr marL="800100" lvl="1" indent="-342900" eaLnBrk="0" fontAlgn="base" hangingPunct="0">
              <a:lnSpc>
                <a:spcPct val="100000"/>
              </a:lnSpc>
              <a:spcBef>
                <a:spcPct val="0"/>
              </a:spcBef>
              <a:spcAft>
                <a:spcPct val="0"/>
              </a:spcAft>
              <a:buClrTx/>
              <a:buSzTx/>
              <a:buFont typeface="Arial" panose="020B0604020202020204" pitchFamily="34" charset="0"/>
              <a:buChar char="•"/>
            </a:pPr>
            <a:r>
              <a:rPr lang="en-US" altLang="en-US" sz="1900" dirty="0">
                <a:solidFill>
                  <a:srgbClr val="F8F8F8"/>
                </a:solidFill>
                <a:latin typeface="Hind" panose="020B0604020202020204" charset="0"/>
                <a:cs typeface="Hind" panose="020B0604020202020204" charset="0"/>
              </a:rPr>
              <a:t>A lot of potential information that could be missing in the univariate time series</a:t>
            </a:r>
          </a:p>
        </p:txBody>
      </p:sp>
      <p:sp>
        <p:nvSpPr>
          <p:cNvPr id="6" name="Textfeld 5">
            <a:extLst>
              <a:ext uri="{FF2B5EF4-FFF2-40B4-BE49-F238E27FC236}">
                <a16:creationId xmlns:a16="http://schemas.microsoft.com/office/drawing/2014/main" id="{9525F4E8-4CEF-470F-8318-723293D432E7}"/>
              </a:ext>
            </a:extLst>
          </p:cNvPr>
          <p:cNvSpPr txBox="1"/>
          <p:nvPr/>
        </p:nvSpPr>
        <p:spPr>
          <a:xfrm>
            <a:off x="8758958" y="4829685"/>
            <a:ext cx="423514"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42</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6986866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3FDE99-A055-4D0B-9738-BBC9666672AB}"/>
              </a:ext>
            </a:extLst>
          </p:cNvPr>
          <p:cNvSpPr>
            <a:spLocks noGrp="1"/>
          </p:cNvSpPr>
          <p:nvPr>
            <p:ph type="title"/>
          </p:nvPr>
        </p:nvSpPr>
        <p:spPr/>
        <p:txBody>
          <a:bodyPr/>
          <a:lstStyle/>
          <a:p>
            <a:r>
              <a:rPr lang="de-DE" dirty="0"/>
              <a:t>SUMMARY</a:t>
            </a:r>
            <a:endParaRPr lang="en-US" dirty="0"/>
          </a:p>
        </p:txBody>
      </p:sp>
      <p:sp>
        <p:nvSpPr>
          <p:cNvPr id="5" name="Rectangle 1">
            <a:extLst>
              <a:ext uri="{FF2B5EF4-FFF2-40B4-BE49-F238E27FC236}">
                <a16:creationId xmlns:a16="http://schemas.microsoft.com/office/drawing/2014/main" id="{B46D38EC-5A8A-A240-8700-A3DE803150E6}"/>
              </a:ext>
            </a:extLst>
          </p:cNvPr>
          <p:cNvSpPr>
            <a:spLocks noGrp="1" noChangeArrowheads="1"/>
          </p:cNvSpPr>
          <p:nvPr>
            <p:ph type="body" idx="1"/>
          </p:nvPr>
        </p:nvSpPr>
        <p:spPr bwMode="auto">
          <a:xfrm>
            <a:off x="1420074" y="2107237"/>
            <a:ext cx="6303851" cy="1438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044" rIns="0" bIns="19044" numCol="1" anchor="ctr" anchorCtr="0" compatLnSpc="1">
            <a:prstTxWarp prst="textNoShape">
              <a:avLst/>
            </a:prstTxWarp>
            <a:spAutoFit/>
          </a:bodyPr>
          <a:lstStyle/>
          <a:p>
            <a:pPr marL="800100" lvl="1" indent="-342900" eaLnBrk="0" fontAlgn="base" hangingPunct="0">
              <a:lnSpc>
                <a:spcPct val="100000"/>
              </a:lnSpc>
              <a:spcBef>
                <a:spcPct val="0"/>
              </a:spcBef>
              <a:spcAft>
                <a:spcPct val="0"/>
              </a:spcAft>
              <a:buClrTx/>
              <a:buSzTx/>
              <a:buFont typeface="Arial" panose="020B0604020202020204" pitchFamily="34" charset="0"/>
              <a:buChar char="•"/>
            </a:pPr>
            <a:r>
              <a:rPr lang="en-US" altLang="en-US" sz="1900" dirty="0">
                <a:solidFill>
                  <a:srgbClr val="F8F8F8"/>
                </a:solidFill>
                <a:latin typeface="Hind" panose="020B0604020202020204" charset="0"/>
                <a:cs typeface="Hind" panose="020B0604020202020204" charset="0"/>
              </a:rPr>
              <a:t>Kinds of data we were unable to obtain:</a:t>
            </a:r>
          </a:p>
          <a:p>
            <a:pPr marL="1257300" lvl="2" indent="-342900" eaLnBrk="0" fontAlgn="base" hangingPunct="0">
              <a:lnSpc>
                <a:spcPct val="100000"/>
              </a:lnSpc>
              <a:spcBef>
                <a:spcPct val="0"/>
              </a:spcBef>
              <a:spcAft>
                <a:spcPct val="0"/>
              </a:spcAft>
              <a:buClrTx/>
              <a:buSzTx/>
              <a:buFont typeface="Arial" panose="020B0604020202020204" pitchFamily="34" charset="0"/>
              <a:buChar char="•"/>
            </a:pPr>
            <a:r>
              <a:rPr lang="en-US" altLang="en-US" sz="1800" dirty="0">
                <a:solidFill>
                  <a:srgbClr val="F8F8F8"/>
                </a:solidFill>
                <a:latin typeface="Hind" panose="020B0604020202020204" charset="0"/>
                <a:cs typeface="Hind" panose="020B0604020202020204" charset="0"/>
              </a:rPr>
              <a:t>The exact number of infections</a:t>
            </a:r>
          </a:p>
          <a:p>
            <a:pPr marL="1257300" lvl="2" indent="-342900" eaLnBrk="0" fontAlgn="base" hangingPunct="0">
              <a:lnSpc>
                <a:spcPct val="100000"/>
              </a:lnSpc>
              <a:spcBef>
                <a:spcPct val="0"/>
              </a:spcBef>
              <a:spcAft>
                <a:spcPct val="0"/>
              </a:spcAft>
              <a:buClrTx/>
              <a:buSzTx/>
              <a:buFont typeface="Arial" panose="020B0604020202020204" pitchFamily="34" charset="0"/>
              <a:buChar char="•"/>
            </a:pPr>
            <a:r>
              <a:rPr lang="en-US" altLang="en-US" sz="1800" dirty="0">
                <a:solidFill>
                  <a:srgbClr val="F8F8F8"/>
                </a:solidFill>
                <a:latin typeface="Hind" panose="020B0604020202020204" charset="0"/>
                <a:cs typeface="Hind" panose="020B0604020202020204" charset="0"/>
              </a:rPr>
              <a:t>Can people be hospitalized multiple times</a:t>
            </a:r>
          </a:p>
          <a:p>
            <a:pPr marL="1257300" lvl="2" indent="-342900" eaLnBrk="0" fontAlgn="base" hangingPunct="0">
              <a:lnSpc>
                <a:spcPct val="100000"/>
              </a:lnSpc>
              <a:spcBef>
                <a:spcPct val="0"/>
              </a:spcBef>
              <a:spcAft>
                <a:spcPct val="0"/>
              </a:spcAft>
              <a:buClrTx/>
              <a:buSzTx/>
              <a:buFont typeface="Arial" panose="020B0604020202020204" pitchFamily="34" charset="0"/>
              <a:buChar char="•"/>
            </a:pPr>
            <a:r>
              <a:rPr lang="en-US" altLang="en-US" sz="1800" dirty="0">
                <a:solidFill>
                  <a:srgbClr val="F8F8F8"/>
                </a:solidFill>
                <a:latin typeface="Hind" panose="020B0604020202020204" charset="0"/>
                <a:cs typeface="Hind" panose="020B0604020202020204" charset="0"/>
              </a:rPr>
              <a:t>The exact date of hospitalization</a:t>
            </a:r>
          </a:p>
          <a:p>
            <a:pPr marL="1257300" lvl="2" indent="-342900" eaLnBrk="0" fontAlgn="base" hangingPunct="0">
              <a:lnSpc>
                <a:spcPct val="100000"/>
              </a:lnSpc>
              <a:spcBef>
                <a:spcPct val="0"/>
              </a:spcBef>
              <a:spcAft>
                <a:spcPct val="0"/>
              </a:spcAft>
              <a:buClrTx/>
              <a:buSzTx/>
              <a:buFont typeface="Arial" panose="020B0604020202020204" pitchFamily="34" charset="0"/>
              <a:buChar char="•"/>
            </a:pPr>
            <a:r>
              <a:rPr lang="en-US" altLang="en-US" sz="1800" dirty="0">
                <a:solidFill>
                  <a:srgbClr val="F8F8F8"/>
                </a:solidFill>
                <a:latin typeface="Hind" panose="020B0604020202020204" charset="0"/>
                <a:cs typeface="Hind" panose="020B0604020202020204" charset="0"/>
              </a:rPr>
              <a:t>Possible indicators (previous illness, smoking etc.)</a:t>
            </a:r>
          </a:p>
        </p:txBody>
      </p:sp>
      <p:sp>
        <p:nvSpPr>
          <p:cNvPr id="6" name="Textfeld 5">
            <a:extLst>
              <a:ext uri="{FF2B5EF4-FFF2-40B4-BE49-F238E27FC236}">
                <a16:creationId xmlns:a16="http://schemas.microsoft.com/office/drawing/2014/main" id="{82DD83F4-F48B-42B7-B744-AAB1CCF29F76}"/>
              </a:ext>
            </a:extLst>
          </p:cNvPr>
          <p:cNvSpPr txBox="1"/>
          <p:nvPr/>
        </p:nvSpPr>
        <p:spPr>
          <a:xfrm>
            <a:off x="8758958" y="4829685"/>
            <a:ext cx="417102"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43</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39748114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076486-772A-4C99-9FC9-185C36D9FDC3}"/>
              </a:ext>
            </a:extLst>
          </p:cNvPr>
          <p:cNvSpPr>
            <a:spLocks noGrp="1"/>
          </p:cNvSpPr>
          <p:nvPr>
            <p:ph type="title"/>
          </p:nvPr>
        </p:nvSpPr>
        <p:spPr>
          <a:xfrm>
            <a:off x="3143741" y="1225232"/>
            <a:ext cx="2812922" cy="2693034"/>
          </a:xfrm>
        </p:spPr>
        <p:txBody>
          <a:bodyPr/>
          <a:lstStyle/>
          <a:p>
            <a:r>
              <a:rPr lang="de-DE" sz="4800" dirty="0" err="1"/>
              <a:t>DISCUSSION</a:t>
            </a:r>
            <a:endParaRPr lang="en-US" sz="4800" dirty="0"/>
          </a:p>
        </p:txBody>
      </p:sp>
      <p:grpSp>
        <p:nvGrpSpPr>
          <p:cNvPr id="3" name="Google Shape;706;p39">
            <a:extLst>
              <a:ext uri="{FF2B5EF4-FFF2-40B4-BE49-F238E27FC236}">
                <a16:creationId xmlns:a16="http://schemas.microsoft.com/office/drawing/2014/main" id="{E642ABA3-5EE5-4710-A5E5-21515B2952F2}"/>
              </a:ext>
            </a:extLst>
          </p:cNvPr>
          <p:cNvGrpSpPr/>
          <p:nvPr/>
        </p:nvGrpSpPr>
        <p:grpSpPr>
          <a:xfrm flipH="1">
            <a:off x="1133994" y="1895767"/>
            <a:ext cx="2011204" cy="1351965"/>
            <a:chOff x="3609450" y="1186000"/>
            <a:chExt cx="1448400" cy="971700"/>
          </a:xfrm>
        </p:grpSpPr>
        <p:sp>
          <p:nvSpPr>
            <p:cNvPr id="4" name="Google Shape;707;p39">
              <a:extLst>
                <a:ext uri="{FF2B5EF4-FFF2-40B4-BE49-F238E27FC236}">
                  <a16:creationId xmlns:a16="http://schemas.microsoft.com/office/drawing/2014/main" id="{8CED86E7-97FB-4463-886B-A51A9EDA9C25}"/>
                </a:ext>
              </a:extLst>
            </p:cNvPr>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5" name="Google Shape;708;p39">
              <a:extLst>
                <a:ext uri="{FF2B5EF4-FFF2-40B4-BE49-F238E27FC236}">
                  <a16:creationId xmlns:a16="http://schemas.microsoft.com/office/drawing/2014/main" id="{141F9AD5-7233-40D9-AD73-BAA9142E526C}"/>
                </a:ext>
              </a:extLst>
            </p:cNvPr>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6" name="Google Shape;709;p39">
              <a:extLst>
                <a:ext uri="{FF2B5EF4-FFF2-40B4-BE49-F238E27FC236}">
                  <a16:creationId xmlns:a16="http://schemas.microsoft.com/office/drawing/2014/main" id="{22B46C13-0A15-4A12-B964-1E1A476B76E3}"/>
                </a:ext>
              </a:extLst>
            </p:cNvPr>
            <p:cNvCxnSpPr>
              <a:stCxn id="4" idx="2"/>
            </p:cNvCxnSpPr>
            <p:nvPr/>
          </p:nvCxnSpPr>
          <p:spPr>
            <a:xfrm rot="10800000">
              <a:off x="3609450" y="1671850"/>
              <a:ext cx="476700" cy="0"/>
            </a:xfrm>
            <a:prstGeom prst="straightConnector1">
              <a:avLst/>
            </a:prstGeom>
            <a:noFill/>
            <a:ln w="9525" cap="flat" cmpd="sng">
              <a:solidFill>
                <a:schemeClr val="dk1"/>
              </a:solidFill>
              <a:prstDash val="solid"/>
              <a:round/>
              <a:headEnd type="none" w="med" len="med"/>
              <a:tailEnd type="none" w="med" len="med"/>
            </a:ln>
          </p:spPr>
        </p:cxnSp>
      </p:grpSp>
      <p:sp>
        <p:nvSpPr>
          <p:cNvPr id="7" name="Google Shape;711;p39">
            <a:extLst>
              <a:ext uri="{FF2B5EF4-FFF2-40B4-BE49-F238E27FC236}">
                <a16:creationId xmlns:a16="http://schemas.microsoft.com/office/drawing/2014/main" id="{60C3B9C8-33AC-42C1-8798-716F693A0E63}"/>
              </a:ext>
            </a:extLst>
          </p:cNvPr>
          <p:cNvSpPr txBox="1">
            <a:spLocks/>
          </p:cNvSpPr>
          <p:nvPr/>
        </p:nvSpPr>
        <p:spPr>
          <a:xfrm>
            <a:off x="850880" y="2228099"/>
            <a:ext cx="1915500" cy="68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Pathway Gothic One"/>
              <a:buNone/>
              <a:defRPr sz="9600" b="0" i="0" u="none" strike="noStrike" cap="none">
                <a:solidFill>
                  <a:schemeClr val="dk1"/>
                </a:solidFill>
                <a:latin typeface="Pathway Gothic One"/>
                <a:ea typeface="Pathway Gothic One"/>
                <a:cs typeface="Pathway Gothic One"/>
                <a:sym typeface="Pathway Gothic One"/>
              </a:defRPr>
            </a:lvl1pPr>
            <a:lvl2pPr marR="0" lvl="1" algn="l" rtl="0">
              <a:lnSpc>
                <a:spcPct val="100000"/>
              </a:lnSpc>
              <a:spcBef>
                <a:spcPts val="0"/>
              </a:spcBef>
              <a:spcAft>
                <a:spcPts val="0"/>
              </a:spcAft>
              <a:buClr>
                <a:schemeClr val="dk1"/>
              </a:buClr>
              <a:buSzPts val="4800"/>
              <a:buFont typeface="Pathway Gothic One"/>
              <a:buNone/>
              <a:defRPr sz="4800" b="0" i="0" u="none" strike="noStrike" cap="none">
                <a:solidFill>
                  <a:schemeClr val="dk1"/>
                </a:solidFill>
                <a:latin typeface="Pathway Gothic One"/>
                <a:ea typeface="Pathway Gothic One"/>
                <a:cs typeface="Pathway Gothic One"/>
                <a:sym typeface="Pathway Gothic One"/>
              </a:defRPr>
            </a:lvl2pPr>
            <a:lvl3pPr marR="0" lvl="2" algn="l" rtl="0">
              <a:lnSpc>
                <a:spcPct val="100000"/>
              </a:lnSpc>
              <a:spcBef>
                <a:spcPts val="0"/>
              </a:spcBef>
              <a:spcAft>
                <a:spcPts val="0"/>
              </a:spcAft>
              <a:buClr>
                <a:schemeClr val="dk1"/>
              </a:buClr>
              <a:buSzPts val="4800"/>
              <a:buFont typeface="Pathway Gothic One"/>
              <a:buNone/>
              <a:defRPr sz="4800" b="0" i="0" u="none" strike="noStrike" cap="none">
                <a:solidFill>
                  <a:schemeClr val="dk1"/>
                </a:solidFill>
                <a:latin typeface="Pathway Gothic One"/>
                <a:ea typeface="Pathway Gothic One"/>
                <a:cs typeface="Pathway Gothic One"/>
                <a:sym typeface="Pathway Gothic One"/>
              </a:defRPr>
            </a:lvl3pPr>
            <a:lvl4pPr marR="0" lvl="3" algn="l" rtl="0">
              <a:lnSpc>
                <a:spcPct val="100000"/>
              </a:lnSpc>
              <a:spcBef>
                <a:spcPts val="0"/>
              </a:spcBef>
              <a:spcAft>
                <a:spcPts val="0"/>
              </a:spcAft>
              <a:buClr>
                <a:schemeClr val="dk1"/>
              </a:buClr>
              <a:buSzPts val="4800"/>
              <a:buFont typeface="Pathway Gothic One"/>
              <a:buNone/>
              <a:defRPr sz="4800" b="0" i="0" u="none" strike="noStrike" cap="none">
                <a:solidFill>
                  <a:schemeClr val="dk1"/>
                </a:solidFill>
                <a:latin typeface="Pathway Gothic One"/>
                <a:ea typeface="Pathway Gothic One"/>
                <a:cs typeface="Pathway Gothic One"/>
                <a:sym typeface="Pathway Gothic One"/>
              </a:defRPr>
            </a:lvl4pPr>
            <a:lvl5pPr marR="0" lvl="4" algn="l" rtl="0">
              <a:lnSpc>
                <a:spcPct val="100000"/>
              </a:lnSpc>
              <a:spcBef>
                <a:spcPts val="0"/>
              </a:spcBef>
              <a:spcAft>
                <a:spcPts val="0"/>
              </a:spcAft>
              <a:buClr>
                <a:schemeClr val="dk1"/>
              </a:buClr>
              <a:buSzPts val="4800"/>
              <a:buFont typeface="Pathway Gothic One"/>
              <a:buNone/>
              <a:defRPr sz="4800" b="0" i="0" u="none" strike="noStrike" cap="none">
                <a:solidFill>
                  <a:schemeClr val="dk1"/>
                </a:solidFill>
                <a:latin typeface="Pathway Gothic One"/>
                <a:ea typeface="Pathway Gothic One"/>
                <a:cs typeface="Pathway Gothic One"/>
                <a:sym typeface="Pathway Gothic One"/>
              </a:defRPr>
            </a:lvl5pPr>
            <a:lvl6pPr marR="0" lvl="5" algn="l" rtl="0">
              <a:lnSpc>
                <a:spcPct val="100000"/>
              </a:lnSpc>
              <a:spcBef>
                <a:spcPts val="0"/>
              </a:spcBef>
              <a:spcAft>
                <a:spcPts val="0"/>
              </a:spcAft>
              <a:buClr>
                <a:schemeClr val="dk1"/>
              </a:buClr>
              <a:buSzPts val="4800"/>
              <a:buFont typeface="Pathway Gothic One"/>
              <a:buNone/>
              <a:defRPr sz="4800" b="0" i="0" u="none" strike="noStrike" cap="none">
                <a:solidFill>
                  <a:schemeClr val="dk1"/>
                </a:solidFill>
                <a:latin typeface="Pathway Gothic One"/>
                <a:ea typeface="Pathway Gothic One"/>
                <a:cs typeface="Pathway Gothic One"/>
                <a:sym typeface="Pathway Gothic One"/>
              </a:defRPr>
            </a:lvl6pPr>
            <a:lvl7pPr marR="0" lvl="6" algn="l" rtl="0">
              <a:lnSpc>
                <a:spcPct val="100000"/>
              </a:lnSpc>
              <a:spcBef>
                <a:spcPts val="0"/>
              </a:spcBef>
              <a:spcAft>
                <a:spcPts val="0"/>
              </a:spcAft>
              <a:buClr>
                <a:schemeClr val="dk1"/>
              </a:buClr>
              <a:buSzPts val="4800"/>
              <a:buFont typeface="Pathway Gothic One"/>
              <a:buNone/>
              <a:defRPr sz="4800" b="0" i="0" u="none" strike="noStrike" cap="none">
                <a:solidFill>
                  <a:schemeClr val="dk1"/>
                </a:solidFill>
                <a:latin typeface="Pathway Gothic One"/>
                <a:ea typeface="Pathway Gothic One"/>
                <a:cs typeface="Pathway Gothic One"/>
                <a:sym typeface="Pathway Gothic One"/>
              </a:defRPr>
            </a:lvl7pPr>
            <a:lvl8pPr marR="0" lvl="7" algn="l" rtl="0">
              <a:lnSpc>
                <a:spcPct val="100000"/>
              </a:lnSpc>
              <a:spcBef>
                <a:spcPts val="0"/>
              </a:spcBef>
              <a:spcAft>
                <a:spcPts val="0"/>
              </a:spcAft>
              <a:buClr>
                <a:schemeClr val="dk1"/>
              </a:buClr>
              <a:buSzPts val="4800"/>
              <a:buFont typeface="Pathway Gothic One"/>
              <a:buNone/>
              <a:defRPr sz="4800" b="0" i="0" u="none" strike="noStrike" cap="none">
                <a:solidFill>
                  <a:schemeClr val="dk1"/>
                </a:solidFill>
                <a:latin typeface="Pathway Gothic One"/>
                <a:ea typeface="Pathway Gothic One"/>
                <a:cs typeface="Pathway Gothic One"/>
                <a:sym typeface="Pathway Gothic One"/>
              </a:defRPr>
            </a:lvl8pPr>
            <a:lvl9pPr marR="0" lvl="8" algn="l" rtl="0">
              <a:lnSpc>
                <a:spcPct val="100000"/>
              </a:lnSpc>
              <a:spcBef>
                <a:spcPts val="0"/>
              </a:spcBef>
              <a:spcAft>
                <a:spcPts val="0"/>
              </a:spcAft>
              <a:buClr>
                <a:schemeClr val="dk1"/>
              </a:buClr>
              <a:buSzPts val="4800"/>
              <a:buFont typeface="Pathway Gothic One"/>
              <a:buNone/>
              <a:defRPr sz="4800" b="0" i="0" u="none" strike="noStrike" cap="none">
                <a:solidFill>
                  <a:schemeClr val="dk1"/>
                </a:solidFill>
                <a:latin typeface="Pathway Gothic One"/>
                <a:ea typeface="Pathway Gothic One"/>
                <a:cs typeface="Pathway Gothic One"/>
                <a:sym typeface="Pathway Gothic One"/>
              </a:defRPr>
            </a:lvl9pPr>
          </a:lstStyle>
          <a:p>
            <a:r>
              <a:rPr lang="en" sz="7200" dirty="0"/>
              <a:t>00</a:t>
            </a:r>
          </a:p>
        </p:txBody>
      </p:sp>
      <p:grpSp>
        <p:nvGrpSpPr>
          <p:cNvPr id="9" name="Google Shape;816;p42">
            <a:extLst>
              <a:ext uri="{FF2B5EF4-FFF2-40B4-BE49-F238E27FC236}">
                <a16:creationId xmlns:a16="http://schemas.microsoft.com/office/drawing/2014/main" id="{0CE5974E-87E6-48F7-9E61-A22F6D3164B4}"/>
              </a:ext>
            </a:extLst>
          </p:cNvPr>
          <p:cNvGrpSpPr/>
          <p:nvPr/>
        </p:nvGrpSpPr>
        <p:grpSpPr>
          <a:xfrm>
            <a:off x="237352" y="194400"/>
            <a:ext cx="1227056" cy="1245022"/>
            <a:chOff x="3605950" y="3926100"/>
            <a:chExt cx="657375" cy="667000"/>
          </a:xfrm>
        </p:grpSpPr>
        <p:sp>
          <p:nvSpPr>
            <p:cNvPr id="10" name="Google Shape;817;p42">
              <a:extLst>
                <a:ext uri="{FF2B5EF4-FFF2-40B4-BE49-F238E27FC236}">
                  <a16:creationId xmlns:a16="http://schemas.microsoft.com/office/drawing/2014/main" id="{8989F998-5E1B-41D4-9890-473D12A66570}"/>
                </a:ext>
              </a:extLst>
            </p:cNvPr>
            <p:cNvSpPr/>
            <p:nvPr/>
          </p:nvSpPr>
          <p:spPr>
            <a:xfrm>
              <a:off x="3911275" y="4247025"/>
              <a:ext cx="344325" cy="233925"/>
            </a:xfrm>
            <a:custGeom>
              <a:avLst/>
              <a:gdLst/>
              <a:ahLst/>
              <a:cxnLst/>
              <a:rect l="l" t="t" r="r" b="b"/>
              <a:pathLst>
                <a:path w="13773" h="9357" extrusionOk="0">
                  <a:moveTo>
                    <a:pt x="774" y="1"/>
                  </a:moveTo>
                  <a:lnTo>
                    <a:pt x="1" y="1366"/>
                  </a:lnTo>
                  <a:lnTo>
                    <a:pt x="6371" y="4993"/>
                  </a:lnTo>
                  <a:lnTo>
                    <a:pt x="6371" y="4993"/>
                  </a:lnTo>
                  <a:lnTo>
                    <a:pt x="6345" y="4522"/>
                  </a:lnTo>
                  <a:lnTo>
                    <a:pt x="6429" y="4561"/>
                  </a:lnTo>
                  <a:lnTo>
                    <a:pt x="10919" y="7041"/>
                  </a:lnTo>
                  <a:cubicBezTo>
                    <a:pt x="10919" y="7041"/>
                    <a:pt x="10236" y="8606"/>
                    <a:pt x="10841" y="9167"/>
                  </a:cubicBezTo>
                  <a:cubicBezTo>
                    <a:pt x="10983" y="9300"/>
                    <a:pt x="11139" y="9357"/>
                    <a:pt x="11302" y="9357"/>
                  </a:cubicBezTo>
                  <a:cubicBezTo>
                    <a:pt x="12184" y="9357"/>
                    <a:pt x="13267" y="7698"/>
                    <a:pt x="13321" y="7627"/>
                  </a:cubicBezTo>
                  <a:cubicBezTo>
                    <a:pt x="13457" y="7350"/>
                    <a:pt x="13560" y="7060"/>
                    <a:pt x="13637" y="6758"/>
                  </a:cubicBezTo>
                  <a:lnTo>
                    <a:pt x="13637" y="6751"/>
                  </a:lnTo>
                  <a:cubicBezTo>
                    <a:pt x="13669" y="6616"/>
                    <a:pt x="13695" y="6474"/>
                    <a:pt x="13708" y="6332"/>
                  </a:cubicBezTo>
                  <a:cubicBezTo>
                    <a:pt x="13772" y="5714"/>
                    <a:pt x="13630" y="5205"/>
                    <a:pt x="13270" y="5006"/>
                  </a:cubicBezTo>
                  <a:cubicBezTo>
                    <a:pt x="13153" y="4939"/>
                    <a:pt x="13021" y="4907"/>
                    <a:pt x="12879" y="4907"/>
                  </a:cubicBezTo>
                  <a:cubicBezTo>
                    <a:pt x="12381" y="4907"/>
                    <a:pt x="11761" y="5302"/>
                    <a:pt x="11234" y="5959"/>
                  </a:cubicBezTo>
                  <a:lnTo>
                    <a:pt x="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18;p42">
              <a:extLst>
                <a:ext uri="{FF2B5EF4-FFF2-40B4-BE49-F238E27FC236}">
                  <a16:creationId xmlns:a16="http://schemas.microsoft.com/office/drawing/2014/main" id="{8B471C4B-09D6-402E-A78C-55E3C2F8B8F6}"/>
                </a:ext>
              </a:extLst>
            </p:cNvPr>
            <p:cNvSpPr/>
            <p:nvPr/>
          </p:nvSpPr>
          <p:spPr>
            <a:xfrm>
              <a:off x="4205975" y="4437000"/>
              <a:ext cx="22550" cy="18000"/>
            </a:xfrm>
            <a:custGeom>
              <a:avLst/>
              <a:gdLst/>
              <a:ahLst/>
              <a:cxnLst/>
              <a:rect l="l" t="t" r="r" b="b"/>
              <a:pathLst>
                <a:path w="902" h="720" extrusionOk="0">
                  <a:moveTo>
                    <a:pt x="512" y="1"/>
                  </a:moveTo>
                  <a:cubicBezTo>
                    <a:pt x="439" y="1"/>
                    <a:pt x="361" y="20"/>
                    <a:pt x="290" y="60"/>
                  </a:cubicBezTo>
                  <a:cubicBezTo>
                    <a:pt x="90" y="170"/>
                    <a:pt x="0" y="389"/>
                    <a:pt x="90" y="556"/>
                  </a:cubicBezTo>
                  <a:cubicBezTo>
                    <a:pt x="147" y="662"/>
                    <a:pt x="263" y="719"/>
                    <a:pt x="390" y="719"/>
                  </a:cubicBezTo>
                  <a:cubicBezTo>
                    <a:pt x="464" y="719"/>
                    <a:pt x="541" y="700"/>
                    <a:pt x="612" y="659"/>
                  </a:cubicBezTo>
                  <a:cubicBezTo>
                    <a:pt x="812" y="556"/>
                    <a:pt x="902" y="331"/>
                    <a:pt x="812" y="163"/>
                  </a:cubicBezTo>
                  <a:cubicBezTo>
                    <a:pt x="755" y="58"/>
                    <a:pt x="639" y="1"/>
                    <a:pt x="5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19;p42">
              <a:extLst>
                <a:ext uri="{FF2B5EF4-FFF2-40B4-BE49-F238E27FC236}">
                  <a16:creationId xmlns:a16="http://schemas.microsoft.com/office/drawing/2014/main" id="{1BD4D37D-BBB3-48BD-84F2-0ECF6A8655E5}"/>
                </a:ext>
              </a:extLst>
            </p:cNvPr>
            <p:cNvSpPr/>
            <p:nvPr/>
          </p:nvSpPr>
          <p:spPr>
            <a:xfrm>
              <a:off x="4060075" y="4338325"/>
              <a:ext cx="184575" cy="150325"/>
            </a:xfrm>
            <a:custGeom>
              <a:avLst/>
              <a:gdLst/>
              <a:ahLst/>
              <a:cxnLst/>
              <a:rect l="l" t="t" r="r" b="b"/>
              <a:pathLst>
                <a:path w="7383" h="6013" extrusionOk="0">
                  <a:moveTo>
                    <a:pt x="1224" y="1"/>
                  </a:moveTo>
                  <a:lnTo>
                    <a:pt x="1224" y="1"/>
                  </a:lnTo>
                  <a:cubicBezTo>
                    <a:pt x="0" y="297"/>
                    <a:pt x="426" y="1341"/>
                    <a:pt x="426" y="1341"/>
                  </a:cubicBezTo>
                  <a:lnTo>
                    <a:pt x="4503" y="3666"/>
                  </a:lnTo>
                  <a:cubicBezTo>
                    <a:pt x="4123" y="4684"/>
                    <a:pt x="4187" y="5611"/>
                    <a:pt x="4728" y="5914"/>
                  </a:cubicBezTo>
                  <a:cubicBezTo>
                    <a:pt x="4845" y="5981"/>
                    <a:pt x="4976" y="6013"/>
                    <a:pt x="5117" y="6013"/>
                  </a:cubicBezTo>
                  <a:cubicBezTo>
                    <a:pt x="5764" y="6013"/>
                    <a:pt x="6621" y="5341"/>
                    <a:pt x="7208" y="4304"/>
                  </a:cubicBezTo>
                  <a:cubicBezTo>
                    <a:pt x="7273" y="4194"/>
                    <a:pt x="7331" y="4085"/>
                    <a:pt x="7382" y="3975"/>
                  </a:cubicBezTo>
                  <a:lnTo>
                    <a:pt x="7382" y="3975"/>
                  </a:lnTo>
                  <a:cubicBezTo>
                    <a:pt x="7331" y="4027"/>
                    <a:pt x="6583" y="5128"/>
                    <a:pt x="5843" y="5540"/>
                  </a:cubicBezTo>
                  <a:cubicBezTo>
                    <a:pt x="5888" y="5476"/>
                    <a:pt x="5933" y="5399"/>
                    <a:pt x="5959" y="5321"/>
                  </a:cubicBezTo>
                  <a:cubicBezTo>
                    <a:pt x="6094" y="4954"/>
                    <a:pt x="5952" y="4561"/>
                    <a:pt x="5637" y="4445"/>
                  </a:cubicBezTo>
                  <a:cubicBezTo>
                    <a:pt x="5581" y="4426"/>
                    <a:pt x="5525" y="4417"/>
                    <a:pt x="5468" y="4417"/>
                  </a:cubicBezTo>
                  <a:cubicBezTo>
                    <a:pt x="5206" y="4417"/>
                    <a:pt x="4943" y="4614"/>
                    <a:pt x="4831" y="4916"/>
                  </a:cubicBezTo>
                  <a:cubicBezTo>
                    <a:pt x="4773" y="5083"/>
                    <a:pt x="4767" y="5257"/>
                    <a:pt x="4818" y="5425"/>
                  </a:cubicBezTo>
                  <a:cubicBezTo>
                    <a:pt x="4361" y="4793"/>
                    <a:pt x="4973" y="3383"/>
                    <a:pt x="4973" y="3383"/>
                  </a:cubicBezTo>
                  <a:lnTo>
                    <a:pt x="1469" y="1450"/>
                  </a:lnTo>
                  <a:lnTo>
                    <a:pt x="1276" y="1347"/>
                  </a:lnTo>
                  <a:cubicBezTo>
                    <a:pt x="509" y="838"/>
                    <a:pt x="1224" y="1"/>
                    <a:pt x="1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20;p42">
              <a:extLst>
                <a:ext uri="{FF2B5EF4-FFF2-40B4-BE49-F238E27FC236}">
                  <a16:creationId xmlns:a16="http://schemas.microsoft.com/office/drawing/2014/main" id="{456B70FB-47B7-4030-ACBA-D04CEF714D7B}"/>
                </a:ext>
              </a:extLst>
            </p:cNvPr>
            <p:cNvSpPr/>
            <p:nvPr/>
          </p:nvSpPr>
          <p:spPr>
            <a:xfrm>
              <a:off x="4192125" y="4369600"/>
              <a:ext cx="63625" cy="35750"/>
            </a:xfrm>
            <a:custGeom>
              <a:avLst/>
              <a:gdLst/>
              <a:ahLst/>
              <a:cxnLst/>
              <a:rect l="l" t="t" r="r" b="b"/>
              <a:pathLst>
                <a:path w="2545" h="1430" extrusionOk="0">
                  <a:moveTo>
                    <a:pt x="1654" y="0"/>
                  </a:moveTo>
                  <a:cubicBezTo>
                    <a:pt x="1158" y="0"/>
                    <a:pt x="534" y="395"/>
                    <a:pt x="0" y="1049"/>
                  </a:cubicBezTo>
                  <a:cubicBezTo>
                    <a:pt x="90" y="970"/>
                    <a:pt x="906" y="226"/>
                    <a:pt x="1559" y="226"/>
                  </a:cubicBezTo>
                  <a:cubicBezTo>
                    <a:pt x="1750" y="226"/>
                    <a:pt x="1927" y="289"/>
                    <a:pt x="2068" y="450"/>
                  </a:cubicBezTo>
                  <a:cubicBezTo>
                    <a:pt x="2390" y="824"/>
                    <a:pt x="2474" y="1172"/>
                    <a:pt x="2480" y="1429"/>
                  </a:cubicBezTo>
                  <a:cubicBezTo>
                    <a:pt x="2545" y="805"/>
                    <a:pt x="2396" y="302"/>
                    <a:pt x="2036" y="96"/>
                  </a:cubicBezTo>
                  <a:cubicBezTo>
                    <a:pt x="1922" y="31"/>
                    <a:pt x="1793" y="0"/>
                    <a:pt x="1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21;p42">
              <a:extLst>
                <a:ext uri="{FF2B5EF4-FFF2-40B4-BE49-F238E27FC236}">
                  <a16:creationId xmlns:a16="http://schemas.microsoft.com/office/drawing/2014/main" id="{2E022549-CC3F-4D9D-A594-576DAED5BCB5}"/>
                </a:ext>
              </a:extLst>
            </p:cNvPr>
            <p:cNvSpPr/>
            <p:nvPr/>
          </p:nvSpPr>
          <p:spPr>
            <a:xfrm>
              <a:off x="3938175" y="4030200"/>
              <a:ext cx="325150" cy="290125"/>
            </a:xfrm>
            <a:custGeom>
              <a:avLst/>
              <a:gdLst/>
              <a:ahLst/>
              <a:cxnLst/>
              <a:rect l="l" t="t" r="r" b="b"/>
              <a:pathLst>
                <a:path w="13006" h="11605" extrusionOk="0">
                  <a:moveTo>
                    <a:pt x="9324" y="0"/>
                  </a:moveTo>
                  <a:cubicBezTo>
                    <a:pt x="9095" y="0"/>
                    <a:pt x="8897" y="63"/>
                    <a:pt x="8748" y="197"/>
                  </a:cubicBezTo>
                  <a:cubicBezTo>
                    <a:pt x="8290" y="596"/>
                    <a:pt x="8419" y="1517"/>
                    <a:pt x="8992" y="2432"/>
                  </a:cubicBezTo>
                  <a:lnTo>
                    <a:pt x="8992" y="2438"/>
                  </a:lnTo>
                  <a:lnTo>
                    <a:pt x="0" y="10432"/>
                  </a:lnTo>
                  <a:lnTo>
                    <a:pt x="1044" y="11604"/>
                  </a:lnTo>
                  <a:lnTo>
                    <a:pt x="6525" y="6728"/>
                  </a:lnTo>
                  <a:lnTo>
                    <a:pt x="6068" y="6606"/>
                  </a:lnTo>
                  <a:lnTo>
                    <a:pt x="6132" y="6535"/>
                  </a:lnTo>
                  <a:lnTo>
                    <a:pt x="9913" y="3076"/>
                  </a:lnTo>
                  <a:cubicBezTo>
                    <a:pt x="9913" y="3076"/>
                    <a:pt x="10843" y="3916"/>
                    <a:pt x="11567" y="3916"/>
                  </a:cubicBezTo>
                  <a:cubicBezTo>
                    <a:pt x="11689" y="3916"/>
                    <a:pt x="11805" y="3892"/>
                    <a:pt x="11910" y="3836"/>
                  </a:cubicBezTo>
                  <a:cubicBezTo>
                    <a:pt x="13005" y="3244"/>
                    <a:pt x="11298" y="1079"/>
                    <a:pt x="11247" y="989"/>
                  </a:cubicBezTo>
                  <a:cubicBezTo>
                    <a:pt x="11028" y="770"/>
                    <a:pt x="10783" y="577"/>
                    <a:pt x="10525" y="409"/>
                  </a:cubicBezTo>
                  <a:lnTo>
                    <a:pt x="10519" y="409"/>
                  </a:lnTo>
                  <a:cubicBezTo>
                    <a:pt x="10397" y="339"/>
                    <a:pt x="10274" y="268"/>
                    <a:pt x="10145" y="210"/>
                  </a:cubicBezTo>
                  <a:cubicBezTo>
                    <a:pt x="9852" y="73"/>
                    <a:pt x="9570" y="0"/>
                    <a:pt x="9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22;p42">
              <a:extLst>
                <a:ext uri="{FF2B5EF4-FFF2-40B4-BE49-F238E27FC236}">
                  <a16:creationId xmlns:a16="http://schemas.microsoft.com/office/drawing/2014/main" id="{31E0D483-DC46-4F39-97C5-50C8195B8BAE}"/>
                </a:ext>
              </a:extLst>
            </p:cNvPr>
            <p:cNvSpPr/>
            <p:nvPr/>
          </p:nvSpPr>
          <p:spPr>
            <a:xfrm>
              <a:off x="4209200" y="4073000"/>
              <a:ext cx="18850" cy="20525"/>
            </a:xfrm>
            <a:custGeom>
              <a:avLst/>
              <a:gdLst/>
              <a:ahLst/>
              <a:cxnLst/>
              <a:rect l="l" t="t" r="r" b="b"/>
              <a:pathLst>
                <a:path w="754" h="821" extrusionOk="0">
                  <a:moveTo>
                    <a:pt x="359" y="1"/>
                  </a:moveTo>
                  <a:cubicBezTo>
                    <a:pt x="342" y="1"/>
                    <a:pt x="326" y="2"/>
                    <a:pt x="309" y="5"/>
                  </a:cubicBezTo>
                  <a:cubicBezTo>
                    <a:pt x="116" y="37"/>
                    <a:pt x="0" y="243"/>
                    <a:pt x="39" y="469"/>
                  </a:cubicBezTo>
                  <a:cubicBezTo>
                    <a:pt x="74" y="674"/>
                    <a:pt x="227" y="821"/>
                    <a:pt x="395" y="821"/>
                  </a:cubicBezTo>
                  <a:cubicBezTo>
                    <a:pt x="411" y="821"/>
                    <a:pt x="428" y="820"/>
                    <a:pt x="445" y="817"/>
                  </a:cubicBezTo>
                  <a:cubicBezTo>
                    <a:pt x="631" y="784"/>
                    <a:pt x="754" y="578"/>
                    <a:pt x="715" y="353"/>
                  </a:cubicBezTo>
                  <a:cubicBezTo>
                    <a:pt x="680" y="147"/>
                    <a:pt x="527" y="1"/>
                    <a:pt x="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23;p42">
              <a:extLst>
                <a:ext uri="{FF2B5EF4-FFF2-40B4-BE49-F238E27FC236}">
                  <a16:creationId xmlns:a16="http://schemas.microsoft.com/office/drawing/2014/main" id="{DD7BD399-6A85-4D28-ADC2-2504B808ED6B}"/>
                </a:ext>
              </a:extLst>
            </p:cNvPr>
            <p:cNvSpPr/>
            <p:nvPr/>
          </p:nvSpPr>
          <p:spPr>
            <a:xfrm>
              <a:off x="4073375" y="4054925"/>
              <a:ext cx="184625" cy="143500"/>
            </a:xfrm>
            <a:custGeom>
              <a:avLst/>
              <a:gdLst/>
              <a:ahLst/>
              <a:cxnLst/>
              <a:rect l="l" t="t" r="r" b="b"/>
              <a:pathLst>
                <a:path w="7385" h="5740" extrusionOk="0">
                  <a:moveTo>
                    <a:pt x="5839" y="0"/>
                  </a:moveTo>
                  <a:lnTo>
                    <a:pt x="5839" y="0"/>
                  </a:lnTo>
                  <a:cubicBezTo>
                    <a:pt x="5878" y="65"/>
                    <a:pt x="6683" y="1127"/>
                    <a:pt x="6831" y="1965"/>
                  </a:cubicBezTo>
                  <a:cubicBezTo>
                    <a:pt x="6786" y="1894"/>
                    <a:pt x="6728" y="1830"/>
                    <a:pt x="6663" y="1778"/>
                  </a:cubicBezTo>
                  <a:cubicBezTo>
                    <a:pt x="6515" y="1660"/>
                    <a:pt x="6341" y="1602"/>
                    <a:pt x="6178" y="1602"/>
                  </a:cubicBezTo>
                  <a:cubicBezTo>
                    <a:pt x="6002" y="1602"/>
                    <a:pt x="5839" y="1670"/>
                    <a:pt x="5736" y="1804"/>
                  </a:cubicBezTo>
                  <a:cubicBezTo>
                    <a:pt x="5530" y="2061"/>
                    <a:pt x="5613" y="2474"/>
                    <a:pt x="5923" y="2712"/>
                  </a:cubicBezTo>
                  <a:cubicBezTo>
                    <a:pt x="6051" y="2821"/>
                    <a:pt x="6219" y="2879"/>
                    <a:pt x="6393" y="2886"/>
                  </a:cubicBezTo>
                  <a:cubicBezTo>
                    <a:pt x="6318" y="2909"/>
                    <a:pt x="6239" y="2920"/>
                    <a:pt x="6157" y="2920"/>
                  </a:cubicBezTo>
                  <a:cubicBezTo>
                    <a:pt x="5433" y="2920"/>
                    <a:pt x="4512" y="2087"/>
                    <a:pt x="4512" y="2087"/>
                  </a:cubicBezTo>
                  <a:lnTo>
                    <a:pt x="1555" y="4786"/>
                  </a:lnTo>
                  <a:lnTo>
                    <a:pt x="1394" y="4934"/>
                  </a:lnTo>
                  <a:cubicBezTo>
                    <a:pt x="1227" y="5063"/>
                    <a:pt x="1069" y="5112"/>
                    <a:pt x="923" y="5112"/>
                  </a:cubicBezTo>
                  <a:cubicBezTo>
                    <a:pt x="436" y="5112"/>
                    <a:pt x="100" y="4554"/>
                    <a:pt x="100" y="4554"/>
                  </a:cubicBezTo>
                  <a:lnTo>
                    <a:pt x="100" y="4554"/>
                  </a:lnTo>
                  <a:cubicBezTo>
                    <a:pt x="0" y="5687"/>
                    <a:pt x="917" y="5740"/>
                    <a:pt x="1090" y="5740"/>
                  </a:cubicBezTo>
                  <a:cubicBezTo>
                    <a:pt x="1108" y="5740"/>
                    <a:pt x="1117" y="5739"/>
                    <a:pt x="1117" y="5739"/>
                  </a:cubicBezTo>
                  <a:lnTo>
                    <a:pt x="4634" y="2615"/>
                  </a:lnTo>
                  <a:cubicBezTo>
                    <a:pt x="5194" y="3076"/>
                    <a:pt x="5783" y="3335"/>
                    <a:pt x="6248" y="3335"/>
                  </a:cubicBezTo>
                  <a:cubicBezTo>
                    <a:pt x="6479" y="3335"/>
                    <a:pt x="6679" y="3272"/>
                    <a:pt x="6831" y="3137"/>
                  </a:cubicBezTo>
                  <a:cubicBezTo>
                    <a:pt x="7385" y="2635"/>
                    <a:pt x="7063" y="1353"/>
                    <a:pt x="6097" y="271"/>
                  </a:cubicBezTo>
                  <a:cubicBezTo>
                    <a:pt x="6013" y="174"/>
                    <a:pt x="5929" y="84"/>
                    <a:pt x="58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24;p42">
              <a:extLst>
                <a:ext uri="{FF2B5EF4-FFF2-40B4-BE49-F238E27FC236}">
                  <a16:creationId xmlns:a16="http://schemas.microsoft.com/office/drawing/2014/main" id="{52B6ABAF-D777-46F0-A714-697CD81A7753}"/>
                </a:ext>
              </a:extLst>
            </p:cNvPr>
            <p:cNvSpPr/>
            <p:nvPr/>
          </p:nvSpPr>
          <p:spPr>
            <a:xfrm>
              <a:off x="4143475" y="4030025"/>
              <a:ext cx="48350" cy="60825"/>
            </a:xfrm>
            <a:custGeom>
              <a:avLst/>
              <a:gdLst/>
              <a:ahLst/>
              <a:cxnLst/>
              <a:rect l="l" t="t" r="r" b="b"/>
              <a:pathLst>
                <a:path w="1934" h="2433" extrusionOk="0">
                  <a:moveTo>
                    <a:pt x="1112" y="1"/>
                  </a:moveTo>
                  <a:cubicBezTo>
                    <a:pt x="883" y="1"/>
                    <a:pt x="685" y="64"/>
                    <a:pt x="536" y="197"/>
                  </a:cubicBezTo>
                  <a:cubicBezTo>
                    <a:pt x="78" y="603"/>
                    <a:pt x="207" y="1524"/>
                    <a:pt x="780" y="2433"/>
                  </a:cubicBezTo>
                  <a:cubicBezTo>
                    <a:pt x="722" y="2291"/>
                    <a:pt x="1" y="642"/>
                    <a:pt x="877" y="288"/>
                  </a:cubicBezTo>
                  <a:cubicBezTo>
                    <a:pt x="1126" y="186"/>
                    <a:pt x="1344" y="149"/>
                    <a:pt x="1531" y="149"/>
                  </a:cubicBezTo>
                  <a:cubicBezTo>
                    <a:pt x="1687" y="149"/>
                    <a:pt x="1822" y="175"/>
                    <a:pt x="1933" y="210"/>
                  </a:cubicBezTo>
                  <a:cubicBezTo>
                    <a:pt x="1640" y="74"/>
                    <a:pt x="1358" y="1"/>
                    <a:pt x="11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25;p42">
              <a:extLst>
                <a:ext uri="{FF2B5EF4-FFF2-40B4-BE49-F238E27FC236}">
                  <a16:creationId xmlns:a16="http://schemas.microsoft.com/office/drawing/2014/main" id="{71C0121C-9D97-45CA-90EE-4FAB99538F36}"/>
                </a:ext>
              </a:extLst>
            </p:cNvPr>
            <p:cNvSpPr/>
            <p:nvPr/>
          </p:nvSpPr>
          <p:spPr>
            <a:xfrm>
              <a:off x="3816750" y="4293575"/>
              <a:ext cx="108075" cy="299525"/>
            </a:xfrm>
            <a:custGeom>
              <a:avLst/>
              <a:gdLst/>
              <a:ahLst/>
              <a:cxnLst/>
              <a:rect l="l" t="t" r="r" b="b"/>
              <a:pathLst>
                <a:path w="4323" h="11981" extrusionOk="0">
                  <a:moveTo>
                    <a:pt x="3028" y="0"/>
                  </a:moveTo>
                  <a:lnTo>
                    <a:pt x="2191" y="5920"/>
                  </a:lnTo>
                  <a:lnTo>
                    <a:pt x="2191" y="5920"/>
                  </a:lnTo>
                  <a:lnTo>
                    <a:pt x="2538" y="5759"/>
                  </a:lnTo>
                  <a:lnTo>
                    <a:pt x="2538" y="5836"/>
                  </a:lnTo>
                  <a:lnTo>
                    <a:pt x="2010" y="9978"/>
                  </a:lnTo>
                  <a:cubicBezTo>
                    <a:pt x="2010" y="9978"/>
                    <a:pt x="1983" y="9977"/>
                    <a:pt x="1935" y="9977"/>
                  </a:cubicBezTo>
                  <a:cubicBezTo>
                    <a:pt x="1642" y="9977"/>
                    <a:pt x="585" y="10015"/>
                    <a:pt x="374" y="10558"/>
                  </a:cubicBezTo>
                  <a:cubicBezTo>
                    <a:pt x="1" y="11498"/>
                    <a:pt x="2203" y="11942"/>
                    <a:pt x="2281" y="11975"/>
                  </a:cubicBezTo>
                  <a:cubicBezTo>
                    <a:pt x="2360" y="11979"/>
                    <a:pt x="2440" y="11981"/>
                    <a:pt x="2519" y="11981"/>
                  </a:cubicBezTo>
                  <a:cubicBezTo>
                    <a:pt x="2691" y="11981"/>
                    <a:pt x="2863" y="11971"/>
                    <a:pt x="3034" y="11949"/>
                  </a:cubicBezTo>
                  <a:cubicBezTo>
                    <a:pt x="3150" y="11930"/>
                    <a:pt x="3266" y="11910"/>
                    <a:pt x="3376" y="11878"/>
                  </a:cubicBezTo>
                  <a:cubicBezTo>
                    <a:pt x="3865" y="11743"/>
                    <a:pt x="4207" y="11485"/>
                    <a:pt x="4252" y="11150"/>
                  </a:cubicBezTo>
                  <a:cubicBezTo>
                    <a:pt x="4323" y="10661"/>
                    <a:pt x="3756" y="10152"/>
                    <a:pt x="2918" y="9894"/>
                  </a:cubicBezTo>
                  <a:lnTo>
                    <a:pt x="2912" y="9894"/>
                  </a:lnTo>
                  <a:lnTo>
                    <a:pt x="4290" y="187"/>
                  </a:lnTo>
                  <a:lnTo>
                    <a:pt x="30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26;p42">
              <a:extLst>
                <a:ext uri="{FF2B5EF4-FFF2-40B4-BE49-F238E27FC236}">
                  <a16:creationId xmlns:a16="http://schemas.microsoft.com/office/drawing/2014/main" id="{6F2E6E80-FF9F-4839-ABBE-910B2A6775D4}"/>
                </a:ext>
              </a:extLst>
            </p:cNvPr>
            <p:cNvSpPr/>
            <p:nvPr/>
          </p:nvSpPr>
          <p:spPr>
            <a:xfrm>
              <a:off x="3850400" y="4567250"/>
              <a:ext cx="17750" cy="15150"/>
            </a:xfrm>
            <a:custGeom>
              <a:avLst/>
              <a:gdLst/>
              <a:ahLst/>
              <a:cxnLst/>
              <a:rect l="l" t="t" r="r" b="b"/>
              <a:pathLst>
                <a:path w="710" h="606" extrusionOk="0">
                  <a:moveTo>
                    <a:pt x="299" y="0"/>
                  </a:moveTo>
                  <a:cubicBezTo>
                    <a:pt x="220" y="0"/>
                    <a:pt x="146" y="29"/>
                    <a:pt x="97" y="87"/>
                  </a:cubicBezTo>
                  <a:cubicBezTo>
                    <a:pt x="1" y="210"/>
                    <a:pt x="39" y="396"/>
                    <a:pt x="181" y="519"/>
                  </a:cubicBezTo>
                  <a:cubicBezTo>
                    <a:pt x="252" y="577"/>
                    <a:pt x="336" y="606"/>
                    <a:pt x="414" y="606"/>
                  </a:cubicBezTo>
                  <a:cubicBezTo>
                    <a:pt x="492" y="606"/>
                    <a:pt x="564" y="577"/>
                    <a:pt x="613" y="519"/>
                  </a:cubicBezTo>
                  <a:cubicBezTo>
                    <a:pt x="709" y="396"/>
                    <a:pt x="677" y="210"/>
                    <a:pt x="535" y="87"/>
                  </a:cubicBezTo>
                  <a:cubicBezTo>
                    <a:pt x="465" y="29"/>
                    <a:pt x="379" y="0"/>
                    <a:pt x="2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27;p42">
              <a:extLst>
                <a:ext uri="{FF2B5EF4-FFF2-40B4-BE49-F238E27FC236}">
                  <a16:creationId xmlns:a16="http://schemas.microsoft.com/office/drawing/2014/main" id="{BC28E809-9318-4DC2-B92D-3812553831BD}"/>
                </a:ext>
              </a:extLst>
            </p:cNvPr>
            <p:cNvSpPr/>
            <p:nvPr/>
          </p:nvSpPr>
          <p:spPr>
            <a:xfrm>
              <a:off x="3815150" y="4435825"/>
              <a:ext cx="87775" cy="156975"/>
            </a:xfrm>
            <a:custGeom>
              <a:avLst/>
              <a:gdLst/>
              <a:ahLst/>
              <a:cxnLst/>
              <a:rect l="l" t="t" r="r" b="b"/>
              <a:pathLst>
                <a:path w="3511" h="6279" extrusionOk="0">
                  <a:moveTo>
                    <a:pt x="2820" y="0"/>
                  </a:moveTo>
                  <a:cubicBezTo>
                    <a:pt x="2498" y="0"/>
                    <a:pt x="2255" y="230"/>
                    <a:pt x="2255" y="230"/>
                  </a:cubicBezTo>
                  <a:lnTo>
                    <a:pt x="1720" y="4017"/>
                  </a:lnTo>
                  <a:cubicBezTo>
                    <a:pt x="838" y="4037"/>
                    <a:pt x="148" y="4365"/>
                    <a:pt x="84" y="4855"/>
                  </a:cubicBezTo>
                  <a:cubicBezTo>
                    <a:pt x="0" y="5460"/>
                    <a:pt x="876" y="6085"/>
                    <a:pt x="2048" y="6252"/>
                  </a:cubicBezTo>
                  <a:cubicBezTo>
                    <a:pt x="2152" y="6265"/>
                    <a:pt x="2248" y="6272"/>
                    <a:pt x="2351" y="6278"/>
                  </a:cubicBezTo>
                  <a:cubicBezTo>
                    <a:pt x="2293" y="6259"/>
                    <a:pt x="1230" y="6027"/>
                    <a:pt x="696" y="5583"/>
                  </a:cubicBezTo>
                  <a:lnTo>
                    <a:pt x="696" y="5583"/>
                  </a:lnTo>
                  <a:cubicBezTo>
                    <a:pt x="754" y="5598"/>
                    <a:pt x="808" y="5610"/>
                    <a:pt x="865" y="5610"/>
                  </a:cubicBezTo>
                  <a:cubicBezTo>
                    <a:pt x="877" y="5610"/>
                    <a:pt x="889" y="5609"/>
                    <a:pt x="902" y="5608"/>
                  </a:cubicBezTo>
                  <a:cubicBezTo>
                    <a:pt x="1224" y="5602"/>
                    <a:pt x="1475" y="5376"/>
                    <a:pt x="1462" y="5106"/>
                  </a:cubicBezTo>
                  <a:cubicBezTo>
                    <a:pt x="1456" y="4843"/>
                    <a:pt x="1207" y="4642"/>
                    <a:pt x="898" y="4642"/>
                  </a:cubicBezTo>
                  <a:cubicBezTo>
                    <a:pt x="889" y="4642"/>
                    <a:pt x="879" y="4642"/>
                    <a:pt x="870" y="4642"/>
                  </a:cubicBezTo>
                  <a:cubicBezTo>
                    <a:pt x="728" y="4642"/>
                    <a:pt x="593" y="4694"/>
                    <a:pt x="483" y="4777"/>
                  </a:cubicBezTo>
                  <a:cubicBezTo>
                    <a:pt x="776" y="4310"/>
                    <a:pt x="1772" y="4281"/>
                    <a:pt x="2019" y="4281"/>
                  </a:cubicBezTo>
                  <a:cubicBezTo>
                    <a:pt x="2054" y="4281"/>
                    <a:pt x="2074" y="4281"/>
                    <a:pt x="2074" y="4281"/>
                  </a:cubicBezTo>
                  <a:lnTo>
                    <a:pt x="2486" y="1054"/>
                  </a:lnTo>
                  <a:lnTo>
                    <a:pt x="2512" y="874"/>
                  </a:lnTo>
                  <a:cubicBezTo>
                    <a:pt x="2595" y="464"/>
                    <a:pt x="2897" y="373"/>
                    <a:pt x="3147" y="373"/>
                  </a:cubicBezTo>
                  <a:cubicBezTo>
                    <a:pt x="3345" y="373"/>
                    <a:pt x="3511" y="429"/>
                    <a:pt x="3511" y="429"/>
                  </a:cubicBezTo>
                  <a:cubicBezTo>
                    <a:pt x="3278" y="100"/>
                    <a:pt x="3032" y="0"/>
                    <a:pt x="28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28;p42">
              <a:extLst>
                <a:ext uri="{FF2B5EF4-FFF2-40B4-BE49-F238E27FC236}">
                  <a16:creationId xmlns:a16="http://schemas.microsoft.com/office/drawing/2014/main" id="{4B020E5E-F159-4792-A1B0-AB306E38F7B8}"/>
                </a:ext>
              </a:extLst>
            </p:cNvPr>
            <p:cNvSpPr/>
            <p:nvPr/>
          </p:nvSpPr>
          <p:spPr>
            <a:xfrm>
              <a:off x="3889850" y="4540750"/>
              <a:ext cx="35775" cy="49800"/>
            </a:xfrm>
            <a:custGeom>
              <a:avLst/>
              <a:gdLst/>
              <a:ahLst/>
              <a:cxnLst/>
              <a:rect l="l" t="t" r="r" b="b"/>
              <a:pathLst>
                <a:path w="1431" h="1992" extrusionOk="0">
                  <a:moveTo>
                    <a:pt x="1" y="1"/>
                  </a:moveTo>
                  <a:cubicBezTo>
                    <a:pt x="110" y="59"/>
                    <a:pt x="1431" y="703"/>
                    <a:pt x="1070" y="1386"/>
                  </a:cubicBezTo>
                  <a:cubicBezTo>
                    <a:pt x="890" y="1740"/>
                    <a:pt x="651" y="1914"/>
                    <a:pt x="458" y="1991"/>
                  </a:cubicBezTo>
                  <a:cubicBezTo>
                    <a:pt x="948" y="1856"/>
                    <a:pt x="1283" y="1592"/>
                    <a:pt x="1328" y="1257"/>
                  </a:cubicBezTo>
                  <a:cubicBezTo>
                    <a:pt x="1399" y="767"/>
                    <a:pt x="838" y="265"/>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29;p42">
              <a:extLst>
                <a:ext uri="{FF2B5EF4-FFF2-40B4-BE49-F238E27FC236}">
                  <a16:creationId xmlns:a16="http://schemas.microsoft.com/office/drawing/2014/main" id="{86FD7307-4F29-4B2A-87D9-50F1B7DBDD85}"/>
                </a:ext>
              </a:extLst>
            </p:cNvPr>
            <p:cNvSpPr/>
            <p:nvPr/>
          </p:nvSpPr>
          <p:spPr>
            <a:xfrm>
              <a:off x="3950400" y="4358775"/>
              <a:ext cx="121300" cy="174050"/>
            </a:xfrm>
            <a:custGeom>
              <a:avLst/>
              <a:gdLst/>
              <a:ahLst/>
              <a:cxnLst/>
              <a:rect l="l" t="t" r="r" b="b"/>
              <a:pathLst>
                <a:path w="4852" h="6962" extrusionOk="0">
                  <a:moveTo>
                    <a:pt x="697" y="1"/>
                  </a:moveTo>
                  <a:lnTo>
                    <a:pt x="1" y="375"/>
                  </a:lnTo>
                  <a:lnTo>
                    <a:pt x="1772" y="3673"/>
                  </a:lnTo>
                  <a:lnTo>
                    <a:pt x="1882" y="3460"/>
                  </a:lnTo>
                  <a:lnTo>
                    <a:pt x="1914" y="3499"/>
                  </a:lnTo>
                  <a:lnTo>
                    <a:pt x="3183" y="5785"/>
                  </a:lnTo>
                  <a:cubicBezTo>
                    <a:pt x="3183" y="5785"/>
                    <a:pt x="2461" y="6275"/>
                    <a:pt x="2571" y="6681"/>
                  </a:cubicBezTo>
                  <a:cubicBezTo>
                    <a:pt x="2626" y="6891"/>
                    <a:pt x="2810" y="6962"/>
                    <a:pt x="3032" y="6962"/>
                  </a:cubicBezTo>
                  <a:cubicBezTo>
                    <a:pt x="3459" y="6962"/>
                    <a:pt x="4025" y="6700"/>
                    <a:pt x="4059" y="6687"/>
                  </a:cubicBezTo>
                  <a:cubicBezTo>
                    <a:pt x="4194" y="6603"/>
                    <a:pt x="4317" y="6507"/>
                    <a:pt x="4432" y="6397"/>
                  </a:cubicBezTo>
                  <a:cubicBezTo>
                    <a:pt x="4484" y="6346"/>
                    <a:pt x="4536" y="6288"/>
                    <a:pt x="4581" y="6236"/>
                  </a:cubicBezTo>
                  <a:cubicBezTo>
                    <a:pt x="4774" y="5985"/>
                    <a:pt x="4851" y="5727"/>
                    <a:pt x="4748" y="5540"/>
                  </a:cubicBezTo>
                  <a:cubicBezTo>
                    <a:pt x="4659" y="5378"/>
                    <a:pt x="4453" y="5294"/>
                    <a:pt x="4190" y="5294"/>
                  </a:cubicBezTo>
                  <a:cubicBezTo>
                    <a:pt x="4015" y="5294"/>
                    <a:pt x="3816" y="5331"/>
                    <a:pt x="3608" y="5405"/>
                  </a:cubicBezTo>
                  <a:lnTo>
                    <a:pt x="6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30;p42">
              <a:extLst>
                <a:ext uri="{FF2B5EF4-FFF2-40B4-BE49-F238E27FC236}">
                  <a16:creationId xmlns:a16="http://schemas.microsoft.com/office/drawing/2014/main" id="{0F81144E-7A32-45E5-ABB6-6733D14F70C6}"/>
                </a:ext>
              </a:extLst>
            </p:cNvPr>
            <p:cNvSpPr/>
            <p:nvPr/>
          </p:nvSpPr>
          <p:spPr>
            <a:xfrm>
              <a:off x="4033025" y="4517825"/>
              <a:ext cx="10400" cy="8825"/>
            </a:xfrm>
            <a:custGeom>
              <a:avLst/>
              <a:gdLst/>
              <a:ahLst/>
              <a:cxnLst/>
              <a:rect l="l" t="t" r="r" b="b"/>
              <a:pathLst>
                <a:path w="416" h="353" extrusionOk="0">
                  <a:moveTo>
                    <a:pt x="227" y="0"/>
                  </a:moveTo>
                  <a:cubicBezTo>
                    <a:pt x="192" y="0"/>
                    <a:pt x="155" y="11"/>
                    <a:pt x="123" y="35"/>
                  </a:cubicBezTo>
                  <a:cubicBezTo>
                    <a:pt x="0" y="125"/>
                    <a:pt x="39" y="319"/>
                    <a:pt x="187" y="351"/>
                  </a:cubicBezTo>
                  <a:cubicBezTo>
                    <a:pt x="195" y="352"/>
                    <a:pt x="203" y="352"/>
                    <a:pt x="211" y="352"/>
                  </a:cubicBezTo>
                  <a:cubicBezTo>
                    <a:pt x="305" y="352"/>
                    <a:pt x="388" y="285"/>
                    <a:pt x="406" y="190"/>
                  </a:cubicBezTo>
                  <a:cubicBezTo>
                    <a:pt x="415" y="81"/>
                    <a:pt x="325" y="0"/>
                    <a:pt x="2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31;p42">
              <a:extLst>
                <a:ext uri="{FF2B5EF4-FFF2-40B4-BE49-F238E27FC236}">
                  <a16:creationId xmlns:a16="http://schemas.microsoft.com/office/drawing/2014/main" id="{E38631A3-DA96-424C-9633-273C6E5AF3CA}"/>
                </a:ext>
              </a:extLst>
            </p:cNvPr>
            <p:cNvSpPr/>
            <p:nvPr/>
          </p:nvSpPr>
          <p:spPr>
            <a:xfrm>
              <a:off x="3994700" y="4440325"/>
              <a:ext cx="57175" cy="94850"/>
            </a:xfrm>
            <a:custGeom>
              <a:avLst/>
              <a:gdLst/>
              <a:ahLst/>
              <a:cxnLst/>
              <a:rect l="l" t="t" r="r" b="b"/>
              <a:pathLst>
                <a:path w="2287" h="3794" extrusionOk="0">
                  <a:moveTo>
                    <a:pt x="467" y="1"/>
                  </a:moveTo>
                  <a:cubicBezTo>
                    <a:pt x="70" y="1"/>
                    <a:pt x="0" y="411"/>
                    <a:pt x="0" y="411"/>
                  </a:cubicBezTo>
                  <a:lnTo>
                    <a:pt x="1134" y="2517"/>
                  </a:lnTo>
                  <a:cubicBezTo>
                    <a:pt x="696" y="2852"/>
                    <a:pt x="470" y="3270"/>
                    <a:pt x="619" y="3547"/>
                  </a:cubicBezTo>
                  <a:cubicBezTo>
                    <a:pt x="707" y="3711"/>
                    <a:pt x="913" y="3793"/>
                    <a:pt x="1177" y="3793"/>
                  </a:cubicBezTo>
                  <a:cubicBezTo>
                    <a:pt x="1453" y="3793"/>
                    <a:pt x="1793" y="3703"/>
                    <a:pt x="2126" y="3522"/>
                  </a:cubicBezTo>
                  <a:cubicBezTo>
                    <a:pt x="2184" y="3489"/>
                    <a:pt x="2235" y="3457"/>
                    <a:pt x="2287" y="3425"/>
                  </a:cubicBezTo>
                  <a:lnTo>
                    <a:pt x="2287" y="3425"/>
                  </a:lnTo>
                  <a:cubicBezTo>
                    <a:pt x="2256" y="3437"/>
                    <a:pt x="1672" y="3690"/>
                    <a:pt x="1244" y="3690"/>
                  </a:cubicBezTo>
                  <a:cubicBezTo>
                    <a:pt x="1228" y="3690"/>
                    <a:pt x="1213" y="3690"/>
                    <a:pt x="1198" y="3689"/>
                  </a:cubicBezTo>
                  <a:cubicBezTo>
                    <a:pt x="1237" y="3670"/>
                    <a:pt x="1276" y="3650"/>
                    <a:pt x="1314" y="3625"/>
                  </a:cubicBezTo>
                  <a:cubicBezTo>
                    <a:pt x="1469" y="3502"/>
                    <a:pt x="1514" y="3296"/>
                    <a:pt x="1411" y="3161"/>
                  </a:cubicBezTo>
                  <a:cubicBezTo>
                    <a:pt x="1357" y="3094"/>
                    <a:pt x="1274" y="3060"/>
                    <a:pt x="1184" y="3060"/>
                  </a:cubicBezTo>
                  <a:cubicBezTo>
                    <a:pt x="1101" y="3060"/>
                    <a:pt x="1012" y="3089"/>
                    <a:pt x="934" y="3148"/>
                  </a:cubicBezTo>
                  <a:cubicBezTo>
                    <a:pt x="863" y="3200"/>
                    <a:pt x="818" y="3277"/>
                    <a:pt x="792" y="3361"/>
                  </a:cubicBezTo>
                  <a:cubicBezTo>
                    <a:pt x="767" y="2968"/>
                    <a:pt x="1411" y="2523"/>
                    <a:pt x="1411" y="2523"/>
                  </a:cubicBezTo>
                  <a:lnTo>
                    <a:pt x="419" y="739"/>
                  </a:lnTo>
                  <a:lnTo>
                    <a:pt x="367" y="642"/>
                  </a:lnTo>
                  <a:cubicBezTo>
                    <a:pt x="174" y="211"/>
                    <a:pt x="709" y="43"/>
                    <a:pt x="709" y="43"/>
                  </a:cubicBezTo>
                  <a:cubicBezTo>
                    <a:pt x="617" y="13"/>
                    <a:pt x="537" y="1"/>
                    <a:pt x="4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32;p42">
              <a:extLst>
                <a:ext uri="{FF2B5EF4-FFF2-40B4-BE49-F238E27FC236}">
                  <a16:creationId xmlns:a16="http://schemas.microsoft.com/office/drawing/2014/main" id="{1E29FEB7-A9C7-4949-B86B-897A4C545545}"/>
                </a:ext>
              </a:extLst>
            </p:cNvPr>
            <p:cNvSpPr/>
            <p:nvPr/>
          </p:nvSpPr>
          <p:spPr>
            <a:xfrm>
              <a:off x="4040750" y="4491150"/>
              <a:ext cx="30950" cy="23550"/>
            </a:xfrm>
            <a:custGeom>
              <a:avLst/>
              <a:gdLst/>
              <a:ahLst/>
              <a:cxnLst/>
              <a:rect l="l" t="t" r="r" b="b"/>
              <a:pathLst>
                <a:path w="1238" h="942" extrusionOk="0">
                  <a:moveTo>
                    <a:pt x="577" y="1"/>
                  </a:moveTo>
                  <a:cubicBezTo>
                    <a:pt x="404" y="1"/>
                    <a:pt x="206" y="35"/>
                    <a:pt x="0" y="104"/>
                  </a:cubicBezTo>
                  <a:cubicBezTo>
                    <a:pt x="33" y="98"/>
                    <a:pt x="208" y="67"/>
                    <a:pt x="406" y="67"/>
                  </a:cubicBezTo>
                  <a:cubicBezTo>
                    <a:pt x="685" y="67"/>
                    <a:pt x="1009" y="128"/>
                    <a:pt x="1050" y="407"/>
                  </a:cubicBezTo>
                  <a:cubicBezTo>
                    <a:pt x="1089" y="587"/>
                    <a:pt x="1057" y="774"/>
                    <a:pt x="967" y="941"/>
                  </a:cubicBezTo>
                  <a:cubicBezTo>
                    <a:pt x="1166" y="690"/>
                    <a:pt x="1237" y="432"/>
                    <a:pt x="1134" y="245"/>
                  </a:cubicBezTo>
                  <a:cubicBezTo>
                    <a:pt x="1048" y="82"/>
                    <a:pt x="842" y="1"/>
                    <a:pt x="5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33;p42">
              <a:extLst>
                <a:ext uri="{FF2B5EF4-FFF2-40B4-BE49-F238E27FC236}">
                  <a16:creationId xmlns:a16="http://schemas.microsoft.com/office/drawing/2014/main" id="{930B67FC-8057-4A41-9EDC-905A3A8E38BD}"/>
                </a:ext>
              </a:extLst>
            </p:cNvPr>
            <p:cNvSpPr/>
            <p:nvPr/>
          </p:nvSpPr>
          <p:spPr>
            <a:xfrm>
              <a:off x="4042025" y="4241875"/>
              <a:ext cx="187325" cy="67300"/>
            </a:xfrm>
            <a:custGeom>
              <a:avLst/>
              <a:gdLst/>
              <a:ahLst/>
              <a:cxnLst/>
              <a:rect l="l" t="t" r="r" b="b"/>
              <a:pathLst>
                <a:path w="7493" h="2692" extrusionOk="0">
                  <a:moveTo>
                    <a:pt x="136" y="1"/>
                  </a:moveTo>
                  <a:lnTo>
                    <a:pt x="1" y="786"/>
                  </a:lnTo>
                  <a:lnTo>
                    <a:pt x="3685" y="1431"/>
                  </a:lnTo>
                  <a:lnTo>
                    <a:pt x="3589" y="1212"/>
                  </a:lnTo>
                  <a:lnTo>
                    <a:pt x="3634" y="1212"/>
                  </a:lnTo>
                  <a:lnTo>
                    <a:pt x="6217" y="1624"/>
                  </a:lnTo>
                  <a:cubicBezTo>
                    <a:pt x="6217" y="1624"/>
                    <a:pt x="6159" y="2493"/>
                    <a:pt x="6545" y="2661"/>
                  </a:cubicBezTo>
                  <a:cubicBezTo>
                    <a:pt x="6595" y="2682"/>
                    <a:pt x="6642" y="2692"/>
                    <a:pt x="6688" y="2692"/>
                  </a:cubicBezTo>
                  <a:cubicBezTo>
                    <a:pt x="7184" y="2692"/>
                    <a:pt x="7455" y="1542"/>
                    <a:pt x="7473" y="1495"/>
                  </a:cubicBezTo>
                  <a:cubicBezTo>
                    <a:pt x="7492" y="1340"/>
                    <a:pt x="7492" y="1179"/>
                    <a:pt x="7473" y="1025"/>
                  </a:cubicBezTo>
                  <a:cubicBezTo>
                    <a:pt x="7466" y="954"/>
                    <a:pt x="7454" y="877"/>
                    <a:pt x="7434" y="812"/>
                  </a:cubicBezTo>
                  <a:cubicBezTo>
                    <a:pt x="7363" y="503"/>
                    <a:pt x="7202" y="284"/>
                    <a:pt x="6996" y="245"/>
                  </a:cubicBezTo>
                  <a:cubicBezTo>
                    <a:pt x="6976" y="242"/>
                    <a:pt x="6956" y="240"/>
                    <a:pt x="6935" y="240"/>
                  </a:cubicBezTo>
                  <a:cubicBezTo>
                    <a:pt x="6650" y="240"/>
                    <a:pt x="6353" y="570"/>
                    <a:pt x="6185" y="1050"/>
                  </a:cubicBezTo>
                  <a:lnTo>
                    <a:pt x="1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34;p42">
              <a:extLst>
                <a:ext uri="{FF2B5EF4-FFF2-40B4-BE49-F238E27FC236}">
                  <a16:creationId xmlns:a16="http://schemas.microsoft.com/office/drawing/2014/main" id="{D582A7D2-DE9C-4D55-9DC2-217D5199D86A}"/>
                </a:ext>
              </a:extLst>
            </p:cNvPr>
            <p:cNvSpPr/>
            <p:nvPr/>
          </p:nvSpPr>
          <p:spPr>
            <a:xfrm>
              <a:off x="4213250" y="4282900"/>
              <a:ext cx="9325" cy="8950"/>
            </a:xfrm>
            <a:custGeom>
              <a:avLst/>
              <a:gdLst/>
              <a:ahLst/>
              <a:cxnLst/>
              <a:rect l="l" t="t" r="r" b="b"/>
              <a:pathLst>
                <a:path w="373" h="358" extrusionOk="0">
                  <a:moveTo>
                    <a:pt x="182" y="0"/>
                  </a:moveTo>
                  <a:cubicBezTo>
                    <a:pt x="93" y="0"/>
                    <a:pt x="10" y="70"/>
                    <a:pt x="6" y="176"/>
                  </a:cubicBezTo>
                  <a:cubicBezTo>
                    <a:pt x="1" y="282"/>
                    <a:pt x="88" y="358"/>
                    <a:pt x="183" y="358"/>
                  </a:cubicBezTo>
                  <a:cubicBezTo>
                    <a:pt x="221" y="358"/>
                    <a:pt x="260" y="345"/>
                    <a:pt x="295" y="318"/>
                  </a:cubicBezTo>
                  <a:cubicBezTo>
                    <a:pt x="366" y="247"/>
                    <a:pt x="373" y="124"/>
                    <a:pt x="302" y="47"/>
                  </a:cubicBezTo>
                  <a:cubicBezTo>
                    <a:pt x="265" y="15"/>
                    <a:pt x="223" y="0"/>
                    <a:pt x="1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35;p42">
              <a:extLst>
                <a:ext uri="{FF2B5EF4-FFF2-40B4-BE49-F238E27FC236}">
                  <a16:creationId xmlns:a16="http://schemas.microsoft.com/office/drawing/2014/main" id="{2A91EBFF-7B19-44F5-B224-647F336A9C82}"/>
                </a:ext>
              </a:extLst>
            </p:cNvPr>
            <p:cNvSpPr/>
            <p:nvPr/>
          </p:nvSpPr>
          <p:spPr>
            <a:xfrm>
              <a:off x="4124650" y="4257975"/>
              <a:ext cx="104200" cy="56200"/>
            </a:xfrm>
            <a:custGeom>
              <a:avLst/>
              <a:gdLst/>
              <a:ahLst/>
              <a:cxnLst/>
              <a:rect l="l" t="t" r="r" b="b"/>
              <a:pathLst>
                <a:path w="4168" h="2248" extrusionOk="0">
                  <a:moveTo>
                    <a:pt x="535" y="1"/>
                  </a:moveTo>
                  <a:lnTo>
                    <a:pt x="535" y="1"/>
                  </a:lnTo>
                  <a:cubicBezTo>
                    <a:pt x="0" y="355"/>
                    <a:pt x="380" y="787"/>
                    <a:pt x="380" y="787"/>
                  </a:cubicBezTo>
                  <a:lnTo>
                    <a:pt x="2738" y="1199"/>
                  </a:lnTo>
                  <a:cubicBezTo>
                    <a:pt x="2731" y="1753"/>
                    <a:pt x="2925" y="2184"/>
                    <a:pt x="3227" y="2242"/>
                  </a:cubicBezTo>
                  <a:cubicBezTo>
                    <a:pt x="3248" y="2246"/>
                    <a:pt x="3269" y="2247"/>
                    <a:pt x="3289" y="2247"/>
                  </a:cubicBezTo>
                  <a:cubicBezTo>
                    <a:pt x="3651" y="2247"/>
                    <a:pt x="4020" y="1726"/>
                    <a:pt x="4142" y="1038"/>
                  </a:cubicBezTo>
                  <a:cubicBezTo>
                    <a:pt x="4155" y="973"/>
                    <a:pt x="4161" y="915"/>
                    <a:pt x="4168" y="851"/>
                  </a:cubicBezTo>
                  <a:lnTo>
                    <a:pt x="4168" y="851"/>
                  </a:lnTo>
                  <a:cubicBezTo>
                    <a:pt x="4155" y="890"/>
                    <a:pt x="3988" y="1547"/>
                    <a:pt x="3698" y="1869"/>
                  </a:cubicBezTo>
                  <a:cubicBezTo>
                    <a:pt x="3711" y="1830"/>
                    <a:pt x="3717" y="1785"/>
                    <a:pt x="3717" y="1746"/>
                  </a:cubicBezTo>
                  <a:cubicBezTo>
                    <a:pt x="3717" y="1540"/>
                    <a:pt x="3582" y="1379"/>
                    <a:pt x="3414" y="1379"/>
                  </a:cubicBezTo>
                  <a:cubicBezTo>
                    <a:pt x="3247" y="1379"/>
                    <a:pt x="3112" y="1540"/>
                    <a:pt x="3112" y="1746"/>
                  </a:cubicBezTo>
                  <a:cubicBezTo>
                    <a:pt x="3112" y="1830"/>
                    <a:pt x="3137" y="1914"/>
                    <a:pt x="3189" y="1985"/>
                  </a:cubicBezTo>
                  <a:cubicBezTo>
                    <a:pt x="2860" y="1766"/>
                    <a:pt x="2912" y="980"/>
                    <a:pt x="2912" y="980"/>
                  </a:cubicBezTo>
                  <a:lnTo>
                    <a:pt x="902" y="658"/>
                  </a:lnTo>
                  <a:lnTo>
                    <a:pt x="793" y="638"/>
                  </a:lnTo>
                  <a:cubicBezTo>
                    <a:pt x="335" y="529"/>
                    <a:pt x="535" y="1"/>
                    <a:pt x="5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36;p42">
              <a:extLst>
                <a:ext uri="{FF2B5EF4-FFF2-40B4-BE49-F238E27FC236}">
                  <a16:creationId xmlns:a16="http://schemas.microsoft.com/office/drawing/2014/main" id="{AE07F09D-8B31-4311-A5FD-DCC420794B42}"/>
                </a:ext>
              </a:extLst>
            </p:cNvPr>
            <p:cNvSpPr/>
            <p:nvPr/>
          </p:nvSpPr>
          <p:spPr>
            <a:xfrm>
              <a:off x="4196625" y="4247875"/>
              <a:ext cx="31275" cy="20275"/>
            </a:xfrm>
            <a:custGeom>
              <a:avLst/>
              <a:gdLst/>
              <a:ahLst/>
              <a:cxnLst/>
              <a:rect l="l" t="t" r="r" b="b"/>
              <a:pathLst>
                <a:path w="1251" h="811" extrusionOk="0">
                  <a:moveTo>
                    <a:pt x="751" y="0"/>
                  </a:moveTo>
                  <a:cubicBezTo>
                    <a:pt x="466" y="0"/>
                    <a:pt x="169" y="330"/>
                    <a:pt x="1" y="810"/>
                  </a:cubicBezTo>
                  <a:cubicBezTo>
                    <a:pt x="29" y="754"/>
                    <a:pt x="363" y="125"/>
                    <a:pt x="727" y="125"/>
                  </a:cubicBezTo>
                  <a:cubicBezTo>
                    <a:pt x="779" y="125"/>
                    <a:pt x="831" y="138"/>
                    <a:pt x="883" y="166"/>
                  </a:cubicBezTo>
                  <a:cubicBezTo>
                    <a:pt x="1051" y="250"/>
                    <a:pt x="1179" y="392"/>
                    <a:pt x="1250" y="566"/>
                  </a:cubicBezTo>
                  <a:cubicBezTo>
                    <a:pt x="1179" y="257"/>
                    <a:pt x="1018" y="44"/>
                    <a:pt x="812" y="5"/>
                  </a:cubicBezTo>
                  <a:cubicBezTo>
                    <a:pt x="792" y="2"/>
                    <a:pt x="772" y="0"/>
                    <a:pt x="7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37;p42">
              <a:extLst>
                <a:ext uri="{FF2B5EF4-FFF2-40B4-BE49-F238E27FC236}">
                  <a16:creationId xmlns:a16="http://schemas.microsoft.com/office/drawing/2014/main" id="{F22C414D-0ECB-42C4-8873-8B7A1182E7F4}"/>
                </a:ext>
              </a:extLst>
            </p:cNvPr>
            <p:cNvSpPr/>
            <p:nvPr/>
          </p:nvSpPr>
          <p:spPr>
            <a:xfrm>
              <a:off x="3634450" y="4091550"/>
              <a:ext cx="226300" cy="136975"/>
            </a:xfrm>
            <a:custGeom>
              <a:avLst/>
              <a:gdLst/>
              <a:ahLst/>
              <a:cxnLst/>
              <a:rect l="l" t="t" r="r" b="b"/>
              <a:pathLst>
                <a:path w="9052" h="5479" extrusionOk="0">
                  <a:moveTo>
                    <a:pt x="1444" y="0"/>
                  </a:moveTo>
                  <a:cubicBezTo>
                    <a:pt x="869" y="0"/>
                    <a:pt x="234" y="1158"/>
                    <a:pt x="201" y="1208"/>
                  </a:cubicBezTo>
                  <a:cubicBezTo>
                    <a:pt x="123" y="1395"/>
                    <a:pt x="72" y="1582"/>
                    <a:pt x="40" y="1782"/>
                  </a:cubicBezTo>
                  <a:cubicBezTo>
                    <a:pt x="20" y="1872"/>
                    <a:pt x="14" y="1962"/>
                    <a:pt x="7" y="2052"/>
                  </a:cubicBezTo>
                  <a:cubicBezTo>
                    <a:pt x="1" y="2458"/>
                    <a:pt x="117" y="2774"/>
                    <a:pt x="355" y="2883"/>
                  </a:cubicBezTo>
                  <a:cubicBezTo>
                    <a:pt x="421" y="2914"/>
                    <a:pt x="492" y="2929"/>
                    <a:pt x="567" y="2929"/>
                  </a:cubicBezTo>
                  <a:cubicBezTo>
                    <a:pt x="896" y="2929"/>
                    <a:pt x="1298" y="2642"/>
                    <a:pt x="1618" y="2175"/>
                  </a:cubicBezTo>
                  <a:lnTo>
                    <a:pt x="8613" y="5479"/>
                  </a:lnTo>
                  <a:lnTo>
                    <a:pt x="9051" y="4564"/>
                  </a:lnTo>
                  <a:lnTo>
                    <a:pt x="4780" y="2555"/>
                  </a:lnTo>
                  <a:lnTo>
                    <a:pt x="4826" y="2851"/>
                  </a:lnTo>
                  <a:lnTo>
                    <a:pt x="4768" y="2838"/>
                  </a:lnTo>
                  <a:lnTo>
                    <a:pt x="1766" y="1466"/>
                  </a:lnTo>
                  <a:cubicBezTo>
                    <a:pt x="1766" y="1466"/>
                    <a:pt x="2127" y="429"/>
                    <a:pt x="1714" y="100"/>
                  </a:cubicBezTo>
                  <a:cubicBezTo>
                    <a:pt x="1628" y="31"/>
                    <a:pt x="1536" y="0"/>
                    <a:pt x="1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38;p42">
              <a:extLst>
                <a:ext uri="{FF2B5EF4-FFF2-40B4-BE49-F238E27FC236}">
                  <a16:creationId xmlns:a16="http://schemas.microsoft.com/office/drawing/2014/main" id="{EA4A8A3B-3C67-4709-AA48-84F9AC9D461E}"/>
                </a:ext>
              </a:extLst>
            </p:cNvPr>
            <p:cNvSpPr/>
            <p:nvPr/>
          </p:nvSpPr>
          <p:spPr>
            <a:xfrm>
              <a:off x="3649275" y="4109900"/>
              <a:ext cx="12825" cy="11250"/>
            </a:xfrm>
            <a:custGeom>
              <a:avLst/>
              <a:gdLst/>
              <a:ahLst/>
              <a:cxnLst/>
              <a:rect l="l" t="t" r="r" b="b"/>
              <a:pathLst>
                <a:path w="513" h="450" extrusionOk="0">
                  <a:moveTo>
                    <a:pt x="245" y="0"/>
                  </a:moveTo>
                  <a:cubicBezTo>
                    <a:pt x="218" y="0"/>
                    <a:pt x="190" y="6"/>
                    <a:pt x="162" y="17"/>
                  </a:cubicBezTo>
                  <a:cubicBezTo>
                    <a:pt x="46" y="81"/>
                    <a:pt x="1" y="230"/>
                    <a:pt x="65" y="346"/>
                  </a:cubicBezTo>
                  <a:cubicBezTo>
                    <a:pt x="110" y="416"/>
                    <a:pt x="182" y="450"/>
                    <a:pt x="252" y="450"/>
                  </a:cubicBezTo>
                  <a:cubicBezTo>
                    <a:pt x="343" y="450"/>
                    <a:pt x="432" y="395"/>
                    <a:pt x="464" y="294"/>
                  </a:cubicBezTo>
                  <a:cubicBezTo>
                    <a:pt x="513" y="143"/>
                    <a:pt x="389" y="0"/>
                    <a:pt x="2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39;p42">
              <a:extLst>
                <a:ext uri="{FF2B5EF4-FFF2-40B4-BE49-F238E27FC236}">
                  <a16:creationId xmlns:a16="http://schemas.microsoft.com/office/drawing/2014/main" id="{680BB316-7AC9-42AE-9589-CB564DA24BA8}"/>
                </a:ext>
              </a:extLst>
            </p:cNvPr>
            <p:cNvSpPr/>
            <p:nvPr/>
          </p:nvSpPr>
          <p:spPr>
            <a:xfrm>
              <a:off x="3639625" y="4086000"/>
              <a:ext cx="122550" cy="91800"/>
            </a:xfrm>
            <a:custGeom>
              <a:avLst/>
              <a:gdLst/>
              <a:ahLst/>
              <a:cxnLst/>
              <a:rect l="l" t="t" r="r" b="b"/>
              <a:pathLst>
                <a:path w="4902" h="3672" extrusionOk="0">
                  <a:moveTo>
                    <a:pt x="1396" y="0"/>
                  </a:moveTo>
                  <a:cubicBezTo>
                    <a:pt x="972" y="0"/>
                    <a:pt x="431" y="486"/>
                    <a:pt x="90" y="1205"/>
                  </a:cubicBezTo>
                  <a:cubicBezTo>
                    <a:pt x="58" y="1276"/>
                    <a:pt x="26" y="1347"/>
                    <a:pt x="0" y="1424"/>
                  </a:cubicBezTo>
                  <a:cubicBezTo>
                    <a:pt x="19" y="1385"/>
                    <a:pt x="451" y="638"/>
                    <a:pt x="908" y="342"/>
                  </a:cubicBezTo>
                  <a:lnTo>
                    <a:pt x="908" y="342"/>
                  </a:lnTo>
                  <a:cubicBezTo>
                    <a:pt x="876" y="387"/>
                    <a:pt x="857" y="432"/>
                    <a:pt x="844" y="490"/>
                  </a:cubicBezTo>
                  <a:cubicBezTo>
                    <a:pt x="773" y="735"/>
                    <a:pt x="889" y="973"/>
                    <a:pt x="1089" y="1031"/>
                  </a:cubicBezTo>
                  <a:cubicBezTo>
                    <a:pt x="1118" y="1039"/>
                    <a:pt x="1148" y="1043"/>
                    <a:pt x="1177" y="1043"/>
                  </a:cubicBezTo>
                  <a:cubicBezTo>
                    <a:pt x="1354" y="1043"/>
                    <a:pt x="1523" y="900"/>
                    <a:pt x="1578" y="690"/>
                  </a:cubicBezTo>
                  <a:cubicBezTo>
                    <a:pt x="1610" y="587"/>
                    <a:pt x="1604" y="471"/>
                    <a:pt x="1565" y="368"/>
                  </a:cubicBezTo>
                  <a:lnTo>
                    <a:pt x="1565" y="368"/>
                  </a:lnTo>
                  <a:cubicBezTo>
                    <a:pt x="1887" y="748"/>
                    <a:pt x="1565" y="1682"/>
                    <a:pt x="1565" y="1682"/>
                  </a:cubicBezTo>
                  <a:lnTo>
                    <a:pt x="3904" y="2751"/>
                  </a:lnTo>
                  <a:lnTo>
                    <a:pt x="4032" y="2809"/>
                  </a:lnTo>
                  <a:cubicBezTo>
                    <a:pt x="4554" y="3099"/>
                    <a:pt x="4135" y="3672"/>
                    <a:pt x="4135" y="3672"/>
                  </a:cubicBezTo>
                  <a:cubicBezTo>
                    <a:pt x="4902" y="3421"/>
                    <a:pt x="4580" y="2770"/>
                    <a:pt x="4580" y="2770"/>
                  </a:cubicBezTo>
                  <a:lnTo>
                    <a:pt x="1842" y="1482"/>
                  </a:lnTo>
                  <a:cubicBezTo>
                    <a:pt x="2036" y="812"/>
                    <a:pt x="1952" y="219"/>
                    <a:pt x="1604" y="45"/>
                  </a:cubicBezTo>
                  <a:cubicBezTo>
                    <a:pt x="1539" y="15"/>
                    <a:pt x="1469" y="0"/>
                    <a:pt x="13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40;p42">
              <a:extLst>
                <a:ext uri="{FF2B5EF4-FFF2-40B4-BE49-F238E27FC236}">
                  <a16:creationId xmlns:a16="http://schemas.microsoft.com/office/drawing/2014/main" id="{B7238DA8-75A2-4F71-A4F4-99E94FA26F9F}"/>
                </a:ext>
              </a:extLst>
            </p:cNvPr>
            <p:cNvSpPr/>
            <p:nvPr/>
          </p:nvSpPr>
          <p:spPr>
            <a:xfrm>
              <a:off x="3634450" y="4142850"/>
              <a:ext cx="40450" cy="22000"/>
            </a:xfrm>
            <a:custGeom>
              <a:avLst/>
              <a:gdLst/>
              <a:ahLst/>
              <a:cxnLst/>
              <a:rect l="l" t="t" r="r" b="b"/>
              <a:pathLst>
                <a:path w="1618" h="880" extrusionOk="0">
                  <a:moveTo>
                    <a:pt x="14" y="0"/>
                  </a:moveTo>
                  <a:lnTo>
                    <a:pt x="14" y="0"/>
                  </a:lnTo>
                  <a:cubicBezTo>
                    <a:pt x="1" y="406"/>
                    <a:pt x="117" y="715"/>
                    <a:pt x="362" y="831"/>
                  </a:cubicBezTo>
                  <a:cubicBezTo>
                    <a:pt x="427" y="864"/>
                    <a:pt x="498" y="879"/>
                    <a:pt x="574" y="879"/>
                  </a:cubicBezTo>
                  <a:cubicBezTo>
                    <a:pt x="899" y="879"/>
                    <a:pt x="1299" y="588"/>
                    <a:pt x="1618" y="123"/>
                  </a:cubicBezTo>
                  <a:lnTo>
                    <a:pt x="1618" y="123"/>
                  </a:lnTo>
                  <a:cubicBezTo>
                    <a:pt x="1566" y="179"/>
                    <a:pt x="1047" y="728"/>
                    <a:pt x="620" y="728"/>
                  </a:cubicBezTo>
                  <a:cubicBezTo>
                    <a:pt x="512" y="728"/>
                    <a:pt x="410" y="693"/>
                    <a:pt x="323" y="606"/>
                  </a:cubicBezTo>
                  <a:cubicBezTo>
                    <a:pt x="149" y="451"/>
                    <a:pt x="40" y="232"/>
                    <a:pt x="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41;p42">
              <a:extLst>
                <a:ext uri="{FF2B5EF4-FFF2-40B4-BE49-F238E27FC236}">
                  <a16:creationId xmlns:a16="http://schemas.microsoft.com/office/drawing/2014/main" id="{F139B1B1-62D5-4AED-BA6B-2857D80B17AA}"/>
                </a:ext>
              </a:extLst>
            </p:cNvPr>
            <p:cNvSpPr/>
            <p:nvPr/>
          </p:nvSpPr>
          <p:spPr>
            <a:xfrm>
              <a:off x="3605950" y="4212400"/>
              <a:ext cx="352225" cy="211775"/>
            </a:xfrm>
            <a:custGeom>
              <a:avLst/>
              <a:gdLst/>
              <a:ahLst/>
              <a:cxnLst/>
              <a:rect l="l" t="t" r="r" b="b"/>
              <a:pathLst>
                <a:path w="14089" h="8471" extrusionOk="0">
                  <a:moveTo>
                    <a:pt x="13425" y="1"/>
                  </a:moveTo>
                  <a:lnTo>
                    <a:pt x="2519" y="5089"/>
                  </a:lnTo>
                  <a:cubicBezTo>
                    <a:pt x="2519" y="5089"/>
                    <a:pt x="2519" y="5089"/>
                    <a:pt x="2513" y="5083"/>
                  </a:cubicBezTo>
                  <a:cubicBezTo>
                    <a:pt x="2017" y="4355"/>
                    <a:pt x="1396" y="3900"/>
                    <a:pt x="884" y="3900"/>
                  </a:cubicBezTo>
                  <a:cubicBezTo>
                    <a:pt x="770" y="3900"/>
                    <a:pt x="662" y="3922"/>
                    <a:pt x="561" y="3969"/>
                  </a:cubicBezTo>
                  <a:cubicBezTo>
                    <a:pt x="188" y="4143"/>
                    <a:pt x="1" y="4632"/>
                    <a:pt x="20" y="5257"/>
                  </a:cubicBezTo>
                  <a:cubicBezTo>
                    <a:pt x="20" y="5399"/>
                    <a:pt x="39" y="5540"/>
                    <a:pt x="59" y="5682"/>
                  </a:cubicBezTo>
                  <a:lnTo>
                    <a:pt x="59" y="5688"/>
                  </a:lnTo>
                  <a:cubicBezTo>
                    <a:pt x="110" y="5991"/>
                    <a:pt x="188" y="6294"/>
                    <a:pt x="297" y="6584"/>
                  </a:cubicBezTo>
                  <a:cubicBezTo>
                    <a:pt x="353" y="6656"/>
                    <a:pt x="1337" y="8471"/>
                    <a:pt x="2230" y="8471"/>
                  </a:cubicBezTo>
                  <a:cubicBezTo>
                    <a:pt x="2373" y="8471"/>
                    <a:pt x="2514" y="8424"/>
                    <a:pt x="2648" y="8317"/>
                  </a:cubicBezTo>
                  <a:cubicBezTo>
                    <a:pt x="3299" y="7808"/>
                    <a:pt x="2745" y="6191"/>
                    <a:pt x="2745" y="6191"/>
                  </a:cubicBezTo>
                  <a:lnTo>
                    <a:pt x="7415" y="4085"/>
                  </a:lnTo>
                  <a:lnTo>
                    <a:pt x="7505" y="4052"/>
                  </a:lnTo>
                  <a:lnTo>
                    <a:pt x="7441" y="4523"/>
                  </a:lnTo>
                  <a:lnTo>
                    <a:pt x="7441" y="4523"/>
                  </a:lnTo>
                  <a:lnTo>
                    <a:pt x="14088" y="1418"/>
                  </a:lnTo>
                  <a:lnTo>
                    <a:pt x="13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42;p42">
              <a:extLst>
                <a:ext uri="{FF2B5EF4-FFF2-40B4-BE49-F238E27FC236}">
                  <a16:creationId xmlns:a16="http://schemas.microsoft.com/office/drawing/2014/main" id="{A1316557-6FD6-409D-A916-0B5684203F3C}"/>
                </a:ext>
              </a:extLst>
            </p:cNvPr>
            <p:cNvSpPr/>
            <p:nvPr/>
          </p:nvSpPr>
          <p:spPr>
            <a:xfrm>
              <a:off x="3628500" y="4378450"/>
              <a:ext cx="22400" cy="18300"/>
            </a:xfrm>
            <a:custGeom>
              <a:avLst/>
              <a:gdLst/>
              <a:ahLst/>
              <a:cxnLst/>
              <a:rect l="l" t="t" r="r" b="b"/>
              <a:pathLst>
                <a:path w="896" h="732" extrusionOk="0">
                  <a:moveTo>
                    <a:pt x="384" y="0"/>
                  </a:moveTo>
                  <a:cubicBezTo>
                    <a:pt x="268" y="0"/>
                    <a:pt x="163" y="48"/>
                    <a:pt x="104" y="142"/>
                  </a:cubicBezTo>
                  <a:cubicBezTo>
                    <a:pt x="1" y="303"/>
                    <a:pt x="71" y="528"/>
                    <a:pt x="265" y="657"/>
                  </a:cubicBezTo>
                  <a:cubicBezTo>
                    <a:pt x="342" y="707"/>
                    <a:pt x="428" y="732"/>
                    <a:pt x="510" y="732"/>
                  </a:cubicBezTo>
                  <a:cubicBezTo>
                    <a:pt x="626" y="732"/>
                    <a:pt x="732" y="683"/>
                    <a:pt x="793" y="592"/>
                  </a:cubicBezTo>
                  <a:cubicBezTo>
                    <a:pt x="896" y="431"/>
                    <a:pt x="825" y="206"/>
                    <a:pt x="638" y="77"/>
                  </a:cubicBezTo>
                  <a:cubicBezTo>
                    <a:pt x="557" y="26"/>
                    <a:pt x="468" y="0"/>
                    <a:pt x="3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43;p42">
              <a:extLst>
                <a:ext uri="{FF2B5EF4-FFF2-40B4-BE49-F238E27FC236}">
                  <a16:creationId xmlns:a16="http://schemas.microsoft.com/office/drawing/2014/main" id="{58E29194-6425-4FCA-8D80-59EDACE69134}"/>
                </a:ext>
              </a:extLst>
            </p:cNvPr>
            <p:cNvSpPr/>
            <p:nvPr/>
          </p:nvSpPr>
          <p:spPr>
            <a:xfrm>
              <a:off x="3613525" y="4290350"/>
              <a:ext cx="191000" cy="142000"/>
            </a:xfrm>
            <a:custGeom>
              <a:avLst/>
              <a:gdLst/>
              <a:ahLst/>
              <a:cxnLst/>
              <a:rect l="l" t="t" r="r" b="b"/>
              <a:pathLst>
                <a:path w="7640" h="5680" extrusionOk="0">
                  <a:moveTo>
                    <a:pt x="6448" y="0"/>
                  </a:moveTo>
                  <a:cubicBezTo>
                    <a:pt x="6448" y="0"/>
                    <a:pt x="7092" y="896"/>
                    <a:pt x="6287" y="1340"/>
                  </a:cubicBezTo>
                  <a:lnTo>
                    <a:pt x="6088" y="1430"/>
                  </a:lnTo>
                  <a:lnTo>
                    <a:pt x="2442" y="3073"/>
                  </a:lnTo>
                  <a:cubicBezTo>
                    <a:pt x="2442" y="3073"/>
                    <a:pt x="2938" y="4529"/>
                    <a:pt x="2429" y="5115"/>
                  </a:cubicBezTo>
                  <a:cubicBezTo>
                    <a:pt x="2493" y="4960"/>
                    <a:pt x="2500" y="4780"/>
                    <a:pt x="2455" y="4612"/>
                  </a:cubicBezTo>
                  <a:cubicBezTo>
                    <a:pt x="2366" y="4284"/>
                    <a:pt x="2098" y="4061"/>
                    <a:pt x="1823" y="4061"/>
                  </a:cubicBezTo>
                  <a:cubicBezTo>
                    <a:pt x="1780" y="4061"/>
                    <a:pt x="1737" y="4066"/>
                    <a:pt x="1695" y="4078"/>
                  </a:cubicBezTo>
                  <a:cubicBezTo>
                    <a:pt x="1373" y="4168"/>
                    <a:pt x="1199" y="4548"/>
                    <a:pt x="1302" y="4928"/>
                  </a:cubicBezTo>
                  <a:cubicBezTo>
                    <a:pt x="1328" y="5005"/>
                    <a:pt x="1360" y="5083"/>
                    <a:pt x="1405" y="5153"/>
                  </a:cubicBezTo>
                  <a:cubicBezTo>
                    <a:pt x="696" y="4683"/>
                    <a:pt x="39" y="3524"/>
                    <a:pt x="1" y="3466"/>
                  </a:cubicBezTo>
                  <a:lnTo>
                    <a:pt x="1" y="3466"/>
                  </a:lnTo>
                  <a:cubicBezTo>
                    <a:pt x="39" y="3575"/>
                    <a:pt x="84" y="3691"/>
                    <a:pt x="142" y="3807"/>
                  </a:cubicBezTo>
                  <a:cubicBezTo>
                    <a:pt x="664" y="4929"/>
                    <a:pt x="1506" y="5679"/>
                    <a:pt x="2165" y="5679"/>
                  </a:cubicBezTo>
                  <a:cubicBezTo>
                    <a:pt x="2279" y="5679"/>
                    <a:pt x="2387" y="5657"/>
                    <a:pt x="2487" y="5611"/>
                  </a:cubicBezTo>
                  <a:cubicBezTo>
                    <a:pt x="3034" y="5360"/>
                    <a:pt x="3176" y="4432"/>
                    <a:pt x="2880" y="3395"/>
                  </a:cubicBezTo>
                  <a:lnTo>
                    <a:pt x="7138" y="1405"/>
                  </a:lnTo>
                  <a:cubicBezTo>
                    <a:pt x="7138" y="1405"/>
                    <a:pt x="7640" y="400"/>
                    <a:pt x="64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844;p42">
              <a:extLst>
                <a:ext uri="{FF2B5EF4-FFF2-40B4-BE49-F238E27FC236}">
                  <a16:creationId xmlns:a16="http://schemas.microsoft.com/office/drawing/2014/main" id="{FC5BCC43-5D90-4CC9-8988-5353FBD2E2DA}"/>
                </a:ext>
              </a:extLst>
            </p:cNvPr>
            <p:cNvSpPr/>
            <p:nvPr/>
          </p:nvSpPr>
          <p:spPr>
            <a:xfrm>
              <a:off x="3605950" y="4309975"/>
              <a:ext cx="62825" cy="34025"/>
            </a:xfrm>
            <a:custGeom>
              <a:avLst/>
              <a:gdLst/>
              <a:ahLst/>
              <a:cxnLst/>
              <a:rect l="l" t="t" r="r" b="b"/>
              <a:pathLst>
                <a:path w="2513" h="1361" extrusionOk="0">
                  <a:moveTo>
                    <a:pt x="887" y="0"/>
                  </a:moveTo>
                  <a:cubicBezTo>
                    <a:pt x="772" y="0"/>
                    <a:pt x="662" y="23"/>
                    <a:pt x="561" y="72"/>
                  </a:cubicBezTo>
                  <a:cubicBezTo>
                    <a:pt x="188" y="246"/>
                    <a:pt x="1" y="736"/>
                    <a:pt x="14" y="1360"/>
                  </a:cubicBezTo>
                  <a:cubicBezTo>
                    <a:pt x="39" y="1103"/>
                    <a:pt x="155" y="761"/>
                    <a:pt x="503" y="420"/>
                  </a:cubicBezTo>
                  <a:cubicBezTo>
                    <a:pt x="638" y="287"/>
                    <a:pt x="796" y="234"/>
                    <a:pt x="962" y="234"/>
                  </a:cubicBezTo>
                  <a:cubicBezTo>
                    <a:pt x="1626" y="234"/>
                    <a:pt x="2431" y="1092"/>
                    <a:pt x="2513" y="1180"/>
                  </a:cubicBezTo>
                  <a:cubicBezTo>
                    <a:pt x="2019" y="455"/>
                    <a:pt x="1397" y="0"/>
                    <a:pt x="8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845;p42">
              <a:extLst>
                <a:ext uri="{FF2B5EF4-FFF2-40B4-BE49-F238E27FC236}">
                  <a16:creationId xmlns:a16="http://schemas.microsoft.com/office/drawing/2014/main" id="{BB463F21-F4C9-4CE6-AD74-C2BB4291C8DD}"/>
                </a:ext>
              </a:extLst>
            </p:cNvPr>
            <p:cNvSpPr/>
            <p:nvPr/>
          </p:nvSpPr>
          <p:spPr>
            <a:xfrm>
              <a:off x="3895825" y="3926100"/>
              <a:ext cx="89875" cy="249625"/>
            </a:xfrm>
            <a:custGeom>
              <a:avLst/>
              <a:gdLst/>
              <a:ahLst/>
              <a:cxnLst/>
              <a:rect l="l" t="t" r="r" b="b"/>
              <a:pathLst>
                <a:path w="3595" h="9985" extrusionOk="0">
                  <a:moveTo>
                    <a:pt x="2108" y="0"/>
                  </a:moveTo>
                  <a:cubicBezTo>
                    <a:pt x="2039" y="0"/>
                    <a:pt x="1969" y="2"/>
                    <a:pt x="1900" y="7"/>
                  </a:cubicBezTo>
                  <a:cubicBezTo>
                    <a:pt x="1836" y="32"/>
                    <a:pt x="0" y="393"/>
                    <a:pt x="303" y="1185"/>
                  </a:cubicBezTo>
                  <a:cubicBezTo>
                    <a:pt x="483" y="1640"/>
                    <a:pt x="1385" y="1669"/>
                    <a:pt x="1615" y="1669"/>
                  </a:cubicBezTo>
                  <a:cubicBezTo>
                    <a:pt x="1649" y="1669"/>
                    <a:pt x="1669" y="1668"/>
                    <a:pt x="1669" y="1668"/>
                  </a:cubicBezTo>
                  <a:lnTo>
                    <a:pt x="2100" y="5121"/>
                  </a:lnTo>
                  <a:lnTo>
                    <a:pt x="2100" y="5185"/>
                  </a:lnTo>
                  <a:lnTo>
                    <a:pt x="1810" y="5050"/>
                  </a:lnTo>
                  <a:lnTo>
                    <a:pt x="2493" y="9984"/>
                  </a:lnTo>
                  <a:lnTo>
                    <a:pt x="3543" y="9836"/>
                  </a:lnTo>
                  <a:lnTo>
                    <a:pt x="2422" y="1746"/>
                  </a:lnTo>
                  <a:cubicBezTo>
                    <a:pt x="3124" y="1527"/>
                    <a:pt x="3594" y="1108"/>
                    <a:pt x="3537" y="696"/>
                  </a:cubicBezTo>
                  <a:cubicBezTo>
                    <a:pt x="3498" y="419"/>
                    <a:pt x="3221" y="200"/>
                    <a:pt x="2809" y="90"/>
                  </a:cubicBezTo>
                  <a:cubicBezTo>
                    <a:pt x="2718" y="65"/>
                    <a:pt x="2622" y="39"/>
                    <a:pt x="2525" y="26"/>
                  </a:cubicBezTo>
                  <a:cubicBezTo>
                    <a:pt x="2388" y="9"/>
                    <a:pt x="2248" y="0"/>
                    <a:pt x="2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46;p42">
              <a:extLst>
                <a:ext uri="{FF2B5EF4-FFF2-40B4-BE49-F238E27FC236}">
                  <a16:creationId xmlns:a16="http://schemas.microsoft.com/office/drawing/2014/main" id="{3F6A84F3-2DA7-4E6C-8BB1-99C6259DB1F9}"/>
                </a:ext>
              </a:extLst>
            </p:cNvPr>
            <p:cNvSpPr/>
            <p:nvPr/>
          </p:nvSpPr>
          <p:spPr>
            <a:xfrm>
              <a:off x="3924325" y="3934900"/>
              <a:ext cx="15475" cy="11500"/>
            </a:xfrm>
            <a:custGeom>
              <a:avLst/>
              <a:gdLst/>
              <a:ahLst/>
              <a:cxnLst/>
              <a:rect l="l" t="t" r="r" b="b"/>
              <a:pathLst>
                <a:path w="619" h="460" extrusionOk="0">
                  <a:moveTo>
                    <a:pt x="312" y="1"/>
                  </a:moveTo>
                  <a:cubicBezTo>
                    <a:pt x="247" y="1"/>
                    <a:pt x="181" y="25"/>
                    <a:pt x="129" y="73"/>
                  </a:cubicBezTo>
                  <a:cubicBezTo>
                    <a:pt x="0" y="228"/>
                    <a:pt x="110" y="460"/>
                    <a:pt x="310" y="460"/>
                  </a:cubicBezTo>
                  <a:cubicBezTo>
                    <a:pt x="509" y="460"/>
                    <a:pt x="619" y="228"/>
                    <a:pt x="490" y="73"/>
                  </a:cubicBezTo>
                  <a:cubicBezTo>
                    <a:pt x="442" y="25"/>
                    <a:pt x="377" y="1"/>
                    <a:pt x="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847;p42">
              <a:extLst>
                <a:ext uri="{FF2B5EF4-FFF2-40B4-BE49-F238E27FC236}">
                  <a16:creationId xmlns:a16="http://schemas.microsoft.com/office/drawing/2014/main" id="{F7798560-0323-4A9D-B0C9-6610208A6FC5}"/>
                </a:ext>
              </a:extLst>
            </p:cNvPr>
            <p:cNvSpPr/>
            <p:nvPr/>
          </p:nvSpPr>
          <p:spPr>
            <a:xfrm>
              <a:off x="3894200" y="3926250"/>
              <a:ext cx="72975" cy="130925"/>
            </a:xfrm>
            <a:custGeom>
              <a:avLst/>
              <a:gdLst/>
              <a:ahLst/>
              <a:cxnLst/>
              <a:rect l="l" t="t" r="r" b="b"/>
              <a:pathLst>
                <a:path w="2919" h="5237" extrusionOk="0">
                  <a:moveTo>
                    <a:pt x="1965" y="1"/>
                  </a:moveTo>
                  <a:cubicBezTo>
                    <a:pt x="1882" y="7"/>
                    <a:pt x="1804" y="13"/>
                    <a:pt x="1714" y="20"/>
                  </a:cubicBezTo>
                  <a:cubicBezTo>
                    <a:pt x="735" y="155"/>
                    <a:pt x="1" y="677"/>
                    <a:pt x="72" y="1179"/>
                  </a:cubicBezTo>
                  <a:cubicBezTo>
                    <a:pt x="130" y="1592"/>
                    <a:pt x="703" y="1869"/>
                    <a:pt x="1437" y="1881"/>
                  </a:cubicBezTo>
                  <a:lnTo>
                    <a:pt x="1875" y="5044"/>
                  </a:lnTo>
                  <a:cubicBezTo>
                    <a:pt x="1875" y="5044"/>
                    <a:pt x="2077" y="5236"/>
                    <a:pt x="2344" y="5236"/>
                  </a:cubicBezTo>
                  <a:cubicBezTo>
                    <a:pt x="2520" y="5236"/>
                    <a:pt x="2724" y="5153"/>
                    <a:pt x="2919" y="4877"/>
                  </a:cubicBezTo>
                  <a:lnTo>
                    <a:pt x="2919" y="4877"/>
                  </a:lnTo>
                  <a:cubicBezTo>
                    <a:pt x="2919" y="4877"/>
                    <a:pt x="2780" y="4924"/>
                    <a:pt x="2615" y="4924"/>
                  </a:cubicBezTo>
                  <a:cubicBezTo>
                    <a:pt x="2407" y="4924"/>
                    <a:pt x="2156" y="4848"/>
                    <a:pt x="2088" y="4503"/>
                  </a:cubicBezTo>
                  <a:lnTo>
                    <a:pt x="2068" y="4355"/>
                  </a:lnTo>
                  <a:lnTo>
                    <a:pt x="1734" y="1662"/>
                  </a:lnTo>
                  <a:cubicBezTo>
                    <a:pt x="1734" y="1662"/>
                    <a:pt x="1717" y="1663"/>
                    <a:pt x="1688" y="1663"/>
                  </a:cubicBezTo>
                  <a:cubicBezTo>
                    <a:pt x="1483" y="1663"/>
                    <a:pt x="649" y="1638"/>
                    <a:pt x="407" y="1244"/>
                  </a:cubicBezTo>
                  <a:lnTo>
                    <a:pt x="407" y="1244"/>
                  </a:lnTo>
                  <a:cubicBezTo>
                    <a:pt x="497" y="1321"/>
                    <a:pt x="613" y="1360"/>
                    <a:pt x="729" y="1366"/>
                  </a:cubicBezTo>
                  <a:cubicBezTo>
                    <a:pt x="734" y="1366"/>
                    <a:pt x="739" y="1366"/>
                    <a:pt x="743" y="1366"/>
                  </a:cubicBezTo>
                  <a:cubicBezTo>
                    <a:pt x="1001" y="1366"/>
                    <a:pt x="1218" y="1201"/>
                    <a:pt x="1225" y="973"/>
                  </a:cubicBezTo>
                  <a:cubicBezTo>
                    <a:pt x="1238" y="748"/>
                    <a:pt x="1025" y="561"/>
                    <a:pt x="754" y="555"/>
                  </a:cubicBezTo>
                  <a:cubicBezTo>
                    <a:pt x="696" y="555"/>
                    <a:pt x="645" y="561"/>
                    <a:pt x="587" y="574"/>
                  </a:cubicBezTo>
                  <a:cubicBezTo>
                    <a:pt x="1031" y="207"/>
                    <a:pt x="1920" y="13"/>
                    <a:pt x="19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848;p42">
              <a:extLst>
                <a:ext uri="{FF2B5EF4-FFF2-40B4-BE49-F238E27FC236}">
                  <a16:creationId xmlns:a16="http://schemas.microsoft.com/office/drawing/2014/main" id="{4596ECFF-F23B-4540-ACB3-206755158BFE}"/>
                </a:ext>
              </a:extLst>
            </p:cNvPr>
            <p:cNvSpPr/>
            <p:nvPr/>
          </p:nvSpPr>
          <p:spPr>
            <a:xfrm>
              <a:off x="3956525" y="3928350"/>
              <a:ext cx="29825" cy="41250"/>
            </a:xfrm>
            <a:custGeom>
              <a:avLst/>
              <a:gdLst/>
              <a:ahLst/>
              <a:cxnLst/>
              <a:rect l="l" t="t" r="r" b="b"/>
              <a:pathLst>
                <a:path w="1193" h="1650" extrusionOk="0">
                  <a:moveTo>
                    <a:pt x="387" y="0"/>
                  </a:moveTo>
                  <a:lnTo>
                    <a:pt x="387" y="0"/>
                  </a:lnTo>
                  <a:cubicBezTo>
                    <a:pt x="613" y="97"/>
                    <a:pt x="793" y="277"/>
                    <a:pt x="902" y="503"/>
                  </a:cubicBezTo>
                  <a:cubicBezTo>
                    <a:pt x="1192" y="1076"/>
                    <a:pt x="97" y="1604"/>
                    <a:pt x="1" y="1649"/>
                  </a:cubicBezTo>
                  <a:cubicBezTo>
                    <a:pt x="703" y="1437"/>
                    <a:pt x="1173" y="1018"/>
                    <a:pt x="1115" y="606"/>
                  </a:cubicBezTo>
                  <a:cubicBezTo>
                    <a:pt x="1076" y="329"/>
                    <a:pt x="793" y="110"/>
                    <a:pt x="3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849;p42">
              <a:extLst>
                <a:ext uri="{FF2B5EF4-FFF2-40B4-BE49-F238E27FC236}">
                  <a16:creationId xmlns:a16="http://schemas.microsoft.com/office/drawing/2014/main" id="{F28C8FE3-6ECA-4F8C-B203-2E1EA0A6E593}"/>
                </a:ext>
              </a:extLst>
            </p:cNvPr>
            <p:cNvSpPr/>
            <p:nvPr/>
          </p:nvSpPr>
          <p:spPr>
            <a:xfrm>
              <a:off x="3705650" y="4045050"/>
              <a:ext cx="466050" cy="424600"/>
            </a:xfrm>
            <a:custGeom>
              <a:avLst/>
              <a:gdLst/>
              <a:ahLst/>
              <a:cxnLst/>
              <a:rect l="l" t="t" r="r" b="b"/>
              <a:pathLst>
                <a:path w="18642" h="16984" extrusionOk="0">
                  <a:moveTo>
                    <a:pt x="9321" y="1"/>
                  </a:moveTo>
                  <a:cubicBezTo>
                    <a:pt x="7148" y="1"/>
                    <a:pt x="4976" y="830"/>
                    <a:pt x="3317" y="2489"/>
                  </a:cubicBezTo>
                  <a:cubicBezTo>
                    <a:pt x="0" y="5806"/>
                    <a:pt x="0" y="11178"/>
                    <a:pt x="3317" y="14495"/>
                  </a:cubicBezTo>
                  <a:cubicBezTo>
                    <a:pt x="4976" y="16154"/>
                    <a:pt x="7148" y="16983"/>
                    <a:pt x="9321" y="16983"/>
                  </a:cubicBezTo>
                  <a:cubicBezTo>
                    <a:pt x="11493" y="16983"/>
                    <a:pt x="13665" y="16154"/>
                    <a:pt x="15324" y="14495"/>
                  </a:cubicBezTo>
                  <a:cubicBezTo>
                    <a:pt x="18641" y="11178"/>
                    <a:pt x="18641" y="5806"/>
                    <a:pt x="15324" y="2489"/>
                  </a:cubicBezTo>
                  <a:cubicBezTo>
                    <a:pt x="13665" y="830"/>
                    <a:pt x="11493" y="1"/>
                    <a:pt x="93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850;p42">
              <a:extLst>
                <a:ext uri="{FF2B5EF4-FFF2-40B4-BE49-F238E27FC236}">
                  <a16:creationId xmlns:a16="http://schemas.microsoft.com/office/drawing/2014/main" id="{20B27A4E-17D2-4F3B-A852-C986AE941AEC}"/>
                </a:ext>
              </a:extLst>
            </p:cNvPr>
            <p:cNvSpPr/>
            <p:nvPr/>
          </p:nvSpPr>
          <p:spPr>
            <a:xfrm>
              <a:off x="3688250" y="4141225"/>
              <a:ext cx="457850" cy="328525"/>
            </a:xfrm>
            <a:custGeom>
              <a:avLst/>
              <a:gdLst/>
              <a:ahLst/>
              <a:cxnLst/>
              <a:rect l="l" t="t" r="r" b="b"/>
              <a:pathLst>
                <a:path w="18314" h="13141" extrusionOk="0">
                  <a:moveTo>
                    <a:pt x="2905" y="1"/>
                  </a:moveTo>
                  <a:cubicBezTo>
                    <a:pt x="0" y="4439"/>
                    <a:pt x="1836" y="10423"/>
                    <a:pt x="6732" y="12478"/>
                  </a:cubicBezTo>
                  <a:cubicBezTo>
                    <a:pt x="7810" y="12929"/>
                    <a:pt x="8920" y="13140"/>
                    <a:pt x="10008" y="13140"/>
                  </a:cubicBezTo>
                  <a:cubicBezTo>
                    <a:pt x="13859" y="13140"/>
                    <a:pt x="17429" y="10491"/>
                    <a:pt x="18313" y="6448"/>
                  </a:cubicBezTo>
                  <a:lnTo>
                    <a:pt x="18313" y="6448"/>
                  </a:lnTo>
                  <a:cubicBezTo>
                    <a:pt x="16722" y="8881"/>
                    <a:pt x="14030" y="10297"/>
                    <a:pt x="11201" y="10297"/>
                  </a:cubicBezTo>
                  <a:cubicBezTo>
                    <a:pt x="10629" y="10297"/>
                    <a:pt x="10051" y="10239"/>
                    <a:pt x="9476" y="10120"/>
                  </a:cubicBezTo>
                  <a:cubicBezTo>
                    <a:pt x="9836" y="9837"/>
                    <a:pt x="10055" y="9431"/>
                    <a:pt x="10010" y="9006"/>
                  </a:cubicBezTo>
                  <a:cubicBezTo>
                    <a:pt x="9945" y="8308"/>
                    <a:pt x="9238" y="7798"/>
                    <a:pt x="8387" y="7798"/>
                  </a:cubicBezTo>
                  <a:cubicBezTo>
                    <a:pt x="8319" y="7798"/>
                    <a:pt x="8250" y="7801"/>
                    <a:pt x="8181" y="7808"/>
                  </a:cubicBezTo>
                  <a:cubicBezTo>
                    <a:pt x="7395" y="7885"/>
                    <a:pt x="6770" y="8368"/>
                    <a:pt x="6628" y="8967"/>
                  </a:cubicBezTo>
                  <a:cubicBezTo>
                    <a:pt x="6081" y="8613"/>
                    <a:pt x="5579" y="8207"/>
                    <a:pt x="5128" y="7737"/>
                  </a:cubicBezTo>
                  <a:cubicBezTo>
                    <a:pt x="5147" y="7730"/>
                    <a:pt x="5166" y="7724"/>
                    <a:pt x="5186" y="7711"/>
                  </a:cubicBezTo>
                  <a:cubicBezTo>
                    <a:pt x="5521" y="7531"/>
                    <a:pt x="5669" y="7151"/>
                    <a:pt x="5521" y="6874"/>
                  </a:cubicBezTo>
                  <a:cubicBezTo>
                    <a:pt x="5422" y="6693"/>
                    <a:pt x="5227" y="6596"/>
                    <a:pt x="5010" y="6596"/>
                  </a:cubicBezTo>
                  <a:cubicBezTo>
                    <a:pt x="4886" y="6596"/>
                    <a:pt x="4756" y="6628"/>
                    <a:pt x="4632" y="6693"/>
                  </a:cubicBezTo>
                  <a:cubicBezTo>
                    <a:pt x="4542" y="6745"/>
                    <a:pt x="4464" y="6809"/>
                    <a:pt x="4400" y="6887"/>
                  </a:cubicBezTo>
                  <a:cubicBezTo>
                    <a:pt x="4155" y="6564"/>
                    <a:pt x="3936" y="6223"/>
                    <a:pt x="3743" y="5862"/>
                  </a:cubicBezTo>
                  <a:cubicBezTo>
                    <a:pt x="2764" y="4072"/>
                    <a:pt x="2467" y="1991"/>
                    <a:pt x="29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51;p42">
              <a:extLst>
                <a:ext uri="{FF2B5EF4-FFF2-40B4-BE49-F238E27FC236}">
                  <a16:creationId xmlns:a16="http://schemas.microsoft.com/office/drawing/2014/main" id="{E233DD3E-89A3-4222-AAC0-B05118DED2D7}"/>
                </a:ext>
              </a:extLst>
            </p:cNvPr>
            <p:cNvSpPr/>
            <p:nvPr/>
          </p:nvSpPr>
          <p:spPr>
            <a:xfrm>
              <a:off x="3896775" y="4105350"/>
              <a:ext cx="155750" cy="122850"/>
            </a:xfrm>
            <a:custGeom>
              <a:avLst/>
              <a:gdLst/>
              <a:ahLst/>
              <a:cxnLst/>
              <a:rect l="l" t="t" r="r" b="b"/>
              <a:pathLst>
                <a:path w="6230" h="4914" extrusionOk="0">
                  <a:moveTo>
                    <a:pt x="3307" y="0"/>
                  </a:moveTo>
                  <a:cubicBezTo>
                    <a:pt x="3102" y="0"/>
                    <a:pt x="2892" y="19"/>
                    <a:pt x="2680" y="57"/>
                  </a:cubicBezTo>
                  <a:cubicBezTo>
                    <a:pt x="1089" y="341"/>
                    <a:pt x="1" y="1648"/>
                    <a:pt x="239" y="2975"/>
                  </a:cubicBezTo>
                  <a:cubicBezTo>
                    <a:pt x="446" y="4126"/>
                    <a:pt x="1592" y="4913"/>
                    <a:pt x="2926" y="4913"/>
                  </a:cubicBezTo>
                  <a:cubicBezTo>
                    <a:pt x="3131" y="4913"/>
                    <a:pt x="3339" y="4895"/>
                    <a:pt x="3550" y="4856"/>
                  </a:cubicBezTo>
                  <a:cubicBezTo>
                    <a:pt x="5141" y="4566"/>
                    <a:pt x="6230" y="3259"/>
                    <a:pt x="5991" y="1932"/>
                  </a:cubicBezTo>
                  <a:cubicBezTo>
                    <a:pt x="5785" y="787"/>
                    <a:pt x="4643" y="0"/>
                    <a:pt x="33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52;p42">
              <a:extLst>
                <a:ext uri="{FF2B5EF4-FFF2-40B4-BE49-F238E27FC236}">
                  <a16:creationId xmlns:a16="http://schemas.microsoft.com/office/drawing/2014/main" id="{8D6244F2-A3F7-4D29-A76D-712331BCD074}"/>
                </a:ext>
              </a:extLst>
            </p:cNvPr>
            <p:cNvSpPr/>
            <p:nvPr/>
          </p:nvSpPr>
          <p:spPr>
            <a:xfrm>
              <a:off x="3953800" y="4275675"/>
              <a:ext cx="60250" cy="47975"/>
            </a:xfrm>
            <a:custGeom>
              <a:avLst/>
              <a:gdLst/>
              <a:ahLst/>
              <a:cxnLst/>
              <a:rect l="l" t="t" r="r" b="b"/>
              <a:pathLst>
                <a:path w="2410" h="1919" extrusionOk="0">
                  <a:moveTo>
                    <a:pt x="1361" y="1"/>
                  </a:moveTo>
                  <a:cubicBezTo>
                    <a:pt x="1166" y="1"/>
                    <a:pt x="960" y="51"/>
                    <a:pt x="767" y="156"/>
                  </a:cubicBezTo>
                  <a:cubicBezTo>
                    <a:pt x="238" y="446"/>
                    <a:pt x="0" y="1045"/>
                    <a:pt x="245" y="1483"/>
                  </a:cubicBezTo>
                  <a:cubicBezTo>
                    <a:pt x="397" y="1766"/>
                    <a:pt x="708" y="1918"/>
                    <a:pt x="1051" y="1918"/>
                  </a:cubicBezTo>
                  <a:cubicBezTo>
                    <a:pt x="1246" y="1918"/>
                    <a:pt x="1451" y="1869"/>
                    <a:pt x="1643" y="1766"/>
                  </a:cubicBezTo>
                  <a:cubicBezTo>
                    <a:pt x="2171" y="1476"/>
                    <a:pt x="2409" y="884"/>
                    <a:pt x="2164" y="439"/>
                  </a:cubicBezTo>
                  <a:cubicBezTo>
                    <a:pt x="2012" y="156"/>
                    <a:pt x="1703" y="1"/>
                    <a:pt x="13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53;p42">
              <a:extLst>
                <a:ext uri="{FF2B5EF4-FFF2-40B4-BE49-F238E27FC236}">
                  <a16:creationId xmlns:a16="http://schemas.microsoft.com/office/drawing/2014/main" id="{6EE2B52D-EB92-407A-9383-2D6195CDA9E2}"/>
                </a:ext>
              </a:extLst>
            </p:cNvPr>
            <p:cNvSpPr/>
            <p:nvPr/>
          </p:nvSpPr>
          <p:spPr>
            <a:xfrm>
              <a:off x="4031900" y="4280275"/>
              <a:ext cx="60400" cy="73100"/>
            </a:xfrm>
            <a:custGeom>
              <a:avLst/>
              <a:gdLst/>
              <a:ahLst/>
              <a:cxnLst/>
              <a:rect l="l" t="t" r="r" b="b"/>
              <a:pathLst>
                <a:path w="2416" h="2924" extrusionOk="0">
                  <a:moveTo>
                    <a:pt x="1062" y="1"/>
                  </a:moveTo>
                  <a:cubicBezTo>
                    <a:pt x="940" y="1"/>
                    <a:pt x="812" y="29"/>
                    <a:pt x="689" y="88"/>
                  </a:cubicBezTo>
                  <a:cubicBezTo>
                    <a:pt x="316" y="262"/>
                    <a:pt x="129" y="655"/>
                    <a:pt x="277" y="964"/>
                  </a:cubicBezTo>
                  <a:cubicBezTo>
                    <a:pt x="329" y="1080"/>
                    <a:pt x="425" y="1170"/>
                    <a:pt x="541" y="1221"/>
                  </a:cubicBezTo>
                  <a:cubicBezTo>
                    <a:pt x="200" y="1440"/>
                    <a:pt x="0" y="1801"/>
                    <a:pt x="71" y="2168"/>
                  </a:cubicBezTo>
                  <a:cubicBezTo>
                    <a:pt x="149" y="2621"/>
                    <a:pt x="597" y="2924"/>
                    <a:pt x="1123" y="2924"/>
                  </a:cubicBezTo>
                  <a:cubicBezTo>
                    <a:pt x="1202" y="2924"/>
                    <a:pt x="1284" y="2917"/>
                    <a:pt x="1366" y="2903"/>
                  </a:cubicBezTo>
                  <a:cubicBezTo>
                    <a:pt x="1984" y="2787"/>
                    <a:pt x="2416" y="2278"/>
                    <a:pt x="2319" y="1763"/>
                  </a:cubicBezTo>
                  <a:cubicBezTo>
                    <a:pt x="2248" y="1376"/>
                    <a:pt x="1907" y="1093"/>
                    <a:pt x="1475" y="1028"/>
                  </a:cubicBezTo>
                  <a:cubicBezTo>
                    <a:pt x="1668" y="829"/>
                    <a:pt x="1739" y="552"/>
                    <a:pt x="1636" y="326"/>
                  </a:cubicBezTo>
                  <a:cubicBezTo>
                    <a:pt x="1537" y="118"/>
                    <a:pt x="1312" y="1"/>
                    <a:pt x="10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54;p42">
              <a:extLst>
                <a:ext uri="{FF2B5EF4-FFF2-40B4-BE49-F238E27FC236}">
                  <a16:creationId xmlns:a16="http://schemas.microsoft.com/office/drawing/2014/main" id="{3A16F115-060C-4FB6-91A9-5AD45F93FB49}"/>
                </a:ext>
              </a:extLst>
            </p:cNvPr>
            <p:cNvSpPr/>
            <p:nvPr/>
          </p:nvSpPr>
          <p:spPr>
            <a:xfrm>
              <a:off x="3782600" y="4189625"/>
              <a:ext cx="79750" cy="64000"/>
            </a:xfrm>
            <a:custGeom>
              <a:avLst/>
              <a:gdLst/>
              <a:ahLst/>
              <a:cxnLst/>
              <a:rect l="l" t="t" r="r" b="b"/>
              <a:pathLst>
                <a:path w="3190" h="2560" extrusionOk="0">
                  <a:moveTo>
                    <a:pt x="1354" y="0"/>
                  </a:moveTo>
                  <a:cubicBezTo>
                    <a:pt x="933" y="0"/>
                    <a:pt x="552" y="179"/>
                    <a:pt x="349" y="512"/>
                  </a:cubicBezTo>
                  <a:cubicBezTo>
                    <a:pt x="1" y="1079"/>
                    <a:pt x="278" y="1884"/>
                    <a:pt x="967" y="2303"/>
                  </a:cubicBezTo>
                  <a:cubicBezTo>
                    <a:pt x="1247" y="2476"/>
                    <a:pt x="1552" y="2559"/>
                    <a:pt x="1839" y="2559"/>
                  </a:cubicBezTo>
                  <a:cubicBezTo>
                    <a:pt x="2256" y="2559"/>
                    <a:pt x="2635" y="2382"/>
                    <a:pt x="2842" y="2045"/>
                  </a:cubicBezTo>
                  <a:cubicBezTo>
                    <a:pt x="3189" y="1472"/>
                    <a:pt x="2912" y="673"/>
                    <a:pt x="2223" y="255"/>
                  </a:cubicBezTo>
                  <a:cubicBezTo>
                    <a:pt x="1944" y="83"/>
                    <a:pt x="1640" y="0"/>
                    <a:pt x="1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402722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815"/>
        <p:cNvGrpSpPr/>
        <p:nvPr/>
      </p:nvGrpSpPr>
      <p:grpSpPr>
        <a:xfrm>
          <a:off x="0" y="0"/>
          <a:ext cx="0" cy="0"/>
          <a:chOff x="0" y="0"/>
          <a:chExt cx="0" cy="0"/>
        </a:xfrm>
      </p:grpSpPr>
      <p:grpSp>
        <p:nvGrpSpPr>
          <p:cNvPr id="816" name="Google Shape;816;p42"/>
          <p:cNvGrpSpPr/>
          <p:nvPr/>
        </p:nvGrpSpPr>
        <p:grpSpPr>
          <a:xfrm>
            <a:off x="200777" y="261525"/>
            <a:ext cx="1227056" cy="1245022"/>
            <a:chOff x="3605950" y="3926100"/>
            <a:chExt cx="657375" cy="667000"/>
          </a:xfrm>
        </p:grpSpPr>
        <p:sp>
          <p:nvSpPr>
            <p:cNvPr id="817" name="Google Shape;817;p42"/>
            <p:cNvSpPr/>
            <p:nvPr/>
          </p:nvSpPr>
          <p:spPr>
            <a:xfrm>
              <a:off x="3911275" y="4247025"/>
              <a:ext cx="344325" cy="233925"/>
            </a:xfrm>
            <a:custGeom>
              <a:avLst/>
              <a:gdLst/>
              <a:ahLst/>
              <a:cxnLst/>
              <a:rect l="l" t="t" r="r" b="b"/>
              <a:pathLst>
                <a:path w="13773" h="9357" extrusionOk="0">
                  <a:moveTo>
                    <a:pt x="774" y="1"/>
                  </a:moveTo>
                  <a:lnTo>
                    <a:pt x="1" y="1366"/>
                  </a:lnTo>
                  <a:lnTo>
                    <a:pt x="6371" y="4993"/>
                  </a:lnTo>
                  <a:lnTo>
                    <a:pt x="6371" y="4993"/>
                  </a:lnTo>
                  <a:lnTo>
                    <a:pt x="6345" y="4522"/>
                  </a:lnTo>
                  <a:lnTo>
                    <a:pt x="6429" y="4561"/>
                  </a:lnTo>
                  <a:lnTo>
                    <a:pt x="10919" y="7041"/>
                  </a:lnTo>
                  <a:cubicBezTo>
                    <a:pt x="10919" y="7041"/>
                    <a:pt x="10236" y="8606"/>
                    <a:pt x="10841" y="9167"/>
                  </a:cubicBezTo>
                  <a:cubicBezTo>
                    <a:pt x="10983" y="9300"/>
                    <a:pt x="11139" y="9357"/>
                    <a:pt x="11302" y="9357"/>
                  </a:cubicBezTo>
                  <a:cubicBezTo>
                    <a:pt x="12184" y="9357"/>
                    <a:pt x="13267" y="7698"/>
                    <a:pt x="13321" y="7627"/>
                  </a:cubicBezTo>
                  <a:cubicBezTo>
                    <a:pt x="13457" y="7350"/>
                    <a:pt x="13560" y="7060"/>
                    <a:pt x="13637" y="6758"/>
                  </a:cubicBezTo>
                  <a:lnTo>
                    <a:pt x="13637" y="6751"/>
                  </a:lnTo>
                  <a:cubicBezTo>
                    <a:pt x="13669" y="6616"/>
                    <a:pt x="13695" y="6474"/>
                    <a:pt x="13708" y="6332"/>
                  </a:cubicBezTo>
                  <a:cubicBezTo>
                    <a:pt x="13772" y="5714"/>
                    <a:pt x="13630" y="5205"/>
                    <a:pt x="13270" y="5006"/>
                  </a:cubicBezTo>
                  <a:cubicBezTo>
                    <a:pt x="13153" y="4939"/>
                    <a:pt x="13021" y="4907"/>
                    <a:pt x="12879" y="4907"/>
                  </a:cubicBezTo>
                  <a:cubicBezTo>
                    <a:pt x="12381" y="4907"/>
                    <a:pt x="11761" y="5302"/>
                    <a:pt x="11234" y="5959"/>
                  </a:cubicBezTo>
                  <a:lnTo>
                    <a:pt x="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2"/>
            <p:cNvSpPr/>
            <p:nvPr/>
          </p:nvSpPr>
          <p:spPr>
            <a:xfrm>
              <a:off x="4205975" y="4437000"/>
              <a:ext cx="22550" cy="18000"/>
            </a:xfrm>
            <a:custGeom>
              <a:avLst/>
              <a:gdLst/>
              <a:ahLst/>
              <a:cxnLst/>
              <a:rect l="l" t="t" r="r" b="b"/>
              <a:pathLst>
                <a:path w="902" h="720" extrusionOk="0">
                  <a:moveTo>
                    <a:pt x="512" y="1"/>
                  </a:moveTo>
                  <a:cubicBezTo>
                    <a:pt x="439" y="1"/>
                    <a:pt x="361" y="20"/>
                    <a:pt x="290" y="60"/>
                  </a:cubicBezTo>
                  <a:cubicBezTo>
                    <a:pt x="90" y="170"/>
                    <a:pt x="0" y="389"/>
                    <a:pt x="90" y="556"/>
                  </a:cubicBezTo>
                  <a:cubicBezTo>
                    <a:pt x="147" y="662"/>
                    <a:pt x="263" y="719"/>
                    <a:pt x="390" y="719"/>
                  </a:cubicBezTo>
                  <a:cubicBezTo>
                    <a:pt x="464" y="719"/>
                    <a:pt x="541" y="700"/>
                    <a:pt x="612" y="659"/>
                  </a:cubicBezTo>
                  <a:cubicBezTo>
                    <a:pt x="812" y="556"/>
                    <a:pt x="902" y="331"/>
                    <a:pt x="812" y="163"/>
                  </a:cubicBezTo>
                  <a:cubicBezTo>
                    <a:pt x="755" y="58"/>
                    <a:pt x="639" y="1"/>
                    <a:pt x="5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2"/>
            <p:cNvSpPr/>
            <p:nvPr/>
          </p:nvSpPr>
          <p:spPr>
            <a:xfrm>
              <a:off x="4060075" y="4338325"/>
              <a:ext cx="184575" cy="150325"/>
            </a:xfrm>
            <a:custGeom>
              <a:avLst/>
              <a:gdLst/>
              <a:ahLst/>
              <a:cxnLst/>
              <a:rect l="l" t="t" r="r" b="b"/>
              <a:pathLst>
                <a:path w="7383" h="6013" extrusionOk="0">
                  <a:moveTo>
                    <a:pt x="1224" y="1"/>
                  </a:moveTo>
                  <a:lnTo>
                    <a:pt x="1224" y="1"/>
                  </a:lnTo>
                  <a:cubicBezTo>
                    <a:pt x="0" y="297"/>
                    <a:pt x="426" y="1341"/>
                    <a:pt x="426" y="1341"/>
                  </a:cubicBezTo>
                  <a:lnTo>
                    <a:pt x="4503" y="3666"/>
                  </a:lnTo>
                  <a:cubicBezTo>
                    <a:pt x="4123" y="4684"/>
                    <a:pt x="4187" y="5611"/>
                    <a:pt x="4728" y="5914"/>
                  </a:cubicBezTo>
                  <a:cubicBezTo>
                    <a:pt x="4845" y="5981"/>
                    <a:pt x="4976" y="6013"/>
                    <a:pt x="5117" y="6013"/>
                  </a:cubicBezTo>
                  <a:cubicBezTo>
                    <a:pt x="5764" y="6013"/>
                    <a:pt x="6621" y="5341"/>
                    <a:pt x="7208" y="4304"/>
                  </a:cubicBezTo>
                  <a:cubicBezTo>
                    <a:pt x="7273" y="4194"/>
                    <a:pt x="7331" y="4085"/>
                    <a:pt x="7382" y="3975"/>
                  </a:cubicBezTo>
                  <a:lnTo>
                    <a:pt x="7382" y="3975"/>
                  </a:lnTo>
                  <a:cubicBezTo>
                    <a:pt x="7331" y="4027"/>
                    <a:pt x="6583" y="5128"/>
                    <a:pt x="5843" y="5540"/>
                  </a:cubicBezTo>
                  <a:cubicBezTo>
                    <a:pt x="5888" y="5476"/>
                    <a:pt x="5933" y="5399"/>
                    <a:pt x="5959" y="5321"/>
                  </a:cubicBezTo>
                  <a:cubicBezTo>
                    <a:pt x="6094" y="4954"/>
                    <a:pt x="5952" y="4561"/>
                    <a:pt x="5637" y="4445"/>
                  </a:cubicBezTo>
                  <a:cubicBezTo>
                    <a:pt x="5581" y="4426"/>
                    <a:pt x="5525" y="4417"/>
                    <a:pt x="5468" y="4417"/>
                  </a:cubicBezTo>
                  <a:cubicBezTo>
                    <a:pt x="5206" y="4417"/>
                    <a:pt x="4943" y="4614"/>
                    <a:pt x="4831" y="4916"/>
                  </a:cubicBezTo>
                  <a:cubicBezTo>
                    <a:pt x="4773" y="5083"/>
                    <a:pt x="4767" y="5257"/>
                    <a:pt x="4818" y="5425"/>
                  </a:cubicBezTo>
                  <a:cubicBezTo>
                    <a:pt x="4361" y="4793"/>
                    <a:pt x="4973" y="3383"/>
                    <a:pt x="4973" y="3383"/>
                  </a:cubicBezTo>
                  <a:lnTo>
                    <a:pt x="1469" y="1450"/>
                  </a:lnTo>
                  <a:lnTo>
                    <a:pt x="1276" y="1347"/>
                  </a:lnTo>
                  <a:cubicBezTo>
                    <a:pt x="509" y="838"/>
                    <a:pt x="1224" y="1"/>
                    <a:pt x="1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2"/>
            <p:cNvSpPr/>
            <p:nvPr/>
          </p:nvSpPr>
          <p:spPr>
            <a:xfrm>
              <a:off x="4192125" y="4369600"/>
              <a:ext cx="63625" cy="35750"/>
            </a:xfrm>
            <a:custGeom>
              <a:avLst/>
              <a:gdLst/>
              <a:ahLst/>
              <a:cxnLst/>
              <a:rect l="l" t="t" r="r" b="b"/>
              <a:pathLst>
                <a:path w="2545" h="1430" extrusionOk="0">
                  <a:moveTo>
                    <a:pt x="1654" y="0"/>
                  </a:moveTo>
                  <a:cubicBezTo>
                    <a:pt x="1158" y="0"/>
                    <a:pt x="534" y="395"/>
                    <a:pt x="0" y="1049"/>
                  </a:cubicBezTo>
                  <a:cubicBezTo>
                    <a:pt x="90" y="970"/>
                    <a:pt x="906" y="226"/>
                    <a:pt x="1559" y="226"/>
                  </a:cubicBezTo>
                  <a:cubicBezTo>
                    <a:pt x="1750" y="226"/>
                    <a:pt x="1927" y="289"/>
                    <a:pt x="2068" y="450"/>
                  </a:cubicBezTo>
                  <a:cubicBezTo>
                    <a:pt x="2390" y="824"/>
                    <a:pt x="2474" y="1172"/>
                    <a:pt x="2480" y="1429"/>
                  </a:cubicBezTo>
                  <a:cubicBezTo>
                    <a:pt x="2545" y="805"/>
                    <a:pt x="2396" y="302"/>
                    <a:pt x="2036" y="96"/>
                  </a:cubicBezTo>
                  <a:cubicBezTo>
                    <a:pt x="1922" y="31"/>
                    <a:pt x="1793" y="0"/>
                    <a:pt x="1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2"/>
            <p:cNvSpPr/>
            <p:nvPr/>
          </p:nvSpPr>
          <p:spPr>
            <a:xfrm>
              <a:off x="3938175" y="4030200"/>
              <a:ext cx="325150" cy="290125"/>
            </a:xfrm>
            <a:custGeom>
              <a:avLst/>
              <a:gdLst/>
              <a:ahLst/>
              <a:cxnLst/>
              <a:rect l="l" t="t" r="r" b="b"/>
              <a:pathLst>
                <a:path w="13006" h="11605" extrusionOk="0">
                  <a:moveTo>
                    <a:pt x="9324" y="0"/>
                  </a:moveTo>
                  <a:cubicBezTo>
                    <a:pt x="9095" y="0"/>
                    <a:pt x="8897" y="63"/>
                    <a:pt x="8748" y="197"/>
                  </a:cubicBezTo>
                  <a:cubicBezTo>
                    <a:pt x="8290" y="596"/>
                    <a:pt x="8419" y="1517"/>
                    <a:pt x="8992" y="2432"/>
                  </a:cubicBezTo>
                  <a:lnTo>
                    <a:pt x="8992" y="2438"/>
                  </a:lnTo>
                  <a:lnTo>
                    <a:pt x="0" y="10432"/>
                  </a:lnTo>
                  <a:lnTo>
                    <a:pt x="1044" y="11604"/>
                  </a:lnTo>
                  <a:lnTo>
                    <a:pt x="6525" y="6728"/>
                  </a:lnTo>
                  <a:lnTo>
                    <a:pt x="6068" y="6606"/>
                  </a:lnTo>
                  <a:lnTo>
                    <a:pt x="6132" y="6535"/>
                  </a:lnTo>
                  <a:lnTo>
                    <a:pt x="9913" y="3076"/>
                  </a:lnTo>
                  <a:cubicBezTo>
                    <a:pt x="9913" y="3076"/>
                    <a:pt x="10843" y="3916"/>
                    <a:pt x="11567" y="3916"/>
                  </a:cubicBezTo>
                  <a:cubicBezTo>
                    <a:pt x="11689" y="3916"/>
                    <a:pt x="11805" y="3892"/>
                    <a:pt x="11910" y="3836"/>
                  </a:cubicBezTo>
                  <a:cubicBezTo>
                    <a:pt x="13005" y="3244"/>
                    <a:pt x="11298" y="1079"/>
                    <a:pt x="11247" y="989"/>
                  </a:cubicBezTo>
                  <a:cubicBezTo>
                    <a:pt x="11028" y="770"/>
                    <a:pt x="10783" y="577"/>
                    <a:pt x="10525" y="409"/>
                  </a:cubicBezTo>
                  <a:lnTo>
                    <a:pt x="10519" y="409"/>
                  </a:lnTo>
                  <a:cubicBezTo>
                    <a:pt x="10397" y="339"/>
                    <a:pt x="10274" y="268"/>
                    <a:pt x="10145" y="210"/>
                  </a:cubicBezTo>
                  <a:cubicBezTo>
                    <a:pt x="9852" y="73"/>
                    <a:pt x="9570" y="0"/>
                    <a:pt x="9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2"/>
            <p:cNvSpPr/>
            <p:nvPr/>
          </p:nvSpPr>
          <p:spPr>
            <a:xfrm>
              <a:off x="4209200" y="4073000"/>
              <a:ext cx="18850" cy="20525"/>
            </a:xfrm>
            <a:custGeom>
              <a:avLst/>
              <a:gdLst/>
              <a:ahLst/>
              <a:cxnLst/>
              <a:rect l="l" t="t" r="r" b="b"/>
              <a:pathLst>
                <a:path w="754" h="821" extrusionOk="0">
                  <a:moveTo>
                    <a:pt x="359" y="1"/>
                  </a:moveTo>
                  <a:cubicBezTo>
                    <a:pt x="342" y="1"/>
                    <a:pt x="326" y="2"/>
                    <a:pt x="309" y="5"/>
                  </a:cubicBezTo>
                  <a:cubicBezTo>
                    <a:pt x="116" y="37"/>
                    <a:pt x="0" y="243"/>
                    <a:pt x="39" y="469"/>
                  </a:cubicBezTo>
                  <a:cubicBezTo>
                    <a:pt x="74" y="674"/>
                    <a:pt x="227" y="821"/>
                    <a:pt x="395" y="821"/>
                  </a:cubicBezTo>
                  <a:cubicBezTo>
                    <a:pt x="411" y="821"/>
                    <a:pt x="428" y="820"/>
                    <a:pt x="445" y="817"/>
                  </a:cubicBezTo>
                  <a:cubicBezTo>
                    <a:pt x="631" y="784"/>
                    <a:pt x="754" y="578"/>
                    <a:pt x="715" y="353"/>
                  </a:cubicBezTo>
                  <a:cubicBezTo>
                    <a:pt x="680" y="147"/>
                    <a:pt x="527" y="1"/>
                    <a:pt x="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2"/>
            <p:cNvSpPr/>
            <p:nvPr/>
          </p:nvSpPr>
          <p:spPr>
            <a:xfrm>
              <a:off x="4073375" y="4054925"/>
              <a:ext cx="184625" cy="143500"/>
            </a:xfrm>
            <a:custGeom>
              <a:avLst/>
              <a:gdLst/>
              <a:ahLst/>
              <a:cxnLst/>
              <a:rect l="l" t="t" r="r" b="b"/>
              <a:pathLst>
                <a:path w="7385" h="5740" extrusionOk="0">
                  <a:moveTo>
                    <a:pt x="5839" y="0"/>
                  </a:moveTo>
                  <a:lnTo>
                    <a:pt x="5839" y="0"/>
                  </a:lnTo>
                  <a:cubicBezTo>
                    <a:pt x="5878" y="65"/>
                    <a:pt x="6683" y="1127"/>
                    <a:pt x="6831" y="1965"/>
                  </a:cubicBezTo>
                  <a:cubicBezTo>
                    <a:pt x="6786" y="1894"/>
                    <a:pt x="6728" y="1830"/>
                    <a:pt x="6663" y="1778"/>
                  </a:cubicBezTo>
                  <a:cubicBezTo>
                    <a:pt x="6515" y="1660"/>
                    <a:pt x="6341" y="1602"/>
                    <a:pt x="6178" y="1602"/>
                  </a:cubicBezTo>
                  <a:cubicBezTo>
                    <a:pt x="6002" y="1602"/>
                    <a:pt x="5839" y="1670"/>
                    <a:pt x="5736" y="1804"/>
                  </a:cubicBezTo>
                  <a:cubicBezTo>
                    <a:pt x="5530" y="2061"/>
                    <a:pt x="5613" y="2474"/>
                    <a:pt x="5923" y="2712"/>
                  </a:cubicBezTo>
                  <a:cubicBezTo>
                    <a:pt x="6051" y="2821"/>
                    <a:pt x="6219" y="2879"/>
                    <a:pt x="6393" y="2886"/>
                  </a:cubicBezTo>
                  <a:cubicBezTo>
                    <a:pt x="6318" y="2909"/>
                    <a:pt x="6239" y="2920"/>
                    <a:pt x="6157" y="2920"/>
                  </a:cubicBezTo>
                  <a:cubicBezTo>
                    <a:pt x="5433" y="2920"/>
                    <a:pt x="4512" y="2087"/>
                    <a:pt x="4512" y="2087"/>
                  </a:cubicBezTo>
                  <a:lnTo>
                    <a:pt x="1555" y="4786"/>
                  </a:lnTo>
                  <a:lnTo>
                    <a:pt x="1394" y="4934"/>
                  </a:lnTo>
                  <a:cubicBezTo>
                    <a:pt x="1227" y="5063"/>
                    <a:pt x="1069" y="5112"/>
                    <a:pt x="923" y="5112"/>
                  </a:cubicBezTo>
                  <a:cubicBezTo>
                    <a:pt x="436" y="5112"/>
                    <a:pt x="100" y="4554"/>
                    <a:pt x="100" y="4554"/>
                  </a:cubicBezTo>
                  <a:lnTo>
                    <a:pt x="100" y="4554"/>
                  </a:lnTo>
                  <a:cubicBezTo>
                    <a:pt x="0" y="5687"/>
                    <a:pt x="917" y="5740"/>
                    <a:pt x="1090" y="5740"/>
                  </a:cubicBezTo>
                  <a:cubicBezTo>
                    <a:pt x="1108" y="5740"/>
                    <a:pt x="1117" y="5739"/>
                    <a:pt x="1117" y="5739"/>
                  </a:cubicBezTo>
                  <a:lnTo>
                    <a:pt x="4634" y="2615"/>
                  </a:lnTo>
                  <a:cubicBezTo>
                    <a:pt x="5194" y="3076"/>
                    <a:pt x="5783" y="3335"/>
                    <a:pt x="6248" y="3335"/>
                  </a:cubicBezTo>
                  <a:cubicBezTo>
                    <a:pt x="6479" y="3335"/>
                    <a:pt x="6679" y="3272"/>
                    <a:pt x="6831" y="3137"/>
                  </a:cubicBezTo>
                  <a:cubicBezTo>
                    <a:pt x="7385" y="2635"/>
                    <a:pt x="7063" y="1353"/>
                    <a:pt x="6097" y="271"/>
                  </a:cubicBezTo>
                  <a:cubicBezTo>
                    <a:pt x="6013" y="174"/>
                    <a:pt x="5929" y="84"/>
                    <a:pt x="58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2"/>
            <p:cNvSpPr/>
            <p:nvPr/>
          </p:nvSpPr>
          <p:spPr>
            <a:xfrm>
              <a:off x="4143475" y="4030025"/>
              <a:ext cx="48350" cy="60825"/>
            </a:xfrm>
            <a:custGeom>
              <a:avLst/>
              <a:gdLst/>
              <a:ahLst/>
              <a:cxnLst/>
              <a:rect l="l" t="t" r="r" b="b"/>
              <a:pathLst>
                <a:path w="1934" h="2433" extrusionOk="0">
                  <a:moveTo>
                    <a:pt x="1112" y="1"/>
                  </a:moveTo>
                  <a:cubicBezTo>
                    <a:pt x="883" y="1"/>
                    <a:pt x="685" y="64"/>
                    <a:pt x="536" y="197"/>
                  </a:cubicBezTo>
                  <a:cubicBezTo>
                    <a:pt x="78" y="603"/>
                    <a:pt x="207" y="1524"/>
                    <a:pt x="780" y="2433"/>
                  </a:cubicBezTo>
                  <a:cubicBezTo>
                    <a:pt x="722" y="2291"/>
                    <a:pt x="1" y="642"/>
                    <a:pt x="877" y="288"/>
                  </a:cubicBezTo>
                  <a:cubicBezTo>
                    <a:pt x="1126" y="186"/>
                    <a:pt x="1344" y="149"/>
                    <a:pt x="1531" y="149"/>
                  </a:cubicBezTo>
                  <a:cubicBezTo>
                    <a:pt x="1687" y="149"/>
                    <a:pt x="1822" y="175"/>
                    <a:pt x="1933" y="210"/>
                  </a:cubicBezTo>
                  <a:cubicBezTo>
                    <a:pt x="1640" y="74"/>
                    <a:pt x="1358" y="1"/>
                    <a:pt x="11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2"/>
            <p:cNvSpPr/>
            <p:nvPr/>
          </p:nvSpPr>
          <p:spPr>
            <a:xfrm>
              <a:off x="3816750" y="4293575"/>
              <a:ext cx="108075" cy="299525"/>
            </a:xfrm>
            <a:custGeom>
              <a:avLst/>
              <a:gdLst/>
              <a:ahLst/>
              <a:cxnLst/>
              <a:rect l="l" t="t" r="r" b="b"/>
              <a:pathLst>
                <a:path w="4323" h="11981" extrusionOk="0">
                  <a:moveTo>
                    <a:pt x="3028" y="0"/>
                  </a:moveTo>
                  <a:lnTo>
                    <a:pt x="2191" y="5920"/>
                  </a:lnTo>
                  <a:lnTo>
                    <a:pt x="2191" y="5920"/>
                  </a:lnTo>
                  <a:lnTo>
                    <a:pt x="2538" y="5759"/>
                  </a:lnTo>
                  <a:lnTo>
                    <a:pt x="2538" y="5836"/>
                  </a:lnTo>
                  <a:lnTo>
                    <a:pt x="2010" y="9978"/>
                  </a:lnTo>
                  <a:cubicBezTo>
                    <a:pt x="2010" y="9978"/>
                    <a:pt x="1983" y="9977"/>
                    <a:pt x="1935" y="9977"/>
                  </a:cubicBezTo>
                  <a:cubicBezTo>
                    <a:pt x="1642" y="9977"/>
                    <a:pt x="585" y="10015"/>
                    <a:pt x="374" y="10558"/>
                  </a:cubicBezTo>
                  <a:cubicBezTo>
                    <a:pt x="1" y="11498"/>
                    <a:pt x="2203" y="11942"/>
                    <a:pt x="2281" y="11975"/>
                  </a:cubicBezTo>
                  <a:cubicBezTo>
                    <a:pt x="2360" y="11979"/>
                    <a:pt x="2440" y="11981"/>
                    <a:pt x="2519" y="11981"/>
                  </a:cubicBezTo>
                  <a:cubicBezTo>
                    <a:pt x="2691" y="11981"/>
                    <a:pt x="2863" y="11971"/>
                    <a:pt x="3034" y="11949"/>
                  </a:cubicBezTo>
                  <a:cubicBezTo>
                    <a:pt x="3150" y="11930"/>
                    <a:pt x="3266" y="11910"/>
                    <a:pt x="3376" y="11878"/>
                  </a:cubicBezTo>
                  <a:cubicBezTo>
                    <a:pt x="3865" y="11743"/>
                    <a:pt x="4207" y="11485"/>
                    <a:pt x="4252" y="11150"/>
                  </a:cubicBezTo>
                  <a:cubicBezTo>
                    <a:pt x="4323" y="10661"/>
                    <a:pt x="3756" y="10152"/>
                    <a:pt x="2918" y="9894"/>
                  </a:cubicBezTo>
                  <a:lnTo>
                    <a:pt x="2912" y="9894"/>
                  </a:lnTo>
                  <a:lnTo>
                    <a:pt x="4290" y="187"/>
                  </a:lnTo>
                  <a:lnTo>
                    <a:pt x="30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2"/>
            <p:cNvSpPr/>
            <p:nvPr/>
          </p:nvSpPr>
          <p:spPr>
            <a:xfrm>
              <a:off x="3850400" y="4567250"/>
              <a:ext cx="17750" cy="15150"/>
            </a:xfrm>
            <a:custGeom>
              <a:avLst/>
              <a:gdLst/>
              <a:ahLst/>
              <a:cxnLst/>
              <a:rect l="l" t="t" r="r" b="b"/>
              <a:pathLst>
                <a:path w="710" h="606" extrusionOk="0">
                  <a:moveTo>
                    <a:pt x="299" y="0"/>
                  </a:moveTo>
                  <a:cubicBezTo>
                    <a:pt x="220" y="0"/>
                    <a:pt x="146" y="29"/>
                    <a:pt x="97" y="87"/>
                  </a:cubicBezTo>
                  <a:cubicBezTo>
                    <a:pt x="1" y="210"/>
                    <a:pt x="39" y="396"/>
                    <a:pt x="181" y="519"/>
                  </a:cubicBezTo>
                  <a:cubicBezTo>
                    <a:pt x="252" y="577"/>
                    <a:pt x="336" y="606"/>
                    <a:pt x="414" y="606"/>
                  </a:cubicBezTo>
                  <a:cubicBezTo>
                    <a:pt x="492" y="606"/>
                    <a:pt x="564" y="577"/>
                    <a:pt x="613" y="519"/>
                  </a:cubicBezTo>
                  <a:cubicBezTo>
                    <a:pt x="709" y="396"/>
                    <a:pt x="677" y="210"/>
                    <a:pt x="535" y="87"/>
                  </a:cubicBezTo>
                  <a:cubicBezTo>
                    <a:pt x="465" y="29"/>
                    <a:pt x="379" y="0"/>
                    <a:pt x="2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2"/>
            <p:cNvSpPr/>
            <p:nvPr/>
          </p:nvSpPr>
          <p:spPr>
            <a:xfrm>
              <a:off x="3815150" y="4435825"/>
              <a:ext cx="87775" cy="156975"/>
            </a:xfrm>
            <a:custGeom>
              <a:avLst/>
              <a:gdLst/>
              <a:ahLst/>
              <a:cxnLst/>
              <a:rect l="l" t="t" r="r" b="b"/>
              <a:pathLst>
                <a:path w="3511" h="6279" extrusionOk="0">
                  <a:moveTo>
                    <a:pt x="2820" y="0"/>
                  </a:moveTo>
                  <a:cubicBezTo>
                    <a:pt x="2498" y="0"/>
                    <a:pt x="2255" y="230"/>
                    <a:pt x="2255" y="230"/>
                  </a:cubicBezTo>
                  <a:lnTo>
                    <a:pt x="1720" y="4017"/>
                  </a:lnTo>
                  <a:cubicBezTo>
                    <a:pt x="838" y="4037"/>
                    <a:pt x="148" y="4365"/>
                    <a:pt x="84" y="4855"/>
                  </a:cubicBezTo>
                  <a:cubicBezTo>
                    <a:pt x="0" y="5460"/>
                    <a:pt x="876" y="6085"/>
                    <a:pt x="2048" y="6252"/>
                  </a:cubicBezTo>
                  <a:cubicBezTo>
                    <a:pt x="2152" y="6265"/>
                    <a:pt x="2248" y="6272"/>
                    <a:pt x="2351" y="6278"/>
                  </a:cubicBezTo>
                  <a:cubicBezTo>
                    <a:pt x="2293" y="6259"/>
                    <a:pt x="1230" y="6027"/>
                    <a:pt x="696" y="5583"/>
                  </a:cubicBezTo>
                  <a:lnTo>
                    <a:pt x="696" y="5583"/>
                  </a:lnTo>
                  <a:cubicBezTo>
                    <a:pt x="754" y="5598"/>
                    <a:pt x="808" y="5610"/>
                    <a:pt x="865" y="5610"/>
                  </a:cubicBezTo>
                  <a:cubicBezTo>
                    <a:pt x="877" y="5610"/>
                    <a:pt x="889" y="5609"/>
                    <a:pt x="902" y="5608"/>
                  </a:cubicBezTo>
                  <a:cubicBezTo>
                    <a:pt x="1224" y="5602"/>
                    <a:pt x="1475" y="5376"/>
                    <a:pt x="1462" y="5106"/>
                  </a:cubicBezTo>
                  <a:cubicBezTo>
                    <a:pt x="1456" y="4843"/>
                    <a:pt x="1207" y="4642"/>
                    <a:pt x="898" y="4642"/>
                  </a:cubicBezTo>
                  <a:cubicBezTo>
                    <a:pt x="889" y="4642"/>
                    <a:pt x="879" y="4642"/>
                    <a:pt x="870" y="4642"/>
                  </a:cubicBezTo>
                  <a:cubicBezTo>
                    <a:pt x="728" y="4642"/>
                    <a:pt x="593" y="4694"/>
                    <a:pt x="483" y="4777"/>
                  </a:cubicBezTo>
                  <a:cubicBezTo>
                    <a:pt x="776" y="4310"/>
                    <a:pt x="1772" y="4281"/>
                    <a:pt x="2019" y="4281"/>
                  </a:cubicBezTo>
                  <a:cubicBezTo>
                    <a:pt x="2054" y="4281"/>
                    <a:pt x="2074" y="4281"/>
                    <a:pt x="2074" y="4281"/>
                  </a:cubicBezTo>
                  <a:lnTo>
                    <a:pt x="2486" y="1054"/>
                  </a:lnTo>
                  <a:lnTo>
                    <a:pt x="2512" y="874"/>
                  </a:lnTo>
                  <a:cubicBezTo>
                    <a:pt x="2595" y="464"/>
                    <a:pt x="2897" y="373"/>
                    <a:pt x="3147" y="373"/>
                  </a:cubicBezTo>
                  <a:cubicBezTo>
                    <a:pt x="3345" y="373"/>
                    <a:pt x="3511" y="429"/>
                    <a:pt x="3511" y="429"/>
                  </a:cubicBezTo>
                  <a:cubicBezTo>
                    <a:pt x="3278" y="100"/>
                    <a:pt x="3032" y="0"/>
                    <a:pt x="28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2"/>
            <p:cNvSpPr/>
            <p:nvPr/>
          </p:nvSpPr>
          <p:spPr>
            <a:xfrm>
              <a:off x="3889850" y="4540750"/>
              <a:ext cx="35775" cy="49800"/>
            </a:xfrm>
            <a:custGeom>
              <a:avLst/>
              <a:gdLst/>
              <a:ahLst/>
              <a:cxnLst/>
              <a:rect l="l" t="t" r="r" b="b"/>
              <a:pathLst>
                <a:path w="1431" h="1992" extrusionOk="0">
                  <a:moveTo>
                    <a:pt x="1" y="1"/>
                  </a:moveTo>
                  <a:cubicBezTo>
                    <a:pt x="110" y="59"/>
                    <a:pt x="1431" y="703"/>
                    <a:pt x="1070" y="1386"/>
                  </a:cubicBezTo>
                  <a:cubicBezTo>
                    <a:pt x="890" y="1740"/>
                    <a:pt x="651" y="1914"/>
                    <a:pt x="458" y="1991"/>
                  </a:cubicBezTo>
                  <a:cubicBezTo>
                    <a:pt x="948" y="1856"/>
                    <a:pt x="1283" y="1592"/>
                    <a:pt x="1328" y="1257"/>
                  </a:cubicBezTo>
                  <a:cubicBezTo>
                    <a:pt x="1399" y="767"/>
                    <a:pt x="838" y="265"/>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2"/>
            <p:cNvSpPr/>
            <p:nvPr/>
          </p:nvSpPr>
          <p:spPr>
            <a:xfrm>
              <a:off x="3950400" y="4358775"/>
              <a:ext cx="121300" cy="174050"/>
            </a:xfrm>
            <a:custGeom>
              <a:avLst/>
              <a:gdLst/>
              <a:ahLst/>
              <a:cxnLst/>
              <a:rect l="l" t="t" r="r" b="b"/>
              <a:pathLst>
                <a:path w="4852" h="6962" extrusionOk="0">
                  <a:moveTo>
                    <a:pt x="697" y="1"/>
                  </a:moveTo>
                  <a:lnTo>
                    <a:pt x="1" y="375"/>
                  </a:lnTo>
                  <a:lnTo>
                    <a:pt x="1772" y="3673"/>
                  </a:lnTo>
                  <a:lnTo>
                    <a:pt x="1882" y="3460"/>
                  </a:lnTo>
                  <a:lnTo>
                    <a:pt x="1914" y="3499"/>
                  </a:lnTo>
                  <a:lnTo>
                    <a:pt x="3183" y="5785"/>
                  </a:lnTo>
                  <a:cubicBezTo>
                    <a:pt x="3183" y="5785"/>
                    <a:pt x="2461" y="6275"/>
                    <a:pt x="2571" y="6681"/>
                  </a:cubicBezTo>
                  <a:cubicBezTo>
                    <a:pt x="2626" y="6891"/>
                    <a:pt x="2810" y="6962"/>
                    <a:pt x="3032" y="6962"/>
                  </a:cubicBezTo>
                  <a:cubicBezTo>
                    <a:pt x="3459" y="6962"/>
                    <a:pt x="4025" y="6700"/>
                    <a:pt x="4059" y="6687"/>
                  </a:cubicBezTo>
                  <a:cubicBezTo>
                    <a:pt x="4194" y="6603"/>
                    <a:pt x="4317" y="6507"/>
                    <a:pt x="4432" y="6397"/>
                  </a:cubicBezTo>
                  <a:cubicBezTo>
                    <a:pt x="4484" y="6346"/>
                    <a:pt x="4536" y="6288"/>
                    <a:pt x="4581" y="6236"/>
                  </a:cubicBezTo>
                  <a:cubicBezTo>
                    <a:pt x="4774" y="5985"/>
                    <a:pt x="4851" y="5727"/>
                    <a:pt x="4748" y="5540"/>
                  </a:cubicBezTo>
                  <a:cubicBezTo>
                    <a:pt x="4659" y="5378"/>
                    <a:pt x="4453" y="5294"/>
                    <a:pt x="4190" y="5294"/>
                  </a:cubicBezTo>
                  <a:cubicBezTo>
                    <a:pt x="4015" y="5294"/>
                    <a:pt x="3816" y="5331"/>
                    <a:pt x="3608" y="5405"/>
                  </a:cubicBezTo>
                  <a:lnTo>
                    <a:pt x="6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2"/>
            <p:cNvSpPr/>
            <p:nvPr/>
          </p:nvSpPr>
          <p:spPr>
            <a:xfrm>
              <a:off x="4033025" y="4517825"/>
              <a:ext cx="10400" cy="8825"/>
            </a:xfrm>
            <a:custGeom>
              <a:avLst/>
              <a:gdLst/>
              <a:ahLst/>
              <a:cxnLst/>
              <a:rect l="l" t="t" r="r" b="b"/>
              <a:pathLst>
                <a:path w="416" h="353" extrusionOk="0">
                  <a:moveTo>
                    <a:pt x="227" y="0"/>
                  </a:moveTo>
                  <a:cubicBezTo>
                    <a:pt x="192" y="0"/>
                    <a:pt x="155" y="11"/>
                    <a:pt x="123" y="35"/>
                  </a:cubicBezTo>
                  <a:cubicBezTo>
                    <a:pt x="0" y="125"/>
                    <a:pt x="39" y="319"/>
                    <a:pt x="187" y="351"/>
                  </a:cubicBezTo>
                  <a:cubicBezTo>
                    <a:pt x="195" y="352"/>
                    <a:pt x="203" y="352"/>
                    <a:pt x="211" y="352"/>
                  </a:cubicBezTo>
                  <a:cubicBezTo>
                    <a:pt x="305" y="352"/>
                    <a:pt x="388" y="285"/>
                    <a:pt x="406" y="190"/>
                  </a:cubicBezTo>
                  <a:cubicBezTo>
                    <a:pt x="415" y="81"/>
                    <a:pt x="325" y="0"/>
                    <a:pt x="2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2"/>
            <p:cNvSpPr/>
            <p:nvPr/>
          </p:nvSpPr>
          <p:spPr>
            <a:xfrm>
              <a:off x="3994700" y="4440325"/>
              <a:ext cx="57175" cy="94850"/>
            </a:xfrm>
            <a:custGeom>
              <a:avLst/>
              <a:gdLst/>
              <a:ahLst/>
              <a:cxnLst/>
              <a:rect l="l" t="t" r="r" b="b"/>
              <a:pathLst>
                <a:path w="2287" h="3794" extrusionOk="0">
                  <a:moveTo>
                    <a:pt x="467" y="1"/>
                  </a:moveTo>
                  <a:cubicBezTo>
                    <a:pt x="70" y="1"/>
                    <a:pt x="0" y="411"/>
                    <a:pt x="0" y="411"/>
                  </a:cubicBezTo>
                  <a:lnTo>
                    <a:pt x="1134" y="2517"/>
                  </a:lnTo>
                  <a:cubicBezTo>
                    <a:pt x="696" y="2852"/>
                    <a:pt x="470" y="3270"/>
                    <a:pt x="619" y="3547"/>
                  </a:cubicBezTo>
                  <a:cubicBezTo>
                    <a:pt x="707" y="3711"/>
                    <a:pt x="913" y="3793"/>
                    <a:pt x="1177" y="3793"/>
                  </a:cubicBezTo>
                  <a:cubicBezTo>
                    <a:pt x="1453" y="3793"/>
                    <a:pt x="1793" y="3703"/>
                    <a:pt x="2126" y="3522"/>
                  </a:cubicBezTo>
                  <a:cubicBezTo>
                    <a:pt x="2184" y="3489"/>
                    <a:pt x="2235" y="3457"/>
                    <a:pt x="2287" y="3425"/>
                  </a:cubicBezTo>
                  <a:lnTo>
                    <a:pt x="2287" y="3425"/>
                  </a:lnTo>
                  <a:cubicBezTo>
                    <a:pt x="2256" y="3437"/>
                    <a:pt x="1672" y="3690"/>
                    <a:pt x="1244" y="3690"/>
                  </a:cubicBezTo>
                  <a:cubicBezTo>
                    <a:pt x="1228" y="3690"/>
                    <a:pt x="1213" y="3690"/>
                    <a:pt x="1198" y="3689"/>
                  </a:cubicBezTo>
                  <a:cubicBezTo>
                    <a:pt x="1237" y="3670"/>
                    <a:pt x="1276" y="3650"/>
                    <a:pt x="1314" y="3625"/>
                  </a:cubicBezTo>
                  <a:cubicBezTo>
                    <a:pt x="1469" y="3502"/>
                    <a:pt x="1514" y="3296"/>
                    <a:pt x="1411" y="3161"/>
                  </a:cubicBezTo>
                  <a:cubicBezTo>
                    <a:pt x="1357" y="3094"/>
                    <a:pt x="1274" y="3060"/>
                    <a:pt x="1184" y="3060"/>
                  </a:cubicBezTo>
                  <a:cubicBezTo>
                    <a:pt x="1101" y="3060"/>
                    <a:pt x="1012" y="3089"/>
                    <a:pt x="934" y="3148"/>
                  </a:cubicBezTo>
                  <a:cubicBezTo>
                    <a:pt x="863" y="3200"/>
                    <a:pt x="818" y="3277"/>
                    <a:pt x="792" y="3361"/>
                  </a:cubicBezTo>
                  <a:cubicBezTo>
                    <a:pt x="767" y="2968"/>
                    <a:pt x="1411" y="2523"/>
                    <a:pt x="1411" y="2523"/>
                  </a:cubicBezTo>
                  <a:lnTo>
                    <a:pt x="419" y="739"/>
                  </a:lnTo>
                  <a:lnTo>
                    <a:pt x="367" y="642"/>
                  </a:lnTo>
                  <a:cubicBezTo>
                    <a:pt x="174" y="211"/>
                    <a:pt x="709" y="43"/>
                    <a:pt x="709" y="43"/>
                  </a:cubicBezTo>
                  <a:cubicBezTo>
                    <a:pt x="617" y="13"/>
                    <a:pt x="537" y="1"/>
                    <a:pt x="4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2"/>
            <p:cNvSpPr/>
            <p:nvPr/>
          </p:nvSpPr>
          <p:spPr>
            <a:xfrm>
              <a:off x="4040750" y="4491150"/>
              <a:ext cx="30950" cy="23550"/>
            </a:xfrm>
            <a:custGeom>
              <a:avLst/>
              <a:gdLst/>
              <a:ahLst/>
              <a:cxnLst/>
              <a:rect l="l" t="t" r="r" b="b"/>
              <a:pathLst>
                <a:path w="1238" h="942" extrusionOk="0">
                  <a:moveTo>
                    <a:pt x="577" y="1"/>
                  </a:moveTo>
                  <a:cubicBezTo>
                    <a:pt x="404" y="1"/>
                    <a:pt x="206" y="35"/>
                    <a:pt x="0" y="104"/>
                  </a:cubicBezTo>
                  <a:cubicBezTo>
                    <a:pt x="33" y="98"/>
                    <a:pt x="208" y="67"/>
                    <a:pt x="406" y="67"/>
                  </a:cubicBezTo>
                  <a:cubicBezTo>
                    <a:pt x="685" y="67"/>
                    <a:pt x="1009" y="128"/>
                    <a:pt x="1050" y="407"/>
                  </a:cubicBezTo>
                  <a:cubicBezTo>
                    <a:pt x="1089" y="587"/>
                    <a:pt x="1057" y="774"/>
                    <a:pt x="967" y="941"/>
                  </a:cubicBezTo>
                  <a:cubicBezTo>
                    <a:pt x="1166" y="690"/>
                    <a:pt x="1237" y="432"/>
                    <a:pt x="1134" y="245"/>
                  </a:cubicBezTo>
                  <a:cubicBezTo>
                    <a:pt x="1048" y="82"/>
                    <a:pt x="842" y="1"/>
                    <a:pt x="5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2"/>
            <p:cNvSpPr/>
            <p:nvPr/>
          </p:nvSpPr>
          <p:spPr>
            <a:xfrm>
              <a:off x="4042025" y="4241875"/>
              <a:ext cx="187325" cy="67300"/>
            </a:xfrm>
            <a:custGeom>
              <a:avLst/>
              <a:gdLst/>
              <a:ahLst/>
              <a:cxnLst/>
              <a:rect l="l" t="t" r="r" b="b"/>
              <a:pathLst>
                <a:path w="7493" h="2692" extrusionOk="0">
                  <a:moveTo>
                    <a:pt x="136" y="1"/>
                  </a:moveTo>
                  <a:lnTo>
                    <a:pt x="1" y="786"/>
                  </a:lnTo>
                  <a:lnTo>
                    <a:pt x="3685" y="1431"/>
                  </a:lnTo>
                  <a:lnTo>
                    <a:pt x="3589" y="1212"/>
                  </a:lnTo>
                  <a:lnTo>
                    <a:pt x="3634" y="1212"/>
                  </a:lnTo>
                  <a:lnTo>
                    <a:pt x="6217" y="1624"/>
                  </a:lnTo>
                  <a:cubicBezTo>
                    <a:pt x="6217" y="1624"/>
                    <a:pt x="6159" y="2493"/>
                    <a:pt x="6545" y="2661"/>
                  </a:cubicBezTo>
                  <a:cubicBezTo>
                    <a:pt x="6595" y="2682"/>
                    <a:pt x="6642" y="2692"/>
                    <a:pt x="6688" y="2692"/>
                  </a:cubicBezTo>
                  <a:cubicBezTo>
                    <a:pt x="7184" y="2692"/>
                    <a:pt x="7455" y="1542"/>
                    <a:pt x="7473" y="1495"/>
                  </a:cubicBezTo>
                  <a:cubicBezTo>
                    <a:pt x="7492" y="1340"/>
                    <a:pt x="7492" y="1179"/>
                    <a:pt x="7473" y="1025"/>
                  </a:cubicBezTo>
                  <a:cubicBezTo>
                    <a:pt x="7466" y="954"/>
                    <a:pt x="7454" y="877"/>
                    <a:pt x="7434" y="812"/>
                  </a:cubicBezTo>
                  <a:cubicBezTo>
                    <a:pt x="7363" y="503"/>
                    <a:pt x="7202" y="284"/>
                    <a:pt x="6996" y="245"/>
                  </a:cubicBezTo>
                  <a:cubicBezTo>
                    <a:pt x="6976" y="242"/>
                    <a:pt x="6956" y="240"/>
                    <a:pt x="6935" y="240"/>
                  </a:cubicBezTo>
                  <a:cubicBezTo>
                    <a:pt x="6650" y="240"/>
                    <a:pt x="6353" y="570"/>
                    <a:pt x="6185" y="1050"/>
                  </a:cubicBezTo>
                  <a:lnTo>
                    <a:pt x="1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2"/>
            <p:cNvSpPr/>
            <p:nvPr/>
          </p:nvSpPr>
          <p:spPr>
            <a:xfrm>
              <a:off x="4213250" y="4282900"/>
              <a:ext cx="9325" cy="8950"/>
            </a:xfrm>
            <a:custGeom>
              <a:avLst/>
              <a:gdLst/>
              <a:ahLst/>
              <a:cxnLst/>
              <a:rect l="l" t="t" r="r" b="b"/>
              <a:pathLst>
                <a:path w="373" h="358" extrusionOk="0">
                  <a:moveTo>
                    <a:pt x="182" y="0"/>
                  </a:moveTo>
                  <a:cubicBezTo>
                    <a:pt x="93" y="0"/>
                    <a:pt x="10" y="70"/>
                    <a:pt x="6" y="176"/>
                  </a:cubicBezTo>
                  <a:cubicBezTo>
                    <a:pt x="1" y="282"/>
                    <a:pt x="88" y="358"/>
                    <a:pt x="183" y="358"/>
                  </a:cubicBezTo>
                  <a:cubicBezTo>
                    <a:pt x="221" y="358"/>
                    <a:pt x="260" y="345"/>
                    <a:pt x="295" y="318"/>
                  </a:cubicBezTo>
                  <a:cubicBezTo>
                    <a:pt x="366" y="247"/>
                    <a:pt x="373" y="124"/>
                    <a:pt x="302" y="47"/>
                  </a:cubicBezTo>
                  <a:cubicBezTo>
                    <a:pt x="265" y="15"/>
                    <a:pt x="223" y="0"/>
                    <a:pt x="1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2"/>
            <p:cNvSpPr/>
            <p:nvPr/>
          </p:nvSpPr>
          <p:spPr>
            <a:xfrm>
              <a:off x="4124650" y="4257975"/>
              <a:ext cx="104200" cy="56200"/>
            </a:xfrm>
            <a:custGeom>
              <a:avLst/>
              <a:gdLst/>
              <a:ahLst/>
              <a:cxnLst/>
              <a:rect l="l" t="t" r="r" b="b"/>
              <a:pathLst>
                <a:path w="4168" h="2248" extrusionOk="0">
                  <a:moveTo>
                    <a:pt x="535" y="1"/>
                  </a:moveTo>
                  <a:lnTo>
                    <a:pt x="535" y="1"/>
                  </a:lnTo>
                  <a:cubicBezTo>
                    <a:pt x="0" y="355"/>
                    <a:pt x="380" y="787"/>
                    <a:pt x="380" y="787"/>
                  </a:cubicBezTo>
                  <a:lnTo>
                    <a:pt x="2738" y="1199"/>
                  </a:lnTo>
                  <a:cubicBezTo>
                    <a:pt x="2731" y="1753"/>
                    <a:pt x="2925" y="2184"/>
                    <a:pt x="3227" y="2242"/>
                  </a:cubicBezTo>
                  <a:cubicBezTo>
                    <a:pt x="3248" y="2246"/>
                    <a:pt x="3269" y="2247"/>
                    <a:pt x="3289" y="2247"/>
                  </a:cubicBezTo>
                  <a:cubicBezTo>
                    <a:pt x="3651" y="2247"/>
                    <a:pt x="4020" y="1726"/>
                    <a:pt x="4142" y="1038"/>
                  </a:cubicBezTo>
                  <a:cubicBezTo>
                    <a:pt x="4155" y="973"/>
                    <a:pt x="4161" y="915"/>
                    <a:pt x="4168" y="851"/>
                  </a:cubicBezTo>
                  <a:lnTo>
                    <a:pt x="4168" y="851"/>
                  </a:lnTo>
                  <a:cubicBezTo>
                    <a:pt x="4155" y="890"/>
                    <a:pt x="3988" y="1547"/>
                    <a:pt x="3698" y="1869"/>
                  </a:cubicBezTo>
                  <a:cubicBezTo>
                    <a:pt x="3711" y="1830"/>
                    <a:pt x="3717" y="1785"/>
                    <a:pt x="3717" y="1746"/>
                  </a:cubicBezTo>
                  <a:cubicBezTo>
                    <a:pt x="3717" y="1540"/>
                    <a:pt x="3582" y="1379"/>
                    <a:pt x="3414" y="1379"/>
                  </a:cubicBezTo>
                  <a:cubicBezTo>
                    <a:pt x="3247" y="1379"/>
                    <a:pt x="3112" y="1540"/>
                    <a:pt x="3112" y="1746"/>
                  </a:cubicBezTo>
                  <a:cubicBezTo>
                    <a:pt x="3112" y="1830"/>
                    <a:pt x="3137" y="1914"/>
                    <a:pt x="3189" y="1985"/>
                  </a:cubicBezTo>
                  <a:cubicBezTo>
                    <a:pt x="2860" y="1766"/>
                    <a:pt x="2912" y="980"/>
                    <a:pt x="2912" y="980"/>
                  </a:cubicBezTo>
                  <a:lnTo>
                    <a:pt x="902" y="658"/>
                  </a:lnTo>
                  <a:lnTo>
                    <a:pt x="793" y="638"/>
                  </a:lnTo>
                  <a:cubicBezTo>
                    <a:pt x="335" y="529"/>
                    <a:pt x="535" y="1"/>
                    <a:pt x="5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2"/>
            <p:cNvSpPr/>
            <p:nvPr/>
          </p:nvSpPr>
          <p:spPr>
            <a:xfrm>
              <a:off x="4196625" y="4247875"/>
              <a:ext cx="31275" cy="20275"/>
            </a:xfrm>
            <a:custGeom>
              <a:avLst/>
              <a:gdLst/>
              <a:ahLst/>
              <a:cxnLst/>
              <a:rect l="l" t="t" r="r" b="b"/>
              <a:pathLst>
                <a:path w="1251" h="811" extrusionOk="0">
                  <a:moveTo>
                    <a:pt x="751" y="0"/>
                  </a:moveTo>
                  <a:cubicBezTo>
                    <a:pt x="466" y="0"/>
                    <a:pt x="169" y="330"/>
                    <a:pt x="1" y="810"/>
                  </a:cubicBezTo>
                  <a:cubicBezTo>
                    <a:pt x="29" y="754"/>
                    <a:pt x="363" y="125"/>
                    <a:pt x="727" y="125"/>
                  </a:cubicBezTo>
                  <a:cubicBezTo>
                    <a:pt x="779" y="125"/>
                    <a:pt x="831" y="138"/>
                    <a:pt x="883" y="166"/>
                  </a:cubicBezTo>
                  <a:cubicBezTo>
                    <a:pt x="1051" y="250"/>
                    <a:pt x="1179" y="392"/>
                    <a:pt x="1250" y="566"/>
                  </a:cubicBezTo>
                  <a:cubicBezTo>
                    <a:pt x="1179" y="257"/>
                    <a:pt x="1018" y="44"/>
                    <a:pt x="812" y="5"/>
                  </a:cubicBezTo>
                  <a:cubicBezTo>
                    <a:pt x="792" y="2"/>
                    <a:pt x="772" y="0"/>
                    <a:pt x="7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2"/>
            <p:cNvSpPr/>
            <p:nvPr/>
          </p:nvSpPr>
          <p:spPr>
            <a:xfrm>
              <a:off x="3634450" y="4091550"/>
              <a:ext cx="226300" cy="136975"/>
            </a:xfrm>
            <a:custGeom>
              <a:avLst/>
              <a:gdLst/>
              <a:ahLst/>
              <a:cxnLst/>
              <a:rect l="l" t="t" r="r" b="b"/>
              <a:pathLst>
                <a:path w="9052" h="5479" extrusionOk="0">
                  <a:moveTo>
                    <a:pt x="1444" y="0"/>
                  </a:moveTo>
                  <a:cubicBezTo>
                    <a:pt x="869" y="0"/>
                    <a:pt x="234" y="1158"/>
                    <a:pt x="201" y="1208"/>
                  </a:cubicBezTo>
                  <a:cubicBezTo>
                    <a:pt x="123" y="1395"/>
                    <a:pt x="72" y="1582"/>
                    <a:pt x="40" y="1782"/>
                  </a:cubicBezTo>
                  <a:cubicBezTo>
                    <a:pt x="20" y="1872"/>
                    <a:pt x="14" y="1962"/>
                    <a:pt x="7" y="2052"/>
                  </a:cubicBezTo>
                  <a:cubicBezTo>
                    <a:pt x="1" y="2458"/>
                    <a:pt x="117" y="2774"/>
                    <a:pt x="355" y="2883"/>
                  </a:cubicBezTo>
                  <a:cubicBezTo>
                    <a:pt x="421" y="2914"/>
                    <a:pt x="492" y="2929"/>
                    <a:pt x="567" y="2929"/>
                  </a:cubicBezTo>
                  <a:cubicBezTo>
                    <a:pt x="896" y="2929"/>
                    <a:pt x="1298" y="2642"/>
                    <a:pt x="1618" y="2175"/>
                  </a:cubicBezTo>
                  <a:lnTo>
                    <a:pt x="8613" y="5479"/>
                  </a:lnTo>
                  <a:lnTo>
                    <a:pt x="9051" y="4564"/>
                  </a:lnTo>
                  <a:lnTo>
                    <a:pt x="4780" y="2555"/>
                  </a:lnTo>
                  <a:lnTo>
                    <a:pt x="4826" y="2851"/>
                  </a:lnTo>
                  <a:lnTo>
                    <a:pt x="4768" y="2838"/>
                  </a:lnTo>
                  <a:lnTo>
                    <a:pt x="1766" y="1466"/>
                  </a:lnTo>
                  <a:cubicBezTo>
                    <a:pt x="1766" y="1466"/>
                    <a:pt x="2127" y="429"/>
                    <a:pt x="1714" y="100"/>
                  </a:cubicBezTo>
                  <a:cubicBezTo>
                    <a:pt x="1628" y="31"/>
                    <a:pt x="1536" y="0"/>
                    <a:pt x="1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2"/>
            <p:cNvSpPr/>
            <p:nvPr/>
          </p:nvSpPr>
          <p:spPr>
            <a:xfrm>
              <a:off x="3649275" y="4109900"/>
              <a:ext cx="12825" cy="11250"/>
            </a:xfrm>
            <a:custGeom>
              <a:avLst/>
              <a:gdLst/>
              <a:ahLst/>
              <a:cxnLst/>
              <a:rect l="l" t="t" r="r" b="b"/>
              <a:pathLst>
                <a:path w="513" h="450" extrusionOk="0">
                  <a:moveTo>
                    <a:pt x="245" y="0"/>
                  </a:moveTo>
                  <a:cubicBezTo>
                    <a:pt x="218" y="0"/>
                    <a:pt x="190" y="6"/>
                    <a:pt x="162" y="17"/>
                  </a:cubicBezTo>
                  <a:cubicBezTo>
                    <a:pt x="46" y="81"/>
                    <a:pt x="1" y="230"/>
                    <a:pt x="65" y="346"/>
                  </a:cubicBezTo>
                  <a:cubicBezTo>
                    <a:pt x="110" y="416"/>
                    <a:pt x="182" y="450"/>
                    <a:pt x="252" y="450"/>
                  </a:cubicBezTo>
                  <a:cubicBezTo>
                    <a:pt x="343" y="450"/>
                    <a:pt x="432" y="395"/>
                    <a:pt x="464" y="294"/>
                  </a:cubicBezTo>
                  <a:cubicBezTo>
                    <a:pt x="513" y="143"/>
                    <a:pt x="389" y="0"/>
                    <a:pt x="2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2"/>
            <p:cNvSpPr/>
            <p:nvPr/>
          </p:nvSpPr>
          <p:spPr>
            <a:xfrm>
              <a:off x="3639625" y="4086000"/>
              <a:ext cx="122550" cy="91800"/>
            </a:xfrm>
            <a:custGeom>
              <a:avLst/>
              <a:gdLst/>
              <a:ahLst/>
              <a:cxnLst/>
              <a:rect l="l" t="t" r="r" b="b"/>
              <a:pathLst>
                <a:path w="4902" h="3672" extrusionOk="0">
                  <a:moveTo>
                    <a:pt x="1396" y="0"/>
                  </a:moveTo>
                  <a:cubicBezTo>
                    <a:pt x="972" y="0"/>
                    <a:pt x="431" y="486"/>
                    <a:pt x="90" y="1205"/>
                  </a:cubicBezTo>
                  <a:cubicBezTo>
                    <a:pt x="58" y="1276"/>
                    <a:pt x="26" y="1347"/>
                    <a:pt x="0" y="1424"/>
                  </a:cubicBezTo>
                  <a:cubicBezTo>
                    <a:pt x="19" y="1385"/>
                    <a:pt x="451" y="638"/>
                    <a:pt x="908" y="342"/>
                  </a:cubicBezTo>
                  <a:lnTo>
                    <a:pt x="908" y="342"/>
                  </a:lnTo>
                  <a:cubicBezTo>
                    <a:pt x="876" y="387"/>
                    <a:pt x="857" y="432"/>
                    <a:pt x="844" y="490"/>
                  </a:cubicBezTo>
                  <a:cubicBezTo>
                    <a:pt x="773" y="735"/>
                    <a:pt x="889" y="973"/>
                    <a:pt x="1089" y="1031"/>
                  </a:cubicBezTo>
                  <a:cubicBezTo>
                    <a:pt x="1118" y="1039"/>
                    <a:pt x="1148" y="1043"/>
                    <a:pt x="1177" y="1043"/>
                  </a:cubicBezTo>
                  <a:cubicBezTo>
                    <a:pt x="1354" y="1043"/>
                    <a:pt x="1523" y="900"/>
                    <a:pt x="1578" y="690"/>
                  </a:cubicBezTo>
                  <a:cubicBezTo>
                    <a:pt x="1610" y="587"/>
                    <a:pt x="1604" y="471"/>
                    <a:pt x="1565" y="368"/>
                  </a:cubicBezTo>
                  <a:lnTo>
                    <a:pt x="1565" y="368"/>
                  </a:lnTo>
                  <a:cubicBezTo>
                    <a:pt x="1887" y="748"/>
                    <a:pt x="1565" y="1682"/>
                    <a:pt x="1565" y="1682"/>
                  </a:cubicBezTo>
                  <a:lnTo>
                    <a:pt x="3904" y="2751"/>
                  </a:lnTo>
                  <a:lnTo>
                    <a:pt x="4032" y="2809"/>
                  </a:lnTo>
                  <a:cubicBezTo>
                    <a:pt x="4554" y="3099"/>
                    <a:pt x="4135" y="3672"/>
                    <a:pt x="4135" y="3672"/>
                  </a:cubicBezTo>
                  <a:cubicBezTo>
                    <a:pt x="4902" y="3421"/>
                    <a:pt x="4580" y="2770"/>
                    <a:pt x="4580" y="2770"/>
                  </a:cubicBezTo>
                  <a:lnTo>
                    <a:pt x="1842" y="1482"/>
                  </a:lnTo>
                  <a:cubicBezTo>
                    <a:pt x="2036" y="812"/>
                    <a:pt x="1952" y="219"/>
                    <a:pt x="1604" y="45"/>
                  </a:cubicBezTo>
                  <a:cubicBezTo>
                    <a:pt x="1539" y="15"/>
                    <a:pt x="1469" y="0"/>
                    <a:pt x="13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2"/>
            <p:cNvSpPr/>
            <p:nvPr/>
          </p:nvSpPr>
          <p:spPr>
            <a:xfrm>
              <a:off x="3634450" y="4142850"/>
              <a:ext cx="40450" cy="22000"/>
            </a:xfrm>
            <a:custGeom>
              <a:avLst/>
              <a:gdLst/>
              <a:ahLst/>
              <a:cxnLst/>
              <a:rect l="l" t="t" r="r" b="b"/>
              <a:pathLst>
                <a:path w="1618" h="880" extrusionOk="0">
                  <a:moveTo>
                    <a:pt x="14" y="0"/>
                  </a:moveTo>
                  <a:lnTo>
                    <a:pt x="14" y="0"/>
                  </a:lnTo>
                  <a:cubicBezTo>
                    <a:pt x="1" y="406"/>
                    <a:pt x="117" y="715"/>
                    <a:pt x="362" y="831"/>
                  </a:cubicBezTo>
                  <a:cubicBezTo>
                    <a:pt x="427" y="864"/>
                    <a:pt x="498" y="879"/>
                    <a:pt x="574" y="879"/>
                  </a:cubicBezTo>
                  <a:cubicBezTo>
                    <a:pt x="899" y="879"/>
                    <a:pt x="1299" y="588"/>
                    <a:pt x="1618" y="123"/>
                  </a:cubicBezTo>
                  <a:lnTo>
                    <a:pt x="1618" y="123"/>
                  </a:lnTo>
                  <a:cubicBezTo>
                    <a:pt x="1566" y="179"/>
                    <a:pt x="1047" y="728"/>
                    <a:pt x="620" y="728"/>
                  </a:cubicBezTo>
                  <a:cubicBezTo>
                    <a:pt x="512" y="728"/>
                    <a:pt x="410" y="693"/>
                    <a:pt x="323" y="606"/>
                  </a:cubicBezTo>
                  <a:cubicBezTo>
                    <a:pt x="149" y="451"/>
                    <a:pt x="40" y="232"/>
                    <a:pt x="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2"/>
            <p:cNvSpPr/>
            <p:nvPr/>
          </p:nvSpPr>
          <p:spPr>
            <a:xfrm>
              <a:off x="3605950" y="4212400"/>
              <a:ext cx="352225" cy="211775"/>
            </a:xfrm>
            <a:custGeom>
              <a:avLst/>
              <a:gdLst/>
              <a:ahLst/>
              <a:cxnLst/>
              <a:rect l="l" t="t" r="r" b="b"/>
              <a:pathLst>
                <a:path w="14089" h="8471" extrusionOk="0">
                  <a:moveTo>
                    <a:pt x="13425" y="1"/>
                  </a:moveTo>
                  <a:lnTo>
                    <a:pt x="2519" y="5089"/>
                  </a:lnTo>
                  <a:cubicBezTo>
                    <a:pt x="2519" y="5089"/>
                    <a:pt x="2519" y="5089"/>
                    <a:pt x="2513" y="5083"/>
                  </a:cubicBezTo>
                  <a:cubicBezTo>
                    <a:pt x="2017" y="4355"/>
                    <a:pt x="1396" y="3900"/>
                    <a:pt x="884" y="3900"/>
                  </a:cubicBezTo>
                  <a:cubicBezTo>
                    <a:pt x="770" y="3900"/>
                    <a:pt x="662" y="3922"/>
                    <a:pt x="561" y="3969"/>
                  </a:cubicBezTo>
                  <a:cubicBezTo>
                    <a:pt x="188" y="4143"/>
                    <a:pt x="1" y="4632"/>
                    <a:pt x="20" y="5257"/>
                  </a:cubicBezTo>
                  <a:cubicBezTo>
                    <a:pt x="20" y="5399"/>
                    <a:pt x="39" y="5540"/>
                    <a:pt x="59" y="5682"/>
                  </a:cubicBezTo>
                  <a:lnTo>
                    <a:pt x="59" y="5688"/>
                  </a:lnTo>
                  <a:cubicBezTo>
                    <a:pt x="110" y="5991"/>
                    <a:pt x="188" y="6294"/>
                    <a:pt x="297" y="6584"/>
                  </a:cubicBezTo>
                  <a:cubicBezTo>
                    <a:pt x="353" y="6656"/>
                    <a:pt x="1337" y="8471"/>
                    <a:pt x="2230" y="8471"/>
                  </a:cubicBezTo>
                  <a:cubicBezTo>
                    <a:pt x="2373" y="8471"/>
                    <a:pt x="2514" y="8424"/>
                    <a:pt x="2648" y="8317"/>
                  </a:cubicBezTo>
                  <a:cubicBezTo>
                    <a:pt x="3299" y="7808"/>
                    <a:pt x="2745" y="6191"/>
                    <a:pt x="2745" y="6191"/>
                  </a:cubicBezTo>
                  <a:lnTo>
                    <a:pt x="7415" y="4085"/>
                  </a:lnTo>
                  <a:lnTo>
                    <a:pt x="7505" y="4052"/>
                  </a:lnTo>
                  <a:lnTo>
                    <a:pt x="7441" y="4523"/>
                  </a:lnTo>
                  <a:lnTo>
                    <a:pt x="7441" y="4523"/>
                  </a:lnTo>
                  <a:lnTo>
                    <a:pt x="14088" y="1418"/>
                  </a:lnTo>
                  <a:lnTo>
                    <a:pt x="13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2"/>
            <p:cNvSpPr/>
            <p:nvPr/>
          </p:nvSpPr>
          <p:spPr>
            <a:xfrm>
              <a:off x="3628500" y="4378450"/>
              <a:ext cx="22400" cy="18300"/>
            </a:xfrm>
            <a:custGeom>
              <a:avLst/>
              <a:gdLst/>
              <a:ahLst/>
              <a:cxnLst/>
              <a:rect l="l" t="t" r="r" b="b"/>
              <a:pathLst>
                <a:path w="896" h="732" extrusionOk="0">
                  <a:moveTo>
                    <a:pt x="384" y="0"/>
                  </a:moveTo>
                  <a:cubicBezTo>
                    <a:pt x="268" y="0"/>
                    <a:pt x="163" y="48"/>
                    <a:pt x="104" y="142"/>
                  </a:cubicBezTo>
                  <a:cubicBezTo>
                    <a:pt x="1" y="303"/>
                    <a:pt x="71" y="528"/>
                    <a:pt x="265" y="657"/>
                  </a:cubicBezTo>
                  <a:cubicBezTo>
                    <a:pt x="342" y="707"/>
                    <a:pt x="428" y="732"/>
                    <a:pt x="510" y="732"/>
                  </a:cubicBezTo>
                  <a:cubicBezTo>
                    <a:pt x="626" y="732"/>
                    <a:pt x="732" y="683"/>
                    <a:pt x="793" y="592"/>
                  </a:cubicBezTo>
                  <a:cubicBezTo>
                    <a:pt x="896" y="431"/>
                    <a:pt x="825" y="206"/>
                    <a:pt x="638" y="77"/>
                  </a:cubicBezTo>
                  <a:cubicBezTo>
                    <a:pt x="557" y="26"/>
                    <a:pt x="468" y="0"/>
                    <a:pt x="3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2"/>
            <p:cNvSpPr/>
            <p:nvPr/>
          </p:nvSpPr>
          <p:spPr>
            <a:xfrm>
              <a:off x="3613525" y="4290350"/>
              <a:ext cx="191000" cy="142000"/>
            </a:xfrm>
            <a:custGeom>
              <a:avLst/>
              <a:gdLst/>
              <a:ahLst/>
              <a:cxnLst/>
              <a:rect l="l" t="t" r="r" b="b"/>
              <a:pathLst>
                <a:path w="7640" h="5680" extrusionOk="0">
                  <a:moveTo>
                    <a:pt x="6448" y="0"/>
                  </a:moveTo>
                  <a:cubicBezTo>
                    <a:pt x="6448" y="0"/>
                    <a:pt x="7092" y="896"/>
                    <a:pt x="6287" y="1340"/>
                  </a:cubicBezTo>
                  <a:lnTo>
                    <a:pt x="6088" y="1430"/>
                  </a:lnTo>
                  <a:lnTo>
                    <a:pt x="2442" y="3073"/>
                  </a:lnTo>
                  <a:cubicBezTo>
                    <a:pt x="2442" y="3073"/>
                    <a:pt x="2938" y="4529"/>
                    <a:pt x="2429" y="5115"/>
                  </a:cubicBezTo>
                  <a:cubicBezTo>
                    <a:pt x="2493" y="4960"/>
                    <a:pt x="2500" y="4780"/>
                    <a:pt x="2455" y="4612"/>
                  </a:cubicBezTo>
                  <a:cubicBezTo>
                    <a:pt x="2366" y="4284"/>
                    <a:pt x="2098" y="4061"/>
                    <a:pt x="1823" y="4061"/>
                  </a:cubicBezTo>
                  <a:cubicBezTo>
                    <a:pt x="1780" y="4061"/>
                    <a:pt x="1737" y="4066"/>
                    <a:pt x="1695" y="4078"/>
                  </a:cubicBezTo>
                  <a:cubicBezTo>
                    <a:pt x="1373" y="4168"/>
                    <a:pt x="1199" y="4548"/>
                    <a:pt x="1302" y="4928"/>
                  </a:cubicBezTo>
                  <a:cubicBezTo>
                    <a:pt x="1328" y="5005"/>
                    <a:pt x="1360" y="5083"/>
                    <a:pt x="1405" y="5153"/>
                  </a:cubicBezTo>
                  <a:cubicBezTo>
                    <a:pt x="696" y="4683"/>
                    <a:pt x="39" y="3524"/>
                    <a:pt x="1" y="3466"/>
                  </a:cubicBezTo>
                  <a:lnTo>
                    <a:pt x="1" y="3466"/>
                  </a:lnTo>
                  <a:cubicBezTo>
                    <a:pt x="39" y="3575"/>
                    <a:pt x="84" y="3691"/>
                    <a:pt x="142" y="3807"/>
                  </a:cubicBezTo>
                  <a:cubicBezTo>
                    <a:pt x="664" y="4929"/>
                    <a:pt x="1506" y="5679"/>
                    <a:pt x="2165" y="5679"/>
                  </a:cubicBezTo>
                  <a:cubicBezTo>
                    <a:pt x="2279" y="5679"/>
                    <a:pt x="2387" y="5657"/>
                    <a:pt x="2487" y="5611"/>
                  </a:cubicBezTo>
                  <a:cubicBezTo>
                    <a:pt x="3034" y="5360"/>
                    <a:pt x="3176" y="4432"/>
                    <a:pt x="2880" y="3395"/>
                  </a:cubicBezTo>
                  <a:lnTo>
                    <a:pt x="7138" y="1405"/>
                  </a:lnTo>
                  <a:cubicBezTo>
                    <a:pt x="7138" y="1405"/>
                    <a:pt x="7640" y="400"/>
                    <a:pt x="64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2"/>
            <p:cNvSpPr/>
            <p:nvPr/>
          </p:nvSpPr>
          <p:spPr>
            <a:xfrm>
              <a:off x="3605950" y="4309975"/>
              <a:ext cx="62825" cy="34025"/>
            </a:xfrm>
            <a:custGeom>
              <a:avLst/>
              <a:gdLst/>
              <a:ahLst/>
              <a:cxnLst/>
              <a:rect l="l" t="t" r="r" b="b"/>
              <a:pathLst>
                <a:path w="2513" h="1361" extrusionOk="0">
                  <a:moveTo>
                    <a:pt x="887" y="0"/>
                  </a:moveTo>
                  <a:cubicBezTo>
                    <a:pt x="772" y="0"/>
                    <a:pt x="662" y="23"/>
                    <a:pt x="561" y="72"/>
                  </a:cubicBezTo>
                  <a:cubicBezTo>
                    <a:pt x="188" y="246"/>
                    <a:pt x="1" y="736"/>
                    <a:pt x="14" y="1360"/>
                  </a:cubicBezTo>
                  <a:cubicBezTo>
                    <a:pt x="39" y="1103"/>
                    <a:pt x="155" y="761"/>
                    <a:pt x="503" y="420"/>
                  </a:cubicBezTo>
                  <a:cubicBezTo>
                    <a:pt x="638" y="287"/>
                    <a:pt x="796" y="234"/>
                    <a:pt x="962" y="234"/>
                  </a:cubicBezTo>
                  <a:cubicBezTo>
                    <a:pt x="1626" y="234"/>
                    <a:pt x="2431" y="1092"/>
                    <a:pt x="2513" y="1180"/>
                  </a:cubicBezTo>
                  <a:cubicBezTo>
                    <a:pt x="2019" y="455"/>
                    <a:pt x="1397" y="0"/>
                    <a:pt x="8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2"/>
            <p:cNvSpPr/>
            <p:nvPr/>
          </p:nvSpPr>
          <p:spPr>
            <a:xfrm>
              <a:off x="3895825" y="3926100"/>
              <a:ext cx="89875" cy="249625"/>
            </a:xfrm>
            <a:custGeom>
              <a:avLst/>
              <a:gdLst/>
              <a:ahLst/>
              <a:cxnLst/>
              <a:rect l="l" t="t" r="r" b="b"/>
              <a:pathLst>
                <a:path w="3595" h="9985" extrusionOk="0">
                  <a:moveTo>
                    <a:pt x="2108" y="0"/>
                  </a:moveTo>
                  <a:cubicBezTo>
                    <a:pt x="2039" y="0"/>
                    <a:pt x="1969" y="2"/>
                    <a:pt x="1900" y="7"/>
                  </a:cubicBezTo>
                  <a:cubicBezTo>
                    <a:pt x="1836" y="32"/>
                    <a:pt x="0" y="393"/>
                    <a:pt x="303" y="1185"/>
                  </a:cubicBezTo>
                  <a:cubicBezTo>
                    <a:pt x="483" y="1640"/>
                    <a:pt x="1385" y="1669"/>
                    <a:pt x="1615" y="1669"/>
                  </a:cubicBezTo>
                  <a:cubicBezTo>
                    <a:pt x="1649" y="1669"/>
                    <a:pt x="1669" y="1668"/>
                    <a:pt x="1669" y="1668"/>
                  </a:cubicBezTo>
                  <a:lnTo>
                    <a:pt x="2100" y="5121"/>
                  </a:lnTo>
                  <a:lnTo>
                    <a:pt x="2100" y="5185"/>
                  </a:lnTo>
                  <a:lnTo>
                    <a:pt x="1810" y="5050"/>
                  </a:lnTo>
                  <a:lnTo>
                    <a:pt x="2493" y="9984"/>
                  </a:lnTo>
                  <a:lnTo>
                    <a:pt x="3543" y="9836"/>
                  </a:lnTo>
                  <a:lnTo>
                    <a:pt x="2422" y="1746"/>
                  </a:lnTo>
                  <a:cubicBezTo>
                    <a:pt x="3124" y="1527"/>
                    <a:pt x="3594" y="1108"/>
                    <a:pt x="3537" y="696"/>
                  </a:cubicBezTo>
                  <a:cubicBezTo>
                    <a:pt x="3498" y="419"/>
                    <a:pt x="3221" y="200"/>
                    <a:pt x="2809" y="90"/>
                  </a:cubicBezTo>
                  <a:cubicBezTo>
                    <a:pt x="2718" y="65"/>
                    <a:pt x="2622" y="39"/>
                    <a:pt x="2525" y="26"/>
                  </a:cubicBezTo>
                  <a:cubicBezTo>
                    <a:pt x="2388" y="9"/>
                    <a:pt x="2248" y="0"/>
                    <a:pt x="2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2"/>
            <p:cNvSpPr/>
            <p:nvPr/>
          </p:nvSpPr>
          <p:spPr>
            <a:xfrm>
              <a:off x="3924325" y="3934900"/>
              <a:ext cx="15475" cy="11500"/>
            </a:xfrm>
            <a:custGeom>
              <a:avLst/>
              <a:gdLst/>
              <a:ahLst/>
              <a:cxnLst/>
              <a:rect l="l" t="t" r="r" b="b"/>
              <a:pathLst>
                <a:path w="619" h="460" extrusionOk="0">
                  <a:moveTo>
                    <a:pt x="312" y="1"/>
                  </a:moveTo>
                  <a:cubicBezTo>
                    <a:pt x="247" y="1"/>
                    <a:pt x="181" y="25"/>
                    <a:pt x="129" y="73"/>
                  </a:cubicBezTo>
                  <a:cubicBezTo>
                    <a:pt x="0" y="228"/>
                    <a:pt x="110" y="460"/>
                    <a:pt x="310" y="460"/>
                  </a:cubicBezTo>
                  <a:cubicBezTo>
                    <a:pt x="509" y="460"/>
                    <a:pt x="619" y="228"/>
                    <a:pt x="490" y="73"/>
                  </a:cubicBezTo>
                  <a:cubicBezTo>
                    <a:pt x="442" y="25"/>
                    <a:pt x="377" y="1"/>
                    <a:pt x="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2"/>
            <p:cNvSpPr/>
            <p:nvPr/>
          </p:nvSpPr>
          <p:spPr>
            <a:xfrm>
              <a:off x="3894200" y="3926250"/>
              <a:ext cx="72975" cy="130925"/>
            </a:xfrm>
            <a:custGeom>
              <a:avLst/>
              <a:gdLst/>
              <a:ahLst/>
              <a:cxnLst/>
              <a:rect l="l" t="t" r="r" b="b"/>
              <a:pathLst>
                <a:path w="2919" h="5237" extrusionOk="0">
                  <a:moveTo>
                    <a:pt x="1965" y="1"/>
                  </a:moveTo>
                  <a:cubicBezTo>
                    <a:pt x="1882" y="7"/>
                    <a:pt x="1804" y="13"/>
                    <a:pt x="1714" y="20"/>
                  </a:cubicBezTo>
                  <a:cubicBezTo>
                    <a:pt x="735" y="155"/>
                    <a:pt x="1" y="677"/>
                    <a:pt x="72" y="1179"/>
                  </a:cubicBezTo>
                  <a:cubicBezTo>
                    <a:pt x="130" y="1592"/>
                    <a:pt x="703" y="1869"/>
                    <a:pt x="1437" y="1881"/>
                  </a:cubicBezTo>
                  <a:lnTo>
                    <a:pt x="1875" y="5044"/>
                  </a:lnTo>
                  <a:cubicBezTo>
                    <a:pt x="1875" y="5044"/>
                    <a:pt x="2077" y="5236"/>
                    <a:pt x="2344" y="5236"/>
                  </a:cubicBezTo>
                  <a:cubicBezTo>
                    <a:pt x="2520" y="5236"/>
                    <a:pt x="2724" y="5153"/>
                    <a:pt x="2919" y="4877"/>
                  </a:cubicBezTo>
                  <a:lnTo>
                    <a:pt x="2919" y="4877"/>
                  </a:lnTo>
                  <a:cubicBezTo>
                    <a:pt x="2919" y="4877"/>
                    <a:pt x="2780" y="4924"/>
                    <a:pt x="2615" y="4924"/>
                  </a:cubicBezTo>
                  <a:cubicBezTo>
                    <a:pt x="2407" y="4924"/>
                    <a:pt x="2156" y="4848"/>
                    <a:pt x="2088" y="4503"/>
                  </a:cubicBezTo>
                  <a:lnTo>
                    <a:pt x="2068" y="4355"/>
                  </a:lnTo>
                  <a:lnTo>
                    <a:pt x="1734" y="1662"/>
                  </a:lnTo>
                  <a:cubicBezTo>
                    <a:pt x="1734" y="1662"/>
                    <a:pt x="1717" y="1663"/>
                    <a:pt x="1688" y="1663"/>
                  </a:cubicBezTo>
                  <a:cubicBezTo>
                    <a:pt x="1483" y="1663"/>
                    <a:pt x="649" y="1638"/>
                    <a:pt x="407" y="1244"/>
                  </a:cubicBezTo>
                  <a:lnTo>
                    <a:pt x="407" y="1244"/>
                  </a:lnTo>
                  <a:cubicBezTo>
                    <a:pt x="497" y="1321"/>
                    <a:pt x="613" y="1360"/>
                    <a:pt x="729" y="1366"/>
                  </a:cubicBezTo>
                  <a:cubicBezTo>
                    <a:pt x="734" y="1366"/>
                    <a:pt x="739" y="1366"/>
                    <a:pt x="743" y="1366"/>
                  </a:cubicBezTo>
                  <a:cubicBezTo>
                    <a:pt x="1001" y="1366"/>
                    <a:pt x="1218" y="1201"/>
                    <a:pt x="1225" y="973"/>
                  </a:cubicBezTo>
                  <a:cubicBezTo>
                    <a:pt x="1238" y="748"/>
                    <a:pt x="1025" y="561"/>
                    <a:pt x="754" y="555"/>
                  </a:cubicBezTo>
                  <a:cubicBezTo>
                    <a:pt x="696" y="555"/>
                    <a:pt x="645" y="561"/>
                    <a:pt x="587" y="574"/>
                  </a:cubicBezTo>
                  <a:cubicBezTo>
                    <a:pt x="1031" y="207"/>
                    <a:pt x="1920" y="13"/>
                    <a:pt x="19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2"/>
            <p:cNvSpPr/>
            <p:nvPr/>
          </p:nvSpPr>
          <p:spPr>
            <a:xfrm>
              <a:off x="3956525" y="3928350"/>
              <a:ext cx="29825" cy="41250"/>
            </a:xfrm>
            <a:custGeom>
              <a:avLst/>
              <a:gdLst/>
              <a:ahLst/>
              <a:cxnLst/>
              <a:rect l="l" t="t" r="r" b="b"/>
              <a:pathLst>
                <a:path w="1193" h="1650" extrusionOk="0">
                  <a:moveTo>
                    <a:pt x="387" y="0"/>
                  </a:moveTo>
                  <a:lnTo>
                    <a:pt x="387" y="0"/>
                  </a:lnTo>
                  <a:cubicBezTo>
                    <a:pt x="613" y="97"/>
                    <a:pt x="793" y="277"/>
                    <a:pt x="902" y="503"/>
                  </a:cubicBezTo>
                  <a:cubicBezTo>
                    <a:pt x="1192" y="1076"/>
                    <a:pt x="97" y="1604"/>
                    <a:pt x="1" y="1649"/>
                  </a:cubicBezTo>
                  <a:cubicBezTo>
                    <a:pt x="703" y="1437"/>
                    <a:pt x="1173" y="1018"/>
                    <a:pt x="1115" y="606"/>
                  </a:cubicBezTo>
                  <a:cubicBezTo>
                    <a:pt x="1076" y="329"/>
                    <a:pt x="793" y="110"/>
                    <a:pt x="3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2"/>
            <p:cNvSpPr/>
            <p:nvPr/>
          </p:nvSpPr>
          <p:spPr>
            <a:xfrm>
              <a:off x="3705650" y="4045050"/>
              <a:ext cx="466050" cy="424600"/>
            </a:xfrm>
            <a:custGeom>
              <a:avLst/>
              <a:gdLst/>
              <a:ahLst/>
              <a:cxnLst/>
              <a:rect l="l" t="t" r="r" b="b"/>
              <a:pathLst>
                <a:path w="18642" h="16984" extrusionOk="0">
                  <a:moveTo>
                    <a:pt x="9321" y="1"/>
                  </a:moveTo>
                  <a:cubicBezTo>
                    <a:pt x="7148" y="1"/>
                    <a:pt x="4976" y="830"/>
                    <a:pt x="3317" y="2489"/>
                  </a:cubicBezTo>
                  <a:cubicBezTo>
                    <a:pt x="0" y="5806"/>
                    <a:pt x="0" y="11178"/>
                    <a:pt x="3317" y="14495"/>
                  </a:cubicBezTo>
                  <a:cubicBezTo>
                    <a:pt x="4976" y="16154"/>
                    <a:pt x="7148" y="16983"/>
                    <a:pt x="9321" y="16983"/>
                  </a:cubicBezTo>
                  <a:cubicBezTo>
                    <a:pt x="11493" y="16983"/>
                    <a:pt x="13665" y="16154"/>
                    <a:pt x="15324" y="14495"/>
                  </a:cubicBezTo>
                  <a:cubicBezTo>
                    <a:pt x="18641" y="11178"/>
                    <a:pt x="18641" y="5806"/>
                    <a:pt x="15324" y="2489"/>
                  </a:cubicBezTo>
                  <a:cubicBezTo>
                    <a:pt x="13665" y="830"/>
                    <a:pt x="11493" y="1"/>
                    <a:pt x="93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2"/>
            <p:cNvSpPr/>
            <p:nvPr/>
          </p:nvSpPr>
          <p:spPr>
            <a:xfrm>
              <a:off x="3688250" y="4141225"/>
              <a:ext cx="457850" cy="328525"/>
            </a:xfrm>
            <a:custGeom>
              <a:avLst/>
              <a:gdLst/>
              <a:ahLst/>
              <a:cxnLst/>
              <a:rect l="l" t="t" r="r" b="b"/>
              <a:pathLst>
                <a:path w="18314" h="13141" extrusionOk="0">
                  <a:moveTo>
                    <a:pt x="2905" y="1"/>
                  </a:moveTo>
                  <a:cubicBezTo>
                    <a:pt x="0" y="4439"/>
                    <a:pt x="1836" y="10423"/>
                    <a:pt x="6732" y="12478"/>
                  </a:cubicBezTo>
                  <a:cubicBezTo>
                    <a:pt x="7810" y="12929"/>
                    <a:pt x="8920" y="13140"/>
                    <a:pt x="10008" y="13140"/>
                  </a:cubicBezTo>
                  <a:cubicBezTo>
                    <a:pt x="13859" y="13140"/>
                    <a:pt x="17429" y="10491"/>
                    <a:pt x="18313" y="6448"/>
                  </a:cubicBezTo>
                  <a:lnTo>
                    <a:pt x="18313" y="6448"/>
                  </a:lnTo>
                  <a:cubicBezTo>
                    <a:pt x="16722" y="8881"/>
                    <a:pt x="14030" y="10297"/>
                    <a:pt x="11201" y="10297"/>
                  </a:cubicBezTo>
                  <a:cubicBezTo>
                    <a:pt x="10629" y="10297"/>
                    <a:pt x="10051" y="10239"/>
                    <a:pt x="9476" y="10120"/>
                  </a:cubicBezTo>
                  <a:cubicBezTo>
                    <a:pt x="9836" y="9837"/>
                    <a:pt x="10055" y="9431"/>
                    <a:pt x="10010" y="9006"/>
                  </a:cubicBezTo>
                  <a:cubicBezTo>
                    <a:pt x="9945" y="8308"/>
                    <a:pt x="9238" y="7798"/>
                    <a:pt x="8387" y="7798"/>
                  </a:cubicBezTo>
                  <a:cubicBezTo>
                    <a:pt x="8319" y="7798"/>
                    <a:pt x="8250" y="7801"/>
                    <a:pt x="8181" y="7808"/>
                  </a:cubicBezTo>
                  <a:cubicBezTo>
                    <a:pt x="7395" y="7885"/>
                    <a:pt x="6770" y="8368"/>
                    <a:pt x="6628" y="8967"/>
                  </a:cubicBezTo>
                  <a:cubicBezTo>
                    <a:pt x="6081" y="8613"/>
                    <a:pt x="5579" y="8207"/>
                    <a:pt x="5128" y="7737"/>
                  </a:cubicBezTo>
                  <a:cubicBezTo>
                    <a:pt x="5147" y="7730"/>
                    <a:pt x="5166" y="7724"/>
                    <a:pt x="5186" y="7711"/>
                  </a:cubicBezTo>
                  <a:cubicBezTo>
                    <a:pt x="5521" y="7531"/>
                    <a:pt x="5669" y="7151"/>
                    <a:pt x="5521" y="6874"/>
                  </a:cubicBezTo>
                  <a:cubicBezTo>
                    <a:pt x="5422" y="6693"/>
                    <a:pt x="5227" y="6596"/>
                    <a:pt x="5010" y="6596"/>
                  </a:cubicBezTo>
                  <a:cubicBezTo>
                    <a:pt x="4886" y="6596"/>
                    <a:pt x="4756" y="6628"/>
                    <a:pt x="4632" y="6693"/>
                  </a:cubicBezTo>
                  <a:cubicBezTo>
                    <a:pt x="4542" y="6745"/>
                    <a:pt x="4464" y="6809"/>
                    <a:pt x="4400" y="6887"/>
                  </a:cubicBezTo>
                  <a:cubicBezTo>
                    <a:pt x="4155" y="6564"/>
                    <a:pt x="3936" y="6223"/>
                    <a:pt x="3743" y="5862"/>
                  </a:cubicBezTo>
                  <a:cubicBezTo>
                    <a:pt x="2764" y="4072"/>
                    <a:pt x="2467" y="1991"/>
                    <a:pt x="29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2"/>
            <p:cNvSpPr/>
            <p:nvPr/>
          </p:nvSpPr>
          <p:spPr>
            <a:xfrm>
              <a:off x="3896775" y="4105350"/>
              <a:ext cx="155750" cy="122850"/>
            </a:xfrm>
            <a:custGeom>
              <a:avLst/>
              <a:gdLst/>
              <a:ahLst/>
              <a:cxnLst/>
              <a:rect l="l" t="t" r="r" b="b"/>
              <a:pathLst>
                <a:path w="6230" h="4914" extrusionOk="0">
                  <a:moveTo>
                    <a:pt x="3307" y="0"/>
                  </a:moveTo>
                  <a:cubicBezTo>
                    <a:pt x="3102" y="0"/>
                    <a:pt x="2892" y="19"/>
                    <a:pt x="2680" y="57"/>
                  </a:cubicBezTo>
                  <a:cubicBezTo>
                    <a:pt x="1089" y="341"/>
                    <a:pt x="1" y="1648"/>
                    <a:pt x="239" y="2975"/>
                  </a:cubicBezTo>
                  <a:cubicBezTo>
                    <a:pt x="446" y="4126"/>
                    <a:pt x="1592" y="4913"/>
                    <a:pt x="2926" y="4913"/>
                  </a:cubicBezTo>
                  <a:cubicBezTo>
                    <a:pt x="3131" y="4913"/>
                    <a:pt x="3339" y="4895"/>
                    <a:pt x="3550" y="4856"/>
                  </a:cubicBezTo>
                  <a:cubicBezTo>
                    <a:pt x="5141" y="4566"/>
                    <a:pt x="6230" y="3259"/>
                    <a:pt x="5991" y="1932"/>
                  </a:cubicBezTo>
                  <a:cubicBezTo>
                    <a:pt x="5785" y="787"/>
                    <a:pt x="4643" y="0"/>
                    <a:pt x="33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2"/>
            <p:cNvSpPr/>
            <p:nvPr/>
          </p:nvSpPr>
          <p:spPr>
            <a:xfrm>
              <a:off x="3953800" y="4275675"/>
              <a:ext cx="60250" cy="47975"/>
            </a:xfrm>
            <a:custGeom>
              <a:avLst/>
              <a:gdLst/>
              <a:ahLst/>
              <a:cxnLst/>
              <a:rect l="l" t="t" r="r" b="b"/>
              <a:pathLst>
                <a:path w="2410" h="1919" extrusionOk="0">
                  <a:moveTo>
                    <a:pt x="1361" y="1"/>
                  </a:moveTo>
                  <a:cubicBezTo>
                    <a:pt x="1166" y="1"/>
                    <a:pt x="960" y="51"/>
                    <a:pt x="767" y="156"/>
                  </a:cubicBezTo>
                  <a:cubicBezTo>
                    <a:pt x="238" y="446"/>
                    <a:pt x="0" y="1045"/>
                    <a:pt x="245" y="1483"/>
                  </a:cubicBezTo>
                  <a:cubicBezTo>
                    <a:pt x="397" y="1766"/>
                    <a:pt x="708" y="1918"/>
                    <a:pt x="1051" y="1918"/>
                  </a:cubicBezTo>
                  <a:cubicBezTo>
                    <a:pt x="1246" y="1918"/>
                    <a:pt x="1451" y="1869"/>
                    <a:pt x="1643" y="1766"/>
                  </a:cubicBezTo>
                  <a:cubicBezTo>
                    <a:pt x="2171" y="1476"/>
                    <a:pt x="2409" y="884"/>
                    <a:pt x="2164" y="439"/>
                  </a:cubicBezTo>
                  <a:cubicBezTo>
                    <a:pt x="2012" y="156"/>
                    <a:pt x="1703" y="1"/>
                    <a:pt x="13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2"/>
            <p:cNvSpPr/>
            <p:nvPr/>
          </p:nvSpPr>
          <p:spPr>
            <a:xfrm>
              <a:off x="4031900" y="4280275"/>
              <a:ext cx="60400" cy="73100"/>
            </a:xfrm>
            <a:custGeom>
              <a:avLst/>
              <a:gdLst/>
              <a:ahLst/>
              <a:cxnLst/>
              <a:rect l="l" t="t" r="r" b="b"/>
              <a:pathLst>
                <a:path w="2416" h="2924" extrusionOk="0">
                  <a:moveTo>
                    <a:pt x="1062" y="1"/>
                  </a:moveTo>
                  <a:cubicBezTo>
                    <a:pt x="940" y="1"/>
                    <a:pt x="812" y="29"/>
                    <a:pt x="689" y="88"/>
                  </a:cubicBezTo>
                  <a:cubicBezTo>
                    <a:pt x="316" y="262"/>
                    <a:pt x="129" y="655"/>
                    <a:pt x="277" y="964"/>
                  </a:cubicBezTo>
                  <a:cubicBezTo>
                    <a:pt x="329" y="1080"/>
                    <a:pt x="425" y="1170"/>
                    <a:pt x="541" y="1221"/>
                  </a:cubicBezTo>
                  <a:cubicBezTo>
                    <a:pt x="200" y="1440"/>
                    <a:pt x="0" y="1801"/>
                    <a:pt x="71" y="2168"/>
                  </a:cubicBezTo>
                  <a:cubicBezTo>
                    <a:pt x="149" y="2621"/>
                    <a:pt x="597" y="2924"/>
                    <a:pt x="1123" y="2924"/>
                  </a:cubicBezTo>
                  <a:cubicBezTo>
                    <a:pt x="1202" y="2924"/>
                    <a:pt x="1284" y="2917"/>
                    <a:pt x="1366" y="2903"/>
                  </a:cubicBezTo>
                  <a:cubicBezTo>
                    <a:pt x="1984" y="2787"/>
                    <a:pt x="2416" y="2278"/>
                    <a:pt x="2319" y="1763"/>
                  </a:cubicBezTo>
                  <a:cubicBezTo>
                    <a:pt x="2248" y="1376"/>
                    <a:pt x="1907" y="1093"/>
                    <a:pt x="1475" y="1028"/>
                  </a:cubicBezTo>
                  <a:cubicBezTo>
                    <a:pt x="1668" y="829"/>
                    <a:pt x="1739" y="552"/>
                    <a:pt x="1636" y="326"/>
                  </a:cubicBezTo>
                  <a:cubicBezTo>
                    <a:pt x="1537" y="118"/>
                    <a:pt x="1312" y="1"/>
                    <a:pt x="10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2"/>
            <p:cNvSpPr/>
            <p:nvPr/>
          </p:nvSpPr>
          <p:spPr>
            <a:xfrm>
              <a:off x="3782600" y="4189625"/>
              <a:ext cx="79750" cy="64000"/>
            </a:xfrm>
            <a:custGeom>
              <a:avLst/>
              <a:gdLst/>
              <a:ahLst/>
              <a:cxnLst/>
              <a:rect l="l" t="t" r="r" b="b"/>
              <a:pathLst>
                <a:path w="3190" h="2560" extrusionOk="0">
                  <a:moveTo>
                    <a:pt x="1354" y="0"/>
                  </a:moveTo>
                  <a:cubicBezTo>
                    <a:pt x="933" y="0"/>
                    <a:pt x="552" y="179"/>
                    <a:pt x="349" y="512"/>
                  </a:cubicBezTo>
                  <a:cubicBezTo>
                    <a:pt x="1" y="1079"/>
                    <a:pt x="278" y="1884"/>
                    <a:pt x="967" y="2303"/>
                  </a:cubicBezTo>
                  <a:cubicBezTo>
                    <a:pt x="1247" y="2476"/>
                    <a:pt x="1552" y="2559"/>
                    <a:pt x="1839" y="2559"/>
                  </a:cubicBezTo>
                  <a:cubicBezTo>
                    <a:pt x="2256" y="2559"/>
                    <a:pt x="2635" y="2382"/>
                    <a:pt x="2842" y="2045"/>
                  </a:cubicBezTo>
                  <a:cubicBezTo>
                    <a:pt x="3189" y="1472"/>
                    <a:pt x="2912" y="673"/>
                    <a:pt x="2223" y="255"/>
                  </a:cubicBezTo>
                  <a:cubicBezTo>
                    <a:pt x="1944" y="83"/>
                    <a:pt x="1640" y="0"/>
                    <a:pt x="1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5" name="Google Shape;855;p42"/>
          <p:cNvSpPr txBox="1">
            <a:spLocks noGrp="1"/>
          </p:cNvSpPr>
          <p:nvPr>
            <p:ph type="title"/>
          </p:nvPr>
        </p:nvSpPr>
        <p:spPr>
          <a:xfrm>
            <a:off x="641154" y="915316"/>
            <a:ext cx="6367800" cy="314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ATTACHMENT</a:t>
            </a:r>
            <a:endParaRPr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a:t>Definition ACF</a:t>
            </a:r>
            <a:endParaRPr lang="en-US" dirty="0"/>
          </a:p>
        </p:txBody>
      </p:sp>
      <mc:AlternateContent xmlns:mc="http://schemas.openxmlformats.org/markup-compatibility/2006" xmlns:a14="http://schemas.microsoft.com/office/drawing/2010/main">
        <mc:Choice Requires="a14">
          <p:sp>
            <p:nvSpPr>
              <p:cNvPr id="4" name="Textfeld 3">
                <a:extLst>
                  <a:ext uri="{FF2B5EF4-FFF2-40B4-BE49-F238E27FC236}">
                    <a16:creationId xmlns:a16="http://schemas.microsoft.com/office/drawing/2014/main" id="{5ABAE214-39FE-E74A-A251-57043DC432BE}"/>
                  </a:ext>
                </a:extLst>
              </p:cNvPr>
              <p:cNvSpPr txBox="1"/>
              <p:nvPr/>
            </p:nvSpPr>
            <p:spPr>
              <a:xfrm>
                <a:off x="290566" y="1226546"/>
                <a:ext cx="2945806" cy="523605"/>
              </a:xfrm>
              <a:prstGeom prst="rect">
                <a:avLst/>
              </a:prstGeom>
              <a:noFill/>
            </p:spPr>
            <p:txBody>
              <a:bodyPr wrap="none" rtlCol="0">
                <a:spAutoFit/>
              </a:bodyPr>
              <a:lstStyle/>
              <a:p>
                <a:r>
                  <a:rPr lang="en-US" dirty="0">
                    <a:solidFill>
                      <a:srgbClr val="FFFFFF"/>
                    </a:solidFill>
                  </a:rPr>
                  <a:t>Def. Linear Time Series:</a:t>
                </a:r>
              </a:p>
              <a:p>
                <a:r>
                  <a:rPr lang="en-US" dirty="0">
                    <a:solidFill>
                      <a:srgbClr val="FFFFFF"/>
                    </a:solidFill>
                  </a:rPr>
                  <a:t> </a:t>
                </a:r>
                <a14:m>
                  <m:oMath xmlns:m="http://schemas.openxmlformats.org/officeDocument/2006/math">
                    <m:sSub>
                      <m:sSubPr>
                        <m:ctrlPr>
                          <a:rPr lang="de-DE" b="0" i="1" smtClean="0">
                            <a:solidFill>
                              <a:srgbClr val="FFFFFF"/>
                            </a:solidFill>
                            <a:latin typeface="Cambria Math" panose="02040503050406030204" pitchFamily="18" charset="0"/>
                          </a:rPr>
                        </m:ctrlPr>
                      </m:sSubPr>
                      <m:e>
                        <m:r>
                          <a:rPr lang="de-DE" b="0" i="1" smtClean="0">
                            <a:solidFill>
                              <a:srgbClr val="FFFFFF"/>
                            </a:solidFill>
                            <a:latin typeface="Cambria Math" panose="02040503050406030204" pitchFamily="18" charset="0"/>
                          </a:rPr>
                          <m:t>𝑋</m:t>
                        </m:r>
                      </m:e>
                      <m:sub>
                        <m:r>
                          <a:rPr lang="de-DE" b="0" i="1" smtClean="0">
                            <a:solidFill>
                              <a:srgbClr val="FFFFFF"/>
                            </a:solidFill>
                            <a:latin typeface="Cambria Math" panose="02040503050406030204" pitchFamily="18" charset="0"/>
                          </a:rPr>
                          <m:t>𝑡</m:t>
                        </m:r>
                      </m:sub>
                    </m:sSub>
                    <m:r>
                      <a:rPr lang="de-DE" b="0" i="1" smtClean="0">
                        <a:solidFill>
                          <a:srgbClr val="FFFFFF"/>
                        </a:solidFill>
                        <a:latin typeface="Cambria Math" panose="02040503050406030204" pitchFamily="18" charset="0"/>
                      </a:rPr>
                      <m:t>= </m:t>
                    </m:r>
                    <m:sSub>
                      <m:sSubPr>
                        <m:ctrlPr>
                          <a:rPr lang="de-DE" b="0" i="1" smtClean="0">
                            <a:solidFill>
                              <a:srgbClr val="FFFFFF"/>
                            </a:solidFill>
                            <a:latin typeface="Cambria Math" panose="02040503050406030204" pitchFamily="18" charset="0"/>
                            <a:ea typeface="Cambria Math" panose="02040503050406030204" pitchFamily="18" charset="0"/>
                          </a:rPr>
                        </m:ctrlPr>
                      </m:sSubPr>
                      <m:e>
                        <m:r>
                          <a:rPr lang="de-DE" b="0" i="1" smtClean="0">
                            <a:solidFill>
                              <a:srgbClr val="FFFFFF"/>
                            </a:solidFill>
                            <a:latin typeface="Cambria Math" panose="02040503050406030204" pitchFamily="18" charset="0"/>
                            <a:ea typeface="Cambria Math" panose="02040503050406030204" pitchFamily="18" charset="0"/>
                          </a:rPr>
                          <m:t>𝜓</m:t>
                        </m:r>
                      </m:e>
                      <m:sub>
                        <m:r>
                          <a:rPr lang="de-DE" b="0" i="1" smtClean="0">
                            <a:solidFill>
                              <a:srgbClr val="FFFFFF"/>
                            </a:solidFill>
                            <a:latin typeface="Cambria Math" panose="02040503050406030204" pitchFamily="18" charset="0"/>
                            <a:ea typeface="Cambria Math" panose="02040503050406030204" pitchFamily="18" charset="0"/>
                          </a:rPr>
                          <m:t>0</m:t>
                        </m:r>
                      </m:sub>
                    </m:sSub>
                    <m:r>
                      <a:rPr lang="de-DE" b="0" i="1" smtClean="0">
                        <a:solidFill>
                          <a:srgbClr val="FFFFFF"/>
                        </a:solidFill>
                        <a:latin typeface="Cambria Math" panose="02040503050406030204" pitchFamily="18" charset="0"/>
                        <a:ea typeface="Cambria Math" panose="02040503050406030204" pitchFamily="18" charset="0"/>
                      </a:rPr>
                      <m:t>∗</m:t>
                    </m:r>
                    <m:sSub>
                      <m:sSubPr>
                        <m:ctrlPr>
                          <a:rPr lang="de-DE" b="0" i="1" smtClean="0">
                            <a:solidFill>
                              <a:srgbClr val="FFFFFF"/>
                            </a:solidFill>
                            <a:latin typeface="Cambria Math" panose="02040503050406030204" pitchFamily="18" charset="0"/>
                            <a:ea typeface="Cambria Math" panose="02040503050406030204" pitchFamily="18" charset="0"/>
                          </a:rPr>
                        </m:ctrlPr>
                      </m:sSubPr>
                      <m:e>
                        <m:r>
                          <a:rPr lang="de-DE" b="0" i="1" smtClean="0">
                            <a:solidFill>
                              <a:srgbClr val="FFFFFF"/>
                            </a:solidFill>
                            <a:latin typeface="Cambria Math" panose="02040503050406030204" pitchFamily="18" charset="0"/>
                            <a:ea typeface="Cambria Math" panose="02040503050406030204" pitchFamily="18" charset="0"/>
                          </a:rPr>
                          <m:t>𝑎</m:t>
                        </m:r>
                      </m:e>
                      <m:sub>
                        <m:r>
                          <a:rPr lang="de-DE" b="0" i="1" smtClean="0">
                            <a:solidFill>
                              <a:srgbClr val="FFFFFF"/>
                            </a:solidFill>
                            <a:latin typeface="Cambria Math" panose="02040503050406030204" pitchFamily="18" charset="0"/>
                            <a:ea typeface="Cambria Math" panose="02040503050406030204" pitchFamily="18" charset="0"/>
                          </a:rPr>
                          <m:t>𝑡</m:t>
                        </m:r>
                      </m:sub>
                    </m:sSub>
                    <m:r>
                      <a:rPr lang="de-DE" b="0" i="1" smtClean="0">
                        <a:solidFill>
                          <a:srgbClr val="FFFFFF"/>
                        </a:solidFill>
                        <a:latin typeface="Cambria Math" panose="02040503050406030204" pitchFamily="18" charset="0"/>
                        <a:ea typeface="Cambria Math" panose="02040503050406030204" pitchFamily="18" charset="0"/>
                      </a:rPr>
                      <m:t>+ …= </m:t>
                    </m:r>
                    <m:nary>
                      <m:naryPr>
                        <m:chr m:val="∑"/>
                        <m:ctrlPr>
                          <a:rPr lang="de-DE" b="0" i="1" smtClean="0">
                            <a:solidFill>
                              <a:srgbClr val="FFFFFF"/>
                            </a:solidFill>
                            <a:latin typeface="Cambria Math" panose="02040503050406030204" pitchFamily="18" charset="0"/>
                            <a:ea typeface="Cambria Math" panose="02040503050406030204" pitchFamily="18" charset="0"/>
                          </a:rPr>
                        </m:ctrlPr>
                      </m:naryPr>
                      <m:sub>
                        <m:r>
                          <m:rPr>
                            <m:brk m:alnAt="23"/>
                          </m:rPr>
                          <a:rPr lang="de-DE" b="0" i="1" smtClean="0">
                            <a:solidFill>
                              <a:srgbClr val="FFFFFF"/>
                            </a:solidFill>
                            <a:latin typeface="Cambria Math" panose="02040503050406030204" pitchFamily="18" charset="0"/>
                            <a:ea typeface="Cambria Math" panose="02040503050406030204" pitchFamily="18" charset="0"/>
                          </a:rPr>
                          <m:t>𝑖</m:t>
                        </m:r>
                        <m:r>
                          <a:rPr lang="de-DE" b="0" i="1" smtClean="0">
                            <a:solidFill>
                              <a:srgbClr val="FFFFFF"/>
                            </a:solidFill>
                            <a:latin typeface="Cambria Math" panose="02040503050406030204" pitchFamily="18" charset="0"/>
                            <a:ea typeface="Cambria Math" panose="02040503050406030204" pitchFamily="18" charset="0"/>
                          </a:rPr>
                          <m:t>=0</m:t>
                        </m:r>
                      </m:sub>
                      <m:sup>
                        <m:r>
                          <a:rPr lang="de-DE" b="0" i="1" smtClean="0">
                            <a:solidFill>
                              <a:srgbClr val="FFFFFF"/>
                            </a:solidFill>
                            <a:latin typeface="Cambria Math" panose="02040503050406030204" pitchFamily="18" charset="0"/>
                            <a:ea typeface="Cambria Math" panose="02040503050406030204" pitchFamily="18" charset="0"/>
                          </a:rPr>
                          <m:t>∞</m:t>
                        </m:r>
                      </m:sup>
                      <m:e>
                        <m:sSub>
                          <m:sSubPr>
                            <m:ctrlPr>
                              <a:rPr lang="de-DE" b="0" i="1" smtClean="0">
                                <a:solidFill>
                                  <a:srgbClr val="FFFFFF"/>
                                </a:solidFill>
                                <a:latin typeface="Cambria Math" panose="02040503050406030204" pitchFamily="18" charset="0"/>
                                <a:ea typeface="Cambria Math" panose="02040503050406030204" pitchFamily="18" charset="0"/>
                              </a:rPr>
                            </m:ctrlPr>
                          </m:sSubPr>
                          <m:e>
                            <m:r>
                              <a:rPr lang="de-DE" b="0" i="1" smtClean="0">
                                <a:solidFill>
                                  <a:srgbClr val="FFFFFF"/>
                                </a:solidFill>
                                <a:latin typeface="Cambria Math" panose="02040503050406030204" pitchFamily="18" charset="0"/>
                                <a:ea typeface="Cambria Math" panose="02040503050406030204" pitchFamily="18" charset="0"/>
                              </a:rPr>
                              <m:t>𝜓</m:t>
                            </m:r>
                          </m:e>
                          <m:sub>
                            <m:r>
                              <a:rPr lang="de-DE" b="0" i="1" smtClean="0">
                                <a:solidFill>
                                  <a:srgbClr val="FFFFFF"/>
                                </a:solidFill>
                                <a:latin typeface="Cambria Math" panose="02040503050406030204" pitchFamily="18" charset="0"/>
                                <a:ea typeface="Cambria Math" panose="02040503050406030204" pitchFamily="18" charset="0"/>
                              </a:rPr>
                              <m:t>𝑡</m:t>
                            </m:r>
                          </m:sub>
                        </m:sSub>
                        <m:r>
                          <a:rPr lang="de-DE" b="0" i="1" smtClean="0">
                            <a:solidFill>
                              <a:srgbClr val="FFFFFF"/>
                            </a:solidFill>
                            <a:latin typeface="Cambria Math" panose="02040503050406030204" pitchFamily="18" charset="0"/>
                            <a:ea typeface="Cambria Math" panose="02040503050406030204" pitchFamily="18" charset="0"/>
                          </a:rPr>
                          <m:t>∗</m:t>
                        </m:r>
                        <m:sSub>
                          <m:sSubPr>
                            <m:ctrlPr>
                              <a:rPr lang="de-DE" b="0" i="1" smtClean="0">
                                <a:solidFill>
                                  <a:srgbClr val="FFFFFF"/>
                                </a:solidFill>
                                <a:latin typeface="Cambria Math" panose="02040503050406030204" pitchFamily="18" charset="0"/>
                                <a:ea typeface="Cambria Math" panose="02040503050406030204" pitchFamily="18" charset="0"/>
                              </a:rPr>
                            </m:ctrlPr>
                          </m:sSubPr>
                          <m:e>
                            <m:r>
                              <a:rPr lang="de-DE" b="0" i="1" smtClean="0">
                                <a:solidFill>
                                  <a:srgbClr val="FFFFFF"/>
                                </a:solidFill>
                                <a:latin typeface="Cambria Math" panose="02040503050406030204" pitchFamily="18" charset="0"/>
                                <a:ea typeface="Cambria Math" panose="02040503050406030204" pitchFamily="18" charset="0"/>
                              </a:rPr>
                              <m:t>𝑎</m:t>
                            </m:r>
                          </m:e>
                          <m:sub>
                            <m:r>
                              <a:rPr lang="de-DE" b="0" i="1" smtClean="0">
                                <a:solidFill>
                                  <a:srgbClr val="FFFFFF"/>
                                </a:solidFill>
                                <a:latin typeface="Cambria Math" panose="02040503050406030204" pitchFamily="18" charset="0"/>
                                <a:ea typeface="Cambria Math" panose="02040503050406030204" pitchFamily="18" charset="0"/>
                              </a:rPr>
                              <m:t>𝑡</m:t>
                            </m:r>
                            <m:r>
                              <a:rPr lang="de-DE" b="0" i="1" smtClean="0">
                                <a:solidFill>
                                  <a:srgbClr val="FFFFFF"/>
                                </a:solidFill>
                                <a:latin typeface="Cambria Math" panose="02040503050406030204" pitchFamily="18" charset="0"/>
                                <a:ea typeface="Cambria Math" panose="02040503050406030204" pitchFamily="18" charset="0"/>
                              </a:rPr>
                              <m:t>−</m:t>
                            </m:r>
                            <m:r>
                              <a:rPr lang="de-DE" b="0" i="1" smtClean="0">
                                <a:solidFill>
                                  <a:srgbClr val="FFFFFF"/>
                                </a:solidFill>
                                <a:latin typeface="Cambria Math" panose="02040503050406030204" pitchFamily="18" charset="0"/>
                                <a:ea typeface="Cambria Math" panose="02040503050406030204" pitchFamily="18" charset="0"/>
                              </a:rPr>
                              <m:t>𝑖</m:t>
                            </m:r>
                          </m:sub>
                        </m:sSub>
                      </m:e>
                    </m:nary>
                  </m:oMath>
                </a14:m>
                <a:endParaRPr lang="en-US" dirty="0">
                  <a:solidFill>
                    <a:srgbClr val="FFFFFF"/>
                  </a:solidFill>
                </a:endParaRPr>
              </a:p>
            </p:txBody>
          </p:sp>
        </mc:Choice>
        <mc:Fallback xmlns="">
          <p:sp>
            <p:nvSpPr>
              <p:cNvPr id="4" name="Textfeld 3">
                <a:extLst>
                  <a:ext uri="{FF2B5EF4-FFF2-40B4-BE49-F238E27FC236}">
                    <a16:creationId xmlns:a16="http://schemas.microsoft.com/office/drawing/2014/main" id="{5ABAE214-39FE-E74A-A251-57043DC432BE}"/>
                  </a:ext>
                </a:extLst>
              </p:cNvPr>
              <p:cNvSpPr txBox="1">
                <a:spLocks noRot="1" noChangeAspect="1" noMove="1" noResize="1" noEditPoints="1" noAdjustHandles="1" noChangeArrowheads="1" noChangeShapeType="1" noTextEdit="1"/>
              </p:cNvSpPr>
              <p:nvPr/>
            </p:nvSpPr>
            <p:spPr>
              <a:xfrm>
                <a:off x="290566" y="1226546"/>
                <a:ext cx="2945806" cy="523605"/>
              </a:xfrm>
              <a:prstGeom prst="rect">
                <a:avLst/>
              </a:prstGeom>
              <a:blipFill>
                <a:blip r:embed="rId2"/>
                <a:stretch>
                  <a:fillRect l="-862" t="-21429" b="-10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feld 7">
                <a:extLst>
                  <a:ext uri="{FF2B5EF4-FFF2-40B4-BE49-F238E27FC236}">
                    <a16:creationId xmlns:a16="http://schemas.microsoft.com/office/drawing/2014/main" id="{A463E2BF-9506-FB47-B059-D9FCE2B9FF07}"/>
                  </a:ext>
                </a:extLst>
              </p:cNvPr>
              <p:cNvSpPr txBox="1"/>
              <p:nvPr/>
            </p:nvSpPr>
            <p:spPr>
              <a:xfrm>
                <a:off x="231574" y="1778475"/>
                <a:ext cx="4062972" cy="67999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b="0" i="1" smtClean="0">
                          <a:solidFill>
                            <a:srgbClr val="FFFFFF"/>
                          </a:solidFill>
                          <a:latin typeface="Cambria Math" panose="02040503050406030204" pitchFamily="18" charset="0"/>
                        </a:rPr>
                        <m:t>𝐸</m:t>
                      </m:r>
                      <m:d>
                        <m:dPr>
                          <m:ctrlPr>
                            <a:rPr lang="de-DE" b="0" i="1" smtClean="0">
                              <a:solidFill>
                                <a:srgbClr val="FFFFFF"/>
                              </a:solidFill>
                              <a:latin typeface="Cambria Math" panose="02040503050406030204" pitchFamily="18" charset="0"/>
                            </a:rPr>
                          </m:ctrlPr>
                        </m:dPr>
                        <m:e>
                          <m:sSub>
                            <m:sSubPr>
                              <m:ctrlPr>
                                <a:rPr lang="de-DE" b="0" i="1" smtClean="0">
                                  <a:solidFill>
                                    <a:srgbClr val="FFFFFF"/>
                                  </a:solidFill>
                                  <a:latin typeface="Cambria Math" panose="02040503050406030204" pitchFamily="18" charset="0"/>
                                </a:rPr>
                              </m:ctrlPr>
                            </m:sSubPr>
                            <m:e>
                              <m:r>
                                <a:rPr lang="de-DE" b="0" i="1" smtClean="0">
                                  <a:solidFill>
                                    <a:srgbClr val="FFFFFF"/>
                                  </a:solidFill>
                                  <a:latin typeface="Cambria Math" panose="02040503050406030204" pitchFamily="18" charset="0"/>
                                </a:rPr>
                                <m:t>𝑋</m:t>
                              </m:r>
                            </m:e>
                            <m:sub>
                              <m:r>
                                <a:rPr lang="de-DE" b="0" i="1" smtClean="0">
                                  <a:solidFill>
                                    <a:srgbClr val="FFFFFF"/>
                                  </a:solidFill>
                                  <a:latin typeface="Cambria Math" panose="02040503050406030204" pitchFamily="18" charset="0"/>
                                </a:rPr>
                                <m:t>𝑡</m:t>
                              </m:r>
                            </m:sub>
                          </m:sSub>
                        </m:e>
                      </m:d>
                      <m:r>
                        <a:rPr lang="de-DE" b="0" i="1" smtClean="0">
                          <a:solidFill>
                            <a:srgbClr val="FFFFFF"/>
                          </a:solidFill>
                          <a:latin typeface="Cambria Math" panose="02040503050406030204" pitchFamily="18" charset="0"/>
                        </a:rPr>
                        <m:t>=</m:t>
                      </m:r>
                      <m:r>
                        <a:rPr lang="de-DE" b="0" i="1" smtClean="0">
                          <a:solidFill>
                            <a:srgbClr val="FFFFFF"/>
                          </a:solidFill>
                          <a:latin typeface="Cambria Math" panose="02040503050406030204" pitchFamily="18" charset="0"/>
                        </a:rPr>
                        <m:t>𝐸</m:t>
                      </m:r>
                      <m:d>
                        <m:dPr>
                          <m:ctrlPr>
                            <a:rPr lang="de-DE" b="0" i="1" smtClean="0">
                              <a:solidFill>
                                <a:srgbClr val="FFFFFF"/>
                              </a:solidFill>
                              <a:latin typeface="Cambria Math" panose="02040503050406030204" pitchFamily="18" charset="0"/>
                            </a:rPr>
                          </m:ctrlPr>
                        </m:dPr>
                        <m:e>
                          <m:nary>
                            <m:naryPr>
                              <m:chr m:val="∑"/>
                              <m:ctrlPr>
                                <a:rPr lang="de-DE" i="1">
                                  <a:solidFill>
                                    <a:srgbClr val="FFFFFF"/>
                                  </a:solidFill>
                                  <a:latin typeface="Cambria Math" panose="02040503050406030204" pitchFamily="18" charset="0"/>
                                  <a:ea typeface="Cambria Math" panose="02040503050406030204" pitchFamily="18" charset="0"/>
                                </a:rPr>
                              </m:ctrlPr>
                            </m:naryPr>
                            <m:sub>
                              <m:r>
                                <m:rPr>
                                  <m:brk m:alnAt="23"/>
                                </m:rPr>
                                <a:rPr lang="de-DE" i="1">
                                  <a:solidFill>
                                    <a:srgbClr val="FFFFFF"/>
                                  </a:solidFill>
                                  <a:latin typeface="Cambria Math" panose="02040503050406030204" pitchFamily="18" charset="0"/>
                                  <a:ea typeface="Cambria Math" panose="02040503050406030204" pitchFamily="18" charset="0"/>
                                </a:rPr>
                                <m:t>𝑖</m:t>
                              </m:r>
                              <m:r>
                                <a:rPr lang="de-DE" i="1">
                                  <a:solidFill>
                                    <a:srgbClr val="FFFFFF"/>
                                  </a:solidFill>
                                  <a:latin typeface="Cambria Math" panose="02040503050406030204" pitchFamily="18" charset="0"/>
                                  <a:ea typeface="Cambria Math" panose="02040503050406030204" pitchFamily="18" charset="0"/>
                                </a:rPr>
                                <m:t>=0</m:t>
                              </m:r>
                            </m:sub>
                            <m:sup>
                              <m:r>
                                <a:rPr lang="de-DE" i="1">
                                  <a:solidFill>
                                    <a:srgbClr val="FFFFFF"/>
                                  </a:solidFill>
                                  <a:latin typeface="Cambria Math" panose="02040503050406030204" pitchFamily="18" charset="0"/>
                                  <a:ea typeface="Cambria Math" panose="02040503050406030204" pitchFamily="18" charset="0"/>
                                </a:rPr>
                                <m:t>∞</m:t>
                              </m:r>
                            </m:sup>
                            <m:e>
                              <m:sSub>
                                <m:sSubPr>
                                  <m:ctrlPr>
                                    <a:rPr lang="de-DE" i="1">
                                      <a:solidFill>
                                        <a:srgbClr val="FFFFFF"/>
                                      </a:solidFill>
                                      <a:latin typeface="Cambria Math" panose="02040503050406030204" pitchFamily="18" charset="0"/>
                                      <a:ea typeface="Cambria Math" panose="02040503050406030204" pitchFamily="18" charset="0"/>
                                    </a:rPr>
                                  </m:ctrlPr>
                                </m:sSubPr>
                                <m:e>
                                  <m:r>
                                    <a:rPr lang="de-DE" i="1">
                                      <a:solidFill>
                                        <a:srgbClr val="FFFFFF"/>
                                      </a:solidFill>
                                      <a:latin typeface="Cambria Math" panose="02040503050406030204" pitchFamily="18" charset="0"/>
                                      <a:ea typeface="Cambria Math" panose="02040503050406030204" pitchFamily="18" charset="0"/>
                                    </a:rPr>
                                    <m:t>𝜓</m:t>
                                  </m:r>
                                </m:e>
                                <m:sub>
                                  <m:r>
                                    <a:rPr lang="de-DE" b="0" i="1" smtClean="0">
                                      <a:solidFill>
                                        <a:srgbClr val="FFFFFF"/>
                                      </a:solidFill>
                                      <a:latin typeface="Cambria Math" panose="02040503050406030204" pitchFamily="18" charset="0"/>
                                      <a:ea typeface="Cambria Math" panose="02040503050406030204" pitchFamily="18" charset="0"/>
                                    </a:rPr>
                                    <m:t>𝑖</m:t>
                                  </m:r>
                                </m:sub>
                              </m:sSub>
                              <m:r>
                                <a:rPr lang="de-DE" i="1">
                                  <a:solidFill>
                                    <a:srgbClr val="FFFFFF"/>
                                  </a:solidFill>
                                  <a:latin typeface="Cambria Math" panose="02040503050406030204" pitchFamily="18" charset="0"/>
                                  <a:ea typeface="Cambria Math" panose="02040503050406030204" pitchFamily="18" charset="0"/>
                                </a:rPr>
                                <m:t>∗</m:t>
                              </m:r>
                              <m:sSub>
                                <m:sSubPr>
                                  <m:ctrlPr>
                                    <a:rPr lang="de-DE" i="1">
                                      <a:solidFill>
                                        <a:srgbClr val="FFFFFF"/>
                                      </a:solidFill>
                                      <a:latin typeface="Cambria Math" panose="02040503050406030204" pitchFamily="18" charset="0"/>
                                      <a:ea typeface="Cambria Math" panose="02040503050406030204" pitchFamily="18" charset="0"/>
                                    </a:rPr>
                                  </m:ctrlPr>
                                </m:sSubPr>
                                <m:e>
                                  <m:r>
                                    <a:rPr lang="de-DE" i="1">
                                      <a:solidFill>
                                        <a:srgbClr val="FFFFFF"/>
                                      </a:solidFill>
                                      <a:latin typeface="Cambria Math" panose="02040503050406030204" pitchFamily="18" charset="0"/>
                                      <a:ea typeface="Cambria Math" panose="02040503050406030204" pitchFamily="18" charset="0"/>
                                    </a:rPr>
                                    <m:t>𝑎</m:t>
                                  </m:r>
                                </m:e>
                                <m:sub>
                                  <m:r>
                                    <a:rPr lang="de-DE" i="1">
                                      <a:solidFill>
                                        <a:srgbClr val="FFFFFF"/>
                                      </a:solidFill>
                                      <a:latin typeface="Cambria Math" panose="02040503050406030204" pitchFamily="18" charset="0"/>
                                      <a:ea typeface="Cambria Math" panose="02040503050406030204" pitchFamily="18" charset="0"/>
                                    </a:rPr>
                                    <m:t>𝑡</m:t>
                                  </m:r>
                                  <m:r>
                                    <a:rPr lang="de-DE" i="1">
                                      <a:solidFill>
                                        <a:srgbClr val="FFFFFF"/>
                                      </a:solidFill>
                                      <a:latin typeface="Cambria Math" panose="02040503050406030204" pitchFamily="18" charset="0"/>
                                      <a:ea typeface="Cambria Math" panose="02040503050406030204" pitchFamily="18" charset="0"/>
                                    </a:rPr>
                                    <m:t>−</m:t>
                                  </m:r>
                                  <m:r>
                                    <a:rPr lang="de-DE" i="1">
                                      <a:solidFill>
                                        <a:srgbClr val="FFFFFF"/>
                                      </a:solidFill>
                                      <a:latin typeface="Cambria Math" panose="02040503050406030204" pitchFamily="18" charset="0"/>
                                      <a:ea typeface="Cambria Math" panose="02040503050406030204" pitchFamily="18" charset="0"/>
                                    </a:rPr>
                                    <m:t>𝑖</m:t>
                                  </m:r>
                                </m:sub>
                              </m:sSub>
                            </m:e>
                          </m:nary>
                        </m:e>
                      </m:d>
                      <m:r>
                        <a:rPr lang="de-DE" b="0" i="1" smtClean="0">
                          <a:solidFill>
                            <a:srgbClr val="FFFFFF"/>
                          </a:solidFill>
                          <a:latin typeface="Cambria Math" panose="02040503050406030204" pitchFamily="18" charset="0"/>
                          <a:ea typeface="Cambria Math" panose="02040503050406030204" pitchFamily="18" charset="0"/>
                        </a:rPr>
                        <m:t>=</m:t>
                      </m:r>
                      <m:nary>
                        <m:naryPr>
                          <m:chr m:val="∑"/>
                          <m:ctrlPr>
                            <a:rPr lang="de-DE" i="1">
                              <a:solidFill>
                                <a:srgbClr val="FFFFFF"/>
                              </a:solidFill>
                              <a:latin typeface="Cambria Math" panose="02040503050406030204" pitchFamily="18" charset="0"/>
                              <a:ea typeface="Cambria Math" panose="02040503050406030204" pitchFamily="18" charset="0"/>
                            </a:rPr>
                          </m:ctrlPr>
                        </m:naryPr>
                        <m:sub>
                          <m:r>
                            <m:rPr>
                              <m:brk m:alnAt="23"/>
                            </m:rPr>
                            <a:rPr lang="de-DE" i="1">
                              <a:solidFill>
                                <a:srgbClr val="FFFFFF"/>
                              </a:solidFill>
                              <a:latin typeface="Cambria Math" panose="02040503050406030204" pitchFamily="18" charset="0"/>
                              <a:ea typeface="Cambria Math" panose="02040503050406030204" pitchFamily="18" charset="0"/>
                            </a:rPr>
                            <m:t>𝑖</m:t>
                          </m:r>
                          <m:r>
                            <a:rPr lang="de-DE" i="1">
                              <a:solidFill>
                                <a:srgbClr val="FFFFFF"/>
                              </a:solidFill>
                              <a:latin typeface="Cambria Math" panose="02040503050406030204" pitchFamily="18" charset="0"/>
                              <a:ea typeface="Cambria Math" panose="02040503050406030204" pitchFamily="18" charset="0"/>
                            </a:rPr>
                            <m:t>=0</m:t>
                          </m:r>
                        </m:sub>
                        <m:sup>
                          <m:r>
                            <a:rPr lang="de-DE" i="1">
                              <a:solidFill>
                                <a:srgbClr val="FFFFFF"/>
                              </a:solidFill>
                              <a:latin typeface="Cambria Math" panose="02040503050406030204" pitchFamily="18" charset="0"/>
                              <a:ea typeface="Cambria Math" panose="02040503050406030204" pitchFamily="18" charset="0"/>
                            </a:rPr>
                            <m:t>∞</m:t>
                          </m:r>
                        </m:sup>
                        <m:e>
                          <m:sSub>
                            <m:sSubPr>
                              <m:ctrlPr>
                                <a:rPr lang="de-DE" i="1">
                                  <a:solidFill>
                                    <a:srgbClr val="FFFFFF"/>
                                  </a:solidFill>
                                  <a:latin typeface="Cambria Math" panose="02040503050406030204" pitchFamily="18" charset="0"/>
                                  <a:ea typeface="Cambria Math" panose="02040503050406030204" pitchFamily="18" charset="0"/>
                                </a:rPr>
                              </m:ctrlPr>
                            </m:sSubPr>
                            <m:e>
                              <m:r>
                                <a:rPr lang="de-DE" i="1">
                                  <a:solidFill>
                                    <a:srgbClr val="FFFFFF"/>
                                  </a:solidFill>
                                  <a:latin typeface="Cambria Math" panose="02040503050406030204" pitchFamily="18" charset="0"/>
                                  <a:ea typeface="Cambria Math" panose="02040503050406030204" pitchFamily="18" charset="0"/>
                                </a:rPr>
                                <m:t>𝜓</m:t>
                              </m:r>
                            </m:e>
                            <m:sub>
                              <m:r>
                                <a:rPr lang="de-DE" b="0" i="1" smtClean="0">
                                  <a:solidFill>
                                    <a:srgbClr val="FFFFFF"/>
                                  </a:solidFill>
                                  <a:latin typeface="Cambria Math" panose="02040503050406030204" pitchFamily="18" charset="0"/>
                                  <a:ea typeface="Cambria Math" panose="02040503050406030204" pitchFamily="18" charset="0"/>
                                </a:rPr>
                                <m:t>𝑖</m:t>
                              </m:r>
                            </m:sub>
                          </m:sSub>
                          <m:r>
                            <a:rPr lang="de-DE" i="1">
                              <a:solidFill>
                                <a:srgbClr val="FFFFFF"/>
                              </a:solidFill>
                              <a:latin typeface="Cambria Math" panose="02040503050406030204" pitchFamily="18" charset="0"/>
                              <a:ea typeface="Cambria Math" panose="02040503050406030204" pitchFamily="18" charset="0"/>
                            </a:rPr>
                            <m:t>∗</m:t>
                          </m:r>
                          <m:r>
                            <a:rPr lang="de-DE" b="0" i="1" smtClean="0">
                              <a:solidFill>
                                <a:srgbClr val="FFFFFF"/>
                              </a:solidFill>
                              <a:latin typeface="Cambria Math" panose="02040503050406030204" pitchFamily="18" charset="0"/>
                              <a:ea typeface="Cambria Math" panose="02040503050406030204" pitchFamily="18" charset="0"/>
                            </a:rPr>
                            <m:t>𝐸</m:t>
                          </m:r>
                          <m:d>
                            <m:dPr>
                              <m:ctrlPr>
                                <a:rPr lang="de-DE" b="0" i="1" smtClean="0">
                                  <a:solidFill>
                                    <a:srgbClr val="FFFFFF"/>
                                  </a:solidFill>
                                  <a:latin typeface="Cambria Math" panose="02040503050406030204" pitchFamily="18" charset="0"/>
                                  <a:ea typeface="Cambria Math" panose="02040503050406030204" pitchFamily="18" charset="0"/>
                                </a:rPr>
                              </m:ctrlPr>
                            </m:dPr>
                            <m:e>
                              <m:sSub>
                                <m:sSubPr>
                                  <m:ctrlPr>
                                    <a:rPr lang="de-DE" i="1">
                                      <a:solidFill>
                                        <a:srgbClr val="FFFFFF"/>
                                      </a:solidFill>
                                      <a:latin typeface="Cambria Math" panose="02040503050406030204" pitchFamily="18" charset="0"/>
                                      <a:ea typeface="Cambria Math" panose="02040503050406030204" pitchFamily="18" charset="0"/>
                                    </a:rPr>
                                  </m:ctrlPr>
                                </m:sSubPr>
                                <m:e>
                                  <m:r>
                                    <a:rPr lang="de-DE" i="1">
                                      <a:solidFill>
                                        <a:srgbClr val="FFFFFF"/>
                                      </a:solidFill>
                                      <a:latin typeface="Cambria Math" panose="02040503050406030204" pitchFamily="18" charset="0"/>
                                      <a:ea typeface="Cambria Math" panose="02040503050406030204" pitchFamily="18" charset="0"/>
                                    </a:rPr>
                                    <m:t>𝑎</m:t>
                                  </m:r>
                                </m:e>
                                <m:sub>
                                  <m:r>
                                    <a:rPr lang="de-DE" i="1">
                                      <a:solidFill>
                                        <a:srgbClr val="FFFFFF"/>
                                      </a:solidFill>
                                      <a:latin typeface="Cambria Math" panose="02040503050406030204" pitchFamily="18" charset="0"/>
                                      <a:ea typeface="Cambria Math" panose="02040503050406030204" pitchFamily="18" charset="0"/>
                                    </a:rPr>
                                    <m:t>𝑡</m:t>
                                  </m:r>
                                  <m:r>
                                    <a:rPr lang="de-DE" i="1">
                                      <a:solidFill>
                                        <a:srgbClr val="FFFFFF"/>
                                      </a:solidFill>
                                      <a:latin typeface="Cambria Math" panose="02040503050406030204" pitchFamily="18" charset="0"/>
                                      <a:ea typeface="Cambria Math" panose="02040503050406030204" pitchFamily="18" charset="0"/>
                                    </a:rPr>
                                    <m:t>−</m:t>
                                  </m:r>
                                  <m:r>
                                    <a:rPr lang="de-DE" i="1">
                                      <a:solidFill>
                                        <a:srgbClr val="FFFFFF"/>
                                      </a:solidFill>
                                      <a:latin typeface="Cambria Math" panose="02040503050406030204" pitchFamily="18" charset="0"/>
                                      <a:ea typeface="Cambria Math" panose="02040503050406030204" pitchFamily="18" charset="0"/>
                                    </a:rPr>
                                    <m:t>𝑖</m:t>
                                  </m:r>
                                </m:sub>
                              </m:sSub>
                            </m:e>
                          </m:d>
                          <m:r>
                            <a:rPr lang="de-DE" b="0" i="1" smtClean="0">
                              <a:solidFill>
                                <a:srgbClr val="FFFFFF"/>
                              </a:solidFill>
                              <a:latin typeface="Cambria Math" panose="02040503050406030204" pitchFamily="18" charset="0"/>
                              <a:ea typeface="Cambria Math" panose="02040503050406030204" pitchFamily="18" charset="0"/>
                            </a:rPr>
                            <m:t>=0</m:t>
                          </m:r>
                        </m:e>
                      </m:nary>
                    </m:oMath>
                  </m:oMathPara>
                </a14:m>
                <a:endParaRPr lang="en-US" dirty="0">
                  <a:solidFill>
                    <a:srgbClr val="FFFFFF"/>
                  </a:solidFill>
                </a:endParaRPr>
              </a:p>
            </p:txBody>
          </p:sp>
        </mc:Choice>
        <mc:Fallback xmlns="">
          <p:sp>
            <p:nvSpPr>
              <p:cNvPr id="8" name="Textfeld 7">
                <a:extLst>
                  <a:ext uri="{FF2B5EF4-FFF2-40B4-BE49-F238E27FC236}">
                    <a16:creationId xmlns:a16="http://schemas.microsoft.com/office/drawing/2014/main" id="{A463E2BF-9506-FB47-B059-D9FCE2B9FF07}"/>
                  </a:ext>
                </a:extLst>
              </p:cNvPr>
              <p:cNvSpPr txBox="1">
                <a:spLocks noRot="1" noChangeAspect="1" noMove="1" noResize="1" noEditPoints="1" noAdjustHandles="1" noChangeArrowheads="1" noChangeShapeType="1" noTextEdit="1"/>
              </p:cNvSpPr>
              <p:nvPr/>
            </p:nvSpPr>
            <p:spPr>
              <a:xfrm>
                <a:off x="231574" y="1778475"/>
                <a:ext cx="4062972" cy="679994"/>
              </a:xfrm>
              <a:prstGeom prst="rect">
                <a:avLst/>
              </a:prstGeom>
              <a:blipFill>
                <a:blip r:embed="rId3"/>
                <a:stretch>
                  <a:fillRect t="-98148" b="-1537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feld 8">
                <a:extLst>
                  <a:ext uri="{FF2B5EF4-FFF2-40B4-BE49-F238E27FC236}">
                    <a16:creationId xmlns:a16="http://schemas.microsoft.com/office/drawing/2014/main" id="{09C070AC-AEC6-A74F-82EB-CE1CE72EB2FD}"/>
                  </a:ext>
                </a:extLst>
              </p:cNvPr>
              <p:cNvSpPr txBox="1"/>
              <p:nvPr/>
            </p:nvSpPr>
            <p:spPr>
              <a:xfrm>
                <a:off x="3236372" y="1449091"/>
                <a:ext cx="1614673" cy="319575"/>
              </a:xfrm>
              <a:prstGeom prst="rect">
                <a:avLst/>
              </a:prstGeom>
              <a:noFill/>
            </p:spPr>
            <p:txBody>
              <a:bodyPr wrap="none" rtlCol="0">
                <a:spAutoFit/>
              </a:bodyPr>
              <a:lstStyle/>
              <a:p>
                <a:r>
                  <a:rPr lang="en-US" altLang="en-US" dirty="0">
                    <a:solidFill>
                      <a:srgbClr val="FFFFFF"/>
                    </a:solidFill>
                    <a:cs typeface="Hind" panose="020B0604020202020204" charset="0"/>
                  </a:rPr>
                  <a:t>With </a:t>
                </a:r>
                <a14:m>
                  <m:oMath xmlns:m="http://schemas.openxmlformats.org/officeDocument/2006/math">
                    <m:nary>
                      <m:naryPr>
                        <m:chr m:val="∑"/>
                        <m:ctrlPr>
                          <a:rPr lang="en-US" altLang="en-US" i="1" smtClean="0">
                            <a:solidFill>
                              <a:srgbClr val="FFFFFF"/>
                            </a:solidFill>
                            <a:latin typeface="Cambria Math" panose="02040503050406030204" pitchFamily="18" charset="0"/>
                            <a:cs typeface="Hind" panose="020B0604020202020204" charset="0"/>
                          </a:rPr>
                        </m:ctrlPr>
                      </m:naryPr>
                      <m:sub>
                        <m:r>
                          <m:rPr>
                            <m:brk m:alnAt="23"/>
                          </m:rPr>
                          <a:rPr lang="de-DE" altLang="en-US" i="1">
                            <a:solidFill>
                              <a:srgbClr val="FFFFFF"/>
                            </a:solidFill>
                            <a:latin typeface="Cambria Math" panose="02040503050406030204" pitchFamily="18" charset="0"/>
                            <a:cs typeface="Hind" panose="020B0604020202020204" charset="0"/>
                          </a:rPr>
                          <m:t>𝑖</m:t>
                        </m:r>
                        <m:r>
                          <a:rPr lang="de-DE" altLang="en-US" i="1">
                            <a:solidFill>
                              <a:srgbClr val="FFFFFF"/>
                            </a:solidFill>
                            <a:latin typeface="Cambria Math" panose="02040503050406030204" pitchFamily="18" charset="0"/>
                            <a:cs typeface="Hind" panose="020B0604020202020204" charset="0"/>
                          </a:rPr>
                          <m:t>=0</m:t>
                        </m:r>
                      </m:sub>
                      <m:sup>
                        <m:r>
                          <a:rPr lang="en-US" altLang="en-US" i="1">
                            <a:solidFill>
                              <a:srgbClr val="FFFFFF"/>
                            </a:solidFill>
                            <a:latin typeface="Cambria Math" panose="02040503050406030204" pitchFamily="18" charset="0"/>
                            <a:ea typeface="Cambria Math" panose="02040503050406030204" pitchFamily="18" charset="0"/>
                            <a:cs typeface="Hind" panose="020B0604020202020204" charset="0"/>
                          </a:rPr>
                          <m:t>∞</m:t>
                        </m:r>
                      </m:sup>
                      <m:e>
                        <m:sSubSup>
                          <m:sSubSupPr>
                            <m:ctrlPr>
                              <a:rPr lang="en-US" altLang="en-US" i="1">
                                <a:solidFill>
                                  <a:srgbClr val="FFFFFF"/>
                                </a:solidFill>
                                <a:latin typeface="Cambria Math" panose="02040503050406030204" pitchFamily="18" charset="0"/>
                                <a:cs typeface="Hind" panose="020B0604020202020204" charset="0"/>
                              </a:rPr>
                            </m:ctrlPr>
                          </m:sSubSupPr>
                          <m:e>
                            <m:r>
                              <a:rPr lang="en-US" altLang="en-US" i="1">
                                <a:solidFill>
                                  <a:srgbClr val="FFFFFF"/>
                                </a:solidFill>
                                <a:latin typeface="Cambria Math" panose="02040503050406030204" pitchFamily="18" charset="0"/>
                                <a:ea typeface="Cambria Math" panose="02040503050406030204" pitchFamily="18" charset="0"/>
                                <a:cs typeface="Hind" panose="020B0604020202020204" charset="0"/>
                              </a:rPr>
                              <m:t>𝜓</m:t>
                            </m:r>
                          </m:e>
                          <m:sub>
                            <m:r>
                              <a:rPr lang="de-DE" altLang="en-US" i="1">
                                <a:solidFill>
                                  <a:srgbClr val="FFFFFF"/>
                                </a:solidFill>
                                <a:latin typeface="Cambria Math" panose="02040503050406030204" pitchFamily="18" charset="0"/>
                                <a:cs typeface="Hind" panose="020B0604020202020204" charset="0"/>
                              </a:rPr>
                              <m:t>𝑖</m:t>
                            </m:r>
                          </m:sub>
                          <m:sup>
                            <m:r>
                              <a:rPr lang="de-DE" altLang="en-US" i="1">
                                <a:solidFill>
                                  <a:srgbClr val="FFFFFF"/>
                                </a:solidFill>
                                <a:latin typeface="Cambria Math" panose="02040503050406030204" pitchFamily="18" charset="0"/>
                                <a:cs typeface="Hind" panose="020B0604020202020204" charset="0"/>
                              </a:rPr>
                              <m:t>2</m:t>
                            </m:r>
                          </m:sup>
                        </m:sSubSup>
                      </m:e>
                    </m:nary>
                    <m:r>
                      <a:rPr lang="de-DE" altLang="en-US" i="1">
                        <a:solidFill>
                          <a:srgbClr val="FFFFFF"/>
                        </a:solidFill>
                        <a:latin typeface="Cambria Math" panose="02040503050406030204" pitchFamily="18" charset="0"/>
                        <a:cs typeface="Hind" panose="020B0604020202020204" charset="0"/>
                      </a:rPr>
                      <m:t>&lt; </m:t>
                    </m:r>
                    <m:r>
                      <a:rPr lang="de-DE" altLang="en-US" i="1">
                        <a:solidFill>
                          <a:srgbClr val="FFFFFF"/>
                        </a:solidFill>
                        <a:latin typeface="Cambria Math" panose="02040503050406030204" pitchFamily="18" charset="0"/>
                        <a:ea typeface="Cambria Math" panose="02040503050406030204" pitchFamily="18" charset="0"/>
                        <a:cs typeface="Hind" panose="020B0604020202020204" charset="0"/>
                      </a:rPr>
                      <m:t>∞</m:t>
                    </m:r>
                  </m:oMath>
                </a14:m>
                <a:endParaRPr lang="en-US" altLang="en-US" dirty="0">
                  <a:solidFill>
                    <a:srgbClr val="FFFFFF"/>
                  </a:solidFill>
                  <a:latin typeface="Hind" panose="020B0604020202020204" charset="0"/>
                  <a:cs typeface="Hind" panose="020B0604020202020204" charset="0"/>
                </a:endParaRPr>
              </a:p>
            </p:txBody>
          </p:sp>
        </mc:Choice>
        <mc:Fallback xmlns="">
          <p:sp>
            <p:nvSpPr>
              <p:cNvPr id="9" name="Textfeld 8">
                <a:extLst>
                  <a:ext uri="{FF2B5EF4-FFF2-40B4-BE49-F238E27FC236}">
                    <a16:creationId xmlns:a16="http://schemas.microsoft.com/office/drawing/2014/main" id="{09C070AC-AEC6-A74F-82EB-CE1CE72EB2FD}"/>
                  </a:ext>
                </a:extLst>
              </p:cNvPr>
              <p:cNvSpPr txBox="1">
                <a:spLocks noRot="1" noChangeAspect="1" noMove="1" noResize="1" noEditPoints="1" noAdjustHandles="1" noChangeArrowheads="1" noChangeShapeType="1" noTextEdit="1"/>
              </p:cNvSpPr>
              <p:nvPr/>
            </p:nvSpPr>
            <p:spPr>
              <a:xfrm>
                <a:off x="3236372" y="1449091"/>
                <a:ext cx="1614673" cy="319575"/>
              </a:xfrm>
              <a:prstGeom prst="rect">
                <a:avLst/>
              </a:prstGeom>
              <a:blipFill>
                <a:blip r:embed="rId4"/>
                <a:stretch>
                  <a:fillRect l="-775" t="-103846" b="-1538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feld 9">
                <a:extLst>
                  <a:ext uri="{FF2B5EF4-FFF2-40B4-BE49-F238E27FC236}">
                    <a16:creationId xmlns:a16="http://schemas.microsoft.com/office/drawing/2014/main" id="{8BAF1C73-6DDD-DF4B-B5ED-44C6A8AD6899}"/>
                  </a:ext>
                </a:extLst>
              </p:cNvPr>
              <p:cNvSpPr txBox="1"/>
              <p:nvPr/>
            </p:nvSpPr>
            <p:spPr>
              <a:xfrm>
                <a:off x="290566" y="2495499"/>
                <a:ext cx="5896589" cy="116275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m:rPr>
                          <m:sty m:val="p"/>
                        </m:rPr>
                        <a:rPr lang="de-DE" b="0" i="0" smtClean="0">
                          <a:solidFill>
                            <a:srgbClr val="FFFFFF"/>
                          </a:solidFill>
                          <a:latin typeface="Cambria Math" panose="02040503050406030204" pitchFamily="18" charset="0"/>
                        </a:rPr>
                        <m:t>Cov</m:t>
                      </m:r>
                      <m:d>
                        <m:dPr>
                          <m:ctrlPr>
                            <a:rPr lang="de-DE" b="0" i="1" smtClean="0">
                              <a:solidFill>
                                <a:srgbClr val="FFFFFF"/>
                              </a:solidFill>
                              <a:latin typeface="Cambria Math" panose="02040503050406030204" pitchFamily="18" charset="0"/>
                            </a:rPr>
                          </m:ctrlPr>
                        </m:dPr>
                        <m:e>
                          <m:sSub>
                            <m:sSubPr>
                              <m:ctrlPr>
                                <a:rPr lang="de-DE" b="0" i="1" smtClean="0">
                                  <a:solidFill>
                                    <a:srgbClr val="FFFFFF"/>
                                  </a:solidFill>
                                  <a:latin typeface="Cambria Math" panose="02040503050406030204" pitchFamily="18" charset="0"/>
                                </a:rPr>
                              </m:ctrlPr>
                            </m:sSubPr>
                            <m:e>
                              <m:r>
                                <a:rPr lang="de-DE" b="0" i="1" smtClean="0">
                                  <a:solidFill>
                                    <a:srgbClr val="FFFFFF"/>
                                  </a:solidFill>
                                  <a:latin typeface="Cambria Math" panose="02040503050406030204" pitchFamily="18" charset="0"/>
                                </a:rPr>
                                <m:t>𝑋</m:t>
                              </m:r>
                            </m:e>
                            <m:sub>
                              <m:r>
                                <a:rPr lang="de-DE" b="0" i="1" smtClean="0">
                                  <a:solidFill>
                                    <a:srgbClr val="FFFFFF"/>
                                  </a:solidFill>
                                  <a:latin typeface="Cambria Math" panose="02040503050406030204" pitchFamily="18" charset="0"/>
                                </a:rPr>
                                <m:t>𝑡</m:t>
                              </m:r>
                            </m:sub>
                          </m:sSub>
                          <m:r>
                            <a:rPr lang="de-DE" b="0" i="1" smtClean="0">
                              <a:solidFill>
                                <a:srgbClr val="FFFFFF"/>
                              </a:solidFill>
                              <a:latin typeface="Cambria Math" panose="02040503050406030204" pitchFamily="18" charset="0"/>
                            </a:rPr>
                            <m:t>, </m:t>
                          </m:r>
                          <m:sSub>
                            <m:sSubPr>
                              <m:ctrlPr>
                                <a:rPr lang="de-DE" b="0" i="1" smtClean="0">
                                  <a:solidFill>
                                    <a:srgbClr val="FFFFFF"/>
                                  </a:solidFill>
                                  <a:latin typeface="Cambria Math" panose="02040503050406030204" pitchFamily="18" charset="0"/>
                                </a:rPr>
                              </m:ctrlPr>
                            </m:sSubPr>
                            <m:e>
                              <m:r>
                                <a:rPr lang="de-DE" b="0" i="1" smtClean="0">
                                  <a:solidFill>
                                    <a:srgbClr val="FFFFFF"/>
                                  </a:solidFill>
                                  <a:latin typeface="Cambria Math" panose="02040503050406030204" pitchFamily="18" charset="0"/>
                                </a:rPr>
                                <m:t>𝑋</m:t>
                              </m:r>
                            </m:e>
                            <m:sub>
                              <m:r>
                                <a:rPr lang="de-DE" b="0" i="1" smtClean="0">
                                  <a:solidFill>
                                    <a:srgbClr val="FFFFFF"/>
                                  </a:solidFill>
                                  <a:latin typeface="Cambria Math" panose="02040503050406030204" pitchFamily="18" charset="0"/>
                                </a:rPr>
                                <m:t>𝑡</m:t>
                              </m:r>
                              <m:r>
                                <a:rPr lang="de-DE" b="0" i="1" smtClean="0">
                                  <a:solidFill>
                                    <a:srgbClr val="FFFFFF"/>
                                  </a:solidFill>
                                  <a:latin typeface="Cambria Math" panose="02040503050406030204" pitchFamily="18" charset="0"/>
                                </a:rPr>
                                <m:t>+</m:t>
                              </m:r>
                              <m:r>
                                <a:rPr lang="de-DE" b="0" i="1" smtClean="0">
                                  <a:solidFill>
                                    <a:srgbClr val="FFFFFF"/>
                                  </a:solidFill>
                                  <a:latin typeface="Cambria Math" panose="02040503050406030204" pitchFamily="18" charset="0"/>
                                </a:rPr>
                                <m:t>h</m:t>
                              </m:r>
                            </m:sub>
                          </m:sSub>
                        </m:e>
                      </m:d>
                      <m:r>
                        <a:rPr lang="de-DE" b="0" i="1" smtClean="0">
                          <a:solidFill>
                            <a:srgbClr val="FFFFFF"/>
                          </a:solidFill>
                          <a:latin typeface="Cambria Math" panose="02040503050406030204" pitchFamily="18" charset="0"/>
                        </a:rPr>
                        <m:t>=</m:t>
                      </m:r>
                      <m:r>
                        <a:rPr lang="de-DE" b="0" i="1" smtClean="0">
                          <a:solidFill>
                            <a:srgbClr val="FFFFFF"/>
                          </a:solidFill>
                          <a:latin typeface="Cambria Math" panose="02040503050406030204" pitchFamily="18" charset="0"/>
                        </a:rPr>
                        <m:t>𝐸</m:t>
                      </m:r>
                      <m:d>
                        <m:dPr>
                          <m:ctrlPr>
                            <a:rPr lang="de-DE" b="0" i="1" smtClean="0">
                              <a:solidFill>
                                <a:srgbClr val="FFFFFF"/>
                              </a:solidFill>
                              <a:latin typeface="Cambria Math" panose="02040503050406030204" pitchFamily="18" charset="0"/>
                            </a:rPr>
                          </m:ctrlPr>
                        </m:dPr>
                        <m:e>
                          <m:sSub>
                            <m:sSubPr>
                              <m:ctrlPr>
                                <a:rPr lang="de-DE" b="0" i="1" smtClean="0">
                                  <a:solidFill>
                                    <a:srgbClr val="FFFFFF"/>
                                  </a:solidFill>
                                  <a:latin typeface="Cambria Math" panose="02040503050406030204" pitchFamily="18" charset="0"/>
                                </a:rPr>
                              </m:ctrlPr>
                            </m:sSubPr>
                            <m:e>
                              <m:r>
                                <a:rPr lang="de-DE" b="0" i="1" smtClean="0">
                                  <a:solidFill>
                                    <a:srgbClr val="FFFFFF"/>
                                  </a:solidFill>
                                  <a:latin typeface="Cambria Math" panose="02040503050406030204" pitchFamily="18" charset="0"/>
                                </a:rPr>
                                <m:t>𝑋</m:t>
                              </m:r>
                            </m:e>
                            <m:sub>
                              <m:r>
                                <a:rPr lang="de-DE" b="0" i="1" smtClean="0">
                                  <a:solidFill>
                                    <a:srgbClr val="FFFFFF"/>
                                  </a:solidFill>
                                  <a:latin typeface="Cambria Math" panose="02040503050406030204" pitchFamily="18" charset="0"/>
                                </a:rPr>
                                <m:t>𝑡</m:t>
                              </m:r>
                            </m:sub>
                          </m:sSub>
                          <m:r>
                            <a:rPr lang="de-DE" b="0" i="1" smtClean="0">
                              <a:solidFill>
                                <a:srgbClr val="FFFFFF"/>
                              </a:solidFill>
                              <a:latin typeface="Cambria Math" panose="02040503050406030204" pitchFamily="18" charset="0"/>
                            </a:rPr>
                            <m:t>−</m:t>
                          </m:r>
                          <m:r>
                            <a:rPr lang="de-DE" b="0" i="1" smtClean="0">
                              <a:solidFill>
                                <a:srgbClr val="FFFFFF"/>
                              </a:solidFill>
                              <a:latin typeface="Cambria Math" panose="02040503050406030204" pitchFamily="18" charset="0"/>
                            </a:rPr>
                            <m:t>𝐸</m:t>
                          </m:r>
                          <m:d>
                            <m:dPr>
                              <m:ctrlPr>
                                <a:rPr lang="de-DE" b="0" i="1" smtClean="0">
                                  <a:solidFill>
                                    <a:srgbClr val="FFFFFF"/>
                                  </a:solidFill>
                                  <a:latin typeface="Cambria Math" panose="02040503050406030204" pitchFamily="18" charset="0"/>
                                </a:rPr>
                              </m:ctrlPr>
                            </m:dPr>
                            <m:e>
                              <m:sSub>
                                <m:sSubPr>
                                  <m:ctrlPr>
                                    <a:rPr lang="de-DE" b="0" i="1" smtClean="0">
                                      <a:solidFill>
                                        <a:srgbClr val="FFFFFF"/>
                                      </a:solidFill>
                                      <a:latin typeface="Cambria Math" panose="02040503050406030204" pitchFamily="18" charset="0"/>
                                    </a:rPr>
                                  </m:ctrlPr>
                                </m:sSubPr>
                                <m:e>
                                  <m:r>
                                    <a:rPr lang="de-DE" b="0" i="1" smtClean="0">
                                      <a:solidFill>
                                        <a:srgbClr val="FFFFFF"/>
                                      </a:solidFill>
                                      <a:latin typeface="Cambria Math" panose="02040503050406030204" pitchFamily="18" charset="0"/>
                                    </a:rPr>
                                    <m:t>𝑋</m:t>
                                  </m:r>
                                </m:e>
                                <m:sub>
                                  <m:r>
                                    <a:rPr lang="de-DE" b="0" i="1" smtClean="0">
                                      <a:solidFill>
                                        <a:srgbClr val="FFFFFF"/>
                                      </a:solidFill>
                                      <a:latin typeface="Cambria Math" panose="02040503050406030204" pitchFamily="18" charset="0"/>
                                    </a:rPr>
                                    <m:t>𝑡</m:t>
                                  </m:r>
                                </m:sub>
                              </m:sSub>
                            </m:e>
                          </m:d>
                        </m:e>
                      </m:d>
                      <m:d>
                        <m:dPr>
                          <m:ctrlPr>
                            <a:rPr lang="de-DE" b="0" i="1" smtClean="0">
                              <a:solidFill>
                                <a:srgbClr val="FFFFFF"/>
                              </a:solidFill>
                              <a:latin typeface="Cambria Math" panose="02040503050406030204" pitchFamily="18" charset="0"/>
                            </a:rPr>
                          </m:ctrlPr>
                        </m:dPr>
                        <m:e>
                          <m:sSub>
                            <m:sSubPr>
                              <m:ctrlPr>
                                <a:rPr lang="de-DE" i="1">
                                  <a:solidFill>
                                    <a:srgbClr val="FFFFFF"/>
                                  </a:solidFill>
                                  <a:latin typeface="Cambria Math" panose="02040503050406030204" pitchFamily="18" charset="0"/>
                                </a:rPr>
                              </m:ctrlPr>
                            </m:sSubPr>
                            <m:e>
                              <m:r>
                                <a:rPr lang="de-DE" i="1">
                                  <a:solidFill>
                                    <a:srgbClr val="FFFFFF"/>
                                  </a:solidFill>
                                  <a:latin typeface="Cambria Math" panose="02040503050406030204" pitchFamily="18" charset="0"/>
                                </a:rPr>
                                <m:t>𝑋</m:t>
                              </m:r>
                            </m:e>
                            <m:sub>
                              <m:r>
                                <a:rPr lang="de-DE" i="1">
                                  <a:solidFill>
                                    <a:srgbClr val="FFFFFF"/>
                                  </a:solidFill>
                                  <a:latin typeface="Cambria Math" panose="02040503050406030204" pitchFamily="18" charset="0"/>
                                </a:rPr>
                                <m:t>𝑡</m:t>
                              </m:r>
                              <m:r>
                                <a:rPr lang="de-DE" b="0" i="1" smtClean="0">
                                  <a:solidFill>
                                    <a:srgbClr val="FFFFFF"/>
                                  </a:solidFill>
                                  <a:latin typeface="Cambria Math" panose="02040503050406030204" pitchFamily="18" charset="0"/>
                                </a:rPr>
                                <m:t>+</m:t>
                              </m:r>
                              <m:r>
                                <a:rPr lang="de-DE" b="0" i="1" smtClean="0">
                                  <a:solidFill>
                                    <a:srgbClr val="FFFFFF"/>
                                  </a:solidFill>
                                  <a:latin typeface="Cambria Math" panose="02040503050406030204" pitchFamily="18" charset="0"/>
                                </a:rPr>
                                <m:t>h</m:t>
                              </m:r>
                            </m:sub>
                          </m:sSub>
                          <m:r>
                            <a:rPr lang="de-DE" i="1">
                              <a:solidFill>
                                <a:srgbClr val="FFFFFF"/>
                              </a:solidFill>
                              <a:latin typeface="Cambria Math" panose="02040503050406030204" pitchFamily="18" charset="0"/>
                            </a:rPr>
                            <m:t>−</m:t>
                          </m:r>
                          <m:r>
                            <a:rPr lang="de-DE" i="1">
                              <a:solidFill>
                                <a:srgbClr val="FFFFFF"/>
                              </a:solidFill>
                              <a:latin typeface="Cambria Math" panose="02040503050406030204" pitchFamily="18" charset="0"/>
                            </a:rPr>
                            <m:t>𝐸</m:t>
                          </m:r>
                          <m:d>
                            <m:dPr>
                              <m:ctrlPr>
                                <a:rPr lang="de-DE" i="1">
                                  <a:solidFill>
                                    <a:srgbClr val="FFFFFF"/>
                                  </a:solidFill>
                                  <a:latin typeface="Cambria Math" panose="02040503050406030204" pitchFamily="18" charset="0"/>
                                </a:rPr>
                              </m:ctrlPr>
                            </m:dPr>
                            <m:e>
                              <m:sSub>
                                <m:sSubPr>
                                  <m:ctrlPr>
                                    <a:rPr lang="de-DE" i="1">
                                      <a:solidFill>
                                        <a:srgbClr val="FFFFFF"/>
                                      </a:solidFill>
                                      <a:latin typeface="Cambria Math" panose="02040503050406030204" pitchFamily="18" charset="0"/>
                                    </a:rPr>
                                  </m:ctrlPr>
                                </m:sSubPr>
                                <m:e>
                                  <m:r>
                                    <a:rPr lang="de-DE" i="1">
                                      <a:solidFill>
                                        <a:srgbClr val="FFFFFF"/>
                                      </a:solidFill>
                                      <a:latin typeface="Cambria Math" panose="02040503050406030204" pitchFamily="18" charset="0"/>
                                    </a:rPr>
                                    <m:t>𝑋</m:t>
                                  </m:r>
                                </m:e>
                                <m:sub>
                                  <m:r>
                                    <a:rPr lang="de-DE" i="1">
                                      <a:solidFill>
                                        <a:srgbClr val="FFFFFF"/>
                                      </a:solidFill>
                                      <a:latin typeface="Cambria Math" panose="02040503050406030204" pitchFamily="18" charset="0"/>
                                    </a:rPr>
                                    <m:t>𝑡</m:t>
                                  </m:r>
                                  <m:r>
                                    <a:rPr lang="de-DE" b="0" i="1" smtClean="0">
                                      <a:solidFill>
                                        <a:srgbClr val="FFFFFF"/>
                                      </a:solidFill>
                                      <a:latin typeface="Cambria Math" panose="02040503050406030204" pitchFamily="18" charset="0"/>
                                    </a:rPr>
                                    <m:t>+</m:t>
                                  </m:r>
                                  <m:r>
                                    <a:rPr lang="de-DE" b="0" i="1" smtClean="0">
                                      <a:solidFill>
                                        <a:srgbClr val="FFFFFF"/>
                                      </a:solidFill>
                                      <a:latin typeface="Cambria Math" panose="02040503050406030204" pitchFamily="18" charset="0"/>
                                    </a:rPr>
                                    <m:t>h</m:t>
                                  </m:r>
                                </m:sub>
                              </m:sSub>
                            </m:e>
                          </m:d>
                        </m:e>
                      </m:d>
                      <m:r>
                        <a:rPr lang="de-DE" b="0" i="1" smtClean="0">
                          <a:solidFill>
                            <a:srgbClr val="FFFFFF"/>
                          </a:solidFill>
                          <a:latin typeface="Cambria Math" panose="02040503050406030204" pitchFamily="18" charset="0"/>
                        </a:rPr>
                        <m:t>=</m:t>
                      </m:r>
                      <m:r>
                        <a:rPr lang="de-DE" i="1">
                          <a:solidFill>
                            <a:srgbClr val="FFFFFF"/>
                          </a:solidFill>
                          <a:latin typeface="Cambria Math" panose="02040503050406030204" pitchFamily="18" charset="0"/>
                        </a:rPr>
                        <m:t>𝐸</m:t>
                      </m:r>
                      <m:d>
                        <m:dPr>
                          <m:ctrlPr>
                            <a:rPr lang="de-DE" i="1">
                              <a:solidFill>
                                <a:srgbClr val="FFFFFF"/>
                              </a:solidFill>
                              <a:latin typeface="Cambria Math" panose="02040503050406030204" pitchFamily="18" charset="0"/>
                            </a:rPr>
                          </m:ctrlPr>
                        </m:dPr>
                        <m:e>
                          <m:sSub>
                            <m:sSubPr>
                              <m:ctrlPr>
                                <a:rPr lang="de-DE" i="1" smtClean="0">
                                  <a:solidFill>
                                    <a:srgbClr val="FFFFFF"/>
                                  </a:solidFill>
                                  <a:latin typeface="Cambria Math" panose="02040503050406030204" pitchFamily="18" charset="0"/>
                                </a:rPr>
                              </m:ctrlPr>
                            </m:sSubPr>
                            <m:e>
                              <m:r>
                                <a:rPr lang="de-DE" b="0" i="1" smtClean="0">
                                  <a:solidFill>
                                    <a:srgbClr val="FFFFFF"/>
                                  </a:solidFill>
                                  <a:latin typeface="Cambria Math" panose="02040503050406030204" pitchFamily="18" charset="0"/>
                                </a:rPr>
                                <m:t>𝑋</m:t>
                              </m:r>
                            </m:e>
                            <m:sub>
                              <m:r>
                                <a:rPr lang="de-DE" b="0" i="1" smtClean="0">
                                  <a:solidFill>
                                    <a:srgbClr val="FFFFFF"/>
                                  </a:solidFill>
                                  <a:latin typeface="Cambria Math" panose="02040503050406030204" pitchFamily="18" charset="0"/>
                                </a:rPr>
                                <m:t>𝑡</m:t>
                              </m:r>
                            </m:sub>
                          </m:sSub>
                          <m:sSub>
                            <m:sSubPr>
                              <m:ctrlPr>
                                <a:rPr lang="de-DE" i="1">
                                  <a:solidFill>
                                    <a:srgbClr val="FFFFFF"/>
                                  </a:solidFill>
                                  <a:latin typeface="Cambria Math" panose="02040503050406030204" pitchFamily="18" charset="0"/>
                                </a:rPr>
                              </m:ctrlPr>
                            </m:sSubPr>
                            <m:e>
                              <m:r>
                                <a:rPr lang="de-DE" i="1">
                                  <a:solidFill>
                                    <a:srgbClr val="FFFFFF"/>
                                  </a:solidFill>
                                  <a:latin typeface="Cambria Math" panose="02040503050406030204" pitchFamily="18" charset="0"/>
                                </a:rPr>
                                <m:t>𝑋</m:t>
                              </m:r>
                            </m:e>
                            <m:sub>
                              <m:r>
                                <a:rPr lang="de-DE" i="1">
                                  <a:solidFill>
                                    <a:srgbClr val="FFFFFF"/>
                                  </a:solidFill>
                                  <a:latin typeface="Cambria Math" panose="02040503050406030204" pitchFamily="18" charset="0"/>
                                </a:rPr>
                                <m:t>𝑡</m:t>
                              </m:r>
                              <m:r>
                                <a:rPr lang="de-DE" i="1">
                                  <a:solidFill>
                                    <a:srgbClr val="FFFFFF"/>
                                  </a:solidFill>
                                  <a:latin typeface="Cambria Math" panose="02040503050406030204" pitchFamily="18" charset="0"/>
                                </a:rPr>
                                <m:t>+</m:t>
                              </m:r>
                              <m:r>
                                <a:rPr lang="de-DE" i="1">
                                  <a:solidFill>
                                    <a:srgbClr val="FFFFFF"/>
                                  </a:solidFill>
                                  <a:latin typeface="Cambria Math" panose="02040503050406030204" pitchFamily="18" charset="0"/>
                                </a:rPr>
                                <m:t>h</m:t>
                              </m:r>
                            </m:sub>
                          </m:sSub>
                        </m:e>
                      </m:d>
                      <m:r>
                        <a:rPr lang="de-DE" b="0" i="1" smtClean="0">
                          <a:solidFill>
                            <a:srgbClr val="FFFFFF"/>
                          </a:solidFill>
                          <a:latin typeface="Cambria Math" panose="02040503050406030204" pitchFamily="18" charset="0"/>
                        </a:rPr>
                        <m:t>=</m:t>
                      </m:r>
                    </m:oMath>
                  </m:oMathPara>
                </a14:m>
                <a:endParaRPr lang="de-DE" b="0" i="1" dirty="0">
                  <a:solidFill>
                    <a:srgbClr val="FFFFFF"/>
                  </a:solidFill>
                  <a:latin typeface="Cambria Math" panose="02040503050406030204" pitchFamily="18" charset="0"/>
                </a:endParaRPr>
              </a:p>
              <a:p>
                <a:endParaRPr lang="de-DE" b="0" i="1" dirty="0">
                  <a:solidFill>
                    <a:srgbClr val="FFFFFF"/>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de-DE" b="0" i="1" smtClean="0">
                          <a:solidFill>
                            <a:srgbClr val="FFFFFF"/>
                          </a:solidFill>
                          <a:latin typeface="Cambria Math" panose="02040503050406030204" pitchFamily="18" charset="0"/>
                        </a:rPr>
                        <m:t>𝐸</m:t>
                      </m:r>
                      <m:d>
                        <m:dPr>
                          <m:ctrlPr>
                            <a:rPr lang="de-DE" b="0" i="1" smtClean="0">
                              <a:solidFill>
                                <a:srgbClr val="FFFFFF"/>
                              </a:solidFill>
                              <a:latin typeface="Cambria Math" panose="02040503050406030204" pitchFamily="18" charset="0"/>
                            </a:rPr>
                          </m:ctrlPr>
                        </m:dPr>
                        <m:e>
                          <m:r>
                            <a:rPr lang="de-DE" b="0" i="1" smtClean="0">
                              <a:solidFill>
                                <a:srgbClr val="FFFFFF"/>
                              </a:solidFill>
                              <a:latin typeface="Cambria Math" panose="02040503050406030204" pitchFamily="18" charset="0"/>
                            </a:rPr>
                            <m:t>(</m:t>
                          </m:r>
                          <m:nary>
                            <m:naryPr>
                              <m:chr m:val="∑"/>
                              <m:ctrlPr>
                                <a:rPr lang="de-DE" i="1">
                                  <a:solidFill>
                                    <a:srgbClr val="FFFFFF"/>
                                  </a:solidFill>
                                  <a:latin typeface="Cambria Math" panose="02040503050406030204" pitchFamily="18" charset="0"/>
                                  <a:ea typeface="Cambria Math" panose="02040503050406030204" pitchFamily="18" charset="0"/>
                                </a:rPr>
                              </m:ctrlPr>
                            </m:naryPr>
                            <m:sub>
                              <m:r>
                                <m:rPr>
                                  <m:brk m:alnAt="23"/>
                                </m:rPr>
                                <a:rPr lang="de-DE" i="1">
                                  <a:solidFill>
                                    <a:srgbClr val="FFFFFF"/>
                                  </a:solidFill>
                                  <a:latin typeface="Cambria Math" panose="02040503050406030204" pitchFamily="18" charset="0"/>
                                  <a:ea typeface="Cambria Math" panose="02040503050406030204" pitchFamily="18" charset="0"/>
                                </a:rPr>
                                <m:t>𝑖</m:t>
                              </m:r>
                              <m:r>
                                <a:rPr lang="de-DE" i="1">
                                  <a:solidFill>
                                    <a:srgbClr val="FFFFFF"/>
                                  </a:solidFill>
                                  <a:latin typeface="Cambria Math" panose="02040503050406030204" pitchFamily="18" charset="0"/>
                                  <a:ea typeface="Cambria Math" panose="02040503050406030204" pitchFamily="18" charset="0"/>
                                </a:rPr>
                                <m:t>=0</m:t>
                              </m:r>
                            </m:sub>
                            <m:sup>
                              <m:r>
                                <a:rPr lang="de-DE" i="1">
                                  <a:solidFill>
                                    <a:srgbClr val="FFFFFF"/>
                                  </a:solidFill>
                                  <a:latin typeface="Cambria Math" panose="02040503050406030204" pitchFamily="18" charset="0"/>
                                  <a:ea typeface="Cambria Math" panose="02040503050406030204" pitchFamily="18" charset="0"/>
                                </a:rPr>
                                <m:t>∞</m:t>
                              </m:r>
                            </m:sup>
                            <m:e>
                              <m:sSub>
                                <m:sSubPr>
                                  <m:ctrlPr>
                                    <a:rPr lang="de-DE" i="1">
                                      <a:solidFill>
                                        <a:srgbClr val="FFFFFF"/>
                                      </a:solidFill>
                                      <a:latin typeface="Cambria Math" panose="02040503050406030204" pitchFamily="18" charset="0"/>
                                      <a:ea typeface="Cambria Math" panose="02040503050406030204" pitchFamily="18" charset="0"/>
                                    </a:rPr>
                                  </m:ctrlPr>
                                </m:sSubPr>
                                <m:e>
                                  <m:r>
                                    <a:rPr lang="de-DE" i="1">
                                      <a:solidFill>
                                        <a:srgbClr val="FFFFFF"/>
                                      </a:solidFill>
                                      <a:latin typeface="Cambria Math" panose="02040503050406030204" pitchFamily="18" charset="0"/>
                                      <a:ea typeface="Cambria Math" panose="02040503050406030204" pitchFamily="18" charset="0"/>
                                    </a:rPr>
                                    <m:t>𝜓</m:t>
                                  </m:r>
                                </m:e>
                                <m:sub>
                                  <m:r>
                                    <a:rPr lang="de-DE" b="0" i="1" smtClean="0">
                                      <a:solidFill>
                                        <a:srgbClr val="FFFFFF"/>
                                      </a:solidFill>
                                      <a:latin typeface="Cambria Math" panose="02040503050406030204" pitchFamily="18" charset="0"/>
                                      <a:ea typeface="Cambria Math" panose="02040503050406030204" pitchFamily="18" charset="0"/>
                                    </a:rPr>
                                    <m:t>𝑖</m:t>
                                  </m:r>
                                </m:sub>
                              </m:sSub>
                              <m:r>
                                <a:rPr lang="de-DE" i="1">
                                  <a:solidFill>
                                    <a:srgbClr val="FFFFFF"/>
                                  </a:solidFill>
                                  <a:latin typeface="Cambria Math" panose="02040503050406030204" pitchFamily="18" charset="0"/>
                                  <a:ea typeface="Cambria Math" panose="02040503050406030204" pitchFamily="18" charset="0"/>
                                </a:rPr>
                                <m:t>∗</m:t>
                              </m:r>
                              <m:sSub>
                                <m:sSubPr>
                                  <m:ctrlPr>
                                    <a:rPr lang="de-DE" i="1">
                                      <a:solidFill>
                                        <a:srgbClr val="FFFFFF"/>
                                      </a:solidFill>
                                      <a:latin typeface="Cambria Math" panose="02040503050406030204" pitchFamily="18" charset="0"/>
                                      <a:ea typeface="Cambria Math" panose="02040503050406030204" pitchFamily="18" charset="0"/>
                                    </a:rPr>
                                  </m:ctrlPr>
                                </m:sSubPr>
                                <m:e>
                                  <m:r>
                                    <a:rPr lang="de-DE" i="1">
                                      <a:solidFill>
                                        <a:srgbClr val="FFFFFF"/>
                                      </a:solidFill>
                                      <a:latin typeface="Cambria Math" panose="02040503050406030204" pitchFamily="18" charset="0"/>
                                      <a:ea typeface="Cambria Math" panose="02040503050406030204" pitchFamily="18" charset="0"/>
                                    </a:rPr>
                                    <m:t>𝑎</m:t>
                                  </m:r>
                                </m:e>
                                <m:sub>
                                  <m:r>
                                    <a:rPr lang="de-DE" i="1">
                                      <a:solidFill>
                                        <a:srgbClr val="FFFFFF"/>
                                      </a:solidFill>
                                      <a:latin typeface="Cambria Math" panose="02040503050406030204" pitchFamily="18" charset="0"/>
                                      <a:ea typeface="Cambria Math" panose="02040503050406030204" pitchFamily="18" charset="0"/>
                                    </a:rPr>
                                    <m:t>𝑡</m:t>
                                  </m:r>
                                  <m:r>
                                    <a:rPr lang="de-DE" i="1">
                                      <a:solidFill>
                                        <a:srgbClr val="FFFFFF"/>
                                      </a:solidFill>
                                      <a:latin typeface="Cambria Math" panose="02040503050406030204" pitchFamily="18" charset="0"/>
                                      <a:ea typeface="Cambria Math" panose="02040503050406030204" pitchFamily="18" charset="0"/>
                                    </a:rPr>
                                    <m:t>−</m:t>
                                  </m:r>
                                  <m:r>
                                    <a:rPr lang="de-DE" i="1">
                                      <a:solidFill>
                                        <a:srgbClr val="FFFFFF"/>
                                      </a:solidFill>
                                      <a:latin typeface="Cambria Math" panose="02040503050406030204" pitchFamily="18" charset="0"/>
                                      <a:ea typeface="Cambria Math" panose="02040503050406030204" pitchFamily="18" charset="0"/>
                                    </a:rPr>
                                    <m:t>𝑖</m:t>
                                  </m:r>
                                </m:sub>
                              </m:sSub>
                            </m:e>
                          </m:nary>
                          <m:r>
                            <a:rPr lang="de-DE" b="0" i="1" smtClean="0">
                              <a:solidFill>
                                <a:srgbClr val="FFFFFF"/>
                              </a:solidFill>
                              <a:latin typeface="Cambria Math" panose="02040503050406030204" pitchFamily="18" charset="0"/>
                              <a:ea typeface="Cambria Math" panose="02040503050406030204" pitchFamily="18" charset="0"/>
                            </a:rPr>
                            <m:t>)</m:t>
                          </m:r>
                          <m:r>
                            <a:rPr lang="de-DE" i="1">
                              <a:solidFill>
                                <a:srgbClr val="FFFFFF"/>
                              </a:solidFill>
                              <a:latin typeface="Cambria Math" panose="02040503050406030204" pitchFamily="18" charset="0"/>
                              <a:ea typeface="Cambria Math" panose="02040503050406030204" pitchFamily="18" charset="0"/>
                            </a:rPr>
                            <m:t>(</m:t>
                          </m:r>
                          <m:nary>
                            <m:naryPr>
                              <m:chr m:val="∑"/>
                              <m:ctrlPr>
                                <a:rPr lang="de-DE" i="1">
                                  <a:solidFill>
                                    <a:srgbClr val="FFFFFF"/>
                                  </a:solidFill>
                                  <a:latin typeface="Cambria Math" panose="02040503050406030204" pitchFamily="18" charset="0"/>
                                  <a:ea typeface="Cambria Math" panose="02040503050406030204" pitchFamily="18" charset="0"/>
                                </a:rPr>
                              </m:ctrlPr>
                            </m:naryPr>
                            <m:sub>
                              <m:r>
                                <m:rPr>
                                  <m:brk m:alnAt="23"/>
                                </m:rPr>
                                <a:rPr lang="de-DE" i="1">
                                  <a:solidFill>
                                    <a:srgbClr val="FFFFFF"/>
                                  </a:solidFill>
                                  <a:latin typeface="Cambria Math" panose="02040503050406030204" pitchFamily="18" charset="0"/>
                                  <a:ea typeface="Cambria Math" panose="02040503050406030204" pitchFamily="18" charset="0"/>
                                </a:rPr>
                                <m:t>𝑖</m:t>
                              </m:r>
                              <m:r>
                                <a:rPr lang="de-DE" i="1">
                                  <a:solidFill>
                                    <a:srgbClr val="FFFFFF"/>
                                  </a:solidFill>
                                  <a:latin typeface="Cambria Math" panose="02040503050406030204" pitchFamily="18" charset="0"/>
                                  <a:ea typeface="Cambria Math" panose="02040503050406030204" pitchFamily="18" charset="0"/>
                                </a:rPr>
                                <m:t>=0</m:t>
                              </m:r>
                            </m:sub>
                            <m:sup>
                              <m:r>
                                <a:rPr lang="de-DE" i="1">
                                  <a:solidFill>
                                    <a:srgbClr val="FFFFFF"/>
                                  </a:solidFill>
                                  <a:latin typeface="Cambria Math" panose="02040503050406030204" pitchFamily="18" charset="0"/>
                                  <a:ea typeface="Cambria Math" panose="02040503050406030204" pitchFamily="18" charset="0"/>
                                </a:rPr>
                                <m:t>∞</m:t>
                              </m:r>
                            </m:sup>
                            <m:e>
                              <m:sSub>
                                <m:sSubPr>
                                  <m:ctrlPr>
                                    <a:rPr lang="de-DE" i="1">
                                      <a:solidFill>
                                        <a:srgbClr val="FFFFFF"/>
                                      </a:solidFill>
                                      <a:latin typeface="Cambria Math" panose="02040503050406030204" pitchFamily="18" charset="0"/>
                                      <a:ea typeface="Cambria Math" panose="02040503050406030204" pitchFamily="18" charset="0"/>
                                    </a:rPr>
                                  </m:ctrlPr>
                                </m:sSubPr>
                                <m:e>
                                  <m:r>
                                    <a:rPr lang="de-DE" i="1">
                                      <a:solidFill>
                                        <a:srgbClr val="FFFFFF"/>
                                      </a:solidFill>
                                      <a:latin typeface="Cambria Math" panose="02040503050406030204" pitchFamily="18" charset="0"/>
                                      <a:ea typeface="Cambria Math" panose="02040503050406030204" pitchFamily="18" charset="0"/>
                                    </a:rPr>
                                    <m:t>𝜓</m:t>
                                  </m:r>
                                </m:e>
                                <m:sub>
                                  <m:r>
                                    <a:rPr lang="de-DE" i="1">
                                      <a:solidFill>
                                        <a:srgbClr val="FFFFFF"/>
                                      </a:solidFill>
                                      <a:latin typeface="Cambria Math" panose="02040503050406030204" pitchFamily="18" charset="0"/>
                                      <a:ea typeface="Cambria Math" panose="02040503050406030204" pitchFamily="18" charset="0"/>
                                    </a:rPr>
                                    <m:t>𝑖</m:t>
                                  </m:r>
                                </m:sub>
                              </m:sSub>
                              <m:r>
                                <a:rPr lang="de-DE" i="1">
                                  <a:solidFill>
                                    <a:srgbClr val="FFFFFF"/>
                                  </a:solidFill>
                                  <a:latin typeface="Cambria Math" panose="02040503050406030204" pitchFamily="18" charset="0"/>
                                  <a:ea typeface="Cambria Math" panose="02040503050406030204" pitchFamily="18" charset="0"/>
                                </a:rPr>
                                <m:t>∗</m:t>
                              </m:r>
                              <m:sSub>
                                <m:sSubPr>
                                  <m:ctrlPr>
                                    <a:rPr lang="de-DE" i="1">
                                      <a:solidFill>
                                        <a:srgbClr val="FFFFFF"/>
                                      </a:solidFill>
                                      <a:latin typeface="Cambria Math" panose="02040503050406030204" pitchFamily="18" charset="0"/>
                                      <a:ea typeface="Cambria Math" panose="02040503050406030204" pitchFamily="18" charset="0"/>
                                    </a:rPr>
                                  </m:ctrlPr>
                                </m:sSubPr>
                                <m:e>
                                  <m:r>
                                    <a:rPr lang="de-DE" i="1">
                                      <a:solidFill>
                                        <a:srgbClr val="FFFFFF"/>
                                      </a:solidFill>
                                      <a:latin typeface="Cambria Math" panose="02040503050406030204" pitchFamily="18" charset="0"/>
                                      <a:ea typeface="Cambria Math" panose="02040503050406030204" pitchFamily="18" charset="0"/>
                                    </a:rPr>
                                    <m:t>𝑎</m:t>
                                  </m:r>
                                </m:e>
                                <m:sub>
                                  <m:r>
                                    <a:rPr lang="de-DE" i="1">
                                      <a:solidFill>
                                        <a:srgbClr val="FFFFFF"/>
                                      </a:solidFill>
                                      <a:latin typeface="Cambria Math" panose="02040503050406030204" pitchFamily="18" charset="0"/>
                                      <a:ea typeface="Cambria Math" panose="02040503050406030204" pitchFamily="18" charset="0"/>
                                    </a:rPr>
                                    <m:t>𝑡</m:t>
                                  </m:r>
                                  <m:r>
                                    <a:rPr lang="de-DE" i="1">
                                      <a:solidFill>
                                        <a:srgbClr val="FFFFFF"/>
                                      </a:solidFill>
                                      <a:latin typeface="Cambria Math" panose="02040503050406030204" pitchFamily="18" charset="0"/>
                                      <a:ea typeface="Cambria Math" panose="02040503050406030204" pitchFamily="18" charset="0"/>
                                    </a:rPr>
                                    <m:t>+</m:t>
                                  </m:r>
                                  <m:r>
                                    <a:rPr lang="de-DE" i="1">
                                      <a:solidFill>
                                        <a:srgbClr val="FFFFFF"/>
                                      </a:solidFill>
                                      <a:latin typeface="Cambria Math" panose="02040503050406030204" pitchFamily="18" charset="0"/>
                                      <a:ea typeface="Cambria Math" panose="02040503050406030204" pitchFamily="18" charset="0"/>
                                    </a:rPr>
                                    <m:t>h</m:t>
                                  </m:r>
                                  <m:r>
                                    <a:rPr lang="de-DE" i="1">
                                      <a:solidFill>
                                        <a:srgbClr val="FFFFFF"/>
                                      </a:solidFill>
                                      <a:latin typeface="Cambria Math" panose="02040503050406030204" pitchFamily="18" charset="0"/>
                                      <a:ea typeface="Cambria Math" panose="02040503050406030204" pitchFamily="18" charset="0"/>
                                    </a:rPr>
                                    <m:t>−</m:t>
                                  </m:r>
                                  <m:r>
                                    <a:rPr lang="de-DE" i="1">
                                      <a:solidFill>
                                        <a:srgbClr val="FFFFFF"/>
                                      </a:solidFill>
                                      <a:latin typeface="Cambria Math" panose="02040503050406030204" pitchFamily="18" charset="0"/>
                                      <a:ea typeface="Cambria Math" panose="02040503050406030204" pitchFamily="18" charset="0"/>
                                    </a:rPr>
                                    <m:t>𝑖</m:t>
                                  </m:r>
                                </m:sub>
                              </m:sSub>
                            </m:e>
                          </m:nary>
                          <m:r>
                            <a:rPr lang="de-DE" i="1">
                              <a:solidFill>
                                <a:srgbClr val="FFFFFF"/>
                              </a:solidFill>
                              <a:latin typeface="Cambria Math" panose="02040503050406030204" pitchFamily="18" charset="0"/>
                              <a:ea typeface="Cambria Math" panose="02040503050406030204" pitchFamily="18" charset="0"/>
                            </a:rPr>
                            <m:t>)</m:t>
                          </m:r>
                        </m:e>
                      </m:d>
                      <m:r>
                        <a:rPr lang="de-DE" b="0" i="1" smtClean="0">
                          <a:solidFill>
                            <a:srgbClr val="FFFFFF"/>
                          </a:solidFill>
                          <a:latin typeface="Cambria Math" panose="02040503050406030204" pitchFamily="18" charset="0"/>
                          <a:ea typeface="Cambria Math" panose="02040503050406030204" pitchFamily="18" charset="0"/>
                        </a:rPr>
                        <m:t>=…= </m:t>
                      </m:r>
                      <m:nary>
                        <m:naryPr>
                          <m:chr m:val="∑"/>
                          <m:ctrlPr>
                            <a:rPr lang="de-DE" i="1">
                              <a:solidFill>
                                <a:srgbClr val="FFFFFF"/>
                              </a:solidFill>
                              <a:latin typeface="Cambria Math" panose="02040503050406030204" pitchFamily="18" charset="0"/>
                              <a:ea typeface="Cambria Math" panose="02040503050406030204" pitchFamily="18" charset="0"/>
                            </a:rPr>
                          </m:ctrlPr>
                        </m:naryPr>
                        <m:sub>
                          <m:r>
                            <m:rPr>
                              <m:brk m:alnAt="23"/>
                            </m:rPr>
                            <a:rPr lang="de-DE" i="1">
                              <a:solidFill>
                                <a:srgbClr val="FFFFFF"/>
                              </a:solidFill>
                              <a:latin typeface="Cambria Math" panose="02040503050406030204" pitchFamily="18" charset="0"/>
                              <a:ea typeface="Cambria Math" panose="02040503050406030204" pitchFamily="18" charset="0"/>
                            </a:rPr>
                            <m:t>𝑖</m:t>
                          </m:r>
                          <m:r>
                            <a:rPr lang="de-DE" i="1">
                              <a:solidFill>
                                <a:srgbClr val="FFFFFF"/>
                              </a:solidFill>
                              <a:latin typeface="Cambria Math" panose="02040503050406030204" pitchFamily="18" charset="0"/>
                              <a:ea typeface="Cambria Math" panose="02040503050406030204" pitchFamily="18" charset="0"/>
                            </a:rPr>
                            <m:t>=0</m:t>
                          </m:r>
                        </m:sub>
                        <m:sup>
                          <m:r>
                            <a:rPr lang="de-DE" i="1">
                              <a:solidFill>
                                <a:srgbClr val="FFFFFF"/>
                              </a:solidFill>
                              <a:latin typeface="Cambria Math" panose="02040503050406030204" pitchFamily="18" charset="0"/>
                              <a:ea typeface="Cambria Math" panose="02040503050406030204" pitchFamily="18" charset="0"/>
                            </a:rPr>
                            <m:t>∞</m:t>
                          </m:r>
                        </m:sup>
                        <m:e>
                          <m:sSub>
                            <m:sSubPr>
                              <m:ctrlPr>
                                <a:rPr lang="de-DE" i="1">
                                  <a:solidFill>
                                    <a:srgbClr val="FFFFFF"/>
                                  </a:solidFill>
                                  <a:latin typeface="Cambria Math" panose="02040503050406030204" pitchFamily="18" charset="0"/>
                                  <a:ea typeface="Cambria Math" panose="02040503050406030204" pitchFamily="18" charset="0"/>
                                </a:rPr>
                              </m:ctrlPr>
                            </m:sSubPr>
                            <m:e>
                              <m:r>
                                <a:rPr lang="de-DE" i="1">
                                  <a:solidFill>
                                    <a:srgbClr val="FFFFFF"/>
                                  </a:solidFill>
                                  <a:latin typeface="Cambria Math" panose="02040503050406030204" pitchFamily="18" charset="0"/>
                                  <a:ea typeface="Cambria Math" panose="02040503050406030204" pitchFamily="18" charset="0"/>
                                </a:rPr>
                                <m:t>𝜓</m:t>
                              </m:r>
                            </m:e>
                            <m:sub>
                              <m:r>
                                <a:rPr lang="de-DE" b="0" i="1" smtClean="0">
                                  <a:solidFill>
                                    <a:srgbClr val="FFFFFF"/>
                                  </a:solidFill>
                                  <a:latin typeface="Cambria Math" panose="02040503050406030204" pitchFamily="18" charset="0"/>
                                  <a:ea typeface="Cambria Math" panose="02040503050406030204" pitchFamily="18" charset="0"/>
                                </a:rPr>
                                <m:t>𝑖</m:t>
                              </m:r>
                            </m:sub>
                          </m:sSub>
                        </m:e>
                      </m:nary>
                      <m:r>
                        <a:rPr lang="de-DE" b="0" i="1" smtClean="0">
                          <a:solidFill>
                            <a:srgbClr val="FFFFFF"/>
                          </a:solidFill>
                          <a:latin typeface="Cambria Math" panose="02040503050406030204" pitchFamily="18" charset="0"/>
                          <a:ea typeface="Cambria Math" panose="02040503050406030204" pitchFamily="18" charset="0"/>
                        </a:rPr>
                        <m:t>(</m:t>
                      </m:r>
                      <m:nary>
                        <m:naryPr>
                          <m:chr m:val="∑"/>
                          <m:ctrlPr>
                            <a:rPr lang="de-DE" i="1">
                              <a:solidFill>
                                <a:srgbClr val="FFFFFF"/>
                              </a:solidFill>
                              <a:latin typeface="Cambria Math" panose="02040503050406030204" pitchFamily="18" charset="0"/>
                              <a:ea typeface="Cambria Math" panose="02040503050406030204" pitchFamily="18" charset="0"/>
                            </a:rPr>
                          </m:ctrlPr>
                        </m:naryPr>
                        <m:sub>
                          <m:r>
                            <a:rPr lang="de-DE" b="0" i="1" smtClean="0">
                              <a:solidFill>
                                <a:srgbClr val="FFFFFF"/>
                              </a:solidFill>
                              <a:latin typeface="Cambria Math" panose="02040503050406030204" pitchFamily="18" charset="0"/>
                              <a:ea typeface="Cambria Math" panose="02040503050406030204" pitchFamily="18" charset="0"/>
                            </a:rPr>
                            <m:t>𝑗</m:t>
                          </m:r>
                          <m:r>
                            <a:rPr lang="de-DE" i="1">
                              <a:solidFill>
                                <a:srgbClr val="FFFFFF"/>
                              </a:solidFill>
                              <a:latin typeface="Cambria Math" panose="02040503050406030204" pitchFamily="18" charset="0"/>
                              <a:ea typeface="Cambria Math" panose="02040503050406030204" pitchFamily="18" charset="0"/>
                            </a:rPr>
                            <m:t>=0</m:t>
                          </m:r>
                        </m:sub>
                        <m:sup>
                          <m:r>
                            <a:rPr lang="de-DE" i="1">
                              <a:solidFill>
                                <a:srgbClr val="FFFFFF"/>
                              </a:solidFill>
                              <a:latin typeface="Cambria Math" panose="02040503050406030204" pitchFamily="18" charset="0"/>
                              <a:ea typeface="Cambria Math" panose="02040503050406030204" pitchFamily="18" charset="0"/>
                            </a:rPr>
                            <m:t>∞</m:t>
                          </m:r>
                        </m:sup>
                        <m:e>
                          <m:sSub>
                            <m:sSubPr>
                              <m:ctrlPr>
                                <a:rPr lang="de-DE" i="1">
                                  <a:solidFill>
                                    <a:srgbClr val="FFFFFF"/>
                                  </a:solidFill>
                                  <a:latin typeface="Cambria Math" panose="02040503050406030204" pitchFamily="18" charset="0"/>
                                  <a:ea typeface="Cambria Math" panose="02040503050406030204" pitchFamily="18" charset="0"/>
                                </a:rPr>
                              </m:ctrlPr>
                            </m:sSubPr>
                            <m:e>
                              <m:r>
                                <a:rPr lang="de-DE" i="1">
                                  <a:solidFill>
                                    <a:srgbClr val="FFFFFF"/>
                                  </a:solidFill>
                                  <a:latin typeface="Cambria Math" panose="02040503050406030204" pitchFamily="18" charset="0"/>
                                  <a:ea typeface="Cambria Math" panose="02040503050406030204" pitchFamily="18" charset="0"/>
                                </a:rPr>
                                <m:t>𝜓</m:t>
                              </m:r>
                            </m:e>
                            <m:sub>
                              <m:r>
                                <a:rPr lang="de-DE" b="0" i="1" smtClean="0">
                                  <a:solidFill>
                                    <a:srgbClr val="FFFFFF"/>
                                  </a:solidFill>
                                  <a:latin typeface="Cambria Math" panose="02040503050406030204" pitchFamily="18" charset="0"/>
                                  <a:ea typeface="Cambria Math" panose="02040503050406030204" pitchFamily="18" charset="0"/>
                                </a:rPr>
                                <m:t>𝑗</m:t>
                              </m:r>
                            </m:sub>
                          </m:sSub>
                          <m:r>
                            <a:rPr lang="de-DE" i="1">
                              <a:solidFill>
                                <a:srgbClr val="FFFFFF"/>
                              </a:solidFill>
                              <a:latin typeface="Cambria Math" panose="02040503050406030204" pitchFamily="18" charset="0"/>
                              <a:ea typeface="Cambria Math" panose="02040503050406030204" pitchFamily="18" charset="0"/>
                            </a:rPr>
                            <m:t>∗</m:t>
                          </m:r>
                          <m:r>
                            <a:rPr lang="de-DE" i="1">
                              <a:solidFill>
                                <a:srgbClr val="FFFFFF"/>
                              </a:solidFill>
                              <a:latin typeface="Cambria Math" panose="02040503050406030204" pitchFamily="18" charset="0"/>
                              <a:ea typeface="Cambria Math" panose="02040503050406030204" pitchFamily="18" charset="0"/>
                            </a:rPr>
                            <m:t>𝐸</m:t>
                          </m:r>
                          <m:d>
                            <m:dPr>
                              <m:ctrlPr>
                                <a:rPr lang="de-DE" i="1">
                                  <a:solidFill>
                                    <a:srgbClr val="FFFFFF"/>
                                  </a:solidFill>
                                  <a:latin typeface="Cambria Math" panose="02040503050406030204" pitchFamily="18" charset="0"/>
                                  <a:ea typeface="Cambria Math" panose="02040503050406030204" pitchFamily="18" charset="0"/>
                                </a:rPr>
                              </m:ctrlPr>
                            </m:dPr>
                            <m:e>
                              <m:sSub>
                                <m:sSubPr>
                                  <m:ctrlPr>
                                    <a:rPr lang="de-DE" i="1">
                                      <a:solidFill>
                                        <a:srgbClr val="FFFFFF"/>
                                      </a:solidFill>
                                      <a:latin typeface="Cambria Math" panose="02040503050406030204" pitchFamily="18" charset="0"/>
                                      <a:ea typeface="Cambria Math" panose="02040503050406030204" pitchFamily="18" charset="0"/>
                                    </a:rPr>
                                  </m:ctrlPr>
                                </m:sSubPr>
                                <m:e>
                                  <m:r>
                                    <a:rPr lang="de-DE" i="1">
                                      <a:solidFill>
                                        <a:srgbClr val="FFFFFF"/>
                                      </a:solidFill>
                                      <a:latin typeface="Cambria Math" panose="02040503050406030204" pitchFamily="18" charset="0"/>
                                      <a:ea typeface="Cambria Math" panose="02040503050406030204" pitchFamily="18" charset="0"/>
                                    </a:rPr>
                                    <m:t>𝑎</m:t>
                                  </m:r>
                                </m:e>
                                <m:sub>
                                  <m:r>
                                    <a:rPr lang="de-DE" i="1">
                                      <a:solidFill>
                                        <a:srgbClr val="FFFFFF"/>
                                      </a:solidFill>
                                      <a:latin typeface="Cambria Math" panose="02040503050406030204" pitchFamily="18" charset="0"/>
                                      <a:ea typeface="Cambria Math" panose="02040503050406030204" pitchFamily="18" charset="0"/>
                                    </a:rPr>
                                    <m:t>𝑡</m:t>
                                  </m:r>
                                  <m:r>
                                    <a:rPr lang="de-DE" i="1">
                                      <a:solidFill>
                                        <a:srgbClr val="FFFFFF"/>
                                      </a:solidFill>
                                      <a:latin typeface="Cambria Math" panose="02040503050406030204" pitchFamily="18" charset="0"/>
                                      <a:ea typeface="Cambria Math" panose="02040503050406030204" pitchFamily="18" charset="0"/>
                                    </a:rPr>
                                    <m:t>−</m:t>
                                  </m:r>
                                  <m:r>
                                    <a:rPr lang="de-DE" i="1">
                                      <a:solidFill>
                                        <a:srgbClr val="FFFFFF"/>
                                      </a:solidFill>
                                      <a:latin typeface="Cambria Math" panose="02040503050406030204" pitchFamily="18" charset="0"/>
                                      <a:ea typeface="Cambria Math" panose="02040503050406030204" pitchFamily="18" charset="0"/>
                                    </a:rPr>
                                    <m:t>𝑖</m:t>
                                  </m:r>
                                </m:sub>
                              </m:sSub>
                              <m:sSub>
                                <m:sSubPr>
                                  <m:ctrlPr>
                                    <a:rPr lang="de-DE" i="1" smtClean="0">
                                      <a:solidFill>
                                        <a:srgbClr val="FFFFFF"/>
                                      </a:solidFill>
                                      <a:latin typeface="Cambria Math" panose="02040503050406030204" pitchFamily="18" charset="0"/>
                                      <a:ea typeface="Cambria Math" panose="02040503050406030204" pitchFamily="18" charset="0"/>
                                    </a:rPr>
                                  </m:ctrlPr>
                                </m:sSubPr>
                                <m:e>
                                  <m:r>
                                    <a:rPr lang="de-DE" b="0" i="1" smtClean="0">
                                      <a:solidFill>
                                        <a:srgbClr val="FFFFFF"/>
                                      </a:solidFill>
                                      <a:latin typeface="Cambria Math" panose="02040503050406030204" pitchFamily="18" charset="0"/>
                                      <a:ea typeface="Cambria Math" panose="02040503050406030204" pitchFamily="18" charset="0"/>
                                    </a:rPr>
                                    <m:t>𝑎</m:t>
                                  </m:r>
                                </m:e>
                                <m:sub>
                                  <m:r>
                                    <a:rPr lang="de-DE" b="0" i="1" smtClean="0">
                                      <a:solidFill>
                                        <a:srgbClr val="FFFFFF"/>
                                      </a:solidFill>
                                      <a:latin typeface="Cambria Math" panose="02040503050406030204" pitchFamily="18" charset="0"/>
                                      <a:ea typeface="Cambria Math" panose="02040503050406030204" pitchFamily="18" charset="0"/>
                                    </a:rPr>
                                    <m:t>𝑡</m:t>
                                  </m:r>
                                  <m:r>
                                    <a:rPr lang="de-DE" b="0" i="1" smtClean="0">
                                      <a:solidFill>
                                        <a:srgbClr val="FFFFFF"/>
                                      </a:solidFill>
                                      <a:latin typeface="Cambria Math" panose="02040503050406030204" pitchFamily="18" charset="0"/>
                                      <a:ea typeface="Cambria Math" panose="02040503050406030204" pitchFamily="18" charset="0"/>
                                    </a:rPr>
                                    <m:t>+</m:t>
                                  </m:r>
                                  <m:r>
                                    <a:rPr lang="de-DE" b="0" i="1" smtClean="0">
                                      <a:solidFill>
                                        <a:srgbClr val="FFFFFF"/>
                                      </a:solidFill>
                                      <a:latin typeface="Cambria Math" panose="02040503050406030204" pitchFamily="18" charset="0"/>
                                      <a:ea typeface="Cambria Math" panose="02040503050406030204" pitchFamily="18" charset="0"/>
                                    </a:rPr>
                                    <m:t>h</m:t>
                                  </m:r>
                                  <m:r>
                                    <a:rPr lang="de-DE" b="0" i="1" smtClean="0">
                                      <a:solidFill>
                                        <a:srgbClr val="FFFFFF"/>
                                      </a:solidFill>
                                      <a:latin typeface="Cambria Math" panose="02040503050406030204" pitchFamily="18" charset="0"/>
                                      <a:ea typeface="Cambria Math" panose="02040503050406030204" pitchFamily="18" charset="0"/>
                                    </a:rPr>
                                    <m:t>−</m:t>
                                  </m:r>
                                  <m:r>
                                    <a:rPr lang="de-DE" b="0" i="1" smtClean="0">
                                      <a:solidFill>
                                        <a:srgbClr val="FFFFFF"/>
                                      </a:solidFill>
                                      <a:latin typeface="Cambria Math" panose="02040503050406030204" pitchFamily="18" charset="0"/>
                                      <a:ea typeface="Cambria Math" panose="02040503050406030204" pitchFamily="18" charset="0"/>
                                    </a:rPr>
                                    <m:t>𝑗</m:t>
                                  </m:r>
                                </m:sub>
                              </m:sSub>
                            </m:e>
                          </m:d>
                        </m:e>
                      </m:nary>
                    </m:oMath>
                  </m:oMathPara>
                </a14:m>
                <a:endParaRPr lang="en-US" dirty="0">
                  <a:solidFill>
                    <a:srgbClr val="FFFFFF"/>
                  </a:solidFill>
                </a:endParaRPr>
              </a:p>
            </p:txBody>
          </p:sp>
        </mc:Choice>
        <mc:Fallback xmlns="">
          <p:sp>
            <p:nvSpPr>
              <p:cNvPr id="10" name="Textfeld 9">
                <a:extLst>
                  <a:ext uri="{FF2B5EF4-FFF2-40B4-BE49-F238E27FC236}">
                    <a16:creationId xmlns:a16="http://schemas.microsoft.com/office/drawing/2014/main" id="{8BAF1C73-6DDD-DF4B-B5ED-44C6A8AD6899}"/>
                  </a:ext>
                </a:extLst>
              </p:cNvPr>
              <p:cNvSpPr txBox="1">
                <a:spLocks noRot="1" noChangeAspect="1" noMove="1" noResize="1" noEditPoints="1" noAdjustHandles="1" noChangeArrowheads="1" noChangeShapeType="1" noTextEdit="1"/>
              </p:cNvSpPr>
              <p:nvPr/>
            </p:nvSpPr>
            <p:spPr>
              <a:xfrm>
                <a:off x="290566" y="2495499"/>
                <a:ext cx="5896589" cy="1162754"/>
              </a:xfrm>
              <a:prstGeom prst="rect">
                <a:avLst/>
              </a:prstGeom>
              <a:blipFill>
                <a:blip r:embed="rId5"/>
                <a:stretch>
                  <a:fillRect l="-3656" t="-17391" b="-891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feld 2">
                <a:extLst>
                  <a:ext uri="{FF2B5EF4-FFF2-40B4-BE49-F238E27FC236}">
                    <a16:creationId xmlns:a16="http://schemas.microsoft.com/office/drawing/2014/main" id="{83D729F2-E858-C744-A953-7D53E43CAC1E}"/>
                  </a:ext>
                </a:extLst>
              </p:cNvPr>
              <p:cNvSpPr txBox="1"/>
              <p:nvPr/>
            </p:nvSpPr>
            <p:spPr>
              <a:xfrm>
                <a:off x="6187155" y="3076876"/>
                <a:ext cx="2777953" cy="572914"/>
              </a:xfrm>
              <a:prstGeom prst="rect">
                <a:avLst/>
              </a:prstGeom>
              <a:noFill/>
            </p:spPr>
            <p:txBody>
              <a:bodyPr wrap="square" rtlCol="0">
                <a:spAutoFit/>
              </a:bodyPr>
              <a:lstStyle/>
              <a:p>
                <a:r>
                  <a:rPr lang="en-US" dirty="0">
                    <a:solidFill>
                      <a:schemeClr val="tx2"/>
                    </a:solidFill>
                  </a:rPr>
                  <a:t>With </a:t>
                </a:r>
                <a14:m>
                  <m:oMath xmlns:m="http://schemas.openxmlformats.org/officeDocument/2006/math">
                    <m:r>
                      <a:rPr lang="de-DE" b="0" i="1" smtClean="0">
                        <a:solidFill>
                          <a:schemeClr val="tx2"/>
                        </a:solidFill>
                        <a:latin typeface="Cambria Math" panose="02040503050406030204" pitchFamily="18" charset="0"/>
                      </a:rPr>
                      <m:t>𝐸</m:t>
                    </m:r>
                    <m:d>
                      <m:dPr>
                        <m:ctrlPr>
                          <a:rPr lang="de-DE" b="0" i="1" smtClean="0">
                            <a:solidFill>
                              <a:schemeClr val="tx2"/>
                            </a:solidFill>
                            <a:latin typeface="Cambria Math" panose="02040503050406030204" pitchFamily="18" charset="0"/>
                          </a:rPr>
                        </m:ctrlPr>
                      </m:dPr>
                      <m:e>
                        <m:sSub>
                          <m:sSubPr>
                            <m:ctrlPr>
                              <a:rPr lang="de-DE" b="0"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rPr>
                              <m:t>𝑎</m:t>
                            </m:r>
                          </m:e>
                          <m:sub>
                            <m:r>
                              <a:rPr lang="de-DE" b="0" i="1" smtClean="0">
                                <a:solidFill>
                                  <a:schemeClr val="tx2"/>
                                </a:solidFill>
                                <a:latin typeface="Cambria Math" panose="02040503050406030204" pitchFamily="18" charset="0"/>
                              </a:rPr>
                              <m:t>𝑟</m:t>
                            </m:r>
                          </m:sub>
                        </m:sSub>
                        <m:sSub>
                          <m:sSubPr>
                            <m:ctrlPr>
                              <a:rPr lang="de-DE" b="0"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rPr>
                              <m:t>𝑎</m:t>
                            </m:r>
                          </m:e>
                          <m:sub>
                            <m:r>
                              <a:rPr lang="de-DE" b="0" i="1" smtClean="0">
                                <a:solidFill>
                                  <a:schemeClr val="tx2"/>
                                </a:solidFill>
                                <a:latin typeface="Cambria Math" panose="02040503050406030204" pitchFamily="18" charset="0"/>
                              </a:rPr>
                              <m:t>𝑠</m:t>
                            </m:r>
                          </m:sub>
                        </m:sSub>
                      </m:e>
                    </m:d>
                    <m:r>
                      <a:rPr lang="de-DE" b="0" i="1" smtClean="0">
                        <a:solidFill>
                          <a:schemeClr val="tx2"/>
                        </a:solidFill>
                        <a:latin typeface="Cambria Math" panose="02040503050406030204" pitchFamily="18" charset="0"/>
                      </a:rPr>
                      <m:t>=</m:t>
                    </m:r>
                    <m:d>
                      <m:dPr>
                        <m:begChr m:val="{"/>
                        <m:endChr m:val=""/>
                        <m:ctrlPr>
                          <a:rPr lang="de-DE" b="0" i="1" smtClean="0">
                            <a:solidFill>
                              <a:schemeClr val="tx2"/>
                            </a:solidFill>
                            <a:latin typeface="Cambria Math" panose="02040503050406030204" pitchFamily="18" charset="0"/>
                          </a:rPr>
                        </m:ctrlPr>
                      </m:dPr>
                      <m:e>
                        <m:eqArr>
                          <m:eqArrPr>
                            <m:ctrlPr>
                              <a:rPr lang="de-DE" b="0" i="1" smtClean="0">
                                <a:solidFill>
                                  <a:schemeClr val="tx2"/>
                                </a:solidFill>
                                <a:latin typeface="Cambria Math" panose="02040503050406030204" pitchFamily="18" charset="0"/>
                              </a:rPr>
                            </m:ctrlPr>
                          </m:eqArrPr>
                          <m:e>
                            <m:r>
                              <a:rPr lang="de-DE" b="0" i="1" smtClean="0">
                                <a:solidFill>
                                  <a:schemeClr val="tx2"/>
                                </a:solidFill>
                                <a:latin typeface="Cambria Math" panose="02040503050406030204" pitchFamily="18" charset="0"/>
                              </a:rPr>
                              <m:t> 0,</m:t>
                            </m:r>
                            <m:r>
                              <a:rPr lang="de-DE" b="0" i="1" smtClean="0">
                                <a:solidFill>
                                  <a:schemeClr val="tx2"/>
                                </a:solidFill>
                                <a:latin typeface="Cambria Math" panose="02040503050406030204" pitchFamily="18" charset="0"/>
                              </a:rPr>
                              <m:t>𝑖𝑓</m:t>
                            </m:r>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𝑟</m:t>
                            </m:r>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ea typeface="Cambria Math" panose="02040503050406030204" pitchFamily="18" charset="0"/>
                              </a:rPr>
                              <m:t>𝑠</m:t>
                            </m:r>
                          </m:e>
                          <m:e>
                            <m:sSup>
                              <m:sSupPr>
                                <m:ctrlPr>
                                  <a:rPr lang="de-DE" b="0" i="1" smtClean="0">
                                    <a:solidFill>
                                      <a:schemeClr val="tx2"/>
                                    </a:solidFill>
                                    <a:latin typeface="Cambria Math" panose="02040503050406030204" pitchFamily="18" charset="0"/>
                                  </a:rPr>
                                </m:ctrlPr>
                              </m:sSupPr>
                              <m:e>
                                <m:r>
                                  <a:rPr lang="de-DE" b="0" i="1" smtClean="0">
                                    <a:solidFill>
                                      <a:schemeClr val="tx2"/>
                                    </a:solidFill>
                                    <a:latin typeface="Cambria Math" panose="02040503050406030204" pitchFamily="18" charset="0"/>
                                    <a:ea typeface="Cambria Math" panose="02040503050406030204" pitchFamily="18" charset="0"/>
                                  </a:rPr>
                                  <m:t>𝜎</m:t>
                                </m:r>
                              </m:e>
                              <m:sup>
                                <m:r>
                                  <a:rPr lang="de-DE" b="0" i="1" smtClean="0">
                                    <a:solidFill>
                                      <a:schemeClr val="tx2"/>
                                    </a:solidFill>
                                    <a:latin typeface="Cambria Math" panose="02040503050406030204" pitchFamily="18" charset="0"/>
                                  </a:rPr>
                                  <m:t>2</m:t>
                                </m:r>
                              </m:sup>
                            </m:sSup>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𝑒𝑙𝑠𝑒</m:t>
                            </m:r>
                          </m:e>
                        </m:eqArr>
                      </m:e>
                    </m:d>
                  </m:oMath>
                </a14:m>
                <a:endParaRPr lang="en-US" dirty="0">
                  <a:solidFill>
                    <a:schemeClr val="tx2"/>
                  </a:solidFill>
                </a:endParaRPr>
              </a:p>
            </p:txBody>
          </p:sp>
        </mc:Choice>
        <mc:Fallback xmlns="">
          <p:sp>
            <p:nvSpPr>
              <p:cNvPr id="3" name="Textfeld 2">
                <a:extLst>
                  <a:ext uri="{FF2B5EF4-FFF2-40B4-BE49-F238E27FC236}">
                    <a16:creationId xmlns:a16="http://schemas.microsoft.com/office/drawing/2014/main" id="{83D729F2-E858-C744-A953-7D53E43CAC1E}"/>
                  </a:ext>
                </a:extLst>
              </p:cNvPr>
              <p:cNvSpPr txBox="1">
                <a:spLocks noRot="1" noChangeAspect="1" noMove="1" noResize="1" noEditPoints="1" noAdjustHandles="1" noChangeArrowheads="1" noChangeShapeType="1" noTextEdit="1"/>
              </p:cNvSpPr>
              <p:nvPr/>
            </p:nvSpPr>
            <p:spPr>
              <a:xfrm>
                <a:off x="6187155" y="3076876"/>
                <a:ext cx="2777953" cy="572914"/>
              </a:xfrm>
              <a:prstGeom prst="rect">
                <a:avLst/>
              </a:prstGeom>
              <a:blipFill>
                <a:blip r:embed="rId6"/>
                <a:stretch>
                  <a:fillRect l="-909" t="-178261" b="-2586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feld 5">
                <a:extLst>
                  <a:ext uri="{FF2B5EF4-FFF2-40B4-BE49-F238E27FC236}">
                    <a16:creationId xmlns:a16="http://schemas.microsoft.com/office/drawing/2014/main" id="{512435C8-2C42-9D4C-AFEB-017A790A4DEB}"/>
                  </a:ext>
                </a:extLst>
              </p:cNvPr>
              <p:cNvSpPr txBox="1"/>
              <p:nvPr/>
            </p:nvSpPr>
            <p:spPr>
              <a:xfrm>
                <a:off x="290566" y="3695283"/>
                <a:ext cx="4904099" cy="5151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chemeClr val="tx2"/>
                          </a:solidFill>
                          <a:latin typeface="Cambria Math" panose="02040503050406030204" pitchFamily="18" charset="0"/>
                        </a:rPr>
                        <m:t>𝑖𝑓</m:t>
                      </m:r>
                      <m:r>
                        <a:rPr lang="en-US" i="1" dirty="0" smtClean="0">
                          <a:solidFill>
                            <a:schemeClr val="tx2"/>
                          </a:solidFill>
                          <a:latin typeface="Cambria Math" panose="02040503050406030204" pitchFamily="18" charset="0"/>
                        </a:rPr>
                        <m:t> </m:t>
                      </m:r>
                      <m:r>
                        <a:rPr lang="en-US" i="1" dirty="0" smtClean="0">
                          <a:solidFill>
                            <a:schemeClr val="tx2"/>
                          </a:solidFill>
                          <a:latin typeface="Cambria Math" panose="02040503050406030204" pitchFamily="18" charset="0"/>
                        </a:rPr>
                        <m:t>𝑡h𝑒𝑟𝑒𝑓𝑜𝑟𝑒</m:t>
                      </m:r>
                      <m:r>
                        <a:rPr lang="de-DE" b="0" i="1" dirty="0" smtClean="0">
                          <a:solidFill>
                            <a:schemeClr val="tx2"/>
                          </a:solidFill>
                          <a:latin typeface="Cambria Math" panose="02040503050406030204" pitchFamily="18" charset="0"/>
                        </a:rPr>
                        <m:t>:</m:t>
                      </m:r>
                      <m:r>
                        <a:rPr lang="en-US" i="1" dirty="0" smtClean="0">
                          <a:solidFill>
                            <a:schemeClr val="tx2"/>
                          </a:solidFill>
                          <a:latin typeface="Cambria Math" panose="02040503050406030204" pitchFamily="18" charset="0"/>
                        </a:rPr>
                        <m:t> </m:t>
                      </m:r>
                      <m:r>
                        <a:rPr lang="en-US" i="1" dirty="0" smtClean="0">
                          <a:solidFill>
                            <a:schemeClr val="tx2"/>
                          </a:solidFill>
                          <a:latin typeface="Cambria Math" panose="02040503050406030204" pitchFamily="18" charset="0"/>
                        </a:rPr>
                        <m:t>𝑗</m:t>
                      </m:r>
                      <m:r>
                        <a:rPr lang="en-US" i="1" dirty="0" smtClean="0">
                          <a:solidFill>
                            <a:schemeClr val="tx2"/>
                          </a:solidFill>
                          <a:latin typeface="Cambria Math" panose="02040503050406030204" pitchFamily="18" charset="0"/>
                        </a:rPr>
                        <m:t> = </m:t>
                      </m:r>
                      <m:r>
                        <a:rPr lang="en-US" i="1" dirty="0" err="1" smtClean="0">
                          <a:solidFill>
                            <a:schemeClr val="tx2"/>
                          </a:solidFill>
                          <a:latin typeface="Cambria Math" panose="02040503050406030204" pitchFamily="18" charset="0"/>
                        </a:rPr>
                        <m:t>𝑖</m:t>
                      </m:r>
                      <m:r>
                        <a:rPr lang="en-US" i="1" dirty="0" smtClean="0">
                          <a:solidFill>
                            <a:schemeClr val="tx2"/>
                          </a:solidFill>
                          <a:latin typeface="Cambria Math" panose="02040503050406030204" pitchFamily="18" charset="0"/>
                        </a:rPr>
                        <m:t> + </m:t>
                      </m:r>
                      <m:r>
                        <a:rPr lang="en-US" i="1" dirty="0" smtClean="0">
                          <a:solidFill>
                            <a:schemeClr val="tx2"/>
                          </a:solidFill>
                          <a:latin typeface="Cambria Math" panose="02040503050406030204" pitchFamily="18" charset="0"/>
                        </a:rPr>
                        <m:t>h</m:t>
                      </m:r>
                      <m:r>
                        <a:rPr lang="de-DE" b="0" i="1" dirty="0" smtClean="0">
                          <a:solidFill>
                            <a:schemeClr val="tx2"/>
                          </a:solidFill>
                          <a:latin typeface="Cambria Math" panose="02040503050406030204" pitchFamily="18" charset="0"/>
                        </a:rPr>
                        <m:t>⇒</m:t>
                      </m:r>
                      <m:r>
                        <a:rPr lang="de-DE" b="0" i="1" dirty="0" smtClean="0">
                          <a:solidFill>
                            <a:schemeClr val="tx2"/>
                          </a:solidFill>
                          <a:latin typeface="Cambria Math" panose="02040503050406030204" pitchFamily="18" charset="0"/>
                        </a:rPr>
                        <m:t>𝐸</m:t>
                      </m:r>
                      <m:d>
                        <m:dPr>
                          <m:ctrlPr>
                            <a:rPr lang="de-DE" b="0" i="1" dirty="0" smtClean="0">
                              <a:solidFill>
                                <a:schemeClr val="tx2"/>
                              </a:solidFill>
                              <a:latin typeface="Cambria Math" panose="02040503050406030204" pitchFamily="18" charset="0"/>
                            </a:rPr>
                          </m:ctrlPr>
                        </m:dPr>
                        <m:e>
                          <m:sSub>
                            <m:sSubPr>
                              <m:ctrlPr>
                                <a:rPr lang="de-DE" b="0" i="1" dirty="0" smtClean="0">
                                  <a:solidFill>
                                    <a:schemeClr val="tx2"/>
                                  </a:solidFill>
                                  <a:latin typeface="Cambria Math" panose="02040503050406030204" pitchFamily="18" charset="0"/>
                                </a:rPr>
                              </m:ctrlPr>
                            </m:sSubPr>
                            <m:e>
                              <m:r>
                                <a:rPr lang="de-DE" b="0" i="1" dirty="0" smtClean="0">
                                  <a:solidFill>
                                    <a:schemeClr val="tx2"/>
                                  </a:solidFill>
                                  <a:latin typeface="Cambria Math" panose="02040503050406030204" pitchFamily="18" charset="0"/>
                                </a:rPr>
                                <m:t>𝑋</m:t>
                              </m:r>
                            </m:e>
                            <m:sub>
                              <m:r>
                                <a:rPr lang="de-DE" b="0" i="1" dirty="0" smtClean="0">
                                  <a:solidFill>
                                    <a:schemeClr val="tx2"/>
                                  </a:solidFill>
                                  <a:latin typeface="Cambria Math" panose="02040503050406030204" pitchFamily="18" charset="0"/>
                                </a:rPr>
                                <m:t>𝑡</m:t>
                              </m:r>
                            </m:sub>
                          </m:sSub>
                          <m:sSub>
                            <m:sSubPr>
                              <m:ctrlPr>
                                <a:rPr lang="de-DE" b="0" i="1" dirty="0" smtClean="0">
                                  <a:solidFill>
                                    <a:schemeClr val="tx2"/>
                                  </a:solidFill>
                                  <a:latin typeface="Cambria Math" panose="02040503050406030204" pitchFamily="18" charset="0"/>
                                </a:rPr>
                              </m:ctrlPr>
                            </m:sSubPr>
                            <m:e>
                              <m:r>
                                <a:rPr lang="de-DE" b="0" i="1" dirty="0" smtClean="0">
                                  <a:solidFill>
                                    <a:schemeClr val="tx2"/>
                                  </a:solidFill>
                                  <a:latin typeface="Cambria Math" panose="02040503050406030204" pitchFamily="18" charset="0"/>
                                </a:rPr>
                                <m:t>𝑋</m:t>
                              </m:r>
                            </m:e>
                            <m:sub>
                              <m:r>
                                <a:rPr lang="de-DE" b="0" i="1" dirty="0" smtClean="0">
                                  <a:solidFill>
                                    <a:schemeClr val="tx2"/>
                                  </a:solidFill>
                                  <a:latin typeface="Cambria Math" panose="02040503050406030204" pitchFamily="18" charset="0"/>
                                </a:rPr>
                                <m:t>𝑡</m:t>
                              </m:r>
                              <m:r>
                                <a:rPr lang="de-DE" b="0" i="1" dirty="0" smtClean="0">
                                  <a:solidFill>
                                    <a:schemeClr val="tx2"/>
                                  </a:solidFill>
                                  <a:latin typeface="Cambria Math" panose="02040503050406030204" pitchFamily="18" charset="0"/>
                                </a:rPr>
                                <m:t>+</m:t>
                              </m:r>
                              <m:r>
                                <a:rPr lang="de-DE" b="0" i="1" dirty="0" smtClean="0">
                                  <a:solidFill>
                                    <a:schemeClr val="tx2"/>
                                  </a:solidFill>
                                  <a:latin typeface="Cambria Math" panose="02040503050406030204" pitchFamily="18" charset="0"/>
                                </a:rPr>
                                <m:t>h</m:t>
                              </m:r>
                            </m:sub>
                          </m:sSub>
                        </m:e>
                      </m:d>
                      <m:r>
                        <a:rPr lang="de-DE" b="0" i="1" dirty="0" smtClean="0">
                          <a:solidFill>
                            <a:schemeClr val="tx2"/>
                          </a:solidFill>
                          <a:latin typeface="Cambria Math" panose="02040503050406030204" pitchFamily="18" charset="0"/>
                        </a:rPr>
                        <m:t>= </m:t>
                      </m:r>
                      <m:nary>
                        <m:naryPr>
                          <m:chr m:val="∑"/>
                          <m:limLoc m:val="subSup"/>
                          <m:ctrlPr>
                            <a:rPr lang="de-DE" b="0" i="1" dirty="0" smtClean="0">
                              <a:solidFill>
                                <a:schemeClr val="tx2"/>
                              </a:solidFill>
                              <a:latin typeface="Cambria Math" panose="02040503050406030204" pitchFamily="18" charset="0"/>
                            </a:rPr>
                          </m:ctrlPr>
                        </m:naryPr>
                        <m:sub>
                          <m:r>
                            <m:rPr>
                              <m:brk m:alnAt="25"/>
                            </m:rPr>
                            <a:rPr lang="de-DE" b="0" i="1" dirty="0" smtClean="0">
                              <a:solidFill>
                                <a:schemeClr val="tx2"/>
                              </a:solidFill>
                              <a:latin typeface="Cambria Math" panose="02040503050406030204" pitchFamily="18" charset="0"/>
                            </a:rPr>
                            <m:t>𝑖</m:t>
                          </m:r>
                          <m:r>
                            <a:rPr lang="de-DE" b="0" i="1" dirty="0" smtClean="0">
                              <a:solidFill>
                                <a:schemeClr val="tx2"/>
                              </a:solidFill>
                              <a:latin typeface="Cambria Math" panose="02040503050406030204" pitchFamily="18" charset="0"/>
                            </a:rPr>
                            <m:t>=0</m:t>
                          </m:r>
                        </m:sub>
                        <m:sup>
                          <m:r>
                            <a:rPr lang="de-DE" b="0" i="1" dirty="0" smtClean="0">
                              <a:solidFill>
                                <a:schemeClr val="tx2"/>
                              </a:solidFill>
                              <a:latin typeface="Cambria Math" panose="02040503050406030204" pitchFamily="18" charset="0"/>
                              <a:ea typeface="Cambria Math" panose="02040503050406030204" pitchFamily="18" charset="0"/>
                            </a:rPr>
                            <m:t>∞</m:t>
                          </m:r>
                        </m:sup>
                        <m:e>
                          <m:sSub>
                            <m:sSubPr>
                              <m:ctrlPr>
                                <a:rPr lang="de-DE" b="0" i="1" dirty="0" smtClean="0">
                                  <a:solidFill>
                                    <a:schemeClr val="tx2"/>
                                  </a:solidFill>
                                  <a:latin typeface="Cambria Math" panose="02040503050406030204" pitchFamily="18" charset="0"/>
                                </a:rPr>
                              </m:ctrlPr>
                            </m:sSubPr>
                            <m:e>
                              <m:r>
                                <a:rPr lang="de-DE" b="0" i="1" dirty="0" smtClean="0">
                                  <a:solidFill>
                                    <a:schemeClr val="tx2"/>
                                  </a:solidFill>
                                  <a:latin typeface="Cambria Math" panose="02040503050406030204" pitchFamily="18" charset="0"/>
                                  <a:ea typeface="Cambria Math" panose="02040503050406030204" pitchFamily="18" charset="0"/>
                                </a:rPr>
                                <m:t>𝜓</m:t>
                              </m:r>
                            </m:e>
                            <m:sub>
                              <m:r>
                                <a:rPr lang="de-DE" b="0" i="1" dirty="0" smtClean="0">
                                  <a:solidFill>
                                    <a:schemeClr val="tx2"/>
                                  </a:solidFill>
                                  <a:latin typeface="Cambria Math" panose="02040503050406030204" pitchFamily="18" charset="0"/>
                                </a:rPr>
                                <m:t>𝑖</m:t>
                              </m:r>
                            </m:sub>
                          </m:sSub>
                          <m:sSub>
                            <m:sSubPr>
                              <m:ctrlPr>
                                <a:rPr lang="de-DE" i="1" dirty="0">
                                  <a:solidFill>
                                    <a:schemeClr val="tx2"/>
                                  </a:solidFill>
                                  <a:latin typeface="Cambria Math" panose="02040503050406030204" pitchFamily="18" charset="0"/>
                                </a:rPr>
                              </m:ctrlPr>
                            </m:sSubPr>
                            <m:e>
                              <m:r>
                                <a:rPr lang="de-DE" i="1" dirty="0">
                                  <a:solidFill>
                                    <a:schemeClr val="tx2"/>
                                  </a:solidFill>
                                  <a:latin typeface="Cambria Math" panose="02040503050406030204" pitchFamily="18" charset="0"/>
                                  <a:ea typeface="Cambria Math" panose="02040503050406030204" pitchFamily="18" charset="0"/>
                                </a:rPr>
                                <m:t>𝜓</m:t>
                              </m:r>
                            </m:e>
                            <m:sub>
                              <m:r>
                                <a:rPr lang="de-DE" i="1" dirty="0">
                                  <a:solidFill>
                                    <a:schemeClr val="tx2"/>
                                  </a:solidFill>
                                  <a:latin typeface="Cambria Math" panose="02040503050406030204" pitchFamily="18" charset="0"/>
                                </a:rPr>
                                <m:t>𝑖</m:t>
                              </m:r>
                              <m:r>
                                <a:rPr lang="de-DE" b="0" i="1" dirty="0" smtClean="0">
                                  <a:solidFill>
                                    <a:schemeClr val="tx2"/>
                                  </a:solidFill>
                                  <a:latin typeface="Cambria Math" panose="02040503050406030204" pitchFamily="18" charset="0"/>
                                </a:rPr>
                                <m:t>+</m:t>
                              </m:r>
                              <m:r>
                                <a:rPr lang="de-DE" b="0" i="1" dirty="0" smtClean="0">
                                  <a:solidFill>
                                    <a:schemeClr val="tx2"/>
                                  </a:solidFill>
                                  <a:latin typeface="Cambria Math" panose="02040503050406030204" pitchFamily="18" charset="0"/>
                                </a:rPr>
                                <m:t>h</m:t>
                              </m:r>
                            </m:sub>
                          </m:sSub>
                          <m:sSup>
                            <m:sSupPr>
                              <m:ctrlPr>
                                <a:rPr lang="de-DE" i="1" dirty="0" smtClean="0">
                                  <a:solidFill>
                                    <a:schemeClr val="tx2"/>
                                  </a:solidFill>
                                  <a:latin typeface="Cambria Math" panose="02040503050406030204" pitchFamily="18" charset="0"/>
                                </a:rPr>
                              </m:ctrlPr>
                            </m:sSupPr>
                            <m:e>
                              <m:r>
                                <a:rPr lang="de-DE" i="1" dirty="0" smtClean="0">
                                  <a:solidFill>
                                    <a:schemeClr val="tx2"/>
                                  </a:solidFill>
                                  <a:latin typeface="Cambria Math" panose="02040503050406030204" pitchFamily="18" charset="0"/>
                                  <a:ea typeface="Cambria Math" panose="02040503050406030204" pitchFamily="18" charset="0"/>
                                </a:rPr>
                                <m:t>𝜎</m:t>
                              </m:r>
                            </m:e>
                            <m:sup>
                              <m:r>
                                <a:rPr lang="de-DE" b="0" i="1" dirty="0" smtClean="0">
                                  <a:solidFill>
                                    <a:schemeClr val="tx2"/>
                                  </a:solidFill>
                                  <a:latin typeface="Cambria Math" panose="02040503050406030204" pitchFamily="18" charset="0"/>
                                </a:rPr>
                                <m:t>2</m:t>
                              </m:r>
                            </m:sup>
                          </m:sSup>
                        </m:e>
                      </m:nary>
                      <m:r>
                        <a:rPr lang="en-US" i="1" dirty="0" smtClean="0">
                          <a:solidFill>
                            <a:schemeClr val="tx2"/>
                          </a:solidFill>
                          <a:latin typeface="Cambria Math" panose="02040503050406030204" pitchFamily="18" charset="0"/>
                        </a:rPr>
                        <m:t> </m:t>
                      </m:r>
                    </m:oMath>
                  </m:oMathPara>
                </a14:m>
                <a:endParaRPr lang="en-US" dirty="0">
                  <a:solidFill>
                    <a:schemeClr val="tx2"/>
                  </a:solidFill>
                </a:endParaRPr>
              </a:p>
            </p:txBody>
          </p:sp>
        </mc:Choice>
        <mc:Fallback xmlns="">
          <p:sp>
            <p:nvSpPr>
              <p:cNvPr id="6" name="Textfeld 5">
                <a:extLst>
                  <a:ext uri="{FF2B5EF4-FFF2-40B4-BE49-F238E27FC236}">
                    <a16:creationId xmlns:a16="http://schemas.microsoft.com/office/drawing/2014/main" id="{512435C8-2C42-9D4C-AFEB-017A790A4DEB}"/>
                  </a:ext>
                </a:extLst>
              </p:cNvPr>
              <p:cNvSpPr txBox="1">
                <a:spLocks noRot="1" noChangeAspect="1" noMove="1" noResize="1" noEditPoints="1" noAdjustHandles="1" noChangeArrowheads="1" noChangeShapeType="1" noTextEdit="1"/>
              </p:cNvSpPr>
              <p:nvPr/>
            </p:nvSpPr>
            <p:spPr>
              <a:xfrm>
                <a:off x="290566" y="3695283"/>
                <a:ext cx="4904099" cy="515141"/>
              </a:xfrm>
              <a:prstGeom prst="rect">
                <a:avLst/>
              </a:prstGeom>
              <a:blipFill>
                <a:blip r:embed="rId7"/>
                <a:stretch>
                  <a:fillRect t="-140476" b="-2119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feld 6">
                <a:extLst>
                  <a:ext uri="{FF2B5EF4-FFF2-40B4-BE49-F238E27FC236}">
                    <a16:creationId xmlns:a16="http://schemas.microsoft.com/office/drawing/2014/main" id="{05A3ADFE-8A5D-F047-9AA9-59B2DAE4E34D}"/>
                  </a:ext>
                </a:extLst>
              </p:cNvPr>
              <p:cNvSpPr txBox="1"/>
              <p:nvPr/>
            </p:nvSpPr>
            <p:spPr>
              <a:xfrm>
                <a:off x="470250" y="4211517"/>
                <a:ext cx="2193741" cy="5151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solidFill>
                            <a:schemeClr val="tx2"/>
                          </a:solidFill>
                          <a:latin typeface="Cambria Math" panose="02040503050406030204" pitchFamily="18" charset="0"/>
                          <a:ea typeface="Cambria Math" panose="02040503050406030204" pitchFamily="18" charset="0"/>
                        </a:rPr>
                        <m:t>𝛾</m:t>
                      </m:r>
                      <m:d>
                        <m:dPr>
                          <m:ctrlPr>
                            <a:rPr lang="de-DE" b="0" i="1" smtClean="0">
                              <a:solidFill>
                                <a:schemeClr val="tx2"/>
                              </a:solidFill>
                              <a:latin typeface="Cambria Math" panose="02040503050406030204" pitchFamily="18" charset="0"/>
                              <a:ea typeface="Cambria Math" panose="02040503050406030204" pitchFamily="18" charset="0"/>
                            </a:rPr>
                          </m:ctrlPr>
                        </m:dPr>
                        <m:e>
                          <m:r>
                            <a:rPr lang="de-DE" b="0" i="1" smtClean="0">
                              <a:solidFill>
                                <a:schemeClr val="tx2"/>
                              </a:solidFill>
                              <a:latin typeface="Cambria Math" panose="02040503050406030204" pitchFamily="18" charset="0"/>
                              <a:ea typeface="Cambria Math" panose="02040503050406030204" pitchFamily="18" charset="0"/>
                            </a:rPr>
                            <m:t>h</m:t>
                          </m:r>
                        </m:e>
                      </m:d>
                      <m:r>
                        <a:rPr lang="de-DE" b="0" i="1" smtClean="0">
                          <a:solidFill>
                            <a:schemeClr val="tx2"/>
                          </a:solidFill>
                          <a:latin typeface="Cambria Math" panose="02040503050406030204" pitchFamily="18" charset="0"/>
                          <a:ea typeface="Cambria Math" panose="02040503050406030204" pitchFamily="18" charset="0"/>
                        </a:rPr>
                        <m:t>=</m:t>
                      </m:r>
                      <m:sSup>
                        <m:sSupPr>
                          <m:ctrlPr>
                            <a:rPr lang="de-DE" b="0" i="1" smtClean="0">
                              <a:solidFill>
                                <a:schemeClr val="tx2"/>
                              </a:solidFill>
                              <a:latin typeface="Cambria Math" panose="02040503050406030204" pitchFamily="18" charset="0"/>
                              <a:ea typeface="Cambria Math" panose="02040503050406030204" pitchFamily="18" charset="0"/>
                            </a:rPr>
                          </m:ctrlPr>
                        </m:sSupPr>
                        <m:e>
                          <m:r>
                            <a:rPr lang="de-DE" b="0" i="1" smtClean="0">
                              <a:solidFill>
                                <a:schemeClr val="tx2"/>
                              </a:solidFill>
                              <a:latin typeface="Cambria Math" panose="02040503050406030204" pitchFamily="18" charset="0"/>
                              <a:ea typeface="Cambria Math" panose="02040503050406030204" pitchFamily="18" charset="0"/>
                            </a:rPr>
                            <m:t>𝜎</m:t>
                          </m:r>
                        </m:e>
                        <m:sup>
                          <m:r>
                            <a:rPr lang="de-DE" b="0" i="1" smtClean="0">
                              <a:solidFill>
                                <a:schemeClr val="tx2"/>
                              </a:solidFill>
                              <a:latin typeface="Cambria Math" panose="02040503050406030204" pitchFamily="18" charset="0"/>
                              <a:ea typeface="Cambria Math" panose="02040503050406030204" pitchFamily="18" charset="0"/>
                            </a:rPr>
                            <m:t>2</m:t>
                          </m:r>
                        </m:sup>
                      </m:sSup>
                      <m:r>
                        <a:rPr lang="de-DE" b="0" i="1" smtClean="0">
                          <a:solidFill>
                            <a:schemeClr val="tx2"/>
                          </a:solidFill>
                          <a:latin typeface="Cambria Math" panose="02040503050406030204" pitchFamily="18" charset="0"/>
                          <a:ea typeface="Cambria Math" panose="02040503050406030204" pitchFamily="18" charset="0"/>
                        </a:rPr>
                        <m:t>∗</m:t>
                      </m:r>
                      <m:nary>
                        <m:naryPr>
                          <m:chr m:val="∑"/>
                          <m:limLoc m:val="subSup"/>
                          <m:ctrlPr>
                            <a:rPr lang="de-DE" i="1" dirty="0" smtClean="0">
                              <a:solidFill>
                                <a:schemeClr val="tx2"/>
                              </a:solidFill>
                              <a:latin typeface="Cambria Math" panose="02040503050406030204" pitchFamily="18" charset="0"/>
                            </a:rPr>
                          </m:ctrlPr>
                        </m:naryPr>
                        <m:sub>
                          <m:r>
                            <m:rPr>
                              <m:brk m:alnAt="25"/>
                            </m:rPr>
                            <a:rPr lang="de-DE" i="1" dirty="0">
                              <a:solidFill>
                                <a:schemeClr val="tx2"/>
                              </a:solidFill>
                              <a:latin typeface="Cambria Math" panose="02040503050406030204" pitchFamily="18" charset="0"/>
                            </a:rPr>
                            <m:t>𝑖</m:t>
                          </m:r>
                          <m:r>
                            <a:rPr lang="de-DE" i="1" dirty="0">
                              <a:solidFill>
                                <a:schemeClr val="tx2"/>
                              </a:solidFill>
                              <a:latin typeface="Cambria Math" panose="02040503050406030204" pitchFamily="18" charset="0"/>
                            </a:rPr>
                            <m:t>=0</m:t>
                          </m:r>
                        </m:sub>
                        <m:sup>
                          <m:r>
                            <a:rPr lang="de-DE" i="1" dirty="0">
                              <a:solidFill>
                                <a:schemeClr val="tx2"/>
                              </a:solidFill>
                              <a:latin typeface="Cambria Math" panose="02040503050406030204" pitchFamily="18" charset="0"/>
                              <a:ea typeface="Cambria Math" panose="02040503050406030204" pitchFamily="18" charset="0"/>
                            </a:rPr>
                            <m:t>∞</m:t>
                          </m:r>
                        </m:sup>
                        <m:e>
                          <m:sSub>
                            <m:sSubPr>
                              <m:ctrlPr>
                                <a:rPr lang="de-DE" i="1" dirty="0">
                                  <a:solidFill>
                                    <a:schemeClr val="tx2"/>
                                  </a:solidFill>
                                  <a:latin typeface="Cambria Math" panose="02040503050406030204" pitchFamily="18" charset="0"/>
                                </a:rPr>
                              </m:ctrlPr>
                            </m:sSubPr>
                            <m:e>
                              <m:r>
                                <a:rPr lang="de-DE" i="1" dirty="0">
                                  <a:solidFill>
                                    <a:schemeClr val="tx2"/>
                                  </a:solidFill>
                                  <a:latin typeface="Cambria Math" panose="02040503050406030204" pitchFamily="18" charset="0"/>
                                  <a:ea typeface="Cambria Math" panose="02040503050406030204" pitchFamily="18" charset="0"/>
                                </a:rPr>
                                <m:t>𝜓</m:t>
                              </m:r>
                            </m:e>
                            <m:sub>
                              <m:r>
                                <a:rPr lang="de-DE" i="1" dirty="0">
                                  <a:solidFill>
                                    <a:schemeClr val="tx2"/>
                                  </a:solidFill>
                                  <a:latin typeface="Cambria Math" panose="02040503050406030204" pitchFamily="18" charset="0"/>
                                </a:rPr>
                                <m:t>𝑖</m:t>
                              </m:r>
                            </m:sub>
                          </m:sSub>
                          <m:sSub>
                            <m:sSubPr>
                              <m:ctrlPr>
                                <a:rPr lang="de-DE" i="1" dirty="0">
                                  <a:solidFill>
                                    <a:schemeClr val="tx2"/>
                                  </a:solidFill>
                                  <a:latin typeface="Cambria Math" panose="02040503050406030204" pitchFamily="18" charset="0"/>
                                </a:rPr>
                              </m:ctrlPr>
                            </m:sSubPr>
                            <m:e>
                              <m:r>
                                <a:rPr lang="de-DE" i="1" dirty="0">
                                  <a:solidFill>
                                    <a:schemeClr val="tx2"/>
                                  </a:solidFill>
                                  <a:latin typeface="Cambria Math" panose="02040503050406030204" pitchFamily="18" charset="0"/>
                                  <a:ea typeface="Cambria Math" panose="02040503050406030204" pitchFamily="18" charset="0"/>
                                </a:rPr>
                                <m:t>𝜓</m:t>
                              </m:r>
                            </m:e>
                            <m:sub>
                              <m:r>
                                <a:rPr lang="de-DE" i="1" dirty="0">
                                  <a:solidFill>
                                    <a:schemeClr val="tx2"/>
                                  </a:solidFill>
                                  <a:latin typeface="Cambria Math" panose="02040503050406030204" pitchFamily="18" charset="0"/>
                                </a:rPr>
                                <m:t>𝑖</m:t>
                              </m:r>
                              <m:r>
                                <a:rPr lang="de-DE" i="1" dirty="0">
                                  <a:solidFill>
                                    <a:schemeClr val="tx2"/>
                                  </a:solidFill>
                                  <a:latin typeface="Cambria Math" panose="02040503050406030204" pitchFamily="18" charset="0"/>
                                </a:rPr>
                                <m:t>+</m:t>
                              </m:r>
                              <m:r>
                                <a:rPr lang="de-DE" i="1" dirty="0">
                                  <a:solidFill>
                                    <a:schemeClr val="tx2"/>
                                  </a:solidFill>
                                  <a:latin typeface="Cambria Math" panose="02040503050406030204" pitchFamily="18" charset="0"/>
                                </a:rPr>
                                <m:t>h</m:t>
                              </m:r>
                            </m:sub>
                          </m:sSub>
                        </m:e>
                      </m:nary>
                    </m:oMath>
                  </m:oMathPara>
                </a14:m>
                <a:endParaRPr lang="en-US" dirty="0">
                  <a:solidFill>
                    <a:schemeClr val="tx2"/>
                  </a:solidFill>
                </a:endParaRPr>
              </a:p>
            </p:txBody>
          </p:sp>
        </mc:Choice>
        <mc:Fallback xmlns="">
          <p:sp>
            <p:nvSpPr>
              <p:cNvPr id="7" name="Textfeld 6">
                <a:extLst>
                  <a:ext uri="{FF2B5EF4-FFF2-40B4-BE49-F238E27FC236}">
                    <a16:creationId xmlns:a16="http://schemas.microsoft.com/office/drawing/2014/main" id="{05A3ADFE-8A5D-F047-9AA9-59B2DAE4E34D}"/>
                  </a:ext>
                </a:extLst>
              </p:cNvPr>
              <p:cNvSpPr txBox="1">
                <a:spLocks noRot="1" noChangeAspect="1" noMove="1" noResize="1" noEditPoints="1" noAdjustHandles="1" noChangeArrowheads="1" noChangeShapeType="1" noTextEdit="1"/>
              </p:cNvSpPr>
              <p:nvPr/>
            </p:nvSpPr>
            <p:spPr>
              <a:xfrm>
                <a:off x="470250" y="4211517"/>
                <a:ext cx="2193741" cy="515141"/>
              </a:xfrm>
              <a:prstGeom prst="rect">
                <a:avLst/>
              </a:prstGeom>
              <a:blipFill>
                <a:blip r:embed="rId8"/>
                <a:stretch>
                  <a:fillRect t="-143902" b="-219512"/>
                </a:stretch>
              </a:blipFill>
            </p:spPr>
            <p:txBody>
              <a:bodyPr/>
              <a:lstStyle/>
              <a:p>
                <a:r>
                  <a:rPr lang="en-US">
                    <a:noFill/>
                  </a:rPr>
                  <a:t> </a:t>
                </a:r>
              </a:p>
            </p:txBody>
          </p:sp>
        </mc:Fallback>
      </mc:AlternateContent>
      <p:sp>
        <p:nvSpPr>
          <p:cNvPr id="11" name="Textfeld 10">
            <a:extLst>
              <a:ext uri="{FF2B5EF4-FFF2-40B4-BE49-F238E27FC236}">
                <a16:creationId xmlns:a16="http://schemas.microsoft.com/office/drawing/2014/main" id="{267EEC85-ACFF-E449-8773-4CD4104758D0}"/>
              </a:ext>
            </a:extLst>
          </p:cNvPr>
          <p:cNvSpPr txBox="1"/>
          <p:nvPr/>
        </p:nvSpPr>
        <p:spPr>
          <a:xfrm>
            <a:off x="3687916" y="4341994"/>
            <a:ext cx="482824" cy="307777"/>
          </a:xfrm>
          <a:prstGeom prst="rect">
            <a:avLst/>
          </a:prstGeom>
          <a:noFill/>
        </p:spPr>
        <p:txBody>
          <a:bodyPr wrap="none" rtlCol="0">
            <a:spAutoFit/>
          </a:bodyPr>
          <a:lstStyle/>
          <a:p>
            <a:r>
              <a:rPr lang="en-US" dirty="0">
                <a:solidFill>
                  <a:schemeClr val="tx2"/>
                </a:solidFill>
              </a:rPr>
              <a:t>and</a:t>
            </a:r>
          </a:p>
        </p:txBody>
      </p:sp>
      <mc:AlternateContent xmlns:mc="http://schemas.openxmlformats.org/markup-compatibility/2006" xmlns:a14="http://schemas.microsoft.com/office/drawing/2010/main">
        <mc:Choice Requires="a14">
          <p:sp>
            <p:nvSpPr>
              <p:cNvPr id="12" name="Textfeld 11">
                <a:extLst>
                  <a:ext uri="{FF2B5EF4-FFF2-40B4-BE49-F238E27FC236}">
                    <a16:creationId xmlns:a16="http://schemas.microsoft.com/office/drawing/2014/main" id="{38B4FF86-BC79-8E48-BDF8-A215426D53D2}"/>
                  </a:ext>
                </a:extLst>
              </p:cNvPr>
              <p:cNvSpPr txBox="1"/>
              <p:nvPr/>
            </p:nvSpPr>
            <p:spPr>
              <a:xfrm>
                <a:off x="5194665" y="4181583"/>
                <a:ext cx="3025124" cy="57034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solidFill>
                            <a:schemeClr val="tx2"/>
                          </a:solidFill>
                          <a:latin typeface="Cambria Math" panose="02040503050406030204" pitchFamily="18" charset="0"/>
                          <a:ea typeface="Cambria Math" panose="02040503050406030204" pitchFamily="18" charset="0"/>
                        </a:rPr>
                        <m:t>𝜌</m:t>
                      </m:r>
                      <m:d>
                        <m:dPr>
                          <m:ctrlPr>
                            <a:rPr lang="de-DE" b="0" i="1" smtClean="0">
                              <a:solidFill>
                                <a:schemeClr val="tx2"/>
                              </a:solidFill>
                              <a:latin typeface="Cambria Math" panose="02040503050406030204" pitchFamily="18" charset="0"/>
                              <a:ea typeface="Cambria Math" panose="02040503050406030204" pitchFamily="18" charset="0"/>
                            </a:rPr>
                          </m:ctrlPr>
                        </m:dPr>
                        <m:e>
                          <m:r>
                            <a:rPr lang="de-DE" b="0" i="1" smtClean="0">
                              <a:solidFill>
                                <a:schemeClr val="tx2"/>
                              </a:solidFill>
                              <a:latin typeface="Cambria Math" panose="02040503050406030204" pitchFamily="18" charset="0"/>
                              <a:ea typeface="Cambria Math" panose="02040503050406030204" pitchFamily="18" charset="0"/>
                            </a:rPr>
                            <m:t>h</m:t>
                          </m:r>
                        </m:e>
                      </m:d>
                      <m:r>
                        <a:rPr lang="de-DE" b="0" i="1" smtClean="0">
                          <a:solidFill>
                            <a:schemeClr val="tx2"/>
                          </a:solidFill>
                          <a:latin typeface="Cambria Math" panose="02040503050406030204" pitchFamily="18" charset="0"/>
                          <a:ea typeface="Cambria Math" panose="02040503050406030204" pitchFamily="18" charset="0"/>
                        </a:rPr>
                        <m:t>=</m:t>
                      </m:r>
                      <m:f>
                        <m:fPr>
                          <m:ctrlPr>
                            <a:rPr lang="de-DE" b="0" i="1" smtClean="0">
                              <a:solidFill>
                                <a:schemeClr val="tx2"/>
                              </a:solidFill>
                              <a:latin typeface="Cambria Math" panose="02040503050406030204" pitchFamily="18" charset="0"/>
                              <a:ea typeface="Cambria Math" panose="02040503050406030204" pitchFamily="18" charset="0"/>
                            </a:rPr>
                          </m:ctrlPr>
                        </m:fPr>
                        <m:num>
                          <m:nary>
                            <m:naryPr>
                              <m:chr m:val="∑"/>
                              <m:limLoc m:val="subSup"/>
                              <m:ctrlPr>
                                <a:rPr lang="de-DE" i="1" dirty="0">
                                  <a:solidFill>
                                    <a:schemeClr val="tx2"/>
                                  </a:solidFill>
                                  <a:latin typeface="Cambria Math" panose="02040503050406030204" pitchFamily="18" charset="0"/>
                                </a:rPr>
                              </m:ctrlPr>
                            </m:naryPr>
                            <m:sub>
                              <m:r>
                                <m:rPr>
                                  <m:brk m:alnAt="25"/>
                                </m:rPr>
                                <a:rPr lang="de-DE" i="1" dirty="0">
                                  <a:solidFill>
                                    <a:schemeClr val="tx2"/>
                                  </a:solidFill>
                                  <a:latin typeface="Cambria Math" panose="02040503050406030204" pitchFamily="18" charset="0"/>
                                </a:rPr>
                                <m:t>𝑖</m:t>
                              </m:r>
                              <m:r>
                                <a:rPr lang="de-DE" i="1" dirty="0">
                                  <a:solidFill>
                                    <a:schemeClr val="tx2"/>
                                  </a:solidFill>
                                  <a:latin typeface="Cambria Math" panose="02040503050406030204" pitchFamily="18" charset="0"/>
                                </a:rPr>
                                <m:t>=0</m:t>
                              </m:r>
                            </m:sub>
                            <m:sup>
                              <m:r>
                                <a:rPr lang="de-DE" i="1" dirty="0">
                                  <a:solidFill>
                                    <a:schemeClr val="tx2"/>
                                  </a:solidFill>
                                  <a:latin typeface="Cambria Math" panose="02040503050406030204" pitchFamily="18" charset="0"/>
                                  <a:ea typeface="Cambria Math" panose="02040503050406030204" pitchFamily="18" charset="0"/>
                                </a:rPr>
                                <m:t>∞</m:t>
                              </m:r>
                            </m:sup>
                            <m:e>
                              <m:sSub>
                                <m:sSubPr>
                                  <m:ctrlPr>
                                    <a:rPr lang="de-DE" i="1" dirty="0">
                                      <a:solidFill>
                                        <a:schemeClr val="tx2"/>
                                      </a:solidFill>
                                      <a:latin typeface="Cambria Math" panose="02040503050406030204" pitchFamily="18" charset="0"/>
                                    </a:rPr>
                                  </m:ctrlPr>
                                </m:sSubPr>
                                <m:e>
                                  <m:r>
                                    <a:rPr lang="de-DE" i="1" dirty="0">
                                      <a:solidFill>
                                        <a:schemeClr val="tx2"/>
                                      </a:solidFill>
                                      <a:latin typeface="Cambria Math" panose="02040503050406030204" pitchFamily="18" charset="0"/>
                                      <a:ea typeface="Cambria Math" panose="02040503050406030204" pitchFamily="18" charset="0"/>
                                    </a:rPr>
                                    <m:t>𝜓</m:t>
                                  </m:r>
                                </m:e>
                                <m:sub>
                                  <m:r>
                                    <a:rPr lang="de-DE" i="1" dirty="0">
                                      <a:solidFill>
                                        <a:schemeClr val="tx2"/>
                                      </a:solidFill>
                                      <a:latin typeface="Cambria Math" panose="02040503050406030204" pitchFamily="18" charset="0"/>
                                    </a:rPr>
                                    <m:t>𝑖</m:t>
                                  </m:r>
                                </m:sub>
                              </m:sSub>
                              <m:sSub>
                                <m:sSubPr>
                                  <m:ctrlPr>
                                    <a:rPr lang="de-DE" i="1" dirty="0">
                                      <a:solidFill>
                                        <a:schemeClr val="tx2"/>
                                      </a:solidFill>
                                      <a:latin typeface="Cambria Math" panose="02040503050406030204" pitchFamily="18" charset="0"/>
                                    </a:rPr>
                                  </m:ctrlPr>
                                </m:sSubPr>
                                <m:e>
                                  <m:r>
                                    <a:rPr lang="de-DE" i="1" dirty="0">
                                      <a:solidFill>
                                        <a:schemeClr val="tx2"/>
                                      </a:solidFill>
                                      <a:latin typeface="Cambria Math" panose="02040503050406030204" pitchFamily="18" charset="0"/>
                                      <a:ea typeface="Cambria Math" panose="02040503050406030204" pitchFamily="18" charset="0"/>
                                    </a:rPr>
                                    <m:t>𝜓</m:t>
                                  </m:r>
                                </m:e>
                                <m:sub>
                                  <m:r>
                                    <a:rPr lang="de-DE" i="1" dirty="0">
                                      <a:solidFill>
                                        <a:schemeClr val="tx2"/>
                                      </a:solidFill>
                                      <a:latin typeface="Cambria Math" panose="02040503050406030204" pitchFamily="18" charset="0"/>
                                    </a:rPr>
                                    <m:t>𝑖</m:t>
                                  </m:r>
                                  <m:r>
                                    <a:rPr lang="de-DE" i="1" dirty="0">
                                      <a:solidFill>
                                        <a:schemeClr val="tx2"/>
                                      </a:solidFill>
                                      <a:latin typeface="Cambria Math" panose="02040503050406030204" pitchFamily="18" charset="0"/>
                                    </a:rPr>
                                    <m:t>+</m:t>
                                  </m:r>
                                  <m:r>
                                    <a:rPr lang="de-DE" i="1" dirty="0">
                                      <a:solidFill>
                                        <a:schemeClr val="tx2"/>
                                      </a:solidFill>
                                      <a:latin typeface="Cambria Math" panose="02040503050406030204" pitchFamily="18" charset="0"/>
                                    </a:rPr>
                                    <m:t>h</m:t>
                                  </m:r>
                                </m:sub>
                              </m:sSub>
                            </m:e>
                          </m:nary>
                        </m:num>
                        <m:den>
                          <m:nary>
                            <m:naryPr>
                              <m:chr m:val="∑"/>
                              <m:limLoc m:val="subSup"/>
                              <m:ctrlPr>
                                <a:rPr lang="de-DE" i="1" dirty="0">
                                  <a:solidFill>
                                    <a:schemeClr val="tx2"/>
                                  </a:solidFill>
                                  <a:latin typeface="Cambria Math" panose="02040503050406030204" pitchFamily="18" charset="0"/>
                                </a:rPr>
                              </m:ctrlPr>
                            </m:naryPr>
                            <m:sub>
                              <m:r>
                                <m:rPr>
                                  <m:brk m:alnAt="25"/>
                                </m:rPr>
                                <a:rPr lang="de-DE" i="1" dirty="0">
                                  <a:solidFill>
                                    <a:schemeClr val="tx2"/>
                                  </a:solidFill>
                                  <a:latin typeface="Cambria Math" panose="02040503050406030204" pitchFamily="18" charset="0"/>
                                </a:rPr>
                                <m:t>𝑖</m:t>
                              </m:r>
                              <m:r>
                                <a:rPr lang="de-DE" i="1" dirty="0">
                                  <a:solidFill>
                                    <a:schemeClr val="tx2"/>
                                  </a:solidFill>
                                  <a:latin typeface="Cambria Math" panose="02040503050406030204" pitchFamily="18" charset="0"/>
                                </a:rPr>
                                <m:t>=0</m:t>
                              </m:r>
                            </m:sub>
                            <m:sup>
                              <m:r>
                                <a:rPr lang="de-DE" i="1" dirty="0">
                                  <a:solidFill>
                                    <a:schemeClr val="tx2"/>
                                  </a:solidFill>
                                  <a:latin typeface="Cambria Math" panose="02040503050406030204" pitchFamily="18" charset="0"/>
                                  <a:ea typeface="Cambria Math" panose="02040503050406030204" pitchFamily="18" charset="0"/>
                                </a:rPr>
                                <m:t>∞</m:t>
                              </m:r>
                            </m:sup>
                            <m:e>
                              <m:sSubSup>
                                <m:sSubSupPr>
                                  <m:ctrlPr>
                                    <a:rPr lang="de-DE" i="1" dirty="0" smtClean="0">
                                      <a:solidFill>
                                        <a:schemeClr val="tx2"/>
                                      </a:solidFill>
                                      <a:latin typeface="Cambria Math" panose="02040503050406030204" pitchFamily="18" charset="0"/>
                                      <a:ea typeface="Cambria Math" panose="02040503050406030204" pitchFamily="18" charset="0"/>
                                    </a:rPr>
                                  </m:ctrlPr>
                                </m:sSubSupPr>
                                <m:e>
                                  <m:r>
                                    <a:rPr lang="de-DE" i="1" dirty="0" smtClean="0">
                                      <a:solidFill>
                                        <a:schemeClr val="tx2"/>
                                      </a:solidFill>
                                      <a:latin typeface="Cambria Math" panose="02040503050406030204" pitchFamily="18" charset="0"/>
                                      <a:ea typeface="Cambria Math" panose="02040503050406030204" pitchFamily="18" charset="0"/>
                                    </a:rPr>
                                    <m:t>𝜓</m:t>
                                  </m:r>
                                </m:e>
                                <m:sub>
                                  <m:r>
                                    <a:rPr lang="de-DE" b="0" i="1" dirty="0" smtClean="0">
                                      <a:solidFill>
                                        <a:schemeClr val="tx2"/>
                                      </a:solidFill>
                                      <a:latin typeface="Cambria Math" panose="02040503050406030204" pitchFamily="18" charset="0"/>
                                      <a:ea typeface="Cambria Math" panose="02040503050406030204" pitchFamily="18" charset="0"/>
                                    </a:rPr>
                                    <m:t>𝑖</m:t>
                                  </m:r>
                                </m:sub>
                                <m:sup>
                                  <m:r>
                                    <a:rPr lang="de-DE" b="0" i="1" dirty="0" smtClean="0">
                                      <a:solidFill>
                                        <a:schemeClr val="tx2"/>
                                      </a:solidFill>
                                      <a:latin typeface="Cambria Math" panose="02040503050406030204" pitchFamily="18" charset="0"/>
                                      <a:ea typeface="Cambria Math" panose="02040503050406030204" pitchFamily="18" charset="0"/>
                                    </a:rPr>
                                    <m:t>2</m:t>
                                  </m:r>
                                </m:sup>
                              </m:sSubSup>
                            </m:e>
                          </m:nary>
                        </m:den>
                      </m:f>
                      <m:r>
                        <a:rPr lang="de-DE" b="0" i="1" smtClean="0">
                          <a:solidFill>
                            <a:schemeClr val="tx2"/>
                          </a:solidFill>
                          <a:latin typeface="Cambria Math" panose="02040503050406030204" pitchFamily="18" charset="0"/>
                          <a:ea typeface="Cambria Math" panose="02040503050406030204" pitchFamily="18" charset="0"/>
                        </a:rPr>
                        <m:t> </m:t>
                      </m:r>
                      <m:r>
                        <a:rPr lang="de-DE" b="0" i="1" smtClean="0">
                          <a:solidFill>
                            <a:schemeClr val="tx2"/>
                          </a:solidFill>
                          <a:latin typeface="Cambria Math" panose="02040503050406030204" pitchFamily="18" charset="0"/>
                          <a:ea typeface="Cambria Math" panose="02040503050406030204" pitchFamily="18" charset="0"/>
                        </a:rPr>
                        <m:t>𝑓𝑜𝑟</m:t>
                      </m:r>
                      <m:r>
                        <a:rPr lang="de-DE" b="0" i="1" smtClean="0">
                          <a:solidFill>
                            <a:schemeClr val="tx2"/>
                          </a:solidFill>
                          <a:latin typeface="Cambria Math" panose="02040503050406030204" pitchFamily="18" charset="0"/>
                          <a:ea typeface="Cambria Math" panose="02040503050406030204" pitchFamily="18" charset="0"/>
                        </a:rPr>
                        <m:t> </m:t>
                      </m:r>
                      <m:r>
                        <a:rPr lang="de-DE" b="0" i="1" smtClean="0">
                          <a:solidFill>
                            <a:schemeClr val="tx2"/>
                          </a:solidFill>
                          <a:latin typeface="Cambria Math" panose="02040503050406030204" pitchFamily="18" charset="0"/>
                          <a:ea typeface="Cambria Math" panose="02040503050406030204" pitchFamily="18" charset="0"/>
                        </a:rPr>
                        <m:t>h</m:t>
                      </m:r>
                      <m:r>
                        <a:rPr lang="de-DE" b="0" i="1" smtClean="0">
                          <a:solidFill>
                            <a:schemeClr val="tx2"/>
                          </a:solidFill>
                          <a:latin typeface="Cambria Math" panose="02040503050406030204" pitchFamily="18" charset="0"/>
                          <a:ea typeface="Cambria Math" panose="02040503050406030204" pitchFamily="18" charset="0"/>
                        </a:rPr>
                        <m:t>=0,1,2,..</m:t>
                      </m:r>
                    </m:oMath>
                  </m:oMathPara>
                </a14:m>
                <a:endParaRPr lang="en-US" dirty="0">
                  <a:solidFill>
                    <a:schemeClr val="tx2"/>
                  </a:solidFill>
                </a:endParaRPr>
              </a:p>
            </p:txBody>
          </p:sp>
        </mc:Choice>
        <mc:Fallback xmlns="">
          <p:sp>
            <p:nvSpPr>
              <p:cNvPr id="12" name="Textfeld 11">
                <a:extLst>
                  <a:ext uri="{FF2B5EF4-FFF2-40B4-BE49-F238E27FC236}">
                    <a16:creationId xmlns:a16="http://schemas.microsoft.com/office/drawing/2014/main" id="{38B4FF86-BC79-8E48-BDF8-A215426D53D2}"/>
                  </a:ext>
                </a:extLst>
              </p:cNvPr>
              <p:cNvSpPr txBox="1">
                <a:spLocks noRot="1" noChangeAspect="1" noMove="1" noResize="1" noEditPoints="1" noAdjustHandles="1" noChangeArrowheads="1" noChangeShapeType="1" noTextEdit="1"/>
              </p:cNvSpPr>
              <p:nvPr/>
            </p:nvSpPr>
            <p:spPr>
              <a:xfrm>
                <a:off x="5194665" y="4181583"/>
                <a:ext cx="3025124" cy="570349"/>
              </a:xfrm>
              <a:prstGeom prst="rect">
                <a:avLst/>
              </a:prstGeom>
              <a:blipFill>
                <a:blip r:embed="rId9"/>
                <a:stretch>
                  <a:fillRect t="-58696" b="-86957"/>
                </a:stretch>
              </a:blipFill>
            </p:spPr>
            <p:txBody>
              <a:bodyPr/>
              <a:lstStyle/>
              <a:p>
                <a:r>
                  <a:rPr lang="en-US">
                    <a:noFill/>
                  </a:rPr>
                  <a:t> </a:t>
                </a:r>
              </a:p>
            </p:txBody>
          </p:sp>
        </mc:Fallback>
      </mc:AlternateContent>
    </p:spTree>
    <p:extLst>
      <p:ext uri="{BB962C8B-B14F-4D97-AF65-F5344CB8AC3E}">
        <p14:creationId xmlns:p14="http://schemas.microsoft.com/office/powerpoint/2010/main" val="38657775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a:t>Definition MA(</a:t>
            </a:r>
            <a:r>
              <a:rPr lang="de-DE" dirty="0" err="1"/>
              <a:t>q</a:t>
            </a:r>
            <a:r>
              <a:rPr lang="de-DE" dirty="0"/>
              <a:t>)</a:t>
            </a:r>
            <a:endParaRPr lang="en-US" dirty="0"/>
          </a:p>
        </p:txBody>
      </p:sp>
      <mc:AlternateContent xmlns:mc="http://schemas.openxmlformats.org/markup-compatibility/2006" xmlns:a14="http://schemas.microsoft.com/office/drawing/2010/main">
        <mc:Choice Requires="a14">
          <p:sp>
            <p:nvSpPr>
              <p:cNvPr id="4" name="Textfeld 3">
                <a:extLst>
                  <a:ext uri="{FF2B5EF4-FFF2-40B4-BE49-F238E27FC236}">
                    <a16:creationId xmlns:a16="http://schemas.microsoft.com/office/drawing/2014/main" id="{11380B8E-36A3-1241-9302-EC9DA66FF971}"/>
                  </a:ext>
                </a:extLst>
              </p:cNvPr>
              <p:cNvSpPr txBox="1"/>
              <p:nvPr/>
            </p:nvSpPr>
            <p:spPr>
              <a:xfrm>
                <a:off x="2307363" y="1281869"/>
                <a:ext cx="4363630" cy="324384"/>
              </a:xfrm>
              <a:prstGeom prst="rect">
                <a:avLst/>
              </a:prstGeom>
              <a:noFill/>
            </p:spPr>
            <p:txBody>
              <a:bodyPr wrap="none" rtlCol="0">
                <a:spAutoFit/>
              </a:bodyPr>
              <a:lstStyle/>
              <a:p>
                <a14:m>
                  <m:oMath xmlns:m="http://schemas.openxmlformats.org/officeDocument/2006/math">
                    <m:sSub>
                      <m:sSubPr>
                        <m:ctrlPr>
                          <a:rPr lang="en-US"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rPr>
                          <m:t>𝑋</m:t>
                        </m:r>
                      </m:e>
                      <m:sub>
                        <m:r>
                          <a:rPr lang="de-DE" b="0" i="1" smtClean="0">
                            <a:solidFill>
                              <a:schemeClr val="tx2"/>
                            </a:solidFill>
                            <a:latin typeface="Cambria Math" panose="02040503050406030204" pitchFamily="18" charset="0"/>
                          </a:rPr>
                          <m:t>𝑡</m:t>
                        </m:r>
                      </m:sub>
                    </m:sSub>
                    <m:r>
                      <a:rPr lang="de-DE" b="0" i="1" smtClean="0">
                        <a:solidFill>
                          <a:schemeClr val="tx2"/>
                        </a:solidFill>
                        <a:latin typeface="Cambria Math" panose="02040503050406030204" pitchFamily="18" charset="0"/>
                      </a:rPr>
                      <m:t>=</m:t>
                    </m:r>
                    <m:sSub>
                      <m:sSubPr>
                        <m:ctrlPr>
                          <a:rPr lang="de-DE" b="0"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rPr>
                          <m:t>𝑎</m:t>
                        </m:r>
                      </m:e>
                      <m:sub>
                        <m:r>
                          <a:rPr lang="de-DE" b="0" i="1" smtClean="0">
                            <a:solidFill>
                              <a:schemeClr val="tx2"/>
                            </a:solidFill>
                            <a:latin typeface="Cambria Math" panose="02040503050406030204" pitchFamily="18" charset="0"/>
                          </a:rPr>
                          <m:t>𝑡</m:t>
                        </m:r>
                      </m:sub>
                    </m:sSub>
                    <m:r>
                      <a:rPr lang="de-DE" b="0" i="1" smtClean="0">
                        <a:solidFill>
                          <a:schemeClr val="tx2"/>
                        </a:solidFill>
                        <a:latin typeface="Cambria Math" panose="02040503050406030204" pitchFamily="18" charset="0"/>
                      </a:rPr>
                      <m:t>−</m:t>
                    </m:r>
                    <m:sSub>
                      <m:sSubPr>
                        <m:ctrlPr>
                          <a:rPr lang="de-DE" b="0"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ea typeface="Cambria Math" panose="02040503050406030204" pitchFamily="18" charset="0"/>
                          </a:rPr>
                          <m:t>𝜃</m:t>
                        </m:r>
                      </m:e>
                      <m:sub>
                        <m:r>
                          <a:rPr lang="de-DE" b="0" i="1" smtClean="0">
                            <a:solidFill>
                              <a:schemeClr val="tx2"/>
                            </a:solidFill>
                            <a:latin typeface="Cambria Math" panose="02040503050406030204" pitchFamily="18" charset="0"/>
                          </a:rPr>
                          <m:t>1</m:t>
                        </m:r>
                      </m:sub>
                    </m:sSub>
                    <m:sSub>
                      <m:sSubPr>
                        <m:ctrlPr>
                          <a:rPr lang="de-DE" i="1">
                            <a:solidFill>
                              <a:schemeClr val="tx2"/>
                            </a:solidFill>
                            <a:latin typeface="Cambria Math" panose="02040503050406030204" pitchFamily="18" charset="0"/>
                          </a:rPr>
                        </m:ctrlPr>
                      </m:sSubPr>
                      <m:e>
                        <m:r>
                          <a:rPr lang="de-DE" i="1">
                            <a:solidFill>
                              <a:schemeClr val="tx2"/>
                            </a:solidFill>
                            <a:latin typeface="Cambria Math" panose="02040503050406030204" pitchFamily="18" charset="0"/>
                          </a:rPr>
                          <m:t>𝑎</m:t>
                        </m:r>
                      </m:e>
                      <m:sub>
                        <m:r>
                          <a:rPr lang="de-DE" i="1">
                            <a:solidFill>
                              <a:schemeClr val="tx2"/>
                            </a:solidFill>
                            <a:latin typeface="Cambria Math" panose="02040503050406030204" pitchFamily="18" charset="0"/>
                          </a:rPr>
                          <m:t>𝑡</m:t>
                        </m:r>
                        <m:r>
                          <a:rPr lang="de-DE" b="0" i="1" smtClean="0">
                            <a:solidFill>
                              <a:schemeClr val="tx2"/>
                            </a:solidFill>
                            <a:latin typeface="Cambria Math" panose="02040503050406030204" pitchFamily="18" charset="0"/>
                          </a:rPr>
                          <m:t>−1</m:t>
                        </m:r>
                      </m:sub>
                    </m:sSub>
                    <m:r>
                      <a:rPr lang="de-DE" i="1">
                        <a:solidFill>
                          <a:schemeClr val="tx2"/>
                        </a:solidFill>
                        <a:latin typeface="Cambria Math" panose="02040503050406030204" pitchFamily="18" charset="0"/>
                      </a:rPr>
                      <m:t>−</m:t>
                    </m:r>
                    <m:sSub>
                      <m:sSubPr>
                        <m:ctrlPr>
                          <a:rPr lang="de-DE" i="1">
                            <a:solidFill>
                              <a:schemeClr val="tx2"/>
                            </a:solidFill>
                            <a:latin typeface="Cambria Math" panose="02040503050406030204" pitchFamily="18" charset="0"/>
                          </a:rPr>
                        </m:ctrlPr>
                      </m:sSubPr>
                      <m:e>
                        <m:r>
                          <a:rPr lang="de-DE" i="1">
                            <a:solidFill>
                              <a:schemeClr val="tx2"/>
                            </a:solidFill>
                            <a:latin typeface="Cambria Math" panose="02040503050406030204" pitchFamily="18" charset="0"/>
                            <a:ea typeface="Cambria Math" panose="02040503050406030204" pitchFamily="18" charset="0"/>
                          </a:rPr>
                          <m:t>𝜃</m:t>
                        </m:r>
                      </m:e>
                      <m:sub>
                        <m:r>
                          <a:rPr lang="de-DE" b="0" i="1" smtClean="0">
                            <a:solidFill>
                              <a:schemeClr val="tx2"/>
                            </a:solidFill>
                            <a:latin typeface="Cambria Math" panose="02040503050406030204" pitchFamily="18" charset="0"/>
                            <a:ea typeface="Cambria Math" panose="02040503050406030204" pitchFamily="18" charset="0"/>
                          </a:rPr>
                          <m:t>2</m:t>
                        </m:r>
                      </m:sub>
                    </m:sSub>
                    <m:sSub>
                      <m:sSubPr>
                        <m:ctrlPr>
                          <a:rPr lang="de-DE" i="1">
                            <a:solidFill>
                              <a:schemeClr val="tx2"/>
                            </a:solidFill>
                            <a:latin typeface="Cambria Math" panose="02040503050406030204" pitchFamily="18" charset="0"/>
                          </a:rPr>
                        </m:ctrlPr>
                      </m:sSubPr>
                      <m:e>
                        <m:r>
                          <a:rPr lang="de-DE" i="1">
                            <a:solidFill>
                              <a:schemeClr val="tx2"/>
                            </a:solidFill>
                            <a:latin typeface="Cambria Math" panose="02040503050406030204" pitchFamily="18" charset="0"/>
                          </a:rPr>
                          <m:t>𝑎</m:t>
                        </m:r>
                      </m:e>
                      <m:sub>
                        <m:r>
                          <a:rPr lang="de-DE" i="1">
                            <a:solidFill>
                              <a:schemeClr val="tx2"/>
                            </a:solidFill>
                            <a:latin typeface="Cambria Math" panose="02040503050406030204" pitchFamily="18" charset="0"/>
                          </a:rPr>
                          <m:t>𝑡</m:t>
                        </m:r>
                        <m:r>
                          <a:rPr lang="de-DE" b="0" i="1" smtClean="0">
                            <a:solidFill>
                              <a:schemeClr val="tx2"/>
                            </a:solidFill>
                            <a:latin typeface="Cambria Math" panose="02040503050406030204" pitchFamily="18" charset="0"/>
                          </a:rPr>
                          <m:t>−2</m:t>
                        </m:r>
                      </m:sub>
                    </m:sSub>
                    <m:r>
                      <a:rPr lang="de-DE" b="0" i="1" smtClean="0">
                        <a:solidFill>
                          <a:schemeClr val="tx2"/>
                        </a:solidFill>
                        <a:latin typeface="Cambria Math" panose="02040503050406030204" pitchFamily="18" charset="0"/>
                      </a:rPr>
                      <m:t>−…−</m:t>
                    </m:r>
                    <m:sSub>
                      <m:sSubPr>
                        <m:ctrlPr>
                          <a:rPr lang="de-DE" i="1">
                            <a:solidFill>
                              <a:schemeClr val="tx2"/>
                            </a:solidFill>
                            <a:latin typeface="Cambria Math" panose="02040503050406030204" pitchFamily="18" charset="0"/>
                          </a:rPr>
                        </m:ctrlPr>
                      </m:sSubPr>
                      <m:e>
                        <m:r>
                          <a:rPr lang="de-DE" i="1">
                            <a:solidFill>
                              <a:schemeClr val="tx2"/>
                            </a:solidFill>
                            <a:latin typeface="Cambria Math" panose="02040503050406030204" pitchFamily="18" charset="0"/>
                            <a:ea typeface="Cambria Math" panose="02040503050406030204" pitchFamily="18" charset="0"/>
                          </a:rPr>
                          <m:t>𝜃</m:t>
                        </m:r>
                      </m:e>
                      <m:sub>
                        <m:r>
                          <a:rPr lang="de-DE" b="0" i="1" smtClean="0">
                            <a:solidFill>
                              <a:schemeClr val="tx2"/>
                            </a:solidFill>
                            <a:latin typeface="Cambria Math" panose="02040503050406030204" pitchFamily="18" charset="0"/>
                            <a:ea typeface="Cambria Math" panose="02040503050406030204" pitchFamily="18" charset="0"/>
                          </a:rPr>
                          <m:t>𝑞</m:t>
                        </m:r>
                      </m:sub>
                    </m:sSub>
                  </m:oMath>
                </a14:m>
                <a:r>
                  <a:rPr lang="de-DE" dirty="0">
                    <a:solidFill>
                      <a:schemeClr val="tx2"/>
                    </a:solidFill>
                  </a:rPr>
                  <a:t> </a:t>
                </a:r>
                <a14:m>
                  <m:oMath xmlns:m="http://schemas.openxmlformats.org/officeDocument/2006/math">
                    <m:sSub>
                      <m:sSubPr>
                        <m:ctrlPr>
                          <a:rPr lang="de-DE" i="1">
                            <a:solidFill>
                              <a:schemeClr val="tx2"/>
                            </a:solidFill>
                            <a:latin typeface="Cambria Math" panose="02040503050406030204" pitchFamily="18" charset="0"/>
                          </a:rPr>
                        </m:ctrlPr>
                      </m:sSubPr>
                      <m:e>
                        <m:r>
                          <a:rPr lang="de-DE" i="1">
                            <a:solidFill>
                              <a:schemeClr val="tx2"/>
                            </a:solidFill>
                            <a:latin typeface="Cambria Math" panose="02040503050406030204" pitchFamily="18" charset="0"/>
                          </a:rPr>
                          <m:t>𝑎</m:t>
                        </m:r>
                      </m:e>
                      <m:sub>
                        <m:r>
                          <a:rPr lang="de-DE" i="1">
                            <a:solidFill>
                              <a:schemeClr val="tx2"/>
                            </a:solidFill>
                            <a:latin typeface="Cambria Math" panose="02040503050406030204" pitchFamily="18" charset="0"/>
                          </a:rPr>
                          <m:t>𝑡</m:t>
                        </m:r>
                        <m:r>
                          <a:rPr lang="de-DE" b="0" i="1" smtClean="0">
                            <a:solidFill>
                              <a:schemeClr val="tx2"/>
                            </a:solidFill>
                            <a:latin typeface="Cambria Math" panose="02040503050406030204" pitchFamily="18" charset="0"/>
                          </a:rPr>
                          <m:t>−</m:t>
                        </m:r>
                        <m:r>
                          <a:rPr lang="de-DE" b="0" i="1" smtClean="0">
                            <a:solidFill>
                              <a:schemeClr val="tx2"/>
                            </a:solidFill>
                            <a:latin typeface="Cambria Math" panose="02040503050406030204" pitchFamily="18" charset="0"/>
                          </a:rPr>
                          <m:t>𝑞</m:t>
                        </m:r>
                      </m:sub>
                    </m:sSub>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𝑤𝑖𝑡h</m:t>
                    </m:r>
                    <m:r>
                      <a:rPr lang="de-DE" b="0" i="1" smtClean="0">
                        <a:solidFill>
                          <a:schemeClr val="tx2"/>
                        </a:solidFill>
                        <a:latin typeface="Cambria Math" panose="02040503050406030204" pitchFamily="18" charset="0"/>
                      </a:rPr>
                      <m:t> </m:t>
                    </m:r>
                    <m:sSub>
                      <m:sSubPr>
                        <m:ctrlPr>
                          <a:rPr lang="de-DE" i="1">
                            <a:solidFill>
                              <a:schemeClr val="tx2"/>
                            </a:solidFill>
                            <a:latin typeface="Cambria Math" panose="02040503050406030204" pitchFamily="18" charset="0"/>
                          </a:rPr>
                        </m:ctrlPr>
                      </m:sSubPr>
                      <m:e>
                        <m:r>
                          <a:rPr lang="de-DE" i="1">
                            <a:solidFill>
                              <a:schemeClr val="tx2"/>
                            </a:solidFill>
                            <a:latin typeface="Cambria Math" panose="02040503050406030204" pitchFamily="18" charset="0"/>
                            <a:ea typeface="Cambria Math" panose="02040503050406030204" pitchFamily="18" charset="0"/>
                          </a:rPr>
                          <m:t>𝜃</m:t>
                        </m:r>
                      </m:e>
                      <m:sub>
                        <m:r>
                          <a:rPr lang="de-DE" i="1">
                            <a:solidFill>
                              <a:schemeClr val="tx2"/>
                            </a:solidFill>
                            <a:latin typeface="Cambria Math" panose="02040503050406030204" pitchFamily="18" charset="0"/>
                            <a:ea typeface="Cambria Math" panose="02040503050406030204" pitchFamily="18" charset="0"/>
                          </a:rPr>
                          <m:t>𝑞</m:t>
                        </m:r>
                      </m:sub>
                    </m:sSub>
                    <m:r>
                      <a:rPr lang="de-DE" b="0" i="1" smtClean="0">
                        <a:solidFill>
                          <a:schemeClr val="tx2"/>
                        </a:solidFill>
                        <a:latin typeface="Cambria Math" panose="02040503050406030204" pitchFamily="18" charset="0"/>
                        <a:ea typeface="Cambria Math" panose="02040503050406030204" pitchFamily="18" charset="0"/>
                      </a:rPr>
                      <m:t> ≠0</m:t>
                    </m:r>
                  </m:oMath>
                </a14:m>
                <a:endParaRPr lang="en-US" dirty="0">
                  <a:solidFill>
                    <a:schemeClr val="tx2"/>
                  </a:solidFill>
                </a:endParaRPr>
              </a:p>
            </p:txBody>
          </p:sp>
        </mc:Choice>
        <mc:Fallback xmlns="">
          <p:sp>
            <p:nvSpPr>
              <p:cNvPr id="4" name="Textfeld 3">
                <a:extLst>
                  <a:ext uri="{FF2B5EF4-FFF2-40B4-BE49-F238E27FC236}">
                    <a16:creationId xmlns:a16="http://schemas.microsoft.com/office/drawing/2014/main" id="{11380B8E-36A3-1241-9302-EC9DA66FF971}"/>
                  </a:ext>
                </a:extLst>
              </p:cNvPr>
              <p:cNvSpPr txBox="1">
                <a:spLocks noRot="1" noChangeAspect="1" noMove="1" noResize="1" noEditPoints="1" noAdjustHandles="1" noChangeArrowheads="1" noChangeShapeType="1" noTextEdit="1"/>
              </p:cNvSpPr>
              <p:nvPr/>
            </p:nvSpPr>
            <p:spPr>
              <a:xfrm>
                <a:off x="2307363" y="1281869"/>
                <a:ext cx="4363630" cy="324384"/>
              </a:xfrm>
              <a:prstGeom prst="rect">
                <a:avLst/>
              </a:prstGeom>
              <a:blipFill>
                <a:blip r:embed="rId2"/>
                <a:stretch>
                  <a:fillRect b="-37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feld 2">
                <a:extLst>
                  <a:ext uri="{FF2B5EF4-FFF2-40B4-BE49-F238E27FC236}">
                    <a16:creationId xmlns:a16="http://schemas.microsoft.com/office/drawing/2014/main" id="{20BE7DD3-4AE9-964E-AA3F-6C00D3D1EC3B}"/>
                  </a:ext>
                </a:extLst>
              </p:cNvPr>
              <p:cNvSpPr txBox="1"/>
              <p:nvPr/>
            </p:nvSpPr>
            <p:spPr>
              <a:xfrm>
                <a:off x="2349757" y="1683822"/>
                <a:ext cx="4444486" cy="539828"/>
              </a:xfrm>
              <a:prstGeom prst="rect">
                <a:avLst/>
              </a:prstGeom>
              <a:noFill/>
            </p:spPr>
            <p:txBody>
              <a:bodyPr wrap="none" rtlCol="0">
                <a:spAutoFit/>
              </a:bodyPr>
              <a:lstStyle/>
              <a:p>
                <a:pPr algn="ctr"/>
                <a:r>
                  <a:rPr lang="en-US" dirty="0">
                    <a:solidFill>
                      <a:schemeClr val="tx2"/>
                    </a:solidFill>
                  </a:rPr>
                  <a:t>Therefore it is a linear time series with:</a:t>
                </a:r>
              </a:p>
              <a:p>
                <a:pPr/>
                <a14:m>
                  <m:oMathPara xmlns:m="http://schemas.openxmlformats.org/officeDocument/2006/math">
                    <m:oMathParaPr>
                      <m:jc m:val="centerGroup"/>
                    </m:oMathParaPr>
                    <m:oMath xmlns:m="http://schemas.openxmlformats.org/officeDocument/2006/math">
                      <m:sSub>
                        <m:sSubPr>
                          <m:ctrlPr>
                            <a:rPr lang="en-US" i="1" smtClean="0">
                              <a:solidFill>
                                <a:schemeClr val="tx2"/>
                              </a:solidFill>
                              <a:latin typeface="Cambria Math" panose="02040503050406030204" pitchFamily="18" charset="0"/>
                            </a:rPr>
                          </m:ctrlPr>
                        </m:sSubPr>
                        <m:e>
                          <m:r>
                            <a:rPr lang="en-US" i="1" smtClean="0">
                              <a:solidFill>
                                <a:schemeClr val="tx2"/>
                              </a:solidFill>
                              <a:latin typeface="Cambria Math" panose="02040503050406030204" pitchFamily="18" charset="0"/>
                              <a:ea typeface="Cambria Math" panose="02040503050406030204" pitchFamily="18" charset="0"/>
                            </a:rPr>
                            <m:t>𝜓</m:t>
                          </m:r>
                        </m:e>
                        <m:sub>
                          <m:r>
                            <a:rPr lang="de-DE" b="0" i="1" smtClean="0">
                              <a:solidFill>
                                <a:schemeClr val="tx2"/>
                              </a:solidFill>
                              <a:latin typeface="Cambria Math" panose="02040503050406030204" pitchFamily="18" charset="0"/>
                            </a:rPr>
                            <m:t>0</m:t>
                          </m:r>
                        </m:sub>
                      </m:sSub>
                      <m:r>
                        <a:rPr lang="de-DE" b="0" i="1" smtClean="0">
                          <a:solidFill>
                            <a:schemeClr val="tx2"/>
                          </a:solidFill>
                          <a:latin typeface="Cambria Math" panose="02040503050406030204" pitchFamily="18" charset="0"/>
                        </a:rPr>
                        <m:t>=1, </m:t>
                      </m:r>
                      <m:sSub>
                        <m:sSubPr>
                          <m:ctrlPr>
                            <a:rPr lang="de-DE" b="0"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ea typeface="Cambria Math" panose="02040503050406030204" pitchFamily="18" charset="0"/>
                            </a:rPr>
                            <m:t>𝜓</m:t>
                          </m:r>
                        </m:e>
                        <m:sub>
                          <m:r>
                            <a:rPr lang="de-DE" b="0" i="1" smtClean="0">
                              <a:solidFill>
                                <a:schemeClr val="tx2"/>
                              </a:solidFill>
                              <a:latin typeface="Cambria Math" panose="02040503050406030204" pitchFamily="18" charset="0"/>
                            </a:rPr>
                            <m:t>1</m:t>
                          </m:r>
                        </m:sub>
                      </m:sSub>
                      <m:r>
                        <a:rPr lang="de-DE" b="0" i="1" smtClean="0">
                          <a:solidFill>
                            <a:schemeClr val="tx2"/>
                          </a:solidFill>
                          <a:latin typeface="Cambria Math" panose="02040503050406030204" pitchFamily="18" charset="0"/>
                        </a:rPr>
                        <m:t>=−</m:t>
                      </m:r>
                      <m:sSub>
                        <m:sSubPr>
                          <m:ctrlPr>
                            <a:rPr lang="de-DE" b="0"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ea typeface="Cambria Math" panose="02040503050406030204" pitchFamily="18" charset="0"/>
                            </a:rPr>
                            <m:t>𝜃</m:t>
                          </m:r>
                        </m:e>
                        <m:sub>
                          <m:r>
                            <a:rPr lang="de-DE" b="0" i="1" smtClean="0">
                              <a:solidFill>
                                <a:schemeClr val="tx2"/>
                              </a:solidFill>
                              <a:latin typeface="Cambria Math" panose="02040503050406030204" pitchFamily="18" charset="0"/>
                            </a:rPr>
                            <m:t>1</m:t>
                          </m:r>
                        </m:sub>
                      </m:sSub>
                      <m:r>
                        <a:rPr lang="de-DE" b="0" i="1" smtClean="0">
                          <a:solidFill>
                            <a:schemeClr val="tx2"/>
                          </a:solidFill>
                          <a:latin typeface="Cambria Math" panose="02040503050406030204" pitchFamily="18" charset="0"/>
                        </a:rPr>
                        <m:t>,…,</m:t>
                      </m:r>
                      <m:sSub>
                        <m:sSubPr>
                          <m:ctrlPr>
                            <a:rPr lang="de-DE" i="1">
                              <a:solidFill>
                                <a:schemeClr val="tx2"/>
                              </a:solidFill>
                              <a:latin typeface="Cambria Math" panose="02040503050406030204" pitchFamily="18" charset="0"/>
                            </a:rPr>
                          </m:ctrlPr>
                        </m:sSubPr>
                        <m:e>
                          <m:r>
                            <a:rPr lang="de-DE" i="1">
                              <a:solidFill>
                                <a:schemeClr val="tx2"/>
                              </a:solidFill>
                              <a:latin typeface="Cambria Math" panose="02040503050406030204" pitchFamily="18" charset="0"/>
                              <a:ea typeface="Cambria Math" panose="02040503050406030204" pitchFamily="18" charset="0"/>
                            </a:rPr>
                            <m:t>𝜓</m:t>
                          </m:r>
                        </m:e>
                        <m:sub>
                          <m:r>
                            <a:rPr lang="de-DE" b="0" i="1" smtClean="0">
                              <a:solidFill>
                                <a:schemeClr val="tx2"/>
                              </a:solidFill>
                              <a:latin typeface="Cambria Math" panose="02040503050406030204" pitchFamily="18" charset="0"/>
                              <a:ea typeface="Cambria Math" panose="02040503050406030204" pitchFamily="18" charset="0"/>
                            </a:rPr>
                            <m:t>𝑞</m:t>
                          </m:r>
                        </m:sub>
                      </m:sSub>
                      <m:r>
                        <a:rPr lang="de-DE" i="1">
                          <a:solidFill>
                            <a:schemeClr val="tx2"/>
                          </a:solidFill>
                          <a:latin typeface="Cambria Math" panose="02040503050406030204" pitchFamily="18" charset="0"/>
                        </a:rPr>
                        <m:t>=−</m:t>
                      </m:r>
                      <m:sSub>
                        <m:sSubPr>
                          <m:ctrlPr>
                            <a:rPr lang="de-DE" i="1">
                              <a:solidFill>
                                <a:schemeClr val="tx2"/>
                              </a:solidFill>
                              <a:latin typeface="Cambria Math" panose="02040503050406030204" pitchFamily="18" charset="0"/>
                            </a:rPr>
                          </m:ctrlPr>
                        </m:sSubPr>
                        <m:e>
                          <m:r>
                            <a:rPr lang="de-DE" i="1">
                              <a:solidFill>
                                <a:schemeClr val="tx2"/>
                              </a:solidFill>
                              <a:latin typeface="Cambria Math" panose="02040503050406030204" pitchFamily="18" charset="0"/>
                              <a:ea typeface="Cambria Math" panose="02040503050406030204" pitchFamily="18" charset="0"/>
                            </a:rPr>
                            <m:t>𝜃</m:t>
                          </m:r>
                        </m:e>
                        <m:sub>
                          <m:r>
                            <a:rPr lang="de-DE" b="0" i="1" smtClean="0">
                              <a:solidFill>
                                <a:schemeClr val="tx2"/>
                              </a:solidFill>
                              <a:latin typeface="Cambria Math" panose="02040503050406030204" pitchFamily="18" charset="0"/>
                              <a:ea typeface="Cambria Math" panose="02040503050406030204" pitchFamily="18" charset="0"/>
                            </a:rPr>
                            <m:t>𝑞</m:t>
                          </m:r>
                        </m:sub>
                      </m:sSub>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𝑎𝑛𝑑</m:t>
                      </m:r>
                      <m:r>
                        <a:rPr lang="de-DE" b="0" i="1" smtClean="0">
                          <a:solidFill>
                            <a:schemeClr val="tx2"/>
                          </a:solidFill>
                          <a:latin typeface="Cambria Math" panose="02040503050406030204" pitchFamily="18" charset="0"/>
                        </a:rPr>
                        <m:t> </m:t>
                      </m:r>
                      <m:sSub>
                        <m:sSubPr>
                          <m:ctrlPr>
                            <a:rPr lang="de-DE" i="1">
                              <a:solidFill>
                                <a:schemeClr val="tx2"/>
                              </a:solidFill>
                              <a:latin typeface="Cambria Math" panose="02040503050406030204" pitchFamily="18" charset="0"/>
                            </a:rPr>
                          </m:ctrlPr>
                        </m:sSubPr>
                        <m:e>
                          <m:r>
                            <a:rPr lang="de-DE" i="1">
                              <a:solidFill>
                                <a:schemeClr val="tx2"/>
                              </a:solidFill>
                              <a:latin typeface="Cambria Math" panose="02040503050406030204" pitchFamily="18" charset="0"/>
                              <a:ea typeface="Cambria Math" panose="02040503050406030204" pitchFamily="18" charset="0"/>
                            </a:rPr>
                            <m:t>𝜓</m:t>
                          </m:r>
                        </m:e>
                        <m:sub>
                          <m:r>
                            <a:rPr lang="de-DE" b="0" i="1" smtClean="0">
                              <a:solidFill>
                                <a:schemeClr val="tx2"/>
                              </a:solidFill>
                              <a:latin typeface="Cambria Math" panose="02040503050406030204" pitchFamily="18" charset="0"/>
                              <a:ea typeface="Cambria Math" panose="02040503050406030204" pitchFamily="18" charset="0"/>
                            </a:rPr>
                            <m:t>𝑘</m:t>
                          </m:r>
                        </m:sub>
                      </m:sSub>
                      <m:r>
                        <a:rPr lang="de-DE" i="1">
                          <a:solidFill>
                            <a:schemeClr val="tx2"/>
                          </a:solidFill>
                          <a:latin typeface="Cambria Math" panose="02040503050406030204" pitchFamily="18" charset="0"/>
                        </a:rPr>
                        <m:t>=</m:t>
                      </m:r>
                      <m:r>
                        <a:rPr lang="de-DE" b="0" i="1" smtClean="0">
                          <a:solidFill>
                            <a:schemeClr val="tx2"/>
                          </a:solidFill>
                          <a:latin typeface="Cambria Math" panose="02040503050406030204" pitchFamily="18" charset="0"/>
                        </a:rPr>
                        <m:t>0 </m:t>
                      </m:r>
                      <m:r>
                        <a:rPr lang="de-DE" b="0" i="1" smtClean="0">
                          <a:solidFill>
                            <a:schemeClr val="tx2"/>
                          </a:solidFill>
                          <a:latin typeface="Cambria Math" panose="02040503050406030204" pitchFamily="18" charset="0"/>
                        </a:rPr>
                        <m:t>𝑓𝑜𝑟</m:t>
                      </m:r>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𝑘</m:t>
                      </m:r>
                      <m:r>
                        <a:rPr lang="de-DE" b="0" i="1" smtClean="0">
                          <a:solidFill>
                            <a:schemeClr val="tx2"/>
                          </a:solidFill>
                          <a:latin typeface="Cambria Math" panose="02040503050406030204" pitchFamily="18" charset="0"/>
                        </a:rPr>
                        <m:t>&gt;</m:t>
                      </m:r>
                      <m:r>
                        <a:rPr lang="de-DE" b="0" i="1" smtClean="0">
                          <a:solidFill>
                            <a:schemeClr val="tx2"/>
                          </a:solidFill>
                          <a:latin typeface="Cambria Math" panose="02040503050406030204" pitchFamily="18" charset="0"/>
                        </a:rPr>
                        <m:t>𝑞</m:t>
                      </m:r>
                    </m:oMath>
                  </m:oMathPara>
                </a14:m>
                <a:endParaRPr lang="en-US" dirty="0">
                  <a:solidFill>
                    <a:schemeClr val="tx2"/>
                  </a:solidFill>
                </a:endParaRPr>
              </a:p>
            </p:txBody>
          </p:sp>
        </mc:Choice>
        <mc:Fallback xmlns="">
          <p:sp>
            <p:nvSpPr>
              <p:cNvPr id="3" name="Textfeld 2">
                <a:extLst>
                  <a:ext uri="{FF2B5EF4-FFF2-40B4-BE49-F238E27FC236}">
                    <a16:creationId xmlns:a16="http://schemas.microsoft.com/office/drawing/2014/main" id="{20BE7DD3-4AE9-964E-AA3F-6C00D3D1EC3B}"/>
                  </a:ext>
                </a:extLst>
              </p:cNvPr>
              <p:cNvSpPr txBox="1">
                <a:spLocks noRot="1" noChangeAspect="1" noMove="1" noResize="1" noEditPoints="1" noAdjustHandles="1" noChangeArrowheads="1" noChangeShapeType="1" noTextEdit="1"/>
              </p:cNvSpPr>
              <p:nvPr/>
            </p:nvSpPr>
            <p:spPr>
              <a:xfrm>
                <a:off x="2349757" y="1683822"/>
                <a:ext cx="4444486" cy="539828"/>
              </a:xfrm>
              <a:prstGeom prst="rect">
                <a:avLst/>
              </a:prstGeom>
              <a:blipFill>
                <a:blip r:embed="rId3"/>
                <a:stretch>
                  <a:fillRect t="-2273" b="-2273"/>
                </a:stretch>
              </a:blipFill>
            </p:spPr>
            <p:txBody>
              <a:bodyPr/>
              <a:lstStyle/>
              <a:p>
                <a:r>
                  <a:rPr lang="en-US">
                    <a:noFill/>
                  </a:rPr>
                  <a:t> </a:t>
                </a:r>
              </a:p>
            </p:txBody>
          </p:sp>
        </mc:Fallback>
      </mc:AlternateContent>
    </p:spTree>
    <p:extLst>
      <p:ext uri="{BB962C8B-B14F-4D97-AF65-F5344CB8AC3E}">
        <p14:creationId xmlns:p14="http://schemas.microsoft.com/office/powerpoint/2010/main" val="21202119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a:t>Definition ARMA</a:t>
            </a:r>
            <a:endParaRPr lang="en-US" dirty="0"/>
          </a:p>
        </p:txBody>
      </p:sp>
      <p:sp>
        <p:nvSpPr>
          <p:cNvPr id="3" name="Textfeld 2">
            <a:extLst>
              <a:ext uri="{FF2B5EF4-FFF2-40B4-BE49-F238E27FC236}">
                <a16:creationId xmlns:a16="http://schemas.microsoft.com/office/drawing/2014/main" id="{E9DF689A-A605-774D-908C-7FF3E1419255}"/>
              </a:ext>
            </a:extLst>
          </p:cNvPr>
          <p:cNvSpPr txBox="1"/>
          <p:nvPr/>
        </p:nvSpPr>
        <p:spPr>
          <a:xfrm>
            <a:off x="3155430" y="1903751"/>
            <a:ext cx="184731" cy="307777"/>
          </a:xfrm>
          <a:prstGeom prst="rect">
            <a:avLst/>
          </a:prstGeom>
          <a:noFill/>
        </p:spPr>
        <p:txBody>
          <a:bodyPr wrap="none" rtlCol="0">
            <a:spAutoFit/>
          </a:bodyPr>
          <a:lstStyle/>
          <a:p>
            <a:endParaRPr lang="en-US" dirty="0"/>
          </a:p>
        </p:txBody>
      </p:sp>
      <p:sp>
        <p:nvSpPr>
          <p:cNvPr id="6" name="Textfeld 5">
            <a:extLst>
              <a:ext uri="{FF2B5EF4-FFF2-40B4-BE49-F238E27FC236}">
                <a16:creationId xmlns:a16="http://schemas.microsoft.com/office/drawing/2014/main" id="{AB7020E1-93DC-E04D-939A-758CA8070895}"/>
              </a:ext>
            </a:extLst>
          </p:cNvPr>
          <p:cNvSpPr txBox="1"/>
          <p:nvPr/>
        </p:nvSpPr>
        <p:spPr>
          <a:xfrm>
            <a:off x="2843001" y="1789182"/>
            <a:ext cx="3457998" cy="307777"/>
          </a:xfrm>
          <a:prstGeom prst="rect">
            <a:avLst/>
          </a:prstGeom>
          <a:noFill/>
        </p:spPr>
        <p:txBody>
          <a:bodyPr wrap="none" rtlCol="0">
            <a:spAutoFit/>
          </a:bodyPr>
          <a:lstStyle/>
          <a:p>
            <a:r>
              <a:rPr lang="en-US" dirty="0">
                <a:solidFill>
                  <a:schemeClr val="tx2"/>
                </a:solidFill>
              </a:rPr>
              <a:t>Combination of AR(p) and MA(q) models</a:t>
            </a:r>
          </a:p>
        </p:txBody>
      </p:sp>
      <mc:AlternateContent xmlns:mc="http://schemas.openxmlformats.org/markup-compatibility/2006" xmlns:a14="http://schemas.microsoft.com/office/drawing/2010/main">
        <mc:Choice Requires="a14">
          <p:sp>
            <p:nvSpPr>
              <p:cNvPr id="7" name="Textfeld 6">
                <a:extLst>
                  <a:ext uri="{FF2B5EF4-FFF2-40B4-BE49-F238E27FC236}">
                    <a16:creationId xmlns:a16="http://schemas.microsoft.com/office/drawing/2014/main" id="{6474E3E7-4A46-3D44-B720-0279EABECC3A}"/>
                  </a:ext>
                </a:extLst>
              </p:cNvPr>
              <p:cNvSpPr txBox="1"/>
              <p:nvPr/>
            </p:nvSpPr>
            <p:spPr>
              <a:xfrm>
                <a:off x="1666368" y="2290166"/>
                <a:ext cx="5691622" cy="56316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solidFill>
                            <a:schemeClr val="tx2"/>
                          </a:solidFill>
                          <a:latin typeface="Cambria Math" panose="02040503050406030204" pitchFamily="18" charset="0"/>
                          <a:ea typeface="Cambria Math" panose="02040503050406030204" pitchFamily="18" charset="0"/>
                        </a:rPr>
                        <m:t>𝜙</m:t>
                      </m:r>
                      <m:d>
                        <m:dPr>
                          <m:ctrlPr>
                            <a:rPr lang="de-DE" b="0" i="1" smtClean="0">
                              <a:solidFill>
                                <a:schemeClr val="tx2"/>
                              </a:solidFill>
                              <a:latin typeface="Cambria Math" panose="02040503050406030204" pitchFamily="18" charset="0"/>
                              <a:ea typeface="Cambria Math" panose="02040503050406030204" pitchFamily="18" charset="0"/>
                            </a:rPr>
                          </m:ctrlPr>
                        </m:dPr>
                        <m:e>
                          <m:r>
                            <a:rPr lang="de-DE" b="0" i="1" smtClean="0">
                              <a:solidFill>
                                <a:schemeClr val="tx2"/>
                              </a:solidFill>
                              <a:latin typeface="Cambria Math" panose="02040503050406030204" pitchFamily="18" charset="0"/>
                              <a:ea typeface="Cambria Math" panose="02040503050406030204" pitchFamily="18" charset="0"/>
                            </a:rPr>
                            <m:t>𝐵</m:t>
                          </m:r>
                        </m:e>
                      </m:d>
                      <m:sSub>
                        <m:sSubPr>
                          <m:ctrlPr>
                            <a:rPr lang="de-DE" b="0" i="1" smtClean="0">
                              <a:solidFill>
                                <a:schemeClr val="tx2"/>
                              </a:solidFill>
                              <a:latin typeface="Cambria Math" panose="02040503050406030204" pitchFamily="18" charset="0"/>
                              <a:ea typeface="Cambria Math" panose="02040503050406030204" pitchFamily="18" charset="0"/>
                            </a:rPr>
                          </m:ctrlPr>
                        </m:sSubPr>
                        <m:e>
                          <m:r>
                            <a:rPr lang="de-DE" b="0" i="1" smtClean="0">
                              <a:solidFill>
                                <a:schemeClr val="tx2"/>
                              </a:solidFill>
                              <a:latin typeface="Cambria Math" panose="02040503050406030204" pitchFamily="18" charset="0"/>
                              <a:ea typeface="Cambria Math" panose="02040503050406030204" pitchFamily="18" charset="0"/>
                            </a:rPr>
                            <m:t>𝑋</m:t>
                          </m:r>
                        </m:e>
                        <m:sub>
                          <m:r>
                            <a:rPr lang="de-DE" b="0" i="1" smtClean="0">
                              <a:solidFill>
                                <a:schemeClr val="tx2"/>
                              </a:solidFill>
                              <a:latin typeface="Cambria Math" panose="02040503050406030204" pitchFamily="18" charset="0"/>
                              <a:ea typeface="Cambria Math" panose="02040503050406030204" pitchFamily="18" charset="0"/>
                            </a:rPr>
                            <m:t>𝑡</m:t>
                          </m:r>
                        </m:sub>
                      </m:sSub>
                      <m:r>
                        <a:rPr lang="de-DE" b="0" i="0" smtClean="0">
                          <a:solidFill>
                            <a:schemeClr val="tx2"/>
                          </a:solidFill>
                          <a:latin typeface="Cambria Math" panose="02040503050406030204" pitchFamily="18" charset="0"/>
                          <a:ea typeface="Cambria Math" panose="02040503050406030204" pitchFamily="18" charset="0"/>
                        </a:rPr>
                        <m:t>=</m:t>
                      </m:r>
                      <m:r>
                        <m:rPr>
                          <m:sty m:val="p"/>
                        </m:rPr>
                        <a:rPr lang="el-GR" b="0" i="1" smtClean="0">
                          <a:solidFill>
                            <a:schemeClr val="tx2"/>
                          </a:solidFill>
                          <a:latin typeface="Cambria Math" panose="02040503050406030204" pitchFamily="18" charset="0"/>
                          <a:ea typeface="Cambria Math" panose="02040503050406030204" pitchFamily="18" charset="0"/>
                        </a:rPr>
                        <m:t>θ</m:t>
                      </m:r>
                      <m:d>
                        <m:dPr>
                          <m:ctrlPr>
                            <a:rPr lang="de-DE" b="0" i="1" smtClean="0">
                              <a:solidFill>
                                <a:schemeClr val="tx2"/>
                              </a:solidFill>
                              <a:latin typeface="Cambria Math" panose="02040503050406030204" pitchFamily="18" charset="0"/>
                              <a:ea typeface="Cambria Math" panose="02040503050406030204" pitchFamily="18" charset="0"/>
                            </a:rPr>
                          </m:ctrlPr>
                        </m:dPr>
                        <m:e>
                          <m:r>
                            <a:rPr lang="de-DE" b="0" i="1" smtClean="0">
                              <a:solidFill>
                                <a:schemeClr val="tx2"/>
                              </a:solidFill>
                              <a:latin typeface="Cambria Math" panose="02040503050406030204" pitchFamily="18" charset="0"/>
                              <a:ea typeface="Cambria Math" panose="02040503050406030204" pitchFamily="18" charset="0"/>
                            </a:rPr>
                            <m:t>𝐵</m:t>
                          </m:r>
                        </m:e>
                      </m:d>
                      <m:sSub>
                        <m:sSubPr>
                          <m:ctrlPr>
                            <a:rPr lang="de-DE" b="0" i="1" smtClean="0">
                              <a:solidFill>
                                <a:schemeClr val="tx2"/>
                              </a:solidFill>
                              <a:latin typeface="Cambria Math" panose="02040503050406030204" pitchFamily="18" charset="0"/>
                              <a:ea typeface="Cambria Math" panose="02040503050406030204" pitchFamily="18" charset="0"/>
                            </a:rPr>
                          </m:ctrlPr>
                        </m:sSubPr>
                        <m:e>
                          <m:r>
                            <a:rPr lang="de-DE" b="0" i="1" smtClean="0">
                              <a:solidFill>
                                <a:schemeClr val="tx2"/>
                              </a:solidFill>
                              <a:latin typeface="Cambria Math" panose="02040503050406030204" pitchFamily="18" charset="0"/>
                              <a:ea typeface="Cambria Math" panose="02040503050406030204" pitchFamily="18" charset="0"/>
                            </a:rPr>
                            <m:t>𝑎</m:t>
                          </m:r>
                        </m:e>
                        <m:sub>
                          <m:r>
                            <a:rPr lang="de-DE" b="0" i="1" smtClean="0">
                              <a:solidFill>
                                <a:schemeClr val="tx2"/>
                              </a:solidFill>
                              <a:latin typeface="Cambria Math" panose="02040503050406030204" pitchFamily="18" charset="0"/>
                              <a:ea typeface="Cambria Math" panose="02040503050406030204" pitchFamily="18" charset="0"/>
                            </a:rPr>
                            <m:t>𝑡</m:t>
                          </m:r>
                        </m:sub>
                      </m:sSub>
                      <m:r>
                        <a:rPr lang="de-DE" b="0" i="1" smtClean="0">
                          <a:solidFill>
                            <a:schemeClr val="tx2"/>
                          </a:solidFill>
                          <a:latin typeface="Cambria Math" panose="02040503050406030204" pitchFamily="18" charset="0"/>
                          <a:ea typeface="Cambria Math" panose="02040503050406030204" pitchFamily="18" charset="0"/>
                        </a:rPr>
                        <m:t> ↔</m:t>
                      </m:r>
                    </m:oMath>
                  </m:oMathPara>
                </a14:m>
                <a:endParaRPr lang="de-DE" b="0" dirty="0">
                  <a:solidFill>
                    <a:schemeClr val="tx2"/>
                  </a:solidFill>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d>
                        <m:dPr>
                          <m:ctrlPr>
                            <a:rPr lang="de-DE" b="0" i="1" smtClean="0">
                              <a:solidFill>
                                <a:schemeClr val="tx2"/>
                              </a:solidFill>
                              <a:latin typeface="Cambria Math" panose="02040503050406030204" pitchFamily="18" charset="0"/>
                            </a:rPr>
                          </m:ctrlPr>
                        </m:dPr>
                        <m:e>
                          <m:r>
                            <a:rPr lang="de-DE" b="0" i="1" smtClean="0">
                              <a:solidFill>
                                <a:schemeClr val="tx2"/>
                              </a:solidFill>
                              <a:latin typeface="Cambria Math" panose="02040503050406030204" pitchFamily="18" charset="0"/>
                            </a:rPr>
                            <m:t>1−</m:t>
                          </m:r>
                          <m:sSub>
                            <m:sSubPr>
                              <m:ctrlPr>
                                <a:rPr lang="de-DE" b="0"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ea typeface="Cambria Math" panose="02040503050406030204" pitchFamily="18" charset="0"/>
                                </a:rPr>
                                <m:t>𝜙</m:t>
                              </m:r>
                            </m:e>
                            <m:sub>
                              <m:r>
                                <a:rPr lang="de-DE" b="0" i="1" smtClean="0">
                                  <a:solidFill>
                                    <a:schemeClr val="tx2"/>
                                  </a:solidFill>
                                  <a:latin typeface="Cambria Math" panose="02040503050406030204" pitchFamily="18" charset="0"/>
                                </a:rPr>
                                <m:t>1</m:t>
                              </m:r>
                            </m:sub>
                          </m:sSub>
                          <m:r>
                            <a:rPr lang="de-DE" b="0" i="1" smtClean="0">
                              <a:solidFill>
                                <a:schemeClr val="tx2"/>
                              </a:solidFill>
                              <a:latin typeface="Cambria Math" panose="02040503050406030204" pitchFamily="18" charset="0"/>
                            </a:rPr>
                            <m:t>𝐵</m:t>
                          </m:r>
                          <m:r>
                            <a:rPr lang="de-DE" b="0" i="1" smtClean="0">
                              <a:solidFill>
                                <a:schemeClr val="tx2"/>
                              </a:solidFill>
                              <a:latin typeface="Cambria Math" panose="02040503050406030204" pitchFamily="18" charset="0"/>
                            </a:rPr>
                            <m:t>−</m:t>
                          </m:r>
                          <m:sSub>
                            <m:sSubPr>
                              <m:ctrlPr>
                                <a:rPr lang="de-DE" b="0"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ea typeface="Cambria Math" panose="02040503050406030204" pitchFamily="18" charset="0"/>
                                </a:rPr>
                                <m:t>𝜙</m:t>
                              </m:r>
                            </m:e>
                            <m:sub>
                              <m:r>
                                <a:rPr lang="de-DE" b="0" i="1" smtClean="0">
                                  <a:solidFill>
                                    <a:schemeClr val="tx2"/>
                                  </a:solidFill>
                                  <a:latin typeface="Cambria Math" panose="02040503050406030204" pitchFamily="18" charset="0"/>
                                </a:rPr>
                                <m:t>2</m:t>
                              </m:r>
                            </m:sub>
                          </m:sSub>
                          <m:sSup>
                            <m:sSupPr>
                              <m:ctrlPr>
                                <a:rPr lang="de-DE" b="0" i="1" smtClean="0">
                                  <a:solidFill>
                                    <a:schemeClr val="tx2"/>
                                  </a:solidFill>
                                  <a:latin typeface="Cambria Math" panose="02040503050406030204" pitchFamily="18" charset="0"/>
                                </a:rPr>
                              </m:ctrlPr>
                            </m:sSupPr>
                            <m:e>
                              <m:r>
                                <a:rPr lang="de-DE" b="0" i="1" smtClean="0">
                                  <a:solidFill>
                                    <a:schemeClr val="tx2"/>
                                  </a:solidFill>
                                  <a:latin typeface="Cambria Math" panose="02040503050406030204" pitchFamily="18" charset="0"/>
                                </a:rPr>
                                <m:t>𝐵</m:t>
                              </m:r>
                            </m:e>
                            <m:sup>
                              <m:r>
                                <a:rPr lang="de-DE" b="0" i="1" smtClean="0">
                                  <a:solidFill>
                                    <a:schemeClr val="tx2"/>
                                  </a:solidFill>
                                  <a:latin typeface="Cambria Math" panose="02040503050406030204" pitchFamily="18" charset="0"/>
                                </a:rPr>
                                <m:t>2</m:t>
                              </m:r>
                            </m:sup>
                          </m:sSup>
                          <m:r>
                            <a:rPr lang="de-DE" b="0" i="1" smtClean="0">
                              <a:solidFill>
                                <a:schemeClr val="tx2"/>
                              </a:solidFill>
                              <a:latin typeface="Cambria Math" panose="02040503050406030204" pitchFamily="18" charset="0"/>
                            </a:rPr>
                            <m:t>−…−</m:t>
                          </m:r>
                          <m:sSub>
                            <m:sSubPr>
                              <m:ctrlPr>
                                <a:rPr lang="de-DE" i="1">
                                  <a:solidFill>
                                    <a:schemeClr val="tx2"/>
                                  </a:solidFill>
                                  <a:latin typeface="Cambria Math" panose="02040503050406030204" pitchFamily="18" charset="0"/>
                                </a:rPr>
                              </m:ctrlPr>
                            </m:sSubPr>
                            <m:e>
                              <m:r>
                                <a:rPr lang="de-DE" i="1">
                                  <a:solidFill>
                                    <a:schemeClr val="tx2"/>
                                  </a:solidFill>
                                  <a:latin typeface="Cambria Math" panose="02040503050406030204" pitchFamily="18" charset="0"/>
                                  <a:ea typeface="Cambria Math" panose="02040503050406030204" pitchFamily="18" charset="0"/>
                                </a:rPr>
                                <m:t>𝜙</m:t>
                              </m:r>
                            </m:e>
                            <m:sub>
                              <m:r>
                                <a:rPr lang="de-DE" b="0" i="1" smtClean="0">
                                  <a:solidFill>
                                    <a:schemeClr val="tx2"/>
                                  </a:solidFill>
                                  <a:latin typeface="Cambria Math" panose="02040503050406030204" pitchFamily="18" charset="0"/>
                                  <a:ea typeface="Cambria Math" panose="02040503050406030204" pitchFamily="18" charset="0"/>
                                </a:rPr>
                                <m:t>𝑝</m:t>
                              </m:r>
                            </m:sub>
                          </m:sSub>
                          <m:sSup>
                            <m:sSupPr>
                              <m:ctrlPr>
                                <a:rPr lang="de-DE" i="1">
                                  <a:solidFill>
                                    <a:schemeClr val="tx2"/>
                                  </a:solidFill>
                                  <a:latin typeface="Cambria Math" panose="02040503050406030204" pitchFamily="18" charset="0"/>
                                </a:rPr>
                              </m:ctrlPr>
                            </m:sSupPr>
                            <m:e>
                              <m:r>
                                <a:rPr lang="de-DE" i="1">
                                  <a:solidFill>
                                    <a:schemeClr val="tx2"/>
                                  </a:solidFill>
                                  <a:latin typeface="Cambria Math" panose="02040503050406030204" pitchFamily="18" charset="0"/>
                                </a:rPr>
                                <m:t>𝐵</m:t>
                              </m:r>
                            </m:e>
                            <m:sup>
                              <m:r>
                                <a:rPr lang="de-DE" b="0" i="1" smtClean="0">
                                  <a:solidFill>
                                    <a:schemeClr val="tx2"/>
                                  </a:solidFill>
                                  <a:latin typeface="Cambria Math" panose="02040503050406030204" pitchFamily="18" charset="0"/>
                                </a:rPr>
                                <m:t>𝑝</m:t>
                              </m:r>
                            </m:sup>
                          </m:sSup>
                        </m:e>
                      </m:d>
                      <m:sSub>
                        <m:sSubPr>
                          <m:ctrlPr>
                            <a:rPr lang="de-DE" b="0"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rPr>
                            <m:t>𝑋</m:t>
                          </m:r>
                        </m:e>
                        <m:sub>
                          <m:r>
                            <a:rPr lang="de-DE" b="0" i="1" smtClean="0">
                              <a:solidFill>
                                <a:schemeClr val="tx2"/>
                              </a:solidFill>
                              <a:latin typeface="Cambria Math" panose="02040503050406030204" pitchFamily="18" charset="0"/>
                            </a:rPr>
                            <m:t>𝑡</m:t>
                          </m:r>
                        </m:sub>
                      </m:sSub>
                      <m:r>
                        <a:rPr lang="de-DE" b="0" i="1" smtClean="0">
                          <a:solidFill>
                            <a:schemeClr val="tx2"/>
                          </a:solidFill>
                          <a:latin typeface="Cambria Math" panose="02040503050406030204" pitchFamily="18" charset="0"/>
                        </a:rPr>
                        <m:t>=</m:t>
                      </m:r>
                      <m:d>
                        <m:dPr>
                          <m:ctrlPr>
                            <a:rPr lang="de-DE" i="1">
                              <a:solidFill>
                                <a:schemeClr val="tx2"/>
                              </a:solidFill>
                              <a:latin typeface="Cambria Math" panose="02040503050406030204" pitchFamily="18" charset="0"/>
                            </a:rPr>
                          </m:ctrlPr>
                        </m:dPr>
                        <m:e>
                          <m:r>
                            <a:rPr lang="de-DE" i="1">
                              <a:solidFill>
                                <a:schemeClr val="tx2"/>
                              </a:solidFill>
                              <a:latin typeface="Cambria Math" panose="02040503050406030204" pitchFamily="18" charset="0"/>
                            </a:rPr>
                            <m:t>1−</m:t>
                          </m:r>
                          <m:sSub>
                            <m:sSubPr>
                              <m:ctrlPr>
                                <a:rPr lang="de-DE" i="1">
                                  <a:solidFill>
                                    <a:schemeClr val="tx2"/>
                                  </a:solidFill>
                                  <a:latin typeface="Cambria Math" panose="02040503050406030204" pitchFamily="18" charset="0"/>
                                </a:rPr>
                              </m:ctrlPr>
                            </m:sSubPr>
                            <m:e>
                              <m:r>
                                <a:rPr lang="de-DE" i="1" smtClean="0">
                                  <a:solidFill>
                                    <a:schemeClr val="tx2"/>
                                  </a:solidFill>
                                  <a:latin typeface="Cambria Math" panose="02040503050406030204" pitchFamily="18" charset="0"/>
                                  <a:ea typeface="Cambria Math" panose="02040503050406030204" pitchFamily="18" charset="0"/>
                                </a:rPr>
                                <m:t>𝜃</m:t>
                              </m:r>
                            </m:e>
                            <m:sub>
                              <m:r>
                                <a:rPr lang="de-DE" i="1">
                                  <a:solidFill>
                                    <a:schemeClr val="tx2"/>
                                  </a:solidFill>
                                  <a:latin typeface="Cambria Math" panose="02040503050406030204" pitchFamily="18" charset="0"/>
                                </a:rPr>
                                <m:t>1</m:t>
                              </m:r>
                            </m:sub>
                          </m:sSub>
                          <m:r>
                            <a:rPr lang="de-DE" i="1">
                              <a:solidFill>
                                <a:schemeClr val="tx2"/>
                              </a:solidFill>
                              <a:latin typeface="Cambria Math" panose="02040503050406030204" pitchFamily="18" charset="0"/>
                            </a:rPr>
                            <m:t>𝐵</m:t>
                          </m:r>
                          <m:r>
                            <a:rPr lang="de-DE" i="1">
                              <a:solidFill>
                                <a:schemeClr val="tx2"/>
                              </a:solidFill>
                              <a:latin typeface="Cambria Math" panose="02040503050406030204" pitchFamily="18" charset="0"/>
                            </a:rPr>
                            <m:t>−</m:t>
                          </m:r>
                          <m:sSub>
                            <m:sSubPr>
                              <m:ctrlPr>
                                <a:rPr lang="de-DE" i="1">
                                  <a:solidFill>
                                    <a:schemeClr val="tx2"/>
                                  </a:solidFill>
                                  <a:latin typeface="Cambria Math" panose="02040503050406030204" pitchFamily="18" charset="0"/>
                                </a:rPr>
                              </m:ctrlPr>
                            </m:sSubPr>
                            <m:e>
                              <m:r>
                                <a:rPr lang="de-DE" i="1" smtClean="0">
                                  <a:solidFill>
                                    <a:schemeClr val="tx2"/>
                                  </a:solidFill>
                                  <a:latin typeface="Cambria Math" panose="02040503050406030204" pitchFamily="18" charset="0"/>
                                  <a:ea typeface="Cambria Math" panose="02040503050406030204" pitchFamily="18" charset="0"/>
                                </a:rPr>
                                <m:t>𝜃</m:t>
                              </m:r>
                            </m:e>
                            <m:sub>
                              <m:r>
                                <a:rPr lang="de-DE" i="1">
                                  <a:solidFill>
                                    <a:schemeClr val="tx2"/>
                                  </a:solidFill>
                                  <a:latin typeface="Cambria Math" panose="02040503050406030204" pitchFamily="18" charset="0"/>
                                </a:rPr>
                                <m:t>2</m:t>
                              </m:r>
                            </m:sub>
                          </m:sSub>
                          <m:sSup>
                            <m:sSupPr>
                              <m:ctrlPr>
                                <a:rPr lang="de-DE" i="1">
                                  <a:solidFill>
                                    <a:schemeClr val="tx2"/>
                                  </a:solidFill>
                                  <a:latin typeface="Cambria Math" panose="02040503050406030204" pitchFamily="18" charset="0"/>
                                </a:rPr>
                              </m:ctrlPr>
                            </m:sSupPr>
                            <m:e>
                              <m:r>
                                <a:rPr lang="de-DE" i="1">
                                  <a:solidFill>
                                    <a:schemeClr val="tx2"/>
                                  </a:solidFill>
                                  <a:latin typeface="Cambria Math" panose="02040503050406030204" pitchFamily="18" charset="0"/>
                                </a:rPr>
                                <m:t>𝐵</m:t>
                              </m:r>
                            </m:e>
                            <m:sup>
                              <m:r>
                                <a:rPr lang="de-DE" i="1">
                                  <a:solidFill>
                                    <a:schemeClr val="tx2"/>
                                  </a:solidFill>
                                  <a:latin typeface="Cambria Math" panose="02040503050406030204" pitchFamily="18" charset="0"/>
                                </a:rPr>
                                <m:t>2</m:t>
                              </m:r>
                            </m:sup>
                          </m:sSup>
                          <m:r>
                            <a:rPr lang="de-DE" i="1">
                              <a:solidFill>
                                <a:schemeClr val="tx2"/>
                              </a:solidFill>
                              <a:latin typeface="Cambria Math" panose="02040503050406030204" pitchFamily="18" charset="0"/>
                            </a:rPr>
                            <m:t>−…−</m:t>
                          </m:r>
                          <m:sSub>
                            <m:sSubPr>
                              <m:ctrlPr>
                                <a:rPr lang="de-DE" i="1">
                                  <a:solidFill>
                                    <a:schemeClr val="tx2"/>
                                  </a:solidFill>
                                  <a:latin typeface="Cambria Math" panose="02040503050406030204" pitchFamily="18" charset="0"/>
                                </a:rPr>
                              </m:ctrlPr>
                            </m:sSubPr>
                            <m:e>
                              <m:r>
                                <a:rPr lang="de-DE" i="1" smtClean="0">
                                  <a:solidFill>
                                    <a:schemeClr val="tx2"/>
                                  </a:solidFill>
                                  <a:latin typeface="Cambria Math" panose="02040503050406030204" pitchFamily="18" charset="0"/>
                                  <a:ea typeface="Cambria Math" panose="02040503050406030204" pitchFamily="18" charset="0"/>
                                </a:rPr>
                                <m:t>𝜃</m:t>
                              </m:r>
                            </m:e>
                            <m:sub>
                              <m:r>
                                <a:rPr lang="de-DE" i="1">
                                  <a:solidFill>
                                    <a:schemeClr val="tx2"/>
                                  </a:solidFill>
                                  <a:latin typeface="Cambria Math" panose="02040503050406030204" pitchFamily="18" charset="0"/>
                                  <a:ea typeface="Cambria Math" panose="02040503050406030204" pitchFamily="18" charset="0"/>
                                </a:rPr>
                                <m:t>𝑞</m:t>
                              </m:r>
                            </m:sub>
                          </m:sSub>
                          <m:sSup>
                            <m:sSupPr>
                              <m:ctrlPr>
                                <a:rPr lang="de-DE" i="1">
                                  <a:solidFill>
                                    <a:schemeClr val="tx2"/>
                                  </a:solidFill>
                                  <a:latin typeface="Cambria Math" panose="02040503050406030204" pitchFamily="18" charset="0"/>
                                </a:rPr>
                              </m:ctrlPr>
                            </m:sSupPr>
                            <m:e>
                              <m:r>
                                <a:rPr lang="de-DE" i="1">
                                  <a:solidFill>
                                    <a:schemeClr val="tx2"/>
                                  </a:solidFill>
                                  <a:latin typeface="Cambria Math" panose="02040503050406030204" pitchFamily="18" charset="0"/>
                                </a:rPr>
                                <m:t>𝐵</m:t>
                              </m:r>
                            </m:e>
                            <m:sup>
                              <m:r>
                                <a:rPr lang="de-DE" i="1">
                                  <a:solidFill>
                                    <a:schemeClr val="tx2"/>
                                  </a:solidFill>
                                  <a:latin typeface="Cambria Math" panose="02040503050406030204" pitchFamily="18" charset="0"/>
                                </a:rPr>
                                <m:t>𝑞</m:t>
                              </m:r>
                            </m:sup>
                          </m:sSup>
                        </m:e>
                      </m:d>
                      <m:sSub>
                        <m:sSubPr>
                          <m:ctrlPr>
                            <a:rPr lang="de-DE"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rPr>
                            <m:t>𝑎</m:t>
                          </m:r>
                        </m:e>
                        <m:sub>
                          <m:r>
                            <a:rPr lang="de-DE" b="0" i="1" smtClean="0">
                              <a:solidFill>
                                <a:schemeClr val="tx2"/>
                              </a:solidFill>
                              <a:latin typeface="Cambria Math" panose="02040503050406030204" pitchFamily="18" charset="0"/>
                            </a:rPr>
                            <m:t>𝑡</m:t>
                          </m:r>
                        </m:sub>
                      </m:sSub>
                    </m:oMath>
                  </m:oMathPara>
                </a14:m>
                <a:endParaRPr lang="en-US" dirty="0">
                  <a:solidFill>
                    <a:schemeClr val="tx2"/>
                  </a:solidFill>
                </a:endParaRPr>
              </a:p>
            </p:txBody>
          </p:sp>
        </mc:Choice>
        <mc:Fallback xmlns="">
          <p:sp>
            <p:nvSpPr>
              <p:cNvPr id="7" name="Textfeld 6">
                <a:extLst>
                  <a:ext uri="{FF2B5EF4-FFF2-40B4-BE49-F238E27FC236}">
                    <a16:creationId xmlns:a16="http://schemas.microsoft.com/office/drawing/2014/main" id="{6474E3E7-4A46-3D44-B720-0279EABECC3A}"/>
                  </a:ext>
                </a:extLst>
              </p:cNvPr>
              <p:cNvSpPr txBox="1">
                <a:spLocks noRot="1" noChangeAspect="1" noMove="1" noResize="1" noEditPoints="1" noAdjustHandles="1" noChangeArrowheads="1" noChangeShapeType="1" noTextEdit="1"/>
              </p:cNvSpPr>
              <p:nvPr/>
            </p:nvSpPr>
            <p:spPr>
              <a:xfrm>
                <a:off x="1666368" y="2290166"/>
                <a:ext cx="5691622" cy="563167"/>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870123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a:t>Definition ARIMA(</a:t>
            </a:r>
            <a:r>
              <a:rPr lang="de-DE" dirty="0" err="1"/>
              <a:t>p,d,q</a:t>
            </a:r>
            <a:r>
              <a:rPr lang="de-DE" dirty="0"/>
              <a:t>)</a:t>
            </a:r>
            <a:endParaRPr lang="en-US" dirty="0"/>
          </a:p>
        </p:txBody>
      </p:sp>
      <mc:AlternateContent xmlns:mc="http://schemas.openxmlformats.org/markup-compatibility/2006" xmlns:a14="http://schemas.microsoft.com/office/drawing/2010/main">
        <mc:Choice Requires="a14">
          <p:sp>
            <p:nvSpPr>
              <p:cNvPr id="4" name="Textfeld 3">
                <a:extLst>
                  <a:ext uri="{FF2B5EF4-FFF2-40B4-BE49-F238E27FC236}">
                    <a16:creationId xmlns:a16="http://schemas.microsoft.com/office/drawing/2014/main" id="{C6BCCA98-A91A-AE4A-AED7-F067919F4BEC}"/>
                  </a:ext>
                </a:extLst>
              </p:cNvPr>
              <p:cNvSpPr txBox="1"/>
              <p:nvPr/>
            </p:nvSpPr>
            <p:spPr>
              <a:xfrm>
                <a:off x="1666431" y="1176519"/>
                <a:ext cx="5478164" cy="369332"/>
              </a:xfrm>
              <a:prstGeom prst="rect">
                <a:avLst/>
              </a:prstGeom>
              <a:noFill/>
            </p:spPr>
            <p:txBody>
              <a:bodyPr wrap="square" rtlCol="0">
                <a:spAutoFit/>
              </a:bodyPr>
              <a:lstStyle/>
              <a:p>
                <a:r>
                  <a:rPr lang="en-US" sz="1800" dirty="0">
                    <a:solidFill>
                      <a:srgbClr val="FFFFFF"/>
                    </a:solidFill>
                  </a:rPr>
                  <a:t>Differences of 1. Order: </a:t>
                </a:r>
                <a14:m>
                  <m:oMath xmlns:m="http://schemas.openxmlformats.org/officeDocument/2006/math">
                    <m:sSub>
                      <m:sSubPr>
                        <m:ctrlPr>
                          <a:rPr lang="en-US" sz="1800" i="1" smtClean="0">
                            <a:solidFill>
                              <a:srgbClr val="FFFFFF"/>
                            </a:solidFill>
                            <a:latin typeface="Cambria Math" panose="02040503050406030204" pitchFamily="18" charset="0"/>
                          </a:rPr>
                        </m:ctrlPr>
                      </m:sSubPr>
                      <m:e>
                        <m:r>
                          <a:rPr lang="de-DE" sz="1800" b="0" i="1" smtClean="0">
                            <a:solidFill>
                              <a:srgbClr val="FFFFFF"/>
                            </a:solidFill>
                            <a:latin typeface="Cambria Math" panose="02040503050406030204" pitchFamily="18" charset="0"/>
                          </a:rPr>
                          <m:t>𝑊</m:t>
                        </m:r>
                      </m:e>
                      <m:sub>
                        <m:r>
                          <a:rPr lang="de-DE" sz="1800" b="0" i="1" smtClean="0">
                            <a:solidFill>
                              <a:srgbClr val="FFFFFF"/>
                            </a:solidFill>
                            <a:latin typeface="Cambria Math" panose="02040503050406030204" pitchFamily="18" charset="0"/>
                          </a:rPr>
                          <m:t>𝑡</m:t>
                        </m:r>
                      </m:sub>
                    </m:sSub>
                    <m:r>
                      <a:rPr lang="de-DE" sz="1800" b="0" i="1" smtClean="0">
                        <a:solidFill>
                          <a:srgbClr val="FFFFFF"/>
                        </a:solidFill>
                        <a:latin typeface="Cambria Math" panose="02040503050406030204" pitchFamily="18" charset="0"/>
                      </a:rPr>
                      <m:t>=</m:t>
                    </m:r>
                    <m:sSub>
                      <m:sSubPr>
                        <m:ctrlPr>
                          <a:rPr lang="de-DE" sz="1800" b="0" i="1" smtClean="0">
                            <a:solidFill>
                              <a:srgbClr val="FFFFFF"/>
                            </a:solidFill>
                            <a:latin typeface="Cambria Math" panose="02040503050406030204" pitchFamily="18" charset="0"/>
                          </a:rPr>
                        </m:ctrlPr>
                      </m:sSubPr>
                      <m:e>
                        <m:r>
                          <a:rPr lang="de-DE" sz="1800" b="0" i="1" smtClean="0">
                            <a:solidFill>
                              <a:srgbClr val="FFFFFF"/>
                            </a:solidFill>
                            <a:latin typeface="Cambria Math" panose="02040503050406030204" pitchFamily="18" charset="0"/>
                          </a:rPr>
                          <m:t>𝑋</m:t>
                        </m:r>
                      </m:e>
                      <m:sub>
                        <m:r>
                          <a:rPr lang="de-DE" sz="1800" b="0" i="1" smtClean="0">
                            <a:solidFill>
                              <a:srgbClr val="FFFFFF"/>
                            </a:solidFill>
                            <a:latin typeface="Cambria Math" panose="02040503050406030204" pitchFamily="18" charset="0"/>
                          </a:rPr>
                          <m:t>𝑡</m:t>
                        </m:r>
                      </m:sub>
                    </m:sSub>
                    <m:r>
                      <a:rPr lang="de-DE" sz="1800" b="0" i="1" smtClean="0">
                        <a:solidFill>
                          <a:srgbClr val="FFFFFF"/>
                        </a:solidFill>
                        <a:latin typeface="Cambria Math" panose="02040503050406030204" pitchFamily="18" charset="0"/>
                      </a:rPr>
                      <m:t>−</m:t>
                    </m:r>
                    <m:sSub>
                      <m:sSubPr>
                        <m:ctrlPr>
                          <a:rPr lang="de-DE" sz="1800" b="0" i="1" smtClean="0">
                            <a:solidFill>
                              <a:srgbClr val="FFFFFF"/>
                            </a:solidFill>
                            <a:latin typeface="Cambria Math" panose="02040503050406030204" pitchFamily="18" charset="0"/>
                          </a:rPr>
                        </m:ctrlPr>
                      </m:sSubPr>
                      <m:e>
                        <m:r>
                          <a:rPr lang="de-DE" sz="1800" b="0" i="1" smtClean="0">
                            <a:solidFill>
                              <a:srgbClr val="FFFFFF"/>
                            </a:solidFill>
                            <a:latin typeface="Cambria Math" panose="02040503050406030204" pitchFamily="18" charset="0"/>
                          </a:rPr>
                          <m:t>𝑋</m:t>
                        </m:r>
                      </m:e>
                      <m:sub>
                        <m:r>
                          <a:rPr lang="de-DE" sz="1800" b="0" i="1" smtClean="0">
                            <a:solidFill>
                              <a:srgbClr val="FFFFFF"/>
                            </a:solidFill>
                            <a:latin typeface="Cambria Math" panose="02040503050406030204" pitchFamily="18" charset="0"/>
                          </a:rPr>
                          <m:t>𝑡</m:t>
                        </m:r>
                        <m:r>
                          <a:rPr lang="de-DE" sz="1800" b="0" i="1" smtClean="0">
                            <a:solidFill>
                              <a:srgbClr val="FFFFFF"/>
                            </a:solidFill>
                            <a:latin typeface="Cambria Math" panose="02040503050406030204" pitchFamily="18" charset="0"/>
                          </a:rPr>
                          <m:t>−1</m:t>
                        </m:r>
                      </m:sub>
                    </m:sSub>
                    <m:r>
                      <a:rPr lang="de-DE" sz="1800" b="0" i="1" smtClean="0">
                        <a:solidFill>
                          <a:srgbClr val="FFFFFF"/>
                        </a:solidFill>
                        <a:latin typeface="Cambria Math" panose="02040503050406030204" pitchFamily="18" charset="0"/>
                      </a:rPr>
                      <m:t>=(1−</m:t>
                    </m:r>
                    <m:r>
                      <a:rPr lang="de-DE" sz="1800" b="0" i="1" smtClean="0">
                        <a:solidFill>
                          <a:srgbClr val="FFFFFF"/>
                        </a:solidFill>
                        <a:latin typeface="Cambria Math" panose="02040503050406030204" pitchFamily="18" charset="0"/>
                      </a:rPr>
                      <m:t>𝐵</m:t>
                    </m:r>
                    <m:r>
                      <a:rPr lang="de-DE" sz="1800" b="0" i="1" smtClean="0">
                        <a:solidFill>
                          <a:srgbClr val="FFFFFF"/>
                        </a:solidFill>
                        <a:latin typeface="Cambria Math" panose="02040503050406030204" pitchFamily="18" charset="0"/>
                      </a:rPr>
                      <m:t>)</m:t>
                    </m:r>
                    <m:sSub>
                      <m:sSubPr>
                        <m:ctrlPr>
                          <a:rPr lang="de-DE" sz="1800" b="0" i="1" smtClean="0">
                            <a:solidFill>
                              <a:srgbClr val="FFFFFF"/>
                            </a:solidFill>
                            <a:latin typeface="Cambria Math" panose="02040503050406030204" pitchFamily="18" charset="0"/>
                          </a:rPr>
                        </m:ctrlPr>
                      </m:sSubPr>
                      <m:e>
                        <m:r>
                          <a:rPr lang="de-DE" sz="1800" b="0" i="1" smtClean="0">
                            <a:solidFill>
                              <a:srgbClr val="FFFFFF"/>
                            </a:solidFill>
                            <a:latin typeface="Cambria Math" panose="02040503050406030204" pitchFamily="18" charset="0"/>
                          </a:rPr>
                          <m:t>𝑋</m:t>
                        </m:r>
                      </m:e>
                      <m:sub>
                        <m:r>
                          <a:rPr lang="de-DE" sz="1800" b="0" i="1" smtClean="0">
                            <a:solidFill>
                              <a:srgbClr val="FFFFFF"/>
                            </a:solidFill>
                            <a:latin typeface="Cambria Math" panose="02040503050406030204" pitchFamily="18" charset="0"/>
                          </a:rPr>
                          <m:t>𝑡</m:t>
                        </m:r>
                      </m:sub>
                    </m:sSub>
                  </m:oMath>
                </a14:m>
                <a:endParaRPr lang="en-US" sz="1800" dirty="0">
                  <a:solidFill>
                    <a:srgbClr val="FFFFFF"/>
                  </a:solidFill>
                </a:endParaRPr>
              </a:p>
            </p:txBody>
          </p:sp>
        </mc:Choice>
        <mc:Fallback xmlns="">
          <p:sp>
            <p:nvSpPr>
              <p:cNvPr id="4" name="Textfeld 3">
                <a:extLst>
                  <a:ext uri="{FF2B5EF4-FFF2-40B4-BE49-F238E27FC236}">
                    <a16:creationId xmlns:a16="http://schemas.microsoft.com/office/drawing/2014/main" id="{C6BCCA98-A91A-AE4A-AED7-F067919F4BEC}"/>
                  </a:ext>
                </a:extLst>
              </p:cNvPr>
              <p:cNvSpPr txBox="1">
                <a:spLocks noRot="1" noChangeAspect="1" noMove="1" noResize="1" noEditPoints="1" noAdjustHandles="1" noChangeArrowheads="1" noChangeShapeType="1" noTextEdit="1"/>
              </p:cNvSpPr>
              <p:nvPr/>
            </p:nvSpPr>
            <p:spPr>
              <a:xfrm>
                <a:off x="1666431" y="1176519"/>
                <a:ext cx="5478164" cy="369332"/>
              </a:xfrm>
              <a:prstGeom prst="rect">
                <a:avLst/>
              </a:prstGeom>
              <a:blipFill>
                <a:blip r:embed="rId2"/>
                <a:stretch>
                  <a:fillRect l="-926" t="-666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feld 5">
                <a:extLst>
                  <a:ext uri="{FF2B5EF4-FFF2-40B4-BE49-F238E27FC236}">
                    <a16:creationId xmlns:a16="http://schemas.microsoft.com/office/drawing/2014/main" id="{60109B97-9DE6-A344-99FB-297438DBF58F}"/>
                  </a:ext>
                </a:extLst>
              </p:cNvPr>
              <p:cNvSpPr txBox="1"/>
              <p:nvPr/>
            </p:nvSpPr>
            <p:spPr>
              <a:xfrm>
                <a:off x="1444084" y="1605385"/>
                <a:ext cx="6255831" cy="374270"/>
              </a:xfrm>
              <a:prstGeom prst="rect">
                <a:avLst/>
              </a:prstGeom>
              <a:noFill/>
            </p:spPr>
            <p:txBody>
              <a:bodyPr wrap="square" rtlCol="0">
                <a:spAutoFit/>
              </a:bodyPr>
              <a:lstStyle/>
              <a:p>
                <a:r>
                  <a:rPr lang="en-US" sz="1800" dirty="0">
                    <a:solidFill>
                      <a:srgbClr val="FFFFFF"/>
                    </a:solidFill>
                  </a:rPr>
                  <a:t>Differences of d-</a:t>
                </a:r>
                <a:r>
                  <a:rPr lang="en-US" sz="1800" dirty="0" err="1">
                    <a:solidFill>
                      <a:srgbClr val="FFFFFF"/>
                    </a:solidFill>
                  </a:rPr>
                  <a:t>th</a:t>
                </a:r>
                <a:r>
                  <a:rPr lang="en-US" sz="1800" dirty="0">
                    <a:solidFill>
                      <a:srgbClr val="FFFFFF"/>
                    </a:solidFill>
                  </a:rPr>
                  <a:t> Order: </a:t>
                </a:r>
                <a14:m>
                  <m:oMath xmlns:m="http://schemas.openxmlformats.org/officeDocument/2006/math">
                    <m:sSub>
                      <m:sSubPr>
                        <m:ctrlPr>
                          <a:rPr lang="en-US" sz="1800" i="1" smtClean="0">
                            <a:solidFill>
                              <a:srgbClr val="FFFFFF"/>
                            </a:solidFill>
                            <a:latin typeface="Cambria Math" panose="02040503050406030204" pitchFamily="18" charset="0"/>
                          </a:rPr>
                        </m:ctrlPr>
                      </m:sSubPr>
                      <m:e>
                        <m:r>
                          <a:rPr lang="de-DE" sz="1800" b="0" i="1" smtClean="0">
                            <a:solidFill>
                              <a:srgbClr val="FFFFFF"/>
                            </a:solidFill>
                            <a:latin typeface="Cambria Math" panose="02040503050406030204" pitchFamily="18" charset="0"/>
                          </a:rPr>
                          <m:t>𝑊</m:t>
                        </m:r>
                      </m:e>
                      <m:sub>
                        <m:r>
                          <a:rPr lang="de-DE" sz="1800" b="0" i="1" smtClean="0">
                            <a:solidFill>
                              <a:srgbClr val="FFFFFF"/>
                            </a:solidFill>
                            <a:latin typeface="Cambria Math" panose="02040503050406030204" pitchFamily="18" charset="0"/>
                          </a:rPr>
                          <m:t>𝑡</m:t>
                        </m:r>
                      </m:sub>
                    </m:sSub>
                    <m:r>
                      <a:rPr lang="de-DE" sz="1800" b="0" i="1" smtClean="0">
                        <a:solidFill>
                          <a:srgbClr val="FFFFFF"/>
                        </a:solidFill>
                        <a:latin typeface="Cambria Math" panose="02040503050406030204" pitchFamily="18" charset="0"/>
                      </a:rPr>
                      <m:t>=</m:t>
                    </m:r>
                    <m:sSup>
                      <m:sSupPr>
                        <m:ctrlPr>
                          <a:rPr lang="de-DE" sz="1800" b="0" i="1" smtClean="0">
                            <a:solidFill>
                              <a:srgbClr val="FFFFFF"/>
                            </a:solidFill>
                            <a:latin typeface="Cambria Math" panose="02040503050406030204" pitchFamily="18" charset="0"/>
                          </a:rPr>
                        </m:ctrlPr>
                      </m:sSupPr>
                      <m:e>
                        <m:r>
                          <a:rPr lang="de-DE" sz="1800" b="0" i="1" smtClean="0">
                            <a:solidFill>
                              <a:srgbClr val="FFFFFF"/>
                            </a:solidFill>
                            <a:latin typeface="Cambria Math" panose="02040503050406030204" pitchFamily="18" charset="0"/>
                          </a:rPr>
                          <m:t>(1−</m:t>
                        </m:r>
                        <m:r>
                          <a:rPr lang="de-DE" sz="1800" b="0" i="1" smtClean="0">
                            <a:solidFill>
                              <a:srgbClr val="FFFFFF"/>
                            </a:solidFill>
                            <a:latin typeface="Cambria Math" panose="02040503050406030204" pitchFamily="18" charset="0"/>
                          </a:rPr>
                          <m:t>𝐵</m:t>
                        </m:r>
                        <m:r>
                          <a:rPr lang="de-DE" sz="1800" b="0" i="1" smtClean="0">
                            <a:solidFill>
                              <a:srgbClr val="FFFFFF"/>
                            </a:solidFill>
                            <a:latin typeface="Cambria Math" panose="02040503050406030204" pitchFamily="18" charset="0"/>
                          </a:rPr>
                          <m:t>)</m:t>
                        </m:r>
                      </m:e>
                      <m:sup>
                        <m:r>
                          <a:rPr lang="de-DE" sz="1800" b="0" i="1" smtClean="0">
                            <a:solidFill>
                              <a:srgbClr val="FFFFFF"/>
                            </a:solidFill>
                            <a:latin typeface="Cambria Math" panose="02040503050406030204" pitchFamily="18" charset="0"/>
                          </a:rPr>
                          <m:t>𝑑</m:t>
                        </m:r>
                      </m:sup>
                    </m:sSup>
                    <m:sSub>
                      <m:sSubPr>
                        <m:ctrlPr>
                          <a:rPr lang="de-DE" sz="1800" b="0" i="1" smtClean="0">
                            <a:solidFill>
                              <a:srgbClr val="FFFFFF"/>
                            </a:solidFill>
                            <a:latin typeface="Cambria Math" panose="02040503050406030204" pitchFamily="18" charset="0"/>
                          </a:rPr>
                        </m:ctrlPr>
                      </m:sSubPr>
                      <m:e>
                        <m:r>
                          <a:rPr lang="de-DE" sz="1800" b="0" i="1" smtClean="0">
                            <a:solidFill>
                              <a:srgbClr val="FFFFFF"/>
                            </a:solidFill>
                            <a:latin typeface="Cambria Math" panose="02040503050406030204" pitchFamily="18" charset="0"/>
                          </a:rPr>
                          <m:t>𝑋</m:t>
                        </m:r>
                      </m:e>
                      <m:sub>
                        <m:r>
                          <a:rPr lang="de-DE" sz="1800" b="0" i="1" smtClean="0">
                            <a:solidFill>
                              <a:srgbClr val="FFFFFF"/>
                            </a:solidFill>
                            <a:latin typeface="Cambria Math" panose="02040503050406030204" pitchFamily="18" charset="0"/>
                          </a:rPr>
                          <m:t>𝑡</m:t>
                        </m:r>
                      </m:sub>
                    </m:sSub>
                    <m:r>
                      <a:rPr lang="de-DE" sz="1800" b="0" i="1" smtClean="0">
                        <a:solidFill>
                          <a:srgbClr val="FFFFFF"/>
                        </a:solidFill>
                        <a:latin typeface="Cambria Math" panose="02040503050406030204" pitchFamily="18" charset="0"/>
                      </a:rPr>
                      <m:t>;</m:t>
                    </m:r>
                    <m:r>
                      <a:rPr lang="de-DE" sz="1800" b="0" i="1" smtClean="0">
                        <a:solidFill>
                          <a:srgbClr val="FFFFFF"/>
                        </a:solidFill>
                        <a:latin typeface="Cambria Math" panose="02040503050406030204" pitchFamily="18" charset="0"/>
                      </a:rPr>
                      <m:t>𝑡</m:t>
                    </m:r>
                    <m:r>
                      <a:rPr lang="de-DE" sz="1800" b="0" i="1" smtClean="0">
                        <a:solidFill>
                          <a:srgbClr val="FFFFFF"/>
                        </a:solidFill>
                        <a:latin typeface="Cambria Math" panose="02040503050406030204" pitchFamily="18" charset="0"/>
                      </a:rPr>
                      <m:t>=</m:t>
                    </m:r>
                    <m:r>
                      <a:rPr lang="de-DE" sz="1800" b="0" i="1" smtClean="0">
                        <a:solidFill>
                          <a:srgbClr val="FFFFFF"/>
                        </a:solidFill>
                        <a:latin typeface="Cambria Math" panose="02040503050406030204" pitchFamily="18" charset="0"/>
                      </a:rPr>
                      <m:t>𝑑</m:t>
                    </m:r>
                    <m:r>
                      <a:rPr lang="de-DE" sz="1800" b="0" i="1" smtClean="0">
                        <a:solidFill>
                          <a:srgbClr val="FFFFFF"/>
                        </a:solidFill>
                        <a:latin typeface="Cambria Math" panose="02040503050406030204" pitchFamily="18" charset="0"/>
                      </a:rPr>
                      <m:t>+1,…,</m:t>
                    </m:r>
                    <m:r>
                      <a:rPr lang="de-DE" sz="1800" b="0" i="1" smtClean="0">
                        <a:solidFill>
                          <a:srgbClr val="FFFFFF"/>
                        </a:solidFill>
                        <a:latin typeface="Cambria Math" panose="02040503050406030204" pitchFamily="18" charset="0"/>
                      </a:rPr>
                      <m:t>𝑛</m:t>
                    </m:r>
                  </m:oMath>
                </a14:m>
                <a:endParaRPr lang="en-US" sz="1800" dirty="0">
                  <a:solidFill>
                    <a:srgbClr val="FFFFFF"/>
                  </a:solidFill>
                </a:endParaRPr>
              </a:p>
            </p:txBody>
          </p:sp>
        </mc:Choice>
        <mc:Fallback xmlns="">
          <p:sp>
            <p:nvSpPr>
              <p:cNvPr id="6" name="Textfeld 5">
                <a:extLst>
                  <a:ext uri="{FF2B5EF4-FFF2-40B4-BE49-F238E27FC236}">
                    <a16:creationId xmlns:a16="http://schemas.microsoft.com/office/drawing/2014/main" id="{60109B97-9DE6-A344-99FB-297438DBF58F}"/>
                  </a:ext>
                </a:extLst>
              </p:cNvPr>
              <p:cNvSpPr txBox="1">
                <a:spLocks noRot="1" noChangeAspect="1" noMove="1" noResize="1" noEditPoints="1" noAdjustHandles="1" noChangeArrowheads="1" noChangeShapeType="1" noTextEdit="1"/>
              </p:cNvSpPr>
              <p:nvPr/>
            </p:nvSpPr>
            <p:spPr>
              <a:xfrm>
                <a:off x="1444084" y="1605385"/>
                <a:ext cx="6255831" cy="374270"/>
              </a:xfrm>
              <a:prstGeom prst="rect">
                <a:avLst/>
              </a:prstGeom>
              <a:blipFill>
                <a:blip r:embed="rId3"/>
                <a:stretch>
                  <a:fillRect l="-810" t="-666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feld 2">
                <a:extLst>
                  <a:ext uri="{FF2B5EF4-FFF2-40B4-BE49-F238E27FC236}">
                    <a16:creationId xmlns:a16="http://schemas.microsoft.com/office/drawing/2014/main" id="{795E9477-725E-8C4C-A0EF-53DA084CFBD5}"/>
                  </a:ext>
                </a:extLst>
              </p:cNvPr>
              <p:cNvSpPr txBox="1"/>
              <p:nvPr/>
            </p:nvSpPr>
            <p:spPr>
              <a:xfrm>
                <a:off x="1751889" y="2175513"/>
                <a:ext cx="511178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b="0" i="1" smtClean="0">
                          <a:solidFill>
                            <a:schemeClr val="tx2"/>
                          </a:solidFill>
                          <a:latin typeface="Cambria Math" panose="02040503050406030204" pitchFamily="18" charset="0"/>
                        </a:rPr>
                        <m:t>𝐼𝑓</m:t>
                      </m:r>
                      <m:r>
                        <a:rPr lang="de-DE" b="0" i="1" smtClean="0">
                          <a:solidFill>
                            <a:schemeClr val="tx2"/>
                          </a:solidFill>
                          <a:latin typeface="Cambria Math" panose="02040503050406030204" pitchFamily="18" charset="0"/>
                        </a:rPr>
                        <m:t> </m:t>
                      </m:r>
                      <m:sSub>
                        <m:sSubPr>
                          <m:ctrlPr>
                            <a:rPr lang="de-DE" b="0"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rPr>
                            <m:t>𝑊</m:t>
                          </m:r>
                        </m:e>
                        <m:sub>
                          <m:r>
                            <a:rPr lang="de-DE" b="0" i="1" smtClean="0">
                              <a:solidFill>
                                <a:schemeClr val="tx2"/>
                              </a:solidFill>
                              <a:latin typeface="Cambria Math" panose="02040503050406030204" pitchFamily="18" charset="0"/>
                            </a:rPr>
                            <m:t>𝑡</m:t>
                          </m:r>
                        </m:sub>
                      </m:sSub>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𝑖𝑠</m:t>
                      </m:r>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𝑠𝑡𝑎𝑡𝑖𝑜𝑛𝑎𝑟𝑦</m:t>
                      </m:r>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𝑜𝑛𝑒</m:t>
                      </m:r>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𝑐𝑎𝑛</m:t>
                      </m:r>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𝑡𝑟𝑦</m:t>
                      </m:r>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𝑡𝑜</m:t>
                      </m:r>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𝑓𝑖𝑡</m:t>
                      </m:r>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𝑎𝑛</m:t>
                      </m:r>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𝐴𝑅𝑀𝐴</m:t>
                      </m:r>
                      <m:d>
                        <m:dPr>
                          <m:ctrlPr>
                            <a:rPr lang="de-DE" b="0" i="1" smtClean="0">
                              <a:solidFill>
                                <a:schemeClr val="tx2"/>
                              </a:solidFill>
                              <a:latin typeface="Cambria Math" panose="02040503050406030204" pitchFamily="18" charset="0"/>
                            </a:rPr>
                          </m:ctrlPr>
                        </m:dPr>
                        <m:e>
                          <m:r>
                            <a:rPr lang="de-DE" b="0" i="1" smtClean="0">
                              <a:solidFill>
                                <a:schemeClr val="tx2"/>
                              </a:solidFill>
                              <a:latin typeface="Cambria Math" panose="02040503050406030204" pitchFamily="18" charset="0"/>
                            </a:rPr>
                            <m:t>𝑝</m:t>
                          </m:r>
                          <m:r>
                            <a:rPr lang="de-DE" b="0" i="1" smtClean="0">
                              <a:solidFill>
                                <a:schemeClr val="tx2"/>
                              </a:solidFill>
                              <a:latin typeface="Cambria Math" panose="02040503050406030204" pitchFamily="18" charset="0"/>
                            </a:rPr>
                            <m:t>,</m:t>
                          </m:r>
                          <m:r>
                            <a:rPr lang="de-DE" b="0" i="1" smtClean="0">
                              <a:solidFill>
                                <a:schemeClr val="tx2"/>
                              </a:solidFill>
                              <a:latin typeface="Cambria Math" panose="02040503050406030204" pitchFamily="18" charset="0"/>
                            </a:rPr>
                            <m:t>𝑞</m:t>
                          </m:r>
                        </m:e>
                      </m:d>
                      <m:r>
                        <a:rPr lang="de-DE" b="0" i="1" smtClean="0">
                          <a:solidFill>
                            <a:schemeClr val="tx2"/>
                          </a:solidFill>
                          <a:latin typeface="Cambria Math" panose="02040503050406030204" pitchFamily="18" charset="0"/>
                        </a:rPr>
                        <m:t>−</m:t>
                      </m:r>
                      <m:r>
                        <a:rPr lang="de-DE" b="0" i="1" smtClean="0">
                          <a:solidFill>
                            <a:schemeClr val="tx2"/>
                          </a:solidFill>
                          <a:latin typeface="Cambria Math" panose="02040503050406030204" pitchFamily="18" charset="0"/>
                        </a:rPr>
                        <m:t>𝑚𝑜𝑑𝑒𝑙</m:t>
                      </m:r>
                    </m:oMath>
                  </m:oMathPara>
                </a14:m>
                <a:endParaRPr lang="en-US" dirty="0">
                  <a:solidFill>
                    <a:schemeClr val="tx2"/>
                  </a:solidFill>
                </a:endParaRPr>
              </a:p>
            </p:txBody>
          </p:sp>
        </mc:Choice>
        <mc:Fallback xmlns="">
          <p:sp>
            <p:nvSpPr>
              <p:cNvPr id="3" name="Textfeld 2">
                <a:extLst>
                  <a:ext uri="{FF2B5EF4-FFF2-40B4-BE49-F238E27FC236}">
                    <a16:creationId xmlns:a16="http://schemas.microsoft.com/office/drawing/2014/main" id="{795E9477-725E-8C4C-A0EF-53DA084CFBD5}"/>
                  </a:ext>
                </a:extLst>
              </p:cNvPr>
              <p:cNvSpPr txBox="1">
                <a:spLocks noRot="1" noChangeAspect="1" noMove="1" noResize="1" noEditPoints="1" noAdjustHandles="1" noChangeArrowheads="1" noChangeShapeType="1" noTextEdit="1"/>
              </p:cNvSpPr>
              <p:nvPr/>
            </p:nvSpPr>
            <p:spPr>
              <a:xfrm>
                <a:off x="1751889" y="2175513"/>
                <a:ext cx="5111784" cy="307777"/>
              </a:xfrm>
              <a:prstGeom prst="rect">
                <a:avLst/>
              </a:prstGeom>
              <a:blipFill>
                <a:blip r:embed="rId4"/>
                <a:stretch>
                  <a:fillRect b="-1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feld 6">
                <a:extLst>
                  <a:ext uri="{FF2B5EF4-FFF2-40B4-BE49-F238E27FC236}">
                    <a16:creationId xmlns:a16="http://schemas.microsoft.com/office/drawing/2014/main" id="{D7F89821-3E2E-9F4C-860E-8AF74FCE4129}"/>
                  </a:ext>
                </a:extLst>
              </p:cNvPr>
              <p:cNvSpPr txBox="1"/>
              <p:nvPr/>
            </p:nvSpPr>
            <p:spPr>
              <a:xfrm>
                <a:off x="1562927" y="2571750"/>
                <a:ext cx="5300746" cy="311560"/>
              </a:xfrm>
              <a:prstGeom prst="rect">
                <a:avLst/>
              </a:prstGeom>
              <a:noFill/>
            </p:spPr>
            <p:txBody>
              <a:bodyPr wrap="none" rtlCol="0">
                <a:spAutoFit/>
              </a:bodyPr>
              <a:lstStyle/>
              <a:p>
                <a14:m>
                  <m:oMath xmlns:m="http://schemas.openxmlformats.org/officeDocument/2006/math">
                    <m:r>
                      <a:rPr lang="de-DE" b="0" i="1" smtClean="0">
                        <a:solidFill>
                          <a:schemeClr val="tx2"/>
                        </a:solidFill>
                        <a:latin typeface="Cambria Math" panose="02040503050406030204" pitchFamily="18" charset="0"/>
                      </a:rPr>
                      <m:t>𝑇h𝑒𝑟𝑒𝑓𝑜𝑟𝑒</m:t>
                    </m:r>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𝑡h𝑒</m:t>
                    </m:r>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𝑛𝑒𝑤</m:t>
                    </m:r>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𝑚𝑜𝑑𝑒𝑙</m:t>
                    </m:r>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𝑓𝑜𝑟</m:t>
                    </m:r>
                    <m:r>
                      <a:rPr lang="de-DE" b="0" i="1" smtClean="0">
                        <a:solidFill>
                          <a:schemeClr val="tx2"/>
                        </a:solidFill>
                        <a:latin typeface="Cambria Math" panose="02040503050406030204" pitchFamily="18" charset="0"/>
                      </a:rPr>
                      <m:t> </m:t>
                    </m:r>
                    <m:sSub>
                      <m:sSubPr>
                        <m:ctrlPr>
                          <a:rPr lang="de-DE" b="0"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rPr>
                          <m:t>𝑋</m:t>
                        </m:r>
                      </m:e>
                      <m:sub>
                        <m:r>
                          <a:rPr lang="de-DE" b="0" i="1" smtClean="0">
                            <a:solidFill>
                              <a:schemeClr val="tx2"/>
                            </a:solidFill>
                            <a:latin typeface="Cambria Math" panose="02040503050406030204" pitchFamily="18" charset="0"/>
                          </a:rPr>
                          <m:t>𝑡</m:t>
                        </m:r>
                      </m:sub>
                    </m:sSub>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𝑖𝑠</m:t>
                    </m:r>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ea typeface="Cambria Math" panose="02040503050406030204" pitchFamily="18" charset="0"/>
                      </a:rPr>
                      <m:t>𝜙</m:t>
                    </m:r>
                    <m:d>
                      <m:dPr>
                        <m:ctrlPr>
                          <a:rPr lang="de-DE" b="0" i="1" smtClean="0">
                            <a:solidFill>
                              <a:schemeClr val="tx2"/>
                            </a:solidFill>
                            <a:latin typeface="Cambria Math" panose="02040503050406030204" pitchFamily="18" charset="0"/>
                            <a:ea typeface="Cambria Math" panose="02040503050406030204" pitchFamily="18" charset="0"/>
                          </a:rPr>
                        </m:ctrlPr>
                      </m:dPr>
                      <m:e>
                        <m:r>
                          <a:rPr lang="de-DE" b="0" i="1" smtClean="0">
                            <a:solidFill>
                              <a:schemeClr val="tx2"/>
                            </a:solidFill>
                            <a:latin typeface="Cambria Math" panose="02040503050406030204" pitchFamily="18" charset="0"/>
                            <a:ea typeface="Cambria Math" panose="02040503050406030204" pitchFamily="18" charset="0"/>
                          </a:rPr>
                          <m:t>𝐵</m:t>
                        </m:r>
                      </m:e>
                    </m:d>
                    <m:sSup>
                      <m:sSupPr>
                        <m:ctrlPr>
                          <a:rPr lang="de-DE" i="1">
                            <a:solidFill>
                              <a:srgbClr val="FFFFFF"/>
                            </a:solidFill>
                            <a:latin typeface="Cambria Math" panose="02040503050406030204" pitchFamily="18" charset="0"/>
                          </a:rPr>
                        </m:ctrlPr>
                      </m:sSupPr>
                      <m:e>
                        <m:d>
                          <m:dPr>
                            <m:ctrlPr>
                              <a:rPr lang="de-DE" i="1">
                                <a:solidFill>
                                  <a:srgbClr val="FFFFFF"/>
                                </a:solidFill>
                                <a:latin typeface="Cambria Math" panose="02040503050406030204" pitchFamily="18" charset="0"/>
                              </a:rPr>
                            </m:ctrlPr>
                          </m:dPr>
                          <m:e>
                            <m:r>
                              <a:rPr lang="de-DE" i="1">
                                <a:solidFill>
                                  <a:srgbClr val="FFFFFF"/>
                                </a:solidFill>
                                <a:latin typeface="Cambria Math" panose="02040503050406030204" pitchFamily="18" charset="0"/>
                              </a:rPr>
                              <m:t>1−</m:t>
                            </m:r>
                            <m:r>
                              <a:rPr lang="de-DE" i="1">
                                <a:solidFill>
                                  <a:srgbClr val="FFFFFF"/>
                                </a:solidFill>
                                <a:latin typeface="Cambria Math" panose="02040503050406030204" pitchFamily="18" charset="0"/>
                              </a:rPr>
                              <m:t>𝐵</m:t>
                            </m:r>
                          </m:e>
                        </m:d>
                      </m:e>
                      <m:sup>
                        <m:r>
                          <a:rPr lang="de-DE" i="1">
                            <a:solidFill>
                              <a:srgbClr val="FFFFFF"/>
                            </a:solidFill>
                            <a:latin typeface="Cambria Math" panose="02040503050406030204" pitchFamily="18" charset="0"/>
                          </a:rPr>
                          <m:t>𝑑</m:t>
                        </m:r>
                      </m:sup>
                    </m:sSup>
                    <m:sSub>
                      <m:sSubPr>
                        <m:ctrlPr>
                          <a:rPr lang="de-DE" i="1">
                            <a:solidFill>
                              <a:srgbClr val="FFFFFF"/>
                            </a:solidFill>
                            <a:latin typeface="Cambria Math" panose="02040503050406030204" pitchFamily="18" charset="0"/>
                          </a:rPr>
                        </m:ctrlPr>
                      </m:sSubPr>
                      <m:e>
                        <m:r>
                          <a:rPr lang="de-DE" i="1">
                            <a:solidFill>
                              <a:srgbClr val="FFFFFF"/>
                            </a:solidFill>
                            <a:latin typeface="Cambria Math" panose="02040503050406030204" pitchFamily="18" charset="0"/>
                          </a:rPr>
                          <m:t>𝑋</m:t>
                        </m:r>
                      </m:e>
                      <m:sub>
                        <m:r>
                          <a:rPr lang="de-DE" i="1">
                            <a:solidFill>
                              <a:srgbClr val="FFFFFF"/>
                            </a:solidFill>
                            <a:latin typeface="Cambria Math" panose="02040503050406030204" pitchFamily="18" charset="0"/>
                          </a:rPr>
                          <m:t>𝑡</m:t>
                        </m:r>
                      </m:sub>
                    </m:sSub>
                    <m:r>
                      <a:rPr lang="de-DE" b="0" i="1" smtClean="0">
                        <a:solidFill>
                          <a:srgbClr val="FFFFFF"/>
                        </a:solidFill>
                        <a:latin typeface="Cambria Math" panose="02040503050406030204" pitchFamily="18" charset="0"/>
                      </a:rPr>
                      <m:t>=</m:t>
                    </m:r>
                    <m:r>
                      <a:rPr lang="de-DE" b="0" i="1" smtClean="0">
                        <a:solidFill>
                          <a:srgbClr val="FFFFFF"/>
                        </a:solidFill>
                        <a:latin typeface="Cambria Math" panose="02040503050406030204" pitchFamily="18" charset="0"/>
                        <a:ea typeface="Cambria Math" panose="02040503050406030204" pitchFamily="18" charset="0"/>
                      </a:rPr>
                      <m:t>𝜃</m:t>
                    </m:r>
                    <m:r>
                      <a:rPr lang="de-DE" b="0" i="1" smtClean="0">
                        <a:solidFill>
                          <a:srgbClr val="FFFFFF"/>
                        </a:solidFill>
                        <a:latin typeface="Cambria Math" panose="02040503050406030204" pitchFamily="18" charset="0"/>
                        <a:ea typeface="Cambria Math" panose="02040503050406030204" pitchFamily="18" charset="0"/>
                      </a:rPr>
                      <m:t>(</m:t>
                    </m:r>
                    <m:r>
                      <a:rPr lang="de-DE" b="0" i="1" smtClean="0">
                        <a:solidFill>
                          <a:srgbClr val="FFFFFF"/>
                        </a:solidFill>
                        <a:latin typeface="Cambria Math" panose="02040503050406030204" pitchFamily="18" charset="0"/>
                        <a:ea typeface="Cambria Math" panose="02040503050406030204" pitchFamily="18" charset="0"/>
                      </a:rPr>
                      <m:t>𝐵</m:t>
                    </m:r>
                    <m:r>
                      <a:rPr lang="de-DE" b="0" i="1" smtClean="0">
                        <a:solidFill>
                          <a:srgbClr val="FFFFFF"/>
                        </a:solidFill>
                        <a:latin typeface="Cambria Math" panose="02040503050406030204" pitchFamily="18" charset="0"/>
                        <a:ea typeface="Cambria Math" panose="02040503050406030204" pitchFamily="18" charset="0"/>
                      </a:rPr>
                      <m:t>)</m:t>
                    </m:r>
                    <m:sSub>
                      <m:sSubPr>
                        <m:ctrlPr>
                          <a:rPr lang="de-DE" b="0" i="1" smtClean="0">
                            <a:solidFill>
                              <a:srgbClr val="FFFFFF"/>
                            </a:solidFill>
                            <a:latin typeface="Cambria Math" panose="02040503050406030204" pitchFamily="18" charset="0"/>
                            <a:ea typeface="Cambria Math" panose="02040503050406030204" pitchFamily="18" charset="0"/>
                          </a:rPr>
                        </m:ctrlPr>
                      </m:sSubPr>
                      <m:e>
                        <m:r>
                          <a:rPr lang="de-DE" b="0" i="1" smtClean="0">
                            <a:solidFill>
                              <a:srgbClr val="FFFFFF"/>
                            </a:solidFill>
                            <a:latin typeface="Cambria Math" panose="02040503050406030204" pitchFamily="18" charset="0"/>
                            <a:ea typeface="Cambria Math" panose="02040503050406030204" pitchFamily="18" charset="0"/>
                          </a:rPr>
                          <m:t>𝑎</m:t>
                        </m:r>
                      </m:e>
                      <m:sub>
                        <m:r>
                          <a:rPr lang="de-DE" b="0" i="1" smtClean="0">
                            <a:solidFill>
                              <a:srgbClr val="FFFFFF"/>
                            </a:solidFill>
                            <a:latin typeface="Cambria Math" panose="02040503050406030204" pitchFamily="18" charset="0"/>
                            <a:ea typeface="Cambria Math" panose="02040503050406030204" pitchFamily="18" charset="0"/>
                          </a:rPr>
                          <m:t>𝑡</m:t>
                        </m:r>
                      </m:sub>
                    </m:sSub>
                  </m:oMath>
                </a14:m>
                <a:r>
                  <a:rPr lang="en-US" dirty="0">
                    <a:solidFill>
                      <a:schemeClr val="tx2"/>
                    </a:solidFill>
                  </a:rPr>
                  <a:t> </a:t>
                </a:r>
              </a:p>
            </p:txBody>
          </p:sp>
        </mc:Choice>
        <mc:Fallback xmlns="">
          <p:sp>
            <p:nvSpPr>
              <p:cNvPr id="7" name="Textfeld 6">
                <a:extLst>
                  <a:ext uri="{FF2B5EF4-FFF2-40B4-BE49-F238E27FC236}">
                    <a16:creationId xmlns:a16="http://schemas.microsoft.com/office/drawing/2014/main" id="{D7F89821-3E2E-9F4C-860E-8AF74FCE4129}"/>
                  </a:ext>
                </a:extLst>
              </p:cNvPr>
              <p:cNvSpPr txBox="1">
                <a:spLocks noRot="1" noChangeAspect="1" noMove="1" noResize="1" noEditPoints="1" noAdjustHandles="1" noChangeArrowheads="1" noChangeShapeType="1" noTextEdit="1"/>
              </p:cNvSpPr>
              <p:nvPr/>
            </p:nvSpPr>
            <p:spPr>
              <a:xfrm>
                <a:off x="1562927" y="2571750"/>
                <a:ext cx="5300746" cy="311560"/>
              </a:xfrm>
              <a:prstGeom prst="rect">
                <a:avLst/>
              </a:prstGeom>
              <a:blipFill>
                <a:blip r:embed="rId5"/>
                <a:stretch>
                  <a:fillRect b="-11538"/>
                </a:stretch>
              </a:blipFill>
            </p:spPr>
            <p:txBody>
              <a:bodyPr/>
              <a:lstStyle/>
              <a:p>
                <a:r>
                  <a:rPr lang="en-US">
                    <a:noFill/>
                  </a:rPr>
                  <a:t> </a:t>
                </a:r>
              </a:p>
            </p:txBody>
          </p:sp>
        </mc:Fallback>
      </mc:AlternateContent>
    </p:spTree>
    <p:extLst>
      <p:ext uri="{BB962C8B-B14F-4D97-AF65-F5344CB8AC3E}">
        <p14:creationId xmlns:p14="http://schemas.microsoft.com/office/powerpoint/2010/main" val="821382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Google Shape;717;p40"/>
          <p:cNvSpPr/>
          <p:nvPr/>
        </p:nvSpPr>
        <p:spPr>
          <a:xfrm>
            <a:off x="1436250" y="1330675"/>
            <a:ext cx="6271500" cy="9861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3200" b="1" dirty="0" err="1">
                <a:solidFill>
                  <a:srgbClr val="212E73"/>
                </a:solidFill>
                <a:latin typeface="Pathway Gothic One" panose="020B0604020202020204" charset="0"/>
              </a:rPr>
              <a:t>HOSPITALIZATION</a:t>
            </a:r>
            <a:r>
              <a:rPr lang="de-DE" sz="3200" b="1" dirty="0">
                <a:solidFill>
                  <a:srgbClr val="212E73"/>
                </a:solidFill>
                <a:latin typeface="Pathway Gothic One" panose="020B0604020202020204" charset="0"/>
              </a:rPr>
              <a:t> (RATE)</a:t>
            </a:r>
            <a:endParaRPr sz="3200" b="1" dirty="0">
              <a:solidFill>
                <a:srgbClr val="212E73"/>
              </a:solidFill>
              <a:latin typeface="Pathway Gothic One" panose="020B0604020202020204" charset="0"/>
            </a:endParaRPr>
          </a:p>
        </p:txBody>
      </p:sp>
      <p:sp>
        <p:nvSpPr>
          <p:cNvPr id="718" name="Google Shape;718;p40"/>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DEFINITIONS</a:t>
            </a:r>
            <a:endParaRPr dirty="0"/>
          </a:p>
        </p:txBody>
      </p:sp>
      <p:sp>
        <p:nvSpPr>
          <p:cNvPr id="719" name="Google Shape;719;p40"/>
          <p:cNvSpPr txBox="1">
            <a:spLocks noGrp="1"/>
          </p:cNvSpPr>
          <p:nvPr>
            <p:ph type="body" idx="2"/>
          </p:nvPr>
        </p:nvSpPr>
        <p:spPr>
          <a:xfrm>
            <a:off x="1222044" y="2459875"/>
            <a:ext cx="6699910" cy="1265458"/>
          </a:xfrm>
          <a:prstGeom prst="rect">
            <a:avLst/>
          </a:prstGeom>
        </p:spPr>
        <p:txBody>
          <a:bodyPr spcFirstLastPara="1" wrap="square" lIns="91425" tIns="91425" rIns="91425" bIns="91425" anchor="t" anchorCtr="0">
            <a:noAutofit/>
          </a:bodyPr>
          <a:lstStyle/>
          <a:p>
            <a:pPr marL="127000" lvl="0" indent="0" algn="ctr">
              <a:buSzPts val="1600"/>
              <a:buNone/>
            </a:pPr>
            <a:r>
              <a:rPr lang="en-US" sz="2000" dirty="0">
                <a:solidFill>
                  <a:srgbClr val="FFFFFF"/>
                </a:solidFill>
              </a:rPr>
              <a:t>The number of COVID-19 patients admitted for treatment (per 100,000 population) in a given time period. </a:t>
            </a:r>
          </a:p>
        </p:txBody>
      </p:sp>
      <mc:AlternateContent xmlns:mc="http://schemas.openxmlformats.org/markup-compatibility/2006" xmlns:a14="http://schemas.microsoft.com/office/drawing/2010/main">
        <mc:Choice Requires="a14">
          <p:sp>
            <p:nvSpPr>
              <p:cNvPr id="5" name="Google Shape;717;p40">
                <a:extLst>
                  <a:ext uri="{FF2B5EF4-FFF2-40B4-BE49-F238E27FC236}">
                    <a16:creationId xmlns:a16="http://schemas.microsoft.com/office/drawing/2014/main" id="{BABB8CB3-0A2A-493E-A4D0-AE3BBE590320}"/>
                  </a:ext>
                </a:extLst>
              </p:cNvPr>
              <p:cNvSpPr/>
              <p:nvPr/>
            </p:nvSpPr>
            <p:spPr>
              <a:xfrm>
                <a:off x="2524487" y="3589866"/>
                <a:ext cx="4095023" cy="984063"/>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de-DE" altLang="en-US" sz="1800" dirty="0">
                    <a:solidFill>
                      <a:srgbClr val="212E73"/>
                    </a:solidFill>
                    <a:cs typeface="Hind" panose="020B0604020202020204" charset="0"/>
                  </a:rPr>
                  <a:t>= </a:t>
                </a:r>
                <a14:m>
                  <m:oMath xmlns:m="http://schemas.openxmlformats.org/officeDocument/2006/math">
                    <m:f>
                      <m:fPr>
                        <m:ctrlPr>
                          <a:rPr lang="de-DE" altLang="en-US" sz="1800" i="1" smtClean="0">
                            <a:solidFill>
                              <a:srgbClr val="212E73"/>
                            </a:solidFill>
                            <a:latin typeface="Cambria Math" panose="02040503050406030204" pitchFamily="18" charset="0"/>
                            <a:cs typeface="Hind" panose="020B0604020202020204" charset="0"/>
                          </a:rPr>
                        </m:ctrlPr>
                      </m:fPr>
                      <m:num>
                        <m:r>
                          <m:rPr>
                            <m:sty m:val="p"/>
                          </m:rPr>
                          <a:rPr lang="de-DE" altLang="en-US" sz="1800" b="0" i="0" smtClean="0">
                            <a:solidFill>
                              <a:srgbClr val="212E73"/>
                            </a:solidFill>
                            <a:latin typeface="Cambria Math" panose="02040503050406030204" pitchFamily="18" charset="0"/>
                            <a:cs typeface="Hind" panose="020B0604020202020204" charset="0"/>
                          </a:rPr>
                          <m:t>Number</m:t>
                        </m:r>
                        <m:r>
                          <a:rPr lang="de-DE" altLang="en-US" sz="1800" b="0" i="0" smtClean="0">
                            <a:solidFill>
                              <a:srgbClr val="212E73"/>
                            </a:solidFill>
                            <a:latin typeface="Cambria Math" panose="02040503050406030204" pitchFamily="18" charset="0"/>
                            <a:cs typeface="Hind" panose="020B0604020202020204" charset="0"/>
                          </a:rPr>
                          <m:t> </m:t>
                        </m:r>
                        <m:r>
                          <m:rPr>
                            <m:sty m:val="p"/>
                          </m:rPr>
                          <a:rPr lang="de-DE" altLang="en-US" sz="1800" b="0" i="0" smtClean="0">
                            <a:solidFill>
                              <a:srgbClr val="212E73"/>
                            </a:solidFill>
                            <a:latin typeface="Cambria Math" panose="02040503050406030204" pitchFamily="18" charset="0"/>
                            <a:cs typeface="Hind" panose="020B0604020202020204" charset="0"/>
                          </a:rPr>
                          <m:t>of</m:t>
                        </m:r>
                        <m:r>
                          <a:rPr lang="de-DE" altLang="en-US" sz="1800" b="0" i="0" smtClean="0">
                            <a:solidFill>
                              <a:srgbClr val="212E73"/>
                            </a:solidFill>
                            <a:latin typeface="Cambria Math" panose="02040503050406030204" pitchFamily="18" charset="0"/>
                            <a:cs typeface="Hind" panose="020B0604020202020204" charset="0"/>
                          </a:rPr>
                          <m:t> </m:t>
                        </m:r>
                        <m:r>
                          <m:rPr>
                            <m:sty m:val="p"/>
                          </m:rPr>
                          <a:rPr lang="de-DE" altLang="en-US" sz="1800" b="0" i="0" smtClean="0">
                            <a:solidFill>
                              <a:srgbClr val="212E73"/>
                            </a:solidFill>
                            <a:latin typeface="Cambria Math" panose="02040503050406030204" pitchFamily="18" charset="0"/>
                            <a:cs typeface="Hind" panose="020B0604020202020204" charset="0"/>
                          </a:rPr>
                          <m:t>hospitalizations</m:t>
                        </m:r>
                      </m:num>
                      <m:den>
                        <m:r>
                          <m:rPr>
                            <m:sty m:val="p"/>
                          </m:rPr>
                          <a:rPr lang="de-DE" altLang="en-US" sz="1800" b="0" i="0" smtClean="0">
                            <a:solidFill>
                              <a:srgbClr val="212E73"/>
                            </a:solidFill>
                            <a:latin typeface="Cambria Math" panose="02040503050406030204" pitchFamily="18" charset="0"/>
                            <a:cs typeface="Hind" panose="020B0604020202020204" charset="0"/>
                          </a:rPr>
                          <m:t>Respective</m:t>
                        </m:r>
                        <m:r>
                          <a:rPr lang="de-DE" altLang="en-US" sz="1800" b="0" i="0" smtClean="0">
                            <a:solidFill>
                              <a:srgbClr val="212E73"/>
                            </a:solidFill>
                            <a:latin typeface="Cambria Math" panose="02040503050406030204" pitchFamily="18" charset="0"/>
                            <a:cs typeface="Hind" panose="020B0604020202020204" charset="0"/>
                          </a:rPr>
                          <m:t> </m:t>
                        </m:r>
                        <m:r>
                          <m:rPr>
                            <m:sty m:val="p"/>
                          </m:rPr>
                          <a:rPr lang="de-DE" altLang="en-US" sz="1800" b="0" i="0" smtClean="0">
                            <a:solidFill>
                              <a:srgbClr val="212E73"/>
                            </a:solidFill>
                            <a:latin typeface="Cambria Math" panose="02040503050406030204" pitchFamily="18" charset="0"/>
                            <a:cs typeface="Hind" panose="020B0604020202020204" charset="0"/>
                          </a:rPr>
                          <m:t>population</m:t>
                        </m:r>
                      </m:den>
                    </m:f>
                  </m:oMath>
                </a14:m>
                <a:r>
                  <a:rPr lang="en-US" altLang="en-US" sz="1800" dirty="0">
                    <a:solidFill>
                      <a:srgbClr val="212E73"/>
                    </a:solidFill>
                    <a:latin typeface="Hind" panose="020B0604020202020204" charset="0"/>
                    <a:cs typeface="Hind" panose="020B0604020202020204" charset="0"/>
                  </a:rPr>
                  <a:t> </a:t>
                </a:r>
                <a:r>
                  <a:rPr lang="en-US" altLang="en-US" sz="1800" dirty="0">
                    <a:solidFill>
                      <a:srgbClr val="212E73"/>
                    </a:solidFill>
                    <a:latin typeface="Hind" panose="020B0604020202020204" charset="0"/>
                    <a:ea typeface="Segoe UI Symbol" panose="020B0502040204020203" pitchFamily="34" charset="0"/>
                    <a:cs typeface="Hind" panose="020B0604020202020204" charset="0"/>
                  </a:rPr>
                  <a:t>· 100.000</a:t>
                </a:r>
                <a:endParaRPr lang="en-US" altLang="en-US" sz="1800" dirty="0">
                  <a:solidFill>
                    <a:srgbClr val="212E73"/>
                  </a:solidFill>
                  <a:latin typeface="Hind" panose="020B0604020202020204" charset="0"/>
                  <a:cs typeface="Hind" panose="020B0604020202020204" charset="0"/>
                </a:endParaRPr>
              </a:p>
            </p:txBody>
          </p:sp>
        </mc:Choice>
        <mc:Fallback xmlns="">
          <p:sp>
            <p:nvSpPr>
              <p:cNvPr id="5" name="Google Shape;717;p40">
                <a:extLst>
                  <a:ext uri="{FF2B5EF4-FFF2-40B4-BE49-F238E27FC236}">
                    <a16:creationId xmlns:a16="http://schemas.microsoft.com/office/drawing/2014/main" id="{BABB8CB3-0A2A-493E-A4D0-AE3BBE590320}"/>
                  </a:ext>
                </a:extLst>
              </p:cNvPr>
              <p:cNvSpPr>
                <a:spLocks noRot="1" noChangeAspect="1" noMove="1" noResize="1" noEditPoints="1" noAdjustHandles="1" noChangeArrowheads="1" noChangeShapeType="1" noTextEdit="1"/>
              </p:cNvSpPr>
              <p:nvPr/>
            </p:nvSpPr>
            <p:spPr>
              <a:xfrm>
                <a:off x="2524487" y="3589866"/>
                <a:ext cx="4095023" cy="984063"/>
              </a:xfrm>
              <a:prstGeom prst="roundRect">
                <a:avLst>
                  <a:gd name="adj" fmla="val 50000"/>
                </a:avLst>
              </a:prstGeom>
              <a:blipFill>
                <a:blip r:embed="rId3"/>
                <a:stretch>
                  <a:fillRect/>
                </a:stretch>
              </a:blipFill>
              <a:ln>
                <a:noFill/>
              </a:ln>
            </p:spPr>
            <p:txBody>
              <a:bodyPr/>
              <a:lstStyle/>
              <a:p>
                <a:r>
                  <a:rPr lang="en-US">
                    <a:noFill/>
                  </a:rPr>
                  <a:t> </a:t>
                </a:r>
              </a:p>
            </p:txBody>
          </p:sp>
        </mc:Fallback>
      </mc:AlternateContent>
      <p:sp>
        <p:nvSpPr>
          <p:cNvPr id="6" name="Textfeld 5">
            <a:extLst>
              <a:ext uri="{FF2B5EF4-FFF2-40B4-BE49-F238E27FC236}">
                <a16:creationId xmlns:a16="http://schemas.microsoft.com/office/drawing/2014/main" id="{1D1C5313-9A71-4FD2-86EC-92507F163A09}"/>
              </a:ext>
            </a:extLst>
          </p:cNvPr>
          <p:cNvSpPr txBox="1"/>
          <p:nvPr/>
        </p:nvSpPr>
        <p:spPr>
          <a:xfrm>
            <a:off x="8834300" y="4829685"/>
            <a:ext cx="301686"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5</a:t>
            </a:r>
            <a:endParaRPr lang="en-US" sz="1800" dirty="0">
              <a:solidFill>
                <a:srgbClr val="F5A785"/>
              </a:solidFill>
              <a:latin typeface="Hind" panose="020B0604020202020204" charset="0"/>
              <a:cs typeface="Hind" panose="020B060402020202020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a:t>Definition ARIMA(P,D,Q)_s</a:t>
            </a:r>
            <a:endParaRPr lang="en-US" dirty="0"/>
          </a:p>
        </p:txBody>
      </p:sp>
      <mc:AlternateContent xmlns:mc="http://schemas.openxmlformats.org/markup-compatibility/2006" xmlns:a14="http://schemas.microsoft.com/office/drawing/2010/main">
        <mc:Choice Requires="a14">
          <p:sp>
            <p:nvSpPr>
              <p:cNvPr id="3" name="Textfeld 2">
                <a:extLst>
                  <a:ext uri="{FF2B5EF4-FFF2-40B4-BE49-F238E27FC236}">
                    <a16:creationId xmlns:a16="http://schemas.microsoft.com/office/drawing/2014/main" id="{2769B859-7043-9044-A694-73E32AE0F801}"/>
                  </a:ext>
                </a:extLst>
              </p:cNvPr>
              <p:cNvSpPr txBox="1"/>
              <p:nvPr/>
            </p:nvSpPr>
            <p:spPr>
              <a:xfrm>
                <a:off x="1369841" y="1101093"/>
                <a:ext cx="6454011" cy="1652440"/>
              </a:xfrm>
              <a:prstGeom prst="rect">
                <a:avLst/>
              </a:prstGeom>
              <a:noFill/>
            </p:spPr>
            <p:txBody>
              <a:bodyPr wrap="none" rtlCol="0">
                <a:spAutoFit/>
              </a:bodyPr>
              <a:lstStyle/>
              <a:p>
                <a:r>
                  <a:rPr lang="de-DE" dirty="0">
                    <a:solidFill>
                      <a:schemeClr val="tx2"/>
                    </a:solidFill>
                  </a:rPr>
                  <a:t>Seasonal </a:t>
                </a:r>
                <a:r>
                  <a:rPr lang="de-DE" dirty="0" err="1">
                    <a:solidFill>
                      <a:schemeClr val="tx2"/>
                    </a:solidFill>
                  </a:rPr>
                  <a:t>component</a:t>
                </a:r>
                <a:r>
                  <a:rPr lang="de-DE" dirty="0">
                    <a:solidFill>
                      <a:schemeClr val="tx2"/>
                    </a:solidFill>
                  </a:rPr>
                  <a:t> s, so </a:t>
                </a:r>
                <a14:m>
                  <m:oMath xmlns:m="http://schemas.openxmlformats.org/officeDocument/2006/math">
                    <m:sSub>
                      <m:sSubPr>
                        <m:ctrlPr>
                          <a:rPr lang="de-DE"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rPr>
                          <m:t>𝑋</m:t>
                        </m:r>
                      </m:e>
                      <m:sub>
                        <m:r>
                          <a:rPr lang="de-DE" b="0" i="1" smtClean="0">
                            <a:solidFill>
                              <a:schemeClr val="tx2"/>
                            </a:solidFill>
                            <a:latin typeface="Cambria Math" panose="02040503050406030204" pitchFamily="18" charset="0"/>
                          </a:rPr>
                          <m:t>𝑡</m:t>
                        </m:r>
                      </m:sub>
                    </m:sSub>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𝑎𝑛𝑑</m:t>
                    </m:r>
                    <m:r>
                      <a:rPr lang="de-DE" b="0" i="1" smtClean="0">
                        <a:solidFill>
                          <a:schemeClr val="tx2"/>
                        </a:solidFill>
                        <a:latin typeface="Cambria Math" panose="02040503050406030204" pitchFamily="18" charset="0"/>
                      </a:rPr>
                      <m:t> </m:t>
                    </m:r>
                    <m:sSub>
                      <m:sSubPr>
                        <m:ctrlPr>
                          <a:rPr lang="de-DE" b="0"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rPr>
                          <m:t>𝑋</m:t>
                        </m:r>
                      </m:e>
                      <m:sub>
                        <m:r>
                          <a:rPr lang="de-DE" b="0" i="1" smtClean="0">
                            <a:solidFill>
                              <a:schemeClr val="tx2"/>
                            </a:solidFill>
                            <a:latin typeface="Cambria Math" panose="02040503050406030204" pitchFamily="18" charset="0"/>
                          </a:rPr>
                          <m:t>𝑡</m:t>
                        </m:r>
                        <m:r>
                          <a:rPr lang="de-DE" b="0" i="1" smtClean="0">
                            <a:solidFill>
                              <a:schemeClr val="tx2"/>
                            </a:solidFill>
                            <a:latin typeface="Cambria Math" panose="02040503050406030204" pitchFamily="18" charset="0"/>
                          </a:rPr>
                          <m:t>+</m:t>
                        </m:r>
                        <m:r>
                          <a:rPr lang="de-DE" b="0" i="1" smtClean="0">
                            <a:solidFill>
                              <a:schemeClr val="tx2"/>
                            </a:solidFill>
                            <a:latin typeface="Cambria Math" panose="02040503050406030204" pitchFamily="18" charset="0"/>
                          </a:rPr>
                          <m:t>𝑠</m:t>
                        </m:r>
                      </m:sub>
                    </m:sSub>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𝑎𝑟𝑒</m:t>
                    </m:r>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𝑐𝑜𝑟𝑟𝑒𝑙𝑎𝑡𝑒𝑑</m:t>
                    </m:r>
                    <m:r>
                      <a:rPr lang="de-DE" b="0" i="1" smtClean="0">
                        <a:solidFill>
                          <a:schemeClr val="tx2"/>
                        </a:solidFill>
                        <a:latin typeface="Cambria Math" panose="02040503050406030204" pitchFamily="18" charset="0"/>
                      </a:rPr>
                      <m:t>.</m:t>
                    </m:r>
                  </m:oMath>
                </a14:m>
                <a:endParaRPr lang="de-DE" b="0" i="1" dirty="0">
                  <a:solidFill>
                    <a:schemeClr val="tx2"/>
                  </a:solidFill>
                  <a:latin typeface="Cambria Math" panose="02040503050406030204" pitchFamily="18" charset="0"/>
                </a:endParaRPr>
              </a:p>
              <a:p>
                <a:r>
                  <a:rPr lang="de-DE" dirty="0">
                    <a:solidFill>
                      <a:schemeClr val="tx2"/>
                    </a:solidFill>
                  </a:rPr>
                  <a:t>Due </a:t>
                </a:r>
                <a:r>
                  <a:rPr lang="de-DE" dirty="0" err="1">
                    <a:solidFill>
                      <a:schemeClr val="tx2"/>
                    </a:solidFill>
                  </a:rPr>
                  <a:t>to</a:t>
                </a:r>
                <a:r>
                  <a:rPr lang="de-DE" dirty="0">
                    <a:solidFill>
                      <a:schemeClr val="tx2"/>
                    </a:solidFill>
                  </a:rPr>
                  <a:t> </a:t>
                </a:r>
                <a:r>
                  <a:rPr lang="de-DE" dirty="0" err="1">
                    <a:solidFill>
                      <a:schemeClr val="tx2"/>
                    </a:solidFill>
                  </a:rPr>
                  <a:t>this</a:t>
                </a:r>
                <a:r>
                  <a:rPr lang="de-DE" dirty="0">
                    <a:solidFill>
                      <a:schemeClr val="tx2"/>
                    </a:solidFill>
                  </a:rPr>
                  <a:t> additional </a:t>
                </a:r>
                <a:r>
                  <a:rPr lang="de-DE" dirty="0" err="1">
                    <a:solidFill>
                      <a:schemeClr val="tx2"/>
                    </a:solidFill>
                  </a:rPr>
                  <a:t>relationship</a:t>
                </a:r>
                <a:r>
                  <a:rPr lang="de-DE" dirty="0">
                    <a:solidFill>
                      <a:schemeClr val="tx2"/>
                    </a:solidFill>
                  </a:rPr>
                  <a:t> </a:t>
                </a:r>
                <a:r>
                  <a:rPr lang="de-DE" dirty="0" err="1">
                    <a:solidFill>
                      <a:schemeClr val="tx2"/>
                    </a:solidFill>
                  </a:rPr>
                  <a:t>we</a:t>
                </a:r>
                <a:r>
                  <a:rPr lang="de-DE" dirty="0">
                    <a:solidFill>
                      <a:schemeClr val="tx2"/>
                    </a:solidFill>
                  </a:rPr>
                  <a:t> </a:t>
                </a:r>
                <a:r>
                  <a:rPr lang="de-DE" dirty="0" err="1">
                    <a:solidFill>
                      <a:schemeClr val="tx2"/>
                    </a:solidFill>
                  </a:rPr>
                  <a:t>try</a:t>
                </a:r>
                <a:r>
                  <a:rPr lang="de-DE" dirty="0">
                    <a:solidFill>
                      <a:schemeClr val="tx2"/>
                    </a:solidFill>
                  </a:rPr>
                  <a:t> </a:t>
                </a:r>
                <a:r>
                  <a:rPr lang="de-DE" dirty="0" err="1">
                    <a:solidFill>
                      <a:schemeClr val="tx2"/>
                    </a:solidFill>
                  </a:rPr>
                  <a:t>to</a:t>
                </a:r>
                <a:r>
                  <a:rPr lang="de-DE" dirty="0">
                    <a:solidFill>
                      <a:schemeClr val="tx2"/>
                    </a:solidFill>
                  </a:rPr>
                  <a:t> fit an ARIMA-model </a:t>
                </a:r>
                <a:r>
                  <a:rPr lang="de-DE" dirty="0" err="1">
                    <a:solidFill>
                      <a:schemeClr val="tx2"/>
                    </a:solidFill>
                  </a:rPr>
                  <a:t>to</a:t>
                </a:r>
                <a:r>
                  <a:rPr lang="de-DE" dirty="0">
                    <a:solidFill>
                      <a:schemeClr val="tx2"/>
                    </a:solidFill>
                  </a:rPr>
                  <a:t> </a:t>
                </a:r>
                <a:r>
                  <a:rPr lang="de-DE" dirty="0" err="1">
                    <a:solidFill>
                      <a:schemeClr val="tx2"/>
                    </a:solidFill>
                  </a:rPr>
                  <a:t>these</a:t>
                </a:r>
                <a:r>
                  <a:rPr lang="de-DE" dirty="0">
                    <a:solidFill>
                      <a:schemeClr val="tx2"/>
                    </a:solidFill>
                  </a:rPr>
                  <a:t> </a:t>
                </a:r>
                <a:r>
                  <a:rPr lang="de-DE" dirty="0" err="1">
                    <a:solidFill>
                      <a:schemeClr val="tx2"/>
                    </a:solidFill>
                  </a:rPr>
                  <a:t>values</a:t>
                </a:r>
                <a:r>
                  <a:rPr lang="de-DE" dirty="0">
                    <a:solidFill>
                      <a:schemeClr val="tx2"/>
                    </a:solidFill>
                  </a:rPr>
                  <a:t>.</a:t>
                </a:r>
              </a:p>
              <a:p>
                <a:r>
                  <a:rPr lang="de-DE" dirty="0">
                    <a:solidFill>
                      <a:schemeClr val="tx2"/>
                    </a:solidFill>
                  </a:rPr>
                  <a:t>This </a:t>
                </a:r>
                <a:r>
                  <a:rPr lang="de-DE" dirty="0" err="1">
                    <a:solidFill>
                      <a:schemeClr val="tx2"/>
                    </a:solidFill>
                  </a:rPr>
                  <a:t>model</a:t>
                </a:r>
                <a:r>
                  <a:rPr lang="de-DE" dirty="0">
                    <a:solidFill>
                      <a:schemeClr val="tx2"/>
                    </a:solidFill>
                  </a:rPr>
                  <a:t> </a:t>
                </a:r>
                <a:r>
                  <a:rPr lang="de-DE" dirty="0" err="1">
                    <a:solidFill>
                      <a:schemeClr val="tx2"/>
                    </a:solidFill>
                  </a:rPr>
                  <a:t>is</a:t>
                </a:r>
                <a:r>
                  <a:rPr lang="de-DE" dirty="0">
                    <a:solidFill>
                      <a:schemeClr val="tx2"/>
                    </a:solidFill>
                  </a:rPr>
                  <a:t> </a:t>
                </a:r>
                <a:r>
                  <a:rPr lang="de-DE" dirty="0" err="1">
                    <a:solidFill>
                      <a:schemeClr val="tx2"/>
                    </a:solidFill>
                  </a:rPr>
                  <a:t>called</a:t>
                </a:r>
                <a:r>
                  <a:rPr lang="de-DE" dirty="0">
                    <a:solidFill>
                      <a:schemeClr val="tx2"/>
                    </a:solidFill>
                  </a:rPr>
                  <a:t> </a:t>
                </a:r>
              </a:p>
              <a:p>
                <a:endParaRPr lang="en-US" dirty="0">
                  <a:solidFill>
                    <a:schemeClr val="tx2"/>
                  </a:solidFill>
                </a:endParaRPr>
              </a:p>
              <a:p>
                <a:r>
                  <a:rPr lang="en-US" dirty="0">
                    <a:solidFill>
                      <a:schemeClr val="tx2"/>
                    </a:solidFill>
                  </a:rPr>
                  <a:t>Where </a:t>
                </a:r>
                <a14:m>
                  <m:oMath xmlns:m="http://schemas.openxmlformats.org/officeDocument/2006/math">
                    <m:r>
                      <m:rPr>
                        <m:sty m:val="p"/>
                      </m:rPr>
                      <a:rPr lang="el-GR" i="1" smtClean="0">
                        <a:solidFill>
                          <a:schemeClr val="tx2"/>
                        </a:solidFill>
                        <a:latin typeface="Cambria Math" panose="02040503050406030204" pitchFamily="18" charset="0"/>
                        <a:ea typeface="Cambria Math" panose="02040503050406030204" pitchFamily="18" charset="0"/>
                      </a:rPr>
                      <m:t>Φ</m:t>
                    </m:r>
                    <m:d>
                      <m:dPr>
                        <m:ctrlPr>
                          <a:rPr lang="de-DE" b="0" i="1" smtClean="0">
                            <a:solidFill>
                              <a:schemeClr val="tx2"/>
                            </a:solidFill>
                            <a:latin typeface="Cambria Math" panose="02040503050406030204" pitchFamily="18" charset="0"/>
                            <a:ea typeface="Cambria Math" panose="02040503050406030204" pitchFamily="18" charset="0"/>
                          </a:rPr>
                        </m:ctrlPr>
                      </m:dPr>
                      <m:e>
                        <m:sSup>
                          <m:sSupPr>
                            <m:ctrlPr>
                              <a:rPr lang="de-DE" b="0" i="1" smtClean="0">
                                <a:solidFill>
                                  <a:schemeClr val="tx2"/>
                                </a:solidFill>
                                <a:latin typeface="Cambria Math" panose="02040503050406030204" pitchFamily="18" charset="0"/>
                                <a:ea typeface="Cambria Math" panose="02040503050406030204" pitchFamily="18" charset="0"/>
                              </a:rPr>
                            </m:ctrlPr>
                          </m:sSupPr>
                          <m:e>
                            <m:r>
                              <a:rPr lang="de-DE" b="0" i="1" smtClean="0">
                                <a:solidFill>
                                  <a:schemeClr val="tx2"/>
                                </a:solidFill>
                                <a:latin typeface="Cambria Math" panose="02040503050406030204" pitchFamily="18" charset="0"/>
                                <a:ea typeface="Cambria Math" panose="02040503050406030204" pitchFamily="18" charset="0"/>
                              </a:rPr>
                              <m:t>𝐵</m:t>
                            </m:r>
                          </m:e>
                          <m:sup>
                            <m:r>
                              <a:rPr lang="de-DE" b="0" i="1" smtClean="0">
                                <a:solidFill>
                                  <a:schemeClr val="tx2"/>
                                </a:solidFill>
                                <a:latin typeface="Cambria Math" panose="02040503050406030204" pitchFamily="18" charset="0"/>
                                <a:ea typeface="Cambria Math" panose="02040503050406030204" pitchFamily="18" charset="0"/>
                              </a:rPr>
                              <m:t>𝑠</m:t>
                            </m:r>
                          </m:sup>
                        </m:sSup>
                      </m:e>
                    </m:d>
                    <m:r>
                      <a:rPr lang="de-DE" b="0" i="1" smtClean="0">
                        <a:solidFill>
                          <a:schemeClr val="tx2"/>
                        </a:solidFill>
                        <a:latin typeface="Cambria Math" panose="02040503050406030204" pitchFamily="18" charset="0"/>
                        <a:ea typeface="Cambria Math" panose="02040503050406030204" pitchFamily="18" charset="0"/>
                      </a:rPr>
                      <m:t>=(1−</m:t>
                    </m:r>
                    <m:sSub>
                      <m:sSubPr>
                        <m:ctrlPr>
                          <a:rPr lang="de-DE" b="0" i="1" smtClean="0">
                            <a:solidFill>
                              <a:schemeClr val="tx2"/>
                            </a:solidFill>
                            <a:latin typeface="Cambria Math" panose="02040503050406030204" pitchFamily="18" charset="0"/>
                            <a:ea typeface="Cambria Math" panose="02040503050406030204" pitchFamily="18" charset="0"/>
                          </a:rPr>
                        </m:ctrlPr>
                      </m:sSubPr>
                      <m:e>
                        <m:r>
                          <m:rPr>
                            <m:sty m:val="p"/>
                          </m:rPr>
                          <a:rPr lang="el-GR" b="0" i="1" smtClean="0">
                            <a:solidFill>
                              <a:schemeClr val="tx2"/>
                            </a:solidFill>
                            <a:latin typeface="Cambria Math" panose="02040503050406030204" pitchFamily="18" charset="0"/>
                            <a:ea typeface="Cambria Math" panose="02040503050406030204" pitchFamily="18" charset="0"/>
                          </a:rPr>
                          <m:t>Φ</m:t>
                        </m:r>
                      </m:e>
                      <m:sub>
                        <m:r>
                          <a:rPr lang="de-DE" b="0" i="1" smtClean="0">
                            <a:solidFill>
                              <a:schemeClr val="tx2"/>
                            </a:solidFill>
                            <a:latin typeface="Cambria Math" panose="02040503050406030204" pitchFamily="18" charset="0"/>
                            <a:ea typeface="Cambria Math" panose="02040503050406030204" pitchFamily="18" charset="0"/>
                          </a:rPr>
                          <m:t>1</m:t>
                        </m:r>
                      </m:sub>
                    </m:sSub>
                    <m:sSup>
                      <m:sSupPr>
                        <m:ctrlPr>
                          <a:rPr lang="de-DE" b="0" i="1" smtClean="0">
                            <a:solidFill>
                              <a:schemeClr val="tx2"/>
                            </a:solidFill>
                            <a:latin typeface="Cambria Math" panose="02040503050406030204" pitchFamily="18" charset="0"/>
                            <a:ea typeface="Cambria Math" panose="02040503050406030204" pitchFamily="18" charset="0"/>
                          </a:rPr>
                        </m:ctrlPr>
                      </m:sSupPr>
                      <m:e>
                        <m:r>
                          <a:rPr lang="de-DE" b="0" i="1" smtClean="0">
                            <a:solidFill>
                              <a:schemeClr val="tx2"/>
                            </a:solidFill>
                            <a:latin typeface="Cambria Math" panose="02040503050406030204" pitchFamily="18" charset="0"/>
                            <a:ea typeface="Cambria Math" panose="02040503050406030204" pitchFamily="18" charset="0"/>
                          </a:rPr>
                          <m:t>𝐵</m:t>
                        </m:r>
                      </m:e>
                      <m:sup>
                        <m:r>
                          <a:rPr lang="de-DE" b="0" i="1" smtClean="0">
                            <a:solidFill>
                              <a:schemeClr val="tx2"/>
                            </a:solidFill>
                            <a:latin typeface="Cambria Math" panose="02040503050406030204" pitchFamily="18" charset="0"/>
                            <a:ea typeface="Cambria Math" panose="02040503050406030204" pitchFamily="18" charset="0"/>
                          </a:rPr>
                          <m:t>𝑠</m:t>
                        </m:r>
                      </m:sup>
                    </m:sSup>
                    <m:r>
                      <a:rPr lang="de-DE" b="0" i="1" smtClean="0">
                        <a:solidFill>
                          <a:schemeClr val="tx2"/>
                        </a:solidFill>
                        <a:latin typeface="Cambria Math" panose="02040503050406030204" pitchFamily="18" charset="0"/>
                        <a:ea typeface="Cambria Math" panose="02040503050406030204" pitchFamily="18" charset="0"/>
                      </a:rPr>
                      <m:t>−</m:t>
                    </m:r>
                    <m:sSub>
                      <m:sSubPr>
                        <m:ctrlPr>
                          <a:rPr lang="de-DE" i="1">
                            <a:solidFill>
                              <a:schemeClr val="tx2"/>
                            </a:solidFill>
                            <a:latin typeface="Cambria Math" panose="02040503050406030204" pitchFamily="18" charset="0"/>
                            <a:ea typeface="Cambria Math" panose="02040503050406030204" pitchFamily="18" charset="0"/>
                          </a:rPr>
                        </m:ctrlPr>
                      </m:sSubPr>
                      <m:e>
                        <m:r>
                          <m:rPr>
                            <m:sty m:val="p"/>
                          </m:rPr>
                          <a:rPr lang="el-GR" i="1">
                            <a:solidFill>
                              <a:schemeClr val="tx2"/>
                            </a:solidFill>
                            <a:latin typeface="Cambria Math" panose="02040503050406030204" pitchFamily="18" charset="0"/>
                            <a:ea typeface="Cambria Math" panose="02040503050406030204" pitchFamily="18" charset="0"/>
                          </a:rPr>
                          <m:t>Φ</m:t>
                        </m:r>
                      </m:e>
                      <m:sub>
                        <m:r>
                          <a:rPr lang="de-DE" b="0" i="1" smtClean="0">
                            <a:solidFill>
                              <a:schemeClr val="tx2"/>
                            </a:solidFill>
                            <a:latin typeface="Cambria Math" panose="02040503050406030204" pitchFamily="18" charset="0"/>
                            <a:ea typeface="Cambria Math" panose="02040503050406030204" pitchFamily="18" charset="0"/>
                          </a:rPr>
                          <m:t>2</m:t>
                        </m:r>
                      </m:sub>
                    </m:sSub>
                    <m:sSup>
                      <m:sSupPr>
                        <m:ctrlPr>
                          <a:rPr lang="de-DE" i="1">
                            <a:solidFill>
                              <a:schemeClr val="tx2"/>
                            </a:solidFill>
                            <a:latin typeface="Cambria Math" panose="02040503050406030204" pitchFamily="18" charset="0"/>
                            <a:ea typeface="Cambria Math" panose="02040503050406030204" pitchFamily="18" charset="0"/>
                          </a:rPr>
                        </m:ctrlPr>
                      </m:sSupPr>
                      <m:e>
                        <m:r>
                          <a:rPr lang="de-DE" i="1">
                            <a:solidFill>
                              <a:schemeClr val="tx2"/>
                            </a:solidFill>
                            <a:latin typeface="Cambria Math" panose="02040503050406030204" pitchFamily="18" charset="0"/>
                            <a:ea typeface="Cambria Math" panose="02040503050406030204" pitchFamily="18" charset="0"/>
                          </a:rPr>
                          <m:t>𝐵</m:t>
                        </m:r>
                      </m:e>
                      <m:sup>
                        <m:r>
                          <a:rPr lang="de-DE" b="0" i="1" smtClean="0">
                            <a:solidFill>
                              <a:schemeClr val="tx2"/>
                            </a:solidFill>
                            <a:latin typeface="Cambria Math" panose="02040503050406030204" pitchFamily="18" charset="0"/>
                            <a:ea typeface="Cambria Math" panose="02040503050406030204" pitchFamily="18" charset="0"/>
                          </a:rPr>
                          <m:t>2</m:t>
                        </m:r>
                        <m:r>
                          <a:rPr lang="de-DE" i="1">
                            <a:solidFill>
                              <a:schemeClr val="tx2"/>
                            </a:solidFill>
                            <a:latin typeface="Cambria Math" panose="02040503050406030204" pitchFamily="18" charset="0"/>
                            <a:ea typeface="Cambria Math" panose="02040503050406030204" pitchFamily="18" charset="0"/>
                          </a:rPr>
                          <m:t>𝑠</m:t>
                        </m:r>
                      </m:sup>
                    </m:sSup>
                    <m:r>
                      <a:rPr lang="de-DE" b="0" i="1" smtClean="0">
                        <a:solidFill>
                          <a:schemeClr val="tx2"/>
                        </a:solidFill>
                        <a:latin typeface="Cambria Math" panose="02040503050406030204" pitchFamily="18" charset="0"/>
                        <a:ea typeface="Cambria Math" panose="02040503050406030204" pitchFamily="18" charset="0"/>
                      </a:rPr>
                      <m:t>−…−</m:t>
                    </m:r>
                    <m:sSub>
                      <m:sSubPr>
                        <m:ctrlPr>
                          <a:rPr lang="de-DE" i="1">
                            <a:solidFill>
                              <a:schemeClr val="tx2"/>
                            </a:solidFill>
                            <a:latin typeface="Cambria Math" panose="02040503050406030204" pitchFamily="18" charset="0"/>
                            <a:ea typeface="Cambria Math" panose="02040503050406030204" pitchFamily="18" charset="0"/>
                          </a:rPr>
                        </m:ctrlPr>
                      </m:sSubPr>
                      <m:e>
                        <m:r>
                          <m:rPr>
                            <m:sty m:val="p"/>
                          </m:rPr>
                          <a:rPr lang="el-GR" i="1">
                            <a:solidFill>
                              <a:schemeClr val="tx2"/>
                            </a:solidFill>
                            <a:latin typeface="Cambria Math" panose="02040503050406030204" pitchFamily="18" charset="0"/>
                            <a:ea typeface="Cambria Math" panose="02040503050406030204" pitchFamily="18" charset="0"/>
                          </a:rPr>
                          <m:t>Φ</m:t>
                        </m:r>
                      </m:e>
                      <m:sub>
                        <m:r>
                          <a:rPr lang="de-DE" b="0" i="1" smtClean="0">
                            <a:solidFill>
                              <a:schemeClr val="tx2"/>
                            </a:solidFill>
                            <a:latin typeface="Cambria Math" panose="02040503050406030204" pitchFamily="18" charset="0"/>
                            <a:ea typeface="Cambria Math" panose="02040503050406030204" pitchFamily="18" charset="0"/>
                          </a:rPr>
                          <m:t>𝑃</m:t>
                        </m:r>
                      </m:sub>
                    </m:sSub>
                    <m:sSup>
                      <m:sSupPr>
                        <m:ctrlPr>
                          <a:rPr lang="de-DE" i="1">
                            <a:solidFill>
                              <a:schemeClr val="tx2"/>
                            </a:solidFill>
                            <a:latin typeface="Cambria Math" panose="02040503050406030204" pitchFamily="18" charset="0"/>
                            <a:ea typeface="Cambria Math" panose="02040503050406030204" pitchFamily="18" charset="0"/>
                          </a:rPr>
                        </m:ctrlPr>
                      </m:sSupPr>
                      <m:e>
                        <m:r>
                          <a:rPr lang="de-DE" i="1">
                            <a:solidFill>
                              <a:schemeClr val="tx2"/>
                            </a:solidFill>
                            <a:latin typeface="Cambria Math" panose="02040503050406030204" pitchFamily="18" charset="0"/>
                            <a:ea typeface="Cambria Math" panose="02040503050406030204" pitchFamily="18" charset="0"/>
                          </a:rPr>
                          <m:t>𝐵</m:t>
                        </m:r>
                      </m:e>
                      <m:sup>
                        <m:r>
                          <a:rPr lang="de-DE" b="0" i="1" smtClean="0">
                            <a:solidFill>
                              <a:schemeClr val="tx2"/>
                            </a:solidFill>
                            <a:latin typeface="Cambria Math" panose="02040503050406030204" pitchFamily="18" charset="0"/>
                            <a:ea typeface="Cambria Math" panose="02040503050406030204" pitchFamily="18" charset="0"/>
                          </a:rPr>
                          <m:t>𝑃</m:t>
                        </m:r>
                        <m:r>
                          <a:rPr lang="de-DE" i="1">
                            <a:solidFill>
                              <a:schemeClr val="tx2"/>
                            </a:solidFill>
                            <a:latin typeface="Cambria Math" panose="02040503050406030204" pitchFamily="18" charset="0"/>
                            <a:ea typeface="Cambria Math" panose="02040503050406030204" pitchFamily="18" charset="0"/>
                          </a:rPr>
                          <m:t>𝑠</m:t>
                        </m:r>
                      </m:sup>
                    </m:sSup>
                    <m:r>
                      <a:rPr lang="de-DE" b="0" i="1" smtClean="0">
                        <a:solidFill>
                          <a:schemeClr val="tx2"/>
                        </a:solidFill>
                        <a:latin typeface="Cambria Math" panose="02040503050406030204" pitchFamily="18" charset="0"/>
                        <a:ea typeface="Cambria Math" panose="02040503050406030204" pitchFamily="18" charset="0"/>
                      </a:rPr>
                      <m:t>)</m:t>
                    </m:r>
                  </m:oMath>
                </a14:m>
                <a:r>
                  <a:rPr lang="en-US" dirty="0">
                    <a:solidFill>
                      <a:schemeClr val="tx2"/>
                    </a:solidFill>
                  </a:rPr>
                  <a:t> </a:t>
                </a:r>
              </a:p>
              <a:p>
                <a:r>
                  <a:rPr lang="en-US" dirty="0">
                    <a:solidFill>
                      <a:schemeClr val="tx2"/>
                    </a:solidFill>
                  </a:rPr>
                  <a:t>And </a:t>
                </a:r>
                <a14:m>
                  <m:oMath xmlns:m="http://schemas.openxmlformats.org/officeDocument/2006/math">
                    <m:r>
                      <m:rPr>
                        <m:sty m:val="p"/>
                      </m:rPr>
                      <a:rPr lang="el-GR" i="1" smtClean="0">
                        <a:solidFill>
                          <a:schemeClr val="tx2"/>
                        </a:solidFill>
                        <a:latin typeface="Cambria Math" panose="02040503050406030204" pitchFamily="18" charset="0"/>
                        <a:ea typeface="Cambria Math" panose="02040503050406030204" pitchFamily="18" charset="0"/>
                      </a:rPr>
                      <m:t>Θ</m:t>
                    </m:r>
                    <m:d>
                      <m:dPr>
                        <m:ctrlPr>
                          <a:rPr lang="de-DE" b="0" i="1" smtClean="0">
                            <a:solidFill>
                              <a:schemeClr val="tx2"/>
                            </a:solidFill>
                            <a:latin typeface="Cambria Math" panose="02040503050406030204" pitchFamily="18" charset="0"/>
                            <a:ea typeface="Cambria Math" panose="02040503050406030204" pitchFamily="18" charset="0"/>
                          </a:rPr>
                        </m:ctrlPr>
                      </m:dPr>
                      <m:e>
                        <m:sSup>
                          <m:sSupPr>
                            <m:ctrlPr>
                              <a:rPr lang="de-DE" b="0" i="1" smtClean="0">
                                <a:solidFill>
                                  <a:schemeClr val="tx2"/>
                                </a:solidFill>
                                <a:latin typeface="Cambria Math" panose="02040503050406030204" pitchFamily="18" charset="0"/>
                                <a:ea typeface="Cambria Math" panose="02040503050406030204" pitchFamily="18" charset="0"/>
                              </a:rPr>
                            </m:ctrlPr>
                          </m:sSupPr>
                          <m:e>
                            <m:r>
                              <a:rPr lang="de-DE" b="0" i="1" smtClean="0">
                                <a:solidFill>
                                  <a:schemeClr val="tx2"/>
                                </a:solidFill>
                                <a:latin typeface="Cambria Math" panose="02040503050406030204" pitchFamily="18" charset="0"/>
                                <a:ea typeface="Cambria Math" panose="02040503050406030204" pitchFamily="18" charset="0"/>
                              </a:rPr>
                              <m:t>𝐵</m:t>
                            </m:r>
                          </m:e>
                          <m:sup>
                            <m:r>
                              <a:rPr lang="de-DE" b="0" i="1" smtClean="0">
                                <a:solidFill>
                                  <a:schemeClr val="tx2"/>
                                </a:solidFill>
                                <a:latin typeface="Cambria Math" panose="02040503050406030204" pitchFamily="18" charset="0"/>
                                <a:ea typeface="Cambria Math" panose="02040503050406030204" pitchFamily="18" charset="0"/>
                              </a:rPr>
                              <m:t>𝑠</m:t>
                            </m:r>
                          </m:sup>
                        </m:sSup>
                      </m:e>
                    </m:d>
                    <m:r>
                      <a:rPr lang="de-DE" b="0" i="1" smtClean="0">
                        <a:solidFill>
                          <a:schemeClr val="tx2"/>
                        </a:solidFill>
                        <a:latin typeface="Cambria Math" panose="02040503050406030204" pitchFamily="18" charset="0"/>
                        <a:ea typeface="Cambria Math" panose="02040503050406030204" pitchFamily="18" charset="0"/>
                      </a:rPr>
                      <m:t>=(1−</m:t>
                    </m:r>
                    <m:sSub>
                      <m:sSubPr>
                        <m:ctrlPr>
                          <a:rPr lang="de-DE" b="0" i="1" smtClean="0">
                            <a:solidFill>
                              <a:schemeClr val="tx2"/>
                            </a:solidFill>
                            <a:latin typeface="Cambria Math" panose="02040503050406030204" pitchFamily="18" charset="0"/>
                            <a:ea typeface="Cambria Math" panose="02040503050406030204" pitchFamily="18" charset="0"/>
                          </a:rPr>
                        </m:ctrlPr>
                      </m:sSubPr>
                      <m:e>
                        <m:r>
                          <m:rPr>
                            <m:sty m:val="p"/>
                          </m:rPr>
                          <a:rPr lang="el-GR" b="0" i="1" smtClean="0">
                            <a:solidFill>
                              <a:schemeClr val="tx2"/>
                            </a:solidFill>
                            <a:latin typeface="Cambria Math" panose="02040503050406030204" pitchFamily="18" charset="0"/>
                            <a:ea typeface="Cambria Math" panose="02040503050406030204" pitchFamily="18" charset="0"/>
                          </a:rPr>
                          <m:t>Θ</m:t>
                        </m:r>
                      </m:e>
                      <m:sub>
                        <m:r>
                          <a:rPr lang="de-DE" b="0" i="1" smtClean="0">
                            <a:solidFill>
                              <a:schemeClr val="tx2"/>
                            </a:solidFill>
                            <a:latin typeface="Cambria Math" panose="02040503050406030204" pitchFamily="18" charset="0"/>
                            <a:ea typeface="Cambria Math" panose="02040503050406030204" pitchFamily="18" charset="0"/>
                          </a:rPr>
                          <m:t>1</m:t>
                        </m:r>
                      </m:sub>
                    </m:sSub>
                    <m:sSup>
                      <m:sSupPr>
                        <m:ctrlPr>
                          <a:rPr lang="de-DE" b="0" i="1" smtClean="0">
                            <a:solidFill>
                              <a:schemeClr val="tx2"/>
                            </a:solidFill>
                            <a:latin typeface="Cambria Math" panose="02040503050406030204" pitchFamily="18" charset="0"/>
                            <a:ea typeface="Cambria Math" panose="02040503050406030204" pitchFamily="18" charset="0"/>
                          </a:rPr>
                        </m:ctrlPr>
                      </m:sSupPr>
                      <m:e>
                        <m:r>
                          <a:rPr lang="de-DE" b="0" i="1" smtClean="0">
                            <a:solidFill>
                              <a:schemeClr val="tx2"/>
                            </a:solidFill>
                            <a:latin typeface="Cambria Math" panose="02040503050406030204" pitchFamily="18" charset="0"/>
                            <a:ea typeface="Cambria Math" panose="02040503050406030204" pitchFamily="18" charset="0"/>
                          </a:rPr>
                          <m:t>𝐵</m:t>
                        </m:r>
                      </m:e>
                      <m:sup>
                        <m:r>
                          <a:rPr lang="de-DE" b="0" i="1" smtClean="0">
                            <a:solidFill>
                              <a:schemeClr val="tx2"/>
                            </a:solidFill>
                            <a:latin typeface="Cambria Math" panose="02040503050406030204" pitchFamily="18" charset="0"/>
                            <a:ea typeface="Cambria Math" panose="02040503050406030204" pitchFamily="18" charset="0"/>
                          </a:rPr>
                          <m:t>𝑠</m:t>
                        </m:r>
                      </m:sup>
                    </m:sSup>
                    <m:r>
                      <a:rPr lang="de-DE" b="0" i="1" smtClean="0">
                        <a:solidFill>
                          <a:schemeClr val="tx2"/>
                        </a:solidFill>
                        <a:latin typeface="Cambria Math" panose="02040503050406030204" pitchFamily="18" charset="0"/>
                        <a:ea typeface="Cambria Math" panose="02040503050406030204" pitchFamily="18" charset="0"/>
                      </a:rPr>
                      <m:t>−</m:t>
                    </m:r>
                    <m:sSub>
                      <m:sSubPr>
                        <m:ctrlPr>
                          <a:rPr lang="de-DE" i="1">
                            <a:solidFill>
                              <a:schemeClr val="tx2"/>
                            </a:solidFill>
                            <a:latin typeface="Cambria Math" panose="02040503050406030204" pitchFamily="18" charset="0"/>
                            <a:ea typeface="Cambria Math" panose="02040503050406030204" pitchFamily="18" charset="0"/>
                          </a:rPr>
                        </m:ctrlPr>
                      </m:sSubPr>
                      <m:e>
                        <m:r>
                          <m:rPr>
                            <m:sty m:val="p"/>
                          </m:rPr>
                          <a:rPr lang="el-GR" i="1">
                            <a:solidFill>
                              <a:schemeClr val="tx2"/>
                            </a:solidFill>
                            <a:latin typeface="Cambria Math" panose="02040503050406030204" pitchFamily="18" charset="0"/>
                            <a:ea typeface="Cambria Math" panose="02040503050406030204" pitchFamily="18" charset="0"/>
                          </a:rPr>
                          <m:t>Θ</m:t>
                        </m:r>
                      </m:e>
                      <m:sub>
                        <m:r>
                          <a:rPr lang="de-DE" b="0" i="1" smtClean="0">
                            <a:solidFill>
                              <a:schemeClr val="tx2"/>
                            </a:solidFill>
                            <a:latin typeface="Cambria Math" panose="02040503050406030204" pitchFamily="18" charset="0"/>
                            <a:ea typeface="Cambria Math" panose="02040503050406030204" pitchFamily="18" charset="0"/>
                          </a:rPr>
                          <m:t>2</m:t>
                        </m:r>
                      </m:sub>
                    </m:sSub>
                    <m:sSup>
                      <m:sSupPr>
                        <m:ctrlPr>
                          <a:rPr lang="de-DE" i="1">
                            <a:solidFill>
                              <a:schemeClr val="tx2"/>
                            </a:solidFill>
                            <a:latin typeface="Cambria Math" panose="02040503050406030204" pitchFamily="18" charset="0"/>
                            <a:ea typeface="Cambria Math" panose="02040503050406030204" pitchFamily="18" charset="0"/>
                          </a:rPr>
                        </m:ctrlPr>
                      </m:sSupPr>
                      <m:e>
                        <m:r>
                          <a:rPr lang="de-DE" i="1">
                            <a:solidFill>
                              <a:schemeClr val="tx2"/>
                            </a:solidFill>
                            <a:latin typeface="Cambria Math" panose="02040503050406030204" pitchFamily="18" charset="0"/>
                            <a:ea typeface="Cambria Math" panose="02040503050406030204" pitchFamily="18" charset="0"/>
                          </a:rPr>
                          <m:t>𝐵</m:t>
                        </m:r>
                      </m:e>
                      <m:sup>
                        <m:r>
                          <a:rPr lang="de-DE" b="0" i="1" smtClean="0">
                            <a:solidFill>
                              <a:schemeClr val="tx2"/>
                            </a:solidFill>
                            <a:latin typeface="Cambria Math" panose="02040503050406030204" pitchFamily="18" charset="0"/>
                            <a:ea typeface="Cambria Math" panose="02040503050406030204" pitchFamily="18" charset="0"/>
                          </a:rPr>
                          <m:t>2</m:t>
                        </m:r>
                        <m:r>
                          <a:rPr lang="de-DE" i="1">
                            <a:solidFill>
                              <a:schemeClr val="tx2"/>
                            </a:solidFill>
                            <a:latin typeface="Cambria Math" panose="02040503050406030204" pitchFamily="18" charset="0"/>
                            <a:ea typeface="Cambria Math" panose="02040503050406030204" pitchFamily="18" charset="0"/>
                          </a:rPr>
                          <m:t>𝑠</m:t>
                        </m:r>
                      </m:sup>
                    </m:sSup>
                    <m:r>
                      <a:rPr lang="de-DE" b="0" i="1" smtClean="0">
                        <a:solidFill>
                          <a:schemeClr val="tx2"/>
                        </a:solidFill>
                        <a:latin typeface="Cambria Math" panose="02040503050406030204" pitchFamily="18" charset="0"/>
                        <a:ea typeface="Cambria Math" panose="02040503050406030204" pitchFamily="18" charset="0"/>
                      </a:rPr>
                      <m:t>−…−</m:t>
                    </m:r>
                    <m:sSub>
                      <m:sSubPr>
                        <m:ctrlPr>
                          <a:rPr lang="de-DE" i="1">
                            <a:solidFill>
                              <a:schemeClr val="tx2"/>
                            </a:solidFill>
                            <a:latin typeface="Cambria Math" panose="02040503050406030204" pitchFamily="18" charset="0"/>
                            <a:ea typeface="Cambria Math" panose="02040503050406030204" pitchFamily="18" charset="0"/>
                          </a:rPr>
                        </m:ctrlPr>
                      </m:sSubPr>
                      <m:e>
                        <m:r>
                          <m:rPr>
                            <m:sty m:val="p"/>
                          </m:rPr>
                          <a:rPr lang="el-GR" i="1">
                            <a:solidFill>
                              <a:schemeClr val="tx2"/>
                            </a:solidFill>
                            <a:latin typeface="Cambria Math" panose="02040503050406030204" pitchFamily="18" charset="0"/>
                            <a:ea typeface="Cambria Math" panose="02040503050406030204" pitchFamily="18" charset="0"/>
                          </a:rPr>
                          <m:t>Θ</m:t>
                        </m:r>
                      </m:e>
                      <m:sub>
                        <m:r>
                          <a:rPr lang="de-DE" b="0" i="1" smtClean="0">
                            <a:solidFill>
                              <a:schemeClr val="tx2"/>
                            </a:solidFill>
                            <a:latin typeface="Cambria Math" panose="02040503050406030204" pitchFamily="18" charset="0"/>
                            <a:ea typeface="Cambria Math" panose="02040503050406030204" pitchFamily="18" charset="0"/>
                          </a:rPr>
                          <m:t>𝑄</m:t>
                        </m:r>
                      </m:sub>
                    </m:sSub>
                    <m:sSup>
                      <m:sSupPr>
                        <m:ctrlPr>
                          <a:rPr lang="de-DE" i="1">
                            <a:solidFill>
                              <a:schemeClr val="tx2"/>
                            </a:solidFill>
                            <a:latin typeface="Cambria Math" panose="02040503050406030204" pitchFamily="18" charset="0"/>
                            <a:ea typeface="Cambria Math" panose="02040503050406030204" pitchFamily="18" charset="0"/>
                          </a:rPr>
                        </m:ctrlPr>
                      </m:sSupPr>
                      <m:e>
                        <m:r>
                          <a:rPr lang="de-DE" i="1">
                            <a:solidFill>
                              <a:schemeClr val="tx2"/>
                            </a:solidFill>
                            <a:latin typeface="Cambria Math" panose="02040503050406030204" pitchFamily="18" charset="0"/>
                            <a:ea typeface="Cambria Math" panose="02040503050406030204" pitchFamily="18" charset="0"/>
                          </a:rPr>
                          <m:t>𝐵</m:t>
                        </m:r>
                      </m:e>
                      <m:sup>
                        <m:r>
                          <a:rPr lang="de-DE" b="0" i="1" smtClean="0">
                            <a:solidFill>
                              <a:schemeClr val="tx2"/>
                            </a:solidFill>
                            <a:latin typeface="Cambria Math" panose="02040503050406030204" pitchFamily="18" charset="0"/>
                            <a:ea typeface="Cambria Math" panose="02040503050406030204" pitchFamily="18" charset="0"/>
                          </a:rPr>
                          <m:t>𝑄</m:t>
                        </m:r>
                        <m:r>
                          <a:rPr lang="de-DE" i="1">
                            <a:solidFill>
                              <a:schemeClr val="tx2"/>
                            </a:solidFill>
                            <a:latin typeface="Cambria Math" panose="02040503050406030204" pitchFamily="18" charset="0"/>
                            <a:ea typeface="Cambria Math" panose="02040503050406030204" pitchFamily="18" charset="0"/>
                          </a:rPr>
                          <m:t>𝑠</m:t>
                        </m:r>
                      </m:sup>
                    </m:sSup>
                    <m:r>
                      <a:rPr lang="de-DE" b="0" i="1" smtClean="0">
                        <a:solidFill>
                          <a:schemeClr val="tx2"/>
                        </a:solidFill>
                        <a:latin typeface="Cambria Math" panose="02040503050406030204" pitchFamily="18" charset="0"/>
                        <a:ea typeface="Cambria Math" panose="02040503050406030204" pitchFamily="18" charset="0"/>
                      </a:rPr>
                      <m:t>)</m:t>
                    </m:r>
                  </m:oMath>
                </a14:m>
                <a:endParaRPr lang="en-US" dirty="0">
                  <a:solidFill>
                    <a:schemeClr val="tx2"/>
                  </a:solidFill>
                </a:endParaRPr>
              </a:p>
              <a:p>
                <a:endParaRPr lang="en-US" dirty="0">
                  <a:solidFill>
                    <a:schemeClr val="tx2"/>
                  </a:solidFill>
                </a:endParaRPr>
              </a:p>
            </p:txBody>
          </p:sp>
        </mc:Choice>
        <mc:Fallback xmlns="">
          <p:sp>
            <p:nvSpPr>
              <p:cNvPr id="3" name="Textfeld 2">
                <a:extLst>
                  <a:ext uri="{FF2B5EF4-FFF2-40B4-BE49-F238E27FC236}">
                    <a16:creationId xmlns:a16="http://schemas.microsoft.com/office/drawing/2014/main" id="{2769B859-7043-9044-A694-73E32AE0F801}"/>
                  </a:ext>
                </a:extLst>
              </p:cNvPr>
              <p:cNvSpPr txBox="1">
                <a:spLocks noRot="1" noChangeAspect="1" noMove="1" noResize="1" noEditPoints="1" noAdjustHandles="1" noChangeArrowheads="1" noChangeShapeType="1" noTextEdit="1"/>
              </p:cNvSpPr>
              <p:nvPr/>
            </p:nvSpPr>
            <p:spPr>
              <a:xfrm>
                <a:off x="1369841" y="1101093"/>
                <a:ext cx="6454011" cy="1652440"/>
              </a:xfrm>
              <a:prstGeom prst="rect">
                <a:avLst/>
              </a:prstGeom>
              <a:blipFill>
                <a:blip r:embed="rId2"/>
                <a:stretch>
                  <a:fillRect l="-394" t="-15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feld 3">
                <a:extLst>
                  <a:ext uri="{FF2B5EF4-FFF2-40B4-BE49-F238E27FC236}">
                    <a16:creationId xmlns:a16="http://schemas.microsoft.com/office/drawing/2014/main" id="{90828CBA-0274-0A4E-A433-5F4418BF230E}"/>
                  </a:ext>
                </a:extLst>
              </p:cNvPr>
              <p:cNvSpPr txBox="1"/>
              <p:nvPr/>
            </p:nvSpPr>
            <p:spPr>
              <a:xfrm>
                <a:off x="1369841" y="2753533"/>
                <a:ext cx="4958280" cy="307777"/>
              </a:xfrm>
              <a:prstGeom prst="rect">
                <a:avLst/>
              </a:prstGeom>
              <a:noFill/>
            </p:spPr>
            <p:txBody>
              <a:bodyPr wrap="none" rtlCol="0">
                <a:spAutoFit/>
              </a:bodyPr>
              <a:lstStyle/>
              <a:p>
                <a:r>
                  <a:rPr lang="en-US" dirty="0">
                    <a:solidFill>
                      <a:schemeClr val="tx2"/>
                    </a:solidFill>
                  </a:rPr>
                  <a:t>The </a:t>
                </a:r>
                <a14:m>
                  <m:oMath xmlns:m="http://schemas.openxmlformats.org/officeDocument/2006/math">
                    <m:sSub>
                      <m:sSubPr>
                        <m:ctrlPr>
                          <a:rPr lang="en-US"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rPr>
                          <m:t>𝐵</m:t>
                        </m:r>
                      </m:e>
                      <m:sub>
                        <m:r>
                          <a:rPr lang="de-DE" b="0" i="1" smtClean="0">
                            <a:solidFill>
                              <a:schemeClr val="tx2"/>
                            </a:solidFill>
                            <a:latin typeface="Cambria Math" panose="02040503050406030204" pitchFamily="18" charset="0"/>
                          </a:rPr>
                          <m:t>𝑡</m:t>
                        </m:r>
                      </m:sub>
                    </m:sSub>
                  </m:oMath>
                </a14:m>
                <a:r>
                  <a:rPr lang="en-US" dirty="0">
                    <a:solidFill>
                      <a:schemeClr val="tx2"/>
                    </a:solidFill>
                  </a:rPr>
                  <a:t> can be described by an ordinary ARIMA(</a:t>
                </a:r>
                <a:r>
                  <a:rPr lang="en-US" dirty="0" err="1">
                    <a:solidFill>
                      <a:schemeClr val="tx2"/>
                    </a:solidFill>
                  </a:rPr>
                  <a:t>p,d,q</a:t>
                </a:r>
                <a:r>
                  <a:rPr lang="en-US" dirty="0">
                    <a:solidFill>
                      <a:schemeClr val="tx2"/>
                    </a:solidFill>
                  </a:rPr>
                  <a:t>)-model</a:t>
                </a:r>
              </a:p>
            </p:txBody>
          </p:sp>
        </mc:Choice>
        <mc:Fallback xmlns="">
          <p:sp>
            <p:nvSpPr>
              <p:cNvPr id="4" name="Textfeld 3">
                <a:extLst>
                  <a:ext uri="{FF2B5EF4-FFF2-40B4-BE49-F238E27FC236}">
                    <a16:creationId xmlns:a16="http://schemas.microsoft.com/office/drawing/2014/main" id="{90828CBA-0274-0A4E-A433-5F4418BF230E}"/>
                  </a:ext>
                </a:extLst>
              </p:cNvPr>
              <p:cNvSpPr txBox="1">
                <a:spLocks noRot="1" noChangeAspect="1" noMove="1" noResize="1" noEditPoints="1" noAdjustHandles="1" noChangeArrowheads="1" noChangeShapeType="1" noTextEdit="1"/>
              </p:cNvSpPr>
              <p:nvPr/>
            </p:nvSpPr>
            <p:spPr>
              <a:xfrm>
                <a:off x="1369841" y="2753533"/>
                <a:ext cx="4958280" cy="307777"/>
              </a:xfrm>
              <a:prstGeom prst="rect">
                <a:avLst/>
              </a:prstGeom>
              <a:blipFill>
                <a:blip r:embed="rId3"/>
                <a:stretch>
                  <a:fillRect l="-512" r="-256" b="-2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feld 5">
                <a:extLst>
                  <a:ext uri="{FF2B5EF4-FFF2-40B4-BE49-F238E27FC236}">
                    <a16:creationId xmlns:a16="http://schemas.microsoft.com/office/drawing/2014/main" id="{F72103F3-E9EA-2A4B-980B-2A451A507503}"/>
                  </a:ext>
                </a:extLst>
              </p:cNvPr>
              <p:cNvSpPr txBox="1"/>
              <p:nvPr/>
            </p:nvSpPr>
            <p:spPr>
              <a:xfrm>
                <a:off x="1369841" y="3200799"/>
                <a:ext cx="4663456" cy="523220"/>
              </a:xfrm>
              <a:prstGeom prst="rect">
                <a:avLst/>
              </a:prstGeom>
              <a:noFill/>
            </p:spPr>
            <p:txBody>
              <a:bodyPr wrap="none" rtlCol="0">
                <a:spAutoFit/>
              </a:bodyPr>
              <a:lstStyle/>
              <a:p>
                <a:r>
                  <a:rPr lang="en-US" dirty="0">
                    <a:solidFill>
                      <a:schemeClr val="tx2"/>
                    </a:solidFill>
                  </a:rPr>
                  <a:t>By combining those two models we receive the </a:t>
                </a:r>
                <a:r>
                  <a:rPr lang="en-US" dirty="0" err="1">
                    <a:solidFill>
                      <a:schemeClr val="tx2"/>
                    </a:solidFill>
                  </a:rPr>
                  <a:t>socalled</a:t>
                </a:r>
                <a:r>
                  <a:rPr lang="en-US" dirty="0">
                    <a:solidFill>
                      <a:schemeClr val="tx2"/>
                    </a:solidFill>
                  </a:rPr>
                  <a:t> </a:t>
                </a:r>
              </a:p>
              <a:p>
                <a14:m>
                  <m:oMath xmlns:m="http://schemas.openxmlformats.org/officeDocument/2006/math">
                    <m:r>
                      <m:rPr>
                        <m:sty m:val="p"/>
                      </m:rPr>
                      <a:rPr lang="en-US" i="1" dirty="0">
                        <a:solidFill>
                          <a:schemeClr val="tx2"/>
                        </a:solidFill>
                        <a:latin typeface="Cambria Math" panose="02040503050406030204" pitchFamily="18" charset="0"/>
                      </a:rPr>
                      <m:t>m</m:t>
                    </m:r>
                    <m:r>
                      <a:rPr lang="de-DE" b="0" i="1" dirty="0" smtClean="0">
                        <a:solidFill>
                          <a:schemeClr val="tx2"/>
                        </a:solidFill>
                        <a:latin typeface="Cambria Math" panose="02040503050406030204" pitchFamily="18" charset="0"/>
                      </a:rPr>
                      <m:t>𝑢𝑙𝑡𝑖𝑝𝑙𝑖𝑐𝑎𝑡𝑖𝑣𝑒</m:t>
                    </m:r>
                    <m:r>
                      <a:rPr lang="de-DE" b="0" i="1" dirty="0"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𝐴𝑅𝐼𝑀𝐴</m:t>
                    </m:r>
                    <m:d>
                      <m:dPr>
                        <m:ctrlPr>
                          <a:rPr lang="de-DE" b="0" i="1" smtClean="0">
                            <a:solidFill>
                              <a:schemeClr val="tx2"/>
                            </a:solidFill>
                            <a:latin typeface="Cambria Math" panose="02040503050406030204" pitchFamily="18" charset="0"/>
                          </a:rPr>
                        </m:ctrlPr>
                      </m:dPr>
                      <m:e>
                        <m:r>
                          <a:rPr lang="de-DE" b="0" i="1" smtClean="0">
                            <a:solidFill>
                              <a:schemeClr val="tx2"/>
                            </a:solidFill>
                            <a:latin typeface="Cambria Math" panose="02040503050406030204" pitchFamily="18" charset="0"/>
                          </a:rPr>
                          <m:t>𝑝</m:t>
                        </m:r>
                        <m:r>
                          <a:rPr lang="de-DE" b="0" i="1" smtClean="0">
                            <a:solidFill>
                              <a:schemeClr val="tx2"/>
                            </a:solidFill>
                            <a:latin typeface="Cambria Math" panose="02040503050406030204" pitchFamily="18" charset="0"/>
                          </a:rPr>
                          <m:t>,</m:t>
                        </m:r>
                        <m:r>
                          <a:rPr lang="de-DE" b="0" i="1" smtClean="0">
                            <a:solidFill>
                              <a:schemeClr val="tx2"/>
                            </a:solidFill>
                            <a:latin typeface="Cambria Math" panose="02040503050406030204" pitchFamily="18" charset="0"/>
                          </a:rPr>
                          <m:t>𝑑</m:t>
                        </m:r>
                        <m:r>
                          <a:rPr lang="de-DE" b="0" i="1" smtClean="0">
                            <a:solidFill>
                              <a:schemeClr val="tx2"/>
                            </a:solidFill>
                            <a:latin typeface="Cambria Math" panose="02040503050406030204" pitchFamily="18" charset="0"/>
                          </a:rPr>
                          <m:t>,</m:t>
                        </m:r>
                        <m:r>
                          <a:rPr lang="de-DE" b="0" i="1" smtClean="0">
                            <a:solidFill>
                              <a:schemeClr val="tx2"/>
                            </a:solidFill>
                            <a:latin typeface="Cambria Math" panose="02040503050406030204" pitchFamily="18" charset="0"/>
                          </a:rPr>
                          <m:t>𝑞</m:t>
                        </m:r>
                      </m:e>
                    </m:d>
                    <m:r>
                      <a:rPr lang="de-DE" b="0" i="1" smtClean="0">
                        <a:solidFill>
                          <a:schemeClr val="tx2"/>
                        </a:solidFill>
                        <a:latin typeface="Cambria Math" panose="02040503050406030204" pitchFamily="18" charset="0"/>
                      </a:rPr>
                      <m:t>𝑥</m:t>
                    </m:r>
                    <m:sSub>
                      <m:sSubPr>
                        <m:ctrlPr>
                          <a:rPr lang="de-DE" b="0"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rPr>
                          <m:t>(</m:t>
                        </m:r>
                        <m:r>
                          <a:rPr lang="de-DE" b="0" i="1" smtClean="0">
                            <a:solidFill>
                              <a:schemeClr val="tx2"/>
                            </a:solidFill>
                            <a:latin typeface="Cambria Math" panose="02040503050406030204" pitchFamily="18" charset="0"/>
                          </a:rPr>
                          <m:t>𝑃</m:t>
                        </m:r>
                        <m:r>
                          <a:rPr lang="de-DE" b="0" i="1" smtClean="0">
                            <a:solidFill>
                              <a:schemeClr val="tx2"/>
                            </a:solidFill>
                            <a:latin typeface="Cambria Math" panose="02040503050406030204" pitchFamily="18" charset="0"/>
                          </a:rPr>
                          <m:t>,</m:t>
                        </m:r>
                        <m:r>
                          <a:rPr lang="de-DE" b="0" i="1" smtClean="0">
                            <a:solidFill>
                              <a:schemeClr val="tx2"/>
                            </a:solidFill>
                            <a:latin typeface="Cambria Math" panose="02040503050406030204" pitchFamily="18" charset="0"/>
                          </a:rPr>
                          <m:t>𝐷</m:t>
                        </m:r>
                        <m:r>
                          <a:rPr lang="de-DE" b="0" i="1" smtClean="0">
                            <a:solidFill>
                              <a:schemeClr val="tx2"/>
                            </a:solidFill>
                            <a:latin typeface="Cambria Math" panose="02040503050406030204" pitchFamily="18" charset="0"/>
                          </a:rPr>
                          <m:t>,</m:t>
                        </m:r>
                        <m:r>
                          <a:rPr lang="de-DE" b="0" i="1" smtClean="0">
                            <a:solidFill>
                              <a:schemeClr val="tx2"/>
                            </a:solidFill>
                            <a:latin typeface="Cambria Math" panose="02040503050406030204" pitchFamily="18" charset="0"/>
                          </a:rPr>
                          <m:t>𝑄</m:t>
                        </m:r>
                        <m:r>
                          <a:rPr lang="de-DE" b="0" i="1" smtClean="0">
                            <a:solidFill>
                              <a:schemeClr val="tx2"/>
                            </a:solidFill>
                            <a:latin typeface="Cambria Math" panose="02040503050406030204" pitchFamily="18" charset="0"/>
                          </a:rPr>
                          <m:t>)</m:t>
                        </m:r>
                      </m:e>
                      <m:sub>
                        <m:r>
                          <a:rPr lang="de-DE" b="0" i="1" smtClean="0">
                            <a:solidFill>
                              <a:schemeClr val="tx2"/>
                            </a:solidFill>
                            <a:latin typeface="Cambria Math" panose="02040503050406030204" pitchFamily="18" charset="0"/>
                          </a:rPr>
                          <m:t>𝑠</m:t>
                        </m:r>
                      </m:sub>
                    </m:sSub>
                  </m:oMath>
                </a14:m>
                <a:r>
                  <a:rPr lang="en-US" dirty="0">
                    <a:solidFill>
                      <a:schemeClr val="tx2"/>
                    </a:solidFill>
                  </a:rPr>
                  <a:t> model</a:t>
                </a:r>
              </a:p>
            </p:txBody>
          </p:sp>
        </mc:Choice>
        <mc:Fallback xmlns="">
          <p:sp>
            <p:nvSpPr>
              <p:cNvPr id="6" name="Textfeld 5">
                <a:extLst>
                  <a:ext uri="{FF2B5EF4-FFF2-40B4-BE49-F238E27FC236}">
                    <a16:creationId xmlns:a16="http://schemas.microsoft.com/office/drawing/2014/main" id="{F72103F3-E9EA-2A4B-980B-2A451A507503}"/>
                  </a:ext>
                </a:extLst>
              </p:cNvPr>
              <p:cNvSpPr txBox="1">
                <a:spLocks noRot="1" noChangeAspect="1" noMove="1" noResize="1" noEditPoints="1" noAdjustHandles="1" noChangeArrowheads="1" noChangeShapeType="1" noTextEdit="1"/>
              </p:cNvSpPr>
              <p:nvPr/>
            </p:nvSpPr>
            <p:spPr>
              <a:xfrm>
                <a:off x="1369841" y="3200799"/>
                <a:ext cx="4663456" cy="523220"/>
              </a:xfrm>
              <a:prstGeom prst="rect">
                <a:avLst/>
              </a:prstGeom>
              <a:blipFill>
                <a:blip r:embed="rId4"/>
                <a:stretch>
                  <a:fillRect l="-543" t="-2381" b="-95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feld 6">
                <a:extLst>
                  <a:ext uri="{FF2B5EF4-FFF2-40B4-BE49-F238E27FC236}">
                    <a16:creationId xmlns:a16="http://schemas.microsoft.com/office/drawing/2014/main" id="{4A1A3ACF-C6DF-E942-946C-6F38C765399D}"/>
                  </a:ext>
                </a:extLst>
              </p:cNvPr>
              <p:cNvSpPr txBox="1"/>
              <p:nvPr/>
            </p:nvSpPr>
            <p:spPr>
              <a:xfrm>
                <a:off x="2534839" y="3863508"/>
                <a:ext cx="4124014" cy="31156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solidFill>
                            <a:schemeClr val="tx2"/>
                          </a:solidFill>
                          <a:latin typeface="Cambria Math" panose="02040503050406030204" pitchFamily="18" charset="0"/>
                          <a:ea typeface="Cambria Math" panose="02040503050406030204" pitchFamily="18" charset="0"/>
                        </a:rPr>
                        <m:t>𝜙</m:t>
                      </m:r>
                      <m:d>
                        <m:dPr>
                          <m:ctrlPr>
                            <a:rPr lang="de-DE" b="0" i="1" smtClean="0">
                              <a:solidFill>
                                <a:schemeClr val="tx2"/>
                              </a:solidFill>
                              <a:latin typeface="Cambria Math" panose="02040503050406030204" pitchFamily="18" charset="0"/>
                              <a:ea typeface="Cambria Math" panose="02040503050406030204" pitchFamily="18" charset="0"/>
                            </a:rPr>
                          </m:ctrlPr>
                        </m:dPr>
                        <m:e>
                          <m:r>
                            <a:rPr lang="de-DE" b="0" i="1" smtClean="0">
                              <a:solidFill>
                                <a:schemeClr val="tx2"/>
                              </a:solidFill>
                              <a:latin typeface="Cambria Math" panose="02040503050406030204" pitchFamily="18" charset="0"/>
                              <a:ea typeface="Cambria Math" panose="02040503050406030204" pitchFamily="18" charset="0"/>
                            </a:rPr>
                            <m:t>𝐵</m:t>
                          </m:r>
                        </m:e>
                      </m:d>
                      <m:r>
                        <m:rPr>
                          <m:sty m:val="p"/>
                        </m:rPr>
                        <a:rPr lang="el-GR" b="0" i="1" smtClean="0">
                          <a:solidFill>
                            <a:schemeClr val="tx2"/>
                          </a:solidFill>
                          <a:latin typeface="Cambria Math" panose="02040503050406030204" pitchFamily="18" charset="0"/>
                          <a:ea typeface="Cambria Math" panose="02040503050406030204" pitchFamily="18" charset="0"/>
                        </a:rPr>
                        <m:t>Φ</m:t>
                      </m:r>
                      <m:d>
                        <m:dPr>
                          <m:ctrlPr>
                            <a:rPr lang="de-DE" b="0" i="1" smtClean="0">
                              <a:solidFill>
                                <a:schemeClr val="tx2"/>
                              </a:solidFill>
                              <a:latin typeface="Cambria Math" panose="02040503050406030204" pitchFamily="18" charset="0"/>
                              <a:ea typeface="Cambria Math" panose="02040503050406030204" pitchFamily="18" charset="0"/>
                            </a:rPr>
                          </m:ctrlPr>
                        </m:dPr>
                        <m:e>
                          <m:sSup>
                            <m:sSupPr>
                              <m:ctrlPr>
                                <a:rPr lang="de-DE" b="0" i="1" smtClean="0">
                                  <a:solidFill>
                                    <a:schemeClr val="tx2"/>
                                  </a:solidFill>
                                  <a:latin typeface="Cambria Math" panose="02040503050406030204" pitchFamily="18" charset="0"/>
                                  <a:ea typeface="Cambria Math" panose="02040503050406030204" pitchFamily="18" charset="0"/>
                                </a:rPr>
                              </m:ctrlPr>
                            </m:sSupPr>
                            <m:e>
                              <m:r>
                                <a:rPr lang="de-DE" b="0" i="1" smtClean="0">
                                  <a:solidFill>
                                    <a:schemeClr val="tx2"/>
                                  </a:solidFill>
                                  <a:latin typeface="Cambria Math" panose="02040503050406030204" pitchFamily="18" charset="0"/>
                                  <a:ea typeface="Cambria Math" panose="02040503050406030204" pitchFamily="18" charset="0"/>
                                </a:rPr>
                                <m:t>𝐵</m:t>
                              </m:r>
                            </m:e>
                            <m:sup>
                              <m:r>
                                <a:rPr lang="de-DE" b="0" i="1" smtClean="0">
                                  <a:solidFill>
                                    <a:schemeClr val="tx2"/>
                                  </a:solidFill>
                                  <a:latin typeface="Cambria Math" panose="02040503050406030204" pitchFamily="18" charset="0"/>
                                  <a:ea typeface="Cambria Math" panose="02040503050406030204" pitchFamily="18" charset="0"/>
                                </a:rPr>
                                <m:t>𝑠</m:t>
                              </m:r>
                            </m:sup>
                          </m:sSup>
                        </m:e>
                      </m:d>
                      <m:sSup>
                        <m:sSupPr>
                          <m:ctrlPr>
                            <a:rPr lang="de-DE" b="0" i="1" smtClean="0">
                              <a:solidFill>
                                <a:schemeClr val="tx2"/>
                              </a:solidFill>
                              <a:latin typeface="Cambria Math" panose="02040503050406030204" pitchFamily="18" charset="0"/>
                              <a:ea typeface="Cambria Math" panose="02040503050406030204" pitchFamily="18" charset="0"/>
                            </a:rPr>
                          </m:ctrlPr>
                        </m:sSupPr>
                        <m:e>
                          <m:d>
                            <m:dPr>
                              <m:ctrlPr>
                                <a:rPr lang="de-DE" b="0" i="1" smtClean="0">
                                  <a:solidFill>
                                    <a:schemeClr val="tx2"/>
                                  </a:solidFill>
                                  <a:latin typeface="Cambria Math" panose="02040503050406030204" pitchFamily="18" charset="0"/>
                                  <a:ea typeface="Cambria Math" panose="02040503050406030204" pitchFamily="18" charset="0"/>
                                </a:rPr>
                              </m:ctrlPr>
                            </m:dPr>
                            <m:e>
                              <m:r>
                                <a:rPr lang="de-DE" b="0" i="1" smtClean="0">
                                  <a:solidFill>
                                    <a:schemeClr val="tx2"/>
                                  </a:solidFill>
                                  <a:latin typeface="Cambria Math" panose="02040503050406030204" pitchFamily="18" charset="0"/>
                                  <a:ea typeface="Cambria Math" panose="02040503050406030204" pitchFamily="18" charset="0"/>
                                </a:rPr>
                                <m:t>1−</m:t>
                              </m:r>
                              <m:r>
                                <a:rPr lang="de-DE" b="0" i="1" smtClean="0">
                                  <a:solidFill>
                                    <a:schemeClr val="tx2"/>
                                  </a:solidFill>
                                  <a:latin typeface="Cambria Math" panose="02040503050406030204" pitchFamily="18" charset="0"/>
                                  <a:ea typeface="Cambria Math" panose="02040503050406030204" pitchFamily="18" charset="0"/>
                                </a:rPr>
                                <m:t>𝐵</m:t>
                              </m:r>
                            </m:e>
                          </m:d>
                        </m:e>
                        <m:sup>
                          <m:r>
                            <a:rPr lang="de-DE" b="0" i="1" smtClean="0">
                              <a:solidFill>
                                <a:schemeClr val="tx2"/>
                              </a:solidFill>
                              <a:latin typeface="Cambria Math" panose="02040503050406030204" pitchFamily="18" charset="0"/>
                              <a:ea typeface="Cambria Math" panose="02040503050406030204" pitchFamily="18" charset="0"/>
                            </a:rPr>
                            <m:t>𝑑</m:t>
                          </m:r>
                        </m:sup>
                      </m:sSup>
                      <m:sSup>
                        <m:sSupPr>
                          <m:ctrlPr>
                            <a:rPr lang="de-DE" b="0" i="1" smtClean="0">
                              <a:solidFill>
                                <a:schemeClr val="tx2"/>
                              </a:solidFill>
                              <a:latin typeface="Cambria Math" panose="02040503050406030204" pitchFamily="18" charset="0"/>
                              <a:ea typeface="Cambria Math" panose="02040503050406030204" pitchFamily="18" charset="0"/>
                            </a:rPr>
                          </m:ctrlPr>
                        </m:sSupPr>
                        <m:e>
                          <m:d>
                            <m:dPr>
                              <m:ctrlPr>
                                <a:rPr lang="de-DE" b="0" i="1" smtClean="0">
                                  <a:solidFill>
                                    <a:schemeClr val="tx2"/>
                                  </a:solidFill>
                                  <a:latin typeface="Cambria Math" panose="02040503050406030204" pitchFamily="18" charset="0"/>
                                  <a:ea typeface="Cambria Math" panose="02040503050406030204" pitchFamily="18" charset="0"/>
                                </a:rPr>
                              </m:ctrlPr>
                            </m:dPr>
                            <m:e>
                              <m:r>
                                <a:rPr lang="de-DE" b="0" i="1" smtClean="0">
                                  <a:solidFill>
                                    <a:schemeClr val="tx2"/>
                                  </a:solidFill>
                                  <a:latin typeface="Cambria Math" panose="02040503050406030204" pitchFamily="18" charset="0"/>
                                  <a:ea typeface="Cambria Math" panose="02040503050406030204" pitchFamily="18" charset="0"/>
                                </a:rPr>
                                <m:t>1−</m:t>
                              </m:r>
                              <m:sSup>
                                <m:sSupPr>
                                  <m:ctrlPr>
                                    <a:rPr lang="de-DE" b="0" i="1" smtClean="0">
                                      <a:solidFill>
                                        <a:schemeClr val="tx2"/>
                                      </a:solidFill>
                                      <a:latin typeface="Cambria Math" panose="02040503050406030204" pitchFamily="18" charset="0"/>
                                      <a:ea typeface="Cambria Math" panose="02040503050406030204" pitchFamily="18" charset="0"/>
                                    </a:rPr>
                                  </m:ctrlPr>
                                </m:sSupPr>
                                <m:e>
                                  <m:r>
                                    <a:rPr lang="de-DE" b="0" i="1" smtClean="0">
                                      <a:solidFill>
                                        <a:schemeClr val="tx2"/>
                                      </a:solidFill>
                                      <a:latin typeface="Cambria Math" panose="02040503050406030204" pitchFamily="18" charset="0"/>
                                      <a:ea typeface="Cambria Math" panose="02040503050406030204" pitchFamily="18" charset="0"/>
                                    </a:rPr>
                                    <m:t>𝐵</m:t>
                                  </m:r>
                                </m:e>
                                <m:sup>
                                  <m:r>
                                    <a:rPr lang="de-DE" b="0" i="1" smtClean="0">
                                      <a:solidFill>
                                        <a:schemeClr val="tx2"/>
                                      </a:solidFill>
                                      <a:latin typeface="Cambria Math" panose="02040503050406030204" pitchFamily="18" charset="0"/>
                                      <a:ea typeface="Cambria Math" panose="02040503050406030204" pitchFamily="18" charset="0"/>
                                    </a:rPr>
                                    <m:t>𝑠</m:t>
                                  </m:r>
                                </m:sup>
                              </m:sSup>
                            </m:e>
                          </m:d>
                        </m:e>
                        <m:sup>
                          <m:r>
                            <a:rPr lang="de-DE" b="0" i="1" smtClean="0">
                              <a:solidFill>
                                <a:schemeClr val="tx2"/>
                              </a:solidFill>
                              <a:latin typeface="Cambria Math" panose="02040503050406030204" pitchFamily="18" charset="0"/>
                              <a:ea typeface="Cambria Math" panose="02040503050406030204" pitchFamily="18" charset="0"/>
                            </a:rPr>
                            <m:t>𝐷</m:t>
                          </m:r>
                        </m:sup>
                      </m:sSup>
                      <m:sSub>
                        <m:sSubPr>
                          <m:ctrlPr>
                            <a:rPr lang="de-DE" b="0" i="1" smtClean="0">
                              <a:solidFill>
                                <a:schemeClr val="tx2"/>
                              </a:solidFill>
                              <a:latin typeface="Cambria Math" panose="02040503050406030204" pitchFamily="18" charset="0"/>
                              <a:ea typeface="Cambria Math" panose="02040503050406030204" pitchFamily="18" charset="0"/>
                            </a:rPr>
                          </m:ctrlPr>
                        </m:sSubPr>
                        <m:e>
                          <m:r>
                            <a:rPr lang="de-DE" b="0" i="1" smtClean="0">
                              <a:solidFill>
                                <a:schemeClr val="tx2"/>
                              </a:solidFill>
                              <a:latin typeface="Cambria Math" panose="02040503050406030204" pitchFamily="18" charset="0"/>
                              <a:ea typeface="Cambria Math" panose="02040503050406030204" pitchFamily="18" charset="0"/>
                            </a:rPr>
                            <m:t>𝑋</m:t>
                          </m:r>
                        </m:e>
                        <m:sub>
                          <m:r>
                            <a:rPr lang="de-DE" b="0" i="1" smtClean="0">
                              <a:solidFill>
                                <a:schemeClr val="tx2"/>
                              </a:solidFill>
                              <a:latin typeface="Cambria Math" panose="02040503050406030204" pitchFamily="18" charset="0"/>
                              <a:ea typeface="Cambria Math" panose="02040503050406030204" pitchFamily="18" charset="0"/>
                            </a:rPr>
                            <m:t>𝑡</m:t>
                          </m:r>
                        </m:sub>
                      </m:sSub>
                      <m:r>
                        <a:rPr lang="de-DE" b="0" i="1" smtClean="0">
                          <a:solidFill>
                            <a:schemeClr val="tx2"/>
                          </a:solidFill>
                          <a:latin typeface="Cambria Math" panose="02040503050406030204" pitchFamily="18" charset="0"/>
                          <a:ea typeface="Cambria Math" panose="02040503050406030204" pitchFamily="18" charset="0"/>
                        </a:rPr>
                        <m:t>=</m:t>
                      </m:r>
                      <m:r>
                        <a:rPr lang="de-DE" b="0" i="1" smtClean="0">
                          <a:solidFill>
                            <a:schemeClr val="tx2"/>
                          </a:solidFill>
                          <a:latin typeface="Cambria Math" panose="02040503050406030204" pitchFamily="18" charset="0"/>
                          <a:ea typeface="Cambria Math" panose="02040503050406030204" pitchFamily="18" charset="0"/>
                        </a:rPr>
                        <m:t>𝜃</m:t>
                      </m:r>
                      <m:r>
                        <a:rPr lang="de-DE" b="0" i="1" smtClean="0">
                          <a:solidFill>
                            <a:schemeClr val="tx2"/>
                          </a:solidFill>
                          <a:latin typeface="Cambria Math" panose="02040503050406030204" pitchFamily="18" charset="0"/>
                          <a:ea typeface="Cambria Math" panose="02040503050406030204" pitchFamily="18" charset="0"/>
                        </a:rPr>
                        <m:t>(</m:t>
                      </m:r>
                      <m:r>
                        <a:rPr lang="de-DE" b="0" i="1" smtClean="0">
                          <a:solidFill>
                            <a:schemeClr val="tx2"/>
                          </a:solidFill>
                          <a:latin typeface="Cambria Math" panose="02040503050406030204" pitchFamily="18" charset="0"/>
                          <a:ea typeface="Cambria Math" panose="02040503050406030204" pitchFamily="18" charset="0"/>
                        </a:rPr>
                        <m:t>𝐵</m:t>
                      </m:r>
                      <m:r>
                        <a:rPr lang="de-DE" b="0" i="1" smtClean="0">
                          <a:solidFill>
                            <a:schemeClr val="tx2"/>
                          </a:solidFill>
                          <a:latin typeface="Cambria Math" panose="02040503050406030204" pitchFamily="18" charset="0"/>
                          <a:ea typeface="Cambria Math" panose="02040503050406030204" pitchFamily="18" charset="0"/>
                        </a:rPr>
                        <m:t>)</m:t>
                      </m:r>
                      <m:r>
                        <m:rPr>
                          <m:sty m:val="p"/>
                        </m:rPr>
                        <a:rPr lang="el-GR" b="0" i="1" smtClean="0">
                          <a:solidFill>
                            <a:schemeClr val="tx2"/>
                          </a:solidFill>
                          <a:latin typeface="Cambria Math" panose="02040503050406030204" pitchFamily="18" charset="0"/>
                          <a:ea typeface="Cambria Math" panose="02040503050406030204" pitchFamily="18" charset="0"/>
                        </a:rPr>
                        <m:t>Θ</m:t>
                      </m:r>
                      <m:r>
                        <a:rPr lang="de-DE" b="0" i="1" smtClean="0">
                          <a:solidFill>
                            <a:schemeClr val="tx2"/>
                          </a:solidFill>
                          <a:latin typeface="Cambria Math" panose="02040503050406030204" pitchFamily="18" charset="0"/>
                          <a:ea typeface="Cambria Math" panose="02040503050406030204" pitchFamily="18" charset="0"/>
                        </a:rPr>
                        <m:t>(</m:t>
                      </m:r>
                      <m:sSup>
                        <m:sSupPr>
                          <m:ctrlPr>
                            <a:rPr lang="de-DE" b="0" i="1" smtClean="0">
                              <a:solidFill>
                                <a:schemeClr val="tx2"/>
                              </a:solidFill>
                              <a:latin typeface="Cambria Math" panose="02040503050406030204" pitchFamily="18" charset="0"/>
                              <a:ea typeface="Cambria Math" panose="02040503050406030204" pitchFamily="18" charset="0"/>
                            </a:rPr>
                          </m:ctrlPr>
                        </m:sSupPr>
                        <m:e>
                          <m:r>
                            <a:rPr lang="de-DE" b="0" i="1" smtClean="0">
                              <a:solidFill>
                                <a:schemeClr val="tx2"/>
                              </a:solidFill>
                              <a:latin typeface="Cambria Math" panose="02040503050406030204" pitchFamily="18" charset="0"/>
                              <a:ea typeface="Cambria Math" panose="02040503050406030204" pitchFamily="18" charset="0"/>
                            </a:rPr>
                            <m:t>𝐵</m:t>
                          </m:r>
                        </m:e>
                        <m:sup>
                          <m:r>
                            <a:rPr lang="de-DE" b="0" i="1" smtClean="0">
                              <a:solidFill>
                                <a:schemeClr val="tx2"/>
                              </a:solidFill>
                              <a:latin typeface="Cambria Math" panose="02040503050406030204" pitchFamily="18" charset="0"/>
                              <a:ea typeface="Cambria Math" panose="02040503050406030204" pitchFamily="18" charset="0"/>
                            </a:rPr>
                            <m:t>𝑠</m:t>
                          </m:r>
                        </m:sup>
                      </m:sSup>
                      <m:r>
                        <a:rPr lang="de-DE" b="0" i="1" smtClean="0">
                          <a:solidFill>
                            <a:schemeClr val="tx2"/>
                          </a:solidFill>
                          <a:latin typeface="Cambria Math" panose="02040503050406030204" pitchFamily="18" charset="0"/>
                          <a:ea typeface="Cambria Math" panose="02040503050406030204" pitchFamily="18" charset="0"/>
                        </a:rPr>
                        <m:t>)</m:t>
                      </m:r>
                      <m:sSub>
                        <m:sSubPr>
                          <m:ctrlPr>
                            <a:rPr lang="de-DE" b="0" i="1" smtClean="0">
                              <a:solidFill>
                                <a:schemeClr val="tx2"/>
                              </a:solidFill>
                              <a:latin typeface="Cambria Math" panose="02040503050406030204" pitchFamily="18" charset="0"/>
                              <a:ea typeface="Cambria Math" panose="02040503050406030204" pitchFamily="18" charset="0"/>
                            </a:rPr>
                          </m:ctrlPr>
                        </m:sSubPr>
                        <m:e>
                          <m:r>
                            <a:rPr lang="de-DE" b="0" i="1" smtClean="0">
                              <a:solidFill>
                                <a:schemeClr val="tx2"/>
                              </a:solidFill>
                              <a:latin typeface="Cambria Math" panose="02040503050406030204" pitchFamily="18" charset="0"/>
                              <a:ea typeface="Cambria Math" panose="02040503050406030204" pitchFamily="18" charset="0"/>
                            </a:rPr>
                            <m:t>𝑎</m:t>
                          </m:r>
                        </m:e>
                        <m:sub>
                          <m:r>
                            <a:rPr lang="de-DE" b="0" i="1" smtClean="0">
                              <a:solidFill>
                                <a:schemeClr val="tx2"/>
                              </a:solidFill>
                              <a:latin typeface="Cambria Math" panose="02040503050406030204" pitchFamily="18" charset="0"/>
                              <a:ea typeface="Cambria Math" panose="02040503050406030204" pitchFamily="18" charset="0"/>
                            </a:rPr>
                            <m:t>𝑡</m:t>
                          </m:r>
                        </m:sub>
                      </m:sSub>
                    </m:oMath>
                  </m:oMathPara>
                </a14:m>
                <a:endParaRPr lang="en-US" dirty="0">
                  <a:solidFill>
                    <a:schemeClr val="tx2"/>
                  </a:solidFill>
                </a:endParaRPr>
              </a:p>
            </p:txBody>
          </p:sp>
        </mc:Choice>
        <mc:Fallback xmlns="">
          <p:sp>
            <p:nvSpPr>
              <p:cNvPr id="7" name="Textfeld 6">
                <a:extLst>
                  <a:ext uri="{FF2B5EF4-FFF2-40B4-BE49-F238E27FC236}">
                    <a16:creationId xmlns:a16="http://schemas.microsoft.com/office/drawing/2014/main" id="{4A1A3ACF-C6DF-E942-946C-6F38C765399D}"/>
                  </a:ext>
                </a:extLst>
              </p:cNvPr>
              <p:cNvSpPr txBox="1">
                <a:spLocks noRot="1" noChangeAspect="1" noMove="1" noResize="1" noEditPoints="1" noAdjustHandles="1" noChangeArrowheads="1" noChangeShapeType="1" noTextEdit="1"/>
              </p:cNvSpPr>
              <p:nvPr/>
            </p:nvSpPr>
            <p:spPr>
              <a:xfrm>
                <a:off x="2534839" y="3863508"/>
                <a:ext cx="4124014" cy="311560"/>
              </a:xfrm>
              <a:prstGeom prst="rect">
                <a:avLst/>
              </a:prstGeom>
              <a:blipFill>
                <a:blip r:embed="rId5"/>
                <a:stretch>
                  <a:fillRect b="-12000"/>
                </a:stretch>
              </a:blipFill>
            </p:spPr>
            <p:txBody>
              <a:bodyPr/>
              <a:lstStyle/>
              <a:p>
                <a:r>
                  <a:rPr lang="en-US">
                    <a:noFill/>
                  </a:rPr>
                  <a:t> </a:t>
                </a:r>
              </a:p>
            </p:txBody>
          </p:sp>
        </mc:Fallback>
      </mc:AlternateContent>
    </p:spTree>
    <p:extLst>
      <p:ext uri="{BB962C8B-B14F-4D97-AF65-F5344CB8AC3E}">
        <p14:creationId xmlns:p14="http://schemas.microsoft.com/office/powerpoint/2010/main" val="14986779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a:t>Definition Unit </a:t>
            </a:r>
            <a:r>
              <a:rPr lang="de-DE" dirty="0" err="1"/>
              <a:t>root</a:t>
            </a:r>
            <a:r>
              <a:rPr lang="de-DE" dirty="0"/>
              <a:t> Test</a:t>
            </a:r>
            <a:endParaRPr lang="en-US" dirty="0"/>
          </a:p>
        </p:txBody>
      </p:sp>
      <mc:AlternateContent xmlns:mc="http://schemas.openxmlformats.org/markup-compatibility/2006" xmlns:a14="http://schemas.microsoft.com/office/drawing/2010/main">
        <mc:Choice Requires="a14">
          <p:sp>
            <p:nvSpPr>
              <p:cNvPr id="3" name="Textfeld 2">
                <a:extLst>
                  <a:ext uri="{FF2B5EF4-FFF2-40B4-BE49-F238E27FC236}">
                    <a16:creationId xmlns:a16="http://schemas.microsoft.com/office/drawing/2014/main" id="{C6AB5E9A-5F4E-4F43-BCCB-F9C0BA29792F}"/>
                  </a:ext>
                </a:extLst>
              </p:cNvPr>
              <p:cNvSpPr txBox="1"/>
              <p:nvPr/>
            </p:nvSpPr>
            <p:spPr>
              <a:xfrm>
                <a:off x="1868375" y="1101750"/>
                <a:ext cx="5407249" cy="3791679"/>
              </a:xfrm>
              <a:prstGeom prst="rect">
                <a:avLst/>
              </a:prstGeom>
              <a:noFill/>
            </p:spPr>
            <p:txBody>
              <a:bodyPr wrap="none" rtlCol="0">
                <a:spAutoFit/>
              </a:bodyPr>
              <a:lstStyle/>
              <a:p>
                <a:r>
                  <a:rPr lang="en-US" dirty="0">
                    <a:solidFill>
                      <a:schemeClr val="tx2"/>
                    </a:solidFill>
                  </a:rPr>
                  <a:t>Does a time series have a unit root (is it stationary)?</a:t>
                </a:r>
              </a:p>
              <a:p>
                <a:pPr/>
                <a14:m>
                  <m:oMathPara xmlns:m="http://schemas.openxmlformats.org/officeDocument/2006/math">
                    <m:oMathParaPr>
                      <m:jc m:val="centerGroup"/>
                    </m:oMathParaPr>
                    <m:oMath xmlns:m="http://schemas.openxmlformats.org/officeDocument/2006/math">
                      <m:r>
                        <a:rPr lang="de-DE" b="0" i="1" smtClean="0">
                          <a:solidFill>
                            <a:schemeClr val="tx2"/>
                          </a:solidFill>
                          <a:latin typeface="Cambria Math" panose="02040503050406030204" pitchFamily="18" charset="0"/>
                        </a:rPr>
                        <m:t>𝐼</m:t>
                      </m:r>
                      <m:d>
                        <m:dPr>
                          <m:ctrlPr>
                            <a:rPr lang="de-DE" b="0" i="1" smtClean="0">
                              <a:solidFill>
                                <a:schemeClr val="tx2"/>
                              </a:solidFill>
                              <a:latin typeface="Cambria Math" panose="02040503050406030204" pitchFamily="18" charset="0"/>
                            </a:rPr>
                          </m:ctrlPr>
                        </m:dPr>
                        <m:e>
                          <m:r>
                            <a:rPr lang="de-DE" b="0" i="1" smtClean="0">
                              <a:solidFill>
                                <a:schemeClr val="tx2"/>
                              </a:solidFill>
                              <a:latin typeface="Cambria Math" panose="02040503050406030204" pitchFamily="18" charset="0"/>
                            </a:rPr>
                            <m:t>1</m:t>
                          </m:r>
                        </m:e>
                      </m:d>
                      <m:r>
                        <a:rPr lang="de-DE" b="0" i="1" smtClean="0">
                          <a:solidFill>
                            <a:schemeClr val="tx2"/>
                          </a:solidFill>
                          <a:latin typeface="Cambria Math" panose="02040503050406030204" pitchFamily="18" charset="0"/>
                        </a:rPr>
                        <m:t>: </m:t>
                      </m:r>
                      <m:sSub>
                        <m:sSubPr>
                          <m:ctrlPr>
                            <a:rPr lang="de-DE" b="0"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rPr>
                            <m:t>𝑥</m:t>
                          </m:r>
                        </m:e>
                        <m:sub>
                          <m:r>
                            <a:rPr lang="de-DE" b="0" i="1" smtClean="0">
                              <a:solidFill>
                                <a:schemeClr val="tx2"/>
                              </a:solidFill>
                              <a:latin typeface="Cambria Math" panose="02040503050406030204" pitchFamily="18" charset="0"/>
                            </a:rPr>
                            <m:t>𝑡</m:t>
                          </m:r>
                        </m:sub>
                      </m:sSub>
                      <m:r>
                        <a:rPr lang="de-DE" b="0" i="1" smtClean="0">
                          <a:solidFill>
                            <a:schemeClr val="tx2"/>
                          </a:solidFill>
                          <a:latin typeface="Cambria Math" panose="02040503050406030204" pitchFamily="18" charset="0"/>
                        </a:rPr>
                        <m:t>=</m:t>
                      </m:r>
                      <m:sSub>
                        <m:sSubPr>
                          <m:ctrlPr>
                            <a:rPr lang="de-DE" b="0"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rPr>
                            <m:t>𝑥</m:t>
                          </m:r>
                        </m:e>
                        <m:sub>
                          <m:r>
                            <a:rPr lang="de-DE" b="0" i="1" smtClean="0">
                              <a:solidFill>
                                <a:schemeClr val="tx2"/>
                              </a:solidFill>
                              <a:latin typeface="Cambria Math" panose="02040503050406030204" pitchFamily="18" charset="0"/>
                            </a:rPr>
                            <m:t>𝑡</m:t>
                          </m:r>
                          <m:r>
                            <a:rPr lang="de-DE" b="0" i="1" smtClean="0">
                              <a:solidFill>
                                <a:schemeClr val="tx2"/>
                              </a:solidFill>
                              <a:latin typeface="Cambria Math" panose="02040503050406030204" pitchFamily="18" charset="0"/>
                            </a:rPr>
                            <m:t>−1</m:t>
                          </m:r>
                        </m:sub>
                      </m:sSub>
                      <m:r>
                        <a:rPr lang="de-DE" b="0" i="1" smtClean="0">
                          <a:solidFill>
                            <a:schemeClr val="tx2"/>
                          </a:solidFill>
                          <a:latin typeface="Cambria Math" panose="02040503050406030204" pitchFamily="18" charset="0"/>
                        </a:rPr>
                        <m:t>+</m:t>
                      </m:r>
                      <m:sSub>
                        <m:sSubPr>
                          <m:ctrlPr>
                            <a:rPr lang="de-DE" b="0"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ea typeface="Cambria Math" panose="02040503050406030204" pitchFamily="18" charset="0"/>
                            </a:rPr>
                            <m:t>𝜀</m:t>
                          </m:r>
                        </m:e>
                        <m:sub>
                          <m:r>
                            <a:rPr lang="de-DE" b="0" i="1" smtClean="0">
                              <a:solidFill>
                                <a:schemeClr val="tx2"/>
                              </a:solidFill>
                              <a:latin typeface="Cambria Math" panose="02040503050406030204" pitchFamily="18" charset="0"/>
                            </a:rPr>
                            <m:t>𝑡</m:t>
                          </m:r>
                        </m:sub>
                      </m:sSub>
                    </m:oMath>
                  </m:oMathPara>
                </a14:m>
                <a:endParaRPr lang="en-US" dirty="0">
                  <a:solidFill>
                    <a:schemeClr val="tx2"/>
                  </a:solidFill>
                </a:endParaRPr>
              </a:p>
              <a:p>
                <a:pPr/>
                <a14:m>
                  <m:oMathPara xmlns:m="http://schemas.openxmlformats.org/officeDocument/2006/math">
                    <m:oMathParaPr>
                      <m:jc m:val="centerGroup"/>
                    </m:oMathParaPr>
                    <m:oMath xmlns:m="http://schemas.openxmlformats.org/officeDocument/2006/math">
                      <m:r>
                        <a:rPr lang="de-DE" b="0" i="1" smtClean="0">
                          <a:solidFill>
                            <a:schemeClr val="tx2"/>
                          </a:solidFill>
                          <a:latin typeface="Cambria Math" panose="02040503050406030204" pitchFamily="18" charset="0"/>
                        </a:rPr>
                        <m:t>𝐴𝑅</m:t>
                      </m:r>
                      <m:d>
                        <m:dPr>
                          <m:ctrlPr>
                            <a:rPr lang="de-DE" i="1">
                              <a:solidFill>
                                <a:schemeClr val="tx2"/>
                              </a:solidFill>
                              <a:latin typeface="Cambria Math" panose="02040503050406030204" pitchFamily="18" charset="0"/>
                            </a:rPr>
                          </m:ctrlPr>
                        </m:dPr>
                        <m:e>
                          <m:r>
                            <a:rPr lang="de-DE" i="1">
                              <a:solidFill>
                                <a:schemeClr val="tx2"/>
                              </a:solidFill>
                              <a:latin typeface="Cambria Math" panose="02040503050406030204" pitchFamily="18" charset="0"/>
                            </a:rPr>
                            <m:t>1</m:t>
                          </m:r>
                        </m:e>
                      </m:d>
                      <m:r>
                        <a:rPr lang="de-DE" i="1">
                          <a:solidFill>
                            <a:schemeClr val="tx2"/>
                          </a:solidFill>
                          <a:latin typeface="Cambria Math" panose="02040503050406030204" pitchFamily="18" charset="0"/>
                        </a:rPr>
                        <m:t>: </m:t>
                      </m:r>
                      <m:sSub>
                        <m:sSubPr>
                          <m:ctrlPr>
                            <a:rPr lang="de-DE" i="1">
                              <a:solidFill>
                                <a:schemeClr val="tx2"/>
                              </a:solidFill>
                              <a:latin typeface="Cambria Math" panose="02040503050406030204" pitchFamily="18" charset="0"/>
                            </a:rPr>
                          </m:ctrlPr>
                        </m:sSubPr>
                        <m:e>
                          <m:r>
                            <a:rPr lang="de-DE" i="1">
                              <a:solidFill>
                                <a:schemeClr val="tx2"/>
                              </a:solidFill>
                              <a:latin typeface="Cambria Math" panose="02040503050406030204" pitchFamily="18" charset="0"/>
                            </a:rPr>
                            <m:t>𝑥</m:t>
                          </m:r>
                        </m:e>
                        <m:sub>
                          <m:r>
                            <a:rPr lang="de-DE" i="1">
                              <a:solidFill>
                                <a:schemeClr val="tx2"/>
                              </a:solidFill>
                              <a:latin typeface="Cambria Math" panose="02040503050406030204" pitchFamily="18" charset="0"/>
                            </a:rPr>
                            <m:t>𝑡</m:t>
                          </m:r>
                        </m:sub>
                      </m:sSub>
                      <m:r>
                        <a:rPr lang="de-DE" i="1">
                          <a:solidFill>
                            <a:schemeClr val="tx2"/>
                          </a:solidFill>
                          <a:latin typeface="Cambria Math" panose="02040503050406030204" pitchFamily="18" charset="0"/>
                        </a:rPr>
                        <m:t>=</m:t>
                      </m:r>
                      <m:sSub>
                        <m:sSubPr>
                          <m:ctrlPr>
                            <a:rPr lang="de-DE" i="1">
                              <a:solidFill>
                                <a:schemeClr val="tx2"/>
                              </a:solidFill>
                              <a:latin typeface="Cambria Math" panose="02040503050406030204" pitchFamily="18" charset="0"/>
                            </a:rPr>
                          </m:ctrlPr>
                        </m:sSubPr>
                        <m:e>
                          <m:r>
                            <a:rPr lang="de-DE" i="1" smtClean="0">
                              <a:solidFill>
                                <a:schemeClr val="tx2"/>
                              </a:solidFill>
                              <a:latin typeface="Cambria Math" panose="02040503050406030204" pitchFamily="18" charset="0"/>
                              <a:ea typeface="Cambria Math" panose="02040503050406030204" pitchFamily="18" charset="0"/>
                            </a:rPr>
                            <m:t>𝜙</m:t>
                          </m:r>
                          <m:r>
                            <a:rPr lang="de-DE" i="1">
                              <a:solidFill>
                                <a:schemeClr val="tx2"/>
                              </a:solidFill>
                              <a:latin typeface="Cambria Math" panose="02040503050406030204" pitchFamily="18" charset="0"/>
                            </a:rPr>
                            <m:t>𝑥</m:t>
                          </m:r>
                        </m:e>
                        <m:sub>
                          <m:r>
                            <a:rPr lang="de-DE" i="1">
                              <a:solidFill>
                                <a:schemeClr val="tx2"/>
                              </a:solidFill>
                              <a:latin typeface="Cambria Math" panose="02040503050406030204" pitchFamily="18" charset="0"/>
                            </a:rPr>
                            <m:t>𝑡</m:t>
                          </m:r>
                          <m:r>
                            <a:rPr lang="de-DE" i="1">
                              <a:solidFill>
                                <a:schemeClr val="tx2"/>
                              </a:solidFill>
                              <a:latin typeface="Cambria Math" panose="02040503050406030204" pitchFamily="18" charset="0"/>
                            </a:rPr>
                            <m:t>−1</m:t>
                          </m:r>
                        </m:sub>
                      </m:sSub>
                      <m:r>
                        <a:rPr lang="de-DE" i="1">
                          <a:solidFill>
                            <a:schemeClr val="tx2"/>
                          </a:solidFill>
                          <a:latin typeface="Cambria Math" panose="02040503050406030204" pitchFamily="18" charset="0"/>
                        </a:rPr>
                        <m:t>+</m:t>
                      </m:r>
                      <m:sSub>
                        <m:sSubPr>
                          <m:ctrlPr>
                            <a:rPr lang="de-DE" i="1">
                              <a:solidFill>
                                <a:schemeClr val="tx2"/>
                              </a:solidFill>
                              <a:latin typeface="Cambria Math" panose="02040503050406030204" pitchFamily="18" charset="0"/>
                            </a:rPr>
                          </m:ctrlPr>
                        </m:sSubPr>
                        <m:e>
                          <m:r>
                            <a:rPr lang="de-DE" i="1">
                              <a:solidFill>
                                <a:schemeClr val="tx2"/>
                              </a:solidFill>
                              <a:latin typeface="Cambria Math" panose="02040503050406030204" pitchFamily="18" charset="0"/>
                              <a:ea typeface="Cambria Math" panose="02040503050406030204" pitchFamily="18" charset="0"/>
                            </a:rPr>
                            <m:t>𝜀</m:t>
                          </m:r>
                        </m:e>
                        <m:sub>
                          <m:r>
                            <a:rPr lang="de-DE" i="1">
                              <a:solidFill>
                                <a:schemeClr val="tx2"/>
                              </a:solidFill>
                              <a:latin typeface="Cambria Math" panose="02040503050406030204" pitchFamily="18" charset="0"/>
                            </a:rPr>
                            <m:t>𝑡</m:t>
                          </m:r>
                        </m:sub>
                      </m:sSub>
                    </m:oMath>
                  </m:oMathPara>
                </a14:m>
                <a:endParaRPr lang="en-US" dirty="0">
                  <a:solidFill>
                    <a:schemeClr val="tx2"/>
                  </a:solidFill>
                </a:endParaRPr>
              </a:p>
              <a:p>
                <a:r>
                  <a:rPr lang="en-US" dirty="0">
                    <a:solidFill>
                      <a:schemeClr val="tx2"/>
                    </a:solidFill>
                  </a:rPr>
                  <a:t>How to decide whether it is an AR(1) time series or an I(1) model?</a:t>
                </a:r>
              </a:p>
              <a:p>
                <a:endParaRPr lang="en-US" dirty="0">
                  <a:solidFill>
                    <a:schemeClr val="tx2"/>
                  </a:solidFill>
                </a:endParaRPr>
              </a:p>
              <a:p>
                <a:pPr/>
                <a14:m>
                  <m:oMathPara xmlns:m="http://schemas.openxmlformats.org/officeDocument/2006/math">
                    <m:oMathParaPr>
                      <m:jc m:val="centerGroup"/>
                    </m:oMathParaPr>
                    <m:oMath xmlns:m="http://schemas.openxmlformats.org/officeDocument/2006/math">
                      <m:sSub>
                        <m:sSubPr>
                          <m:ctrlPr>
                            <a:rPr lang="en-US"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rPr>
                            <m:t>𝐻</m:t>
                          </m:r>
                        </m:e>
                        <m:sub>
                          <m:r>
                            <a:rPr lang="de-DE" b="0" i="1" smtClean="0">
                              <a:solidFill>
                                <a:schemeClr val="tx2"/>
                              </a:solidFill>
                              <a:latin typeface="Cambria Math" panose="02040503050406030204" pitchFamily="18" charset="0"/>
                            </a:rPr>
                            <m:t>0</m:t>
                          </m:r>
                        </m:sub>
                      </m:sSub>
                      <m:r>
                        <a:rPr lang="de-DE" b="0" i="1" smtClean="0">
                          <a:solidFill>
                            <a:schemeClr val="tx2"/>
                          </a:solidFill>
                          <a:latin typeface="Cambria Math" panose="02040503050406030204" pitchFamily="18" charset="0"/>
                        </a:rPr>
                        <m:t>:</m:t>
                      </m:r>
                      <m:r>
                        <a:rPr lang="de-DE" b="0" i="1" smtClean="0">
                          <a:solidFill>
                            <a:schemeClr val="tx2"/>
                          </a:solidFill>
                          <a:latin typeface="Cambria Math" panose="02040503050406030204" pitchFamily="18" charset="0"/>
                          <a:ea typeface="Cambria Math" panose="02040503050406030204" pitchFamily="18" charset="0"/>
                        </a:rPr>
                        <m:t>𝜙</m:t>
                      </m:r>
                      <m:r>
                        <a:rPr lang="de-DE" b="0" i="1" smtClean="0">
                          <a:solidFill>
                            <a:schemeClr val="tx2"/>
                          </a:solidFill>
                          <a:latin typeface="Cambria Math" panose="02040503050406030204" pitchFamily="18" charset="0"/>
                          <a:ea typeface="Cambria Math" panose="02040503050406030204" pitchFamily="18" charset="0"/>
                        </a:rPr>
                        <m:t>=1 </m:t>
                      </m:r>
                      <m:d>
                        <m:dPr>
                          <m:ctrlPr>
                            <a:rPr lang="de-DE" b="0" i="1" smtClean="0">
                              <a:solidFill>
                                <a:schemeClr val="tx2"/>
                              </a:solidFill>
                              <a:latin typeface="Cambria Math" panose="02040503050406030204" pitchFamily="18" charset="0"/>
                              <a:ea typeface="Cambria Math" panose="02040503050406030204" pitchFamily="18" charset="0"/>
                            </a:rPr>
                          </m:ctrlPr>
                        </m:dPr>
                        <m:e>
                          <m:r>
                            <a:rPr lang="de-DE" b="0" i="1" smtClean="0">
                              <a:solidFill>
                                <a:schemeClr val="tx2"/>
                              </a:solidFill>
                              <a:latin typeface="Cambria Math" panose="02040503050406030204" pitchFamily="18" charset="0"/>
                              <a:ea typeface="Cambria Math" panose="02040503050406030204" pitchFamily="18" charset="0"/>
                            </a:rPr>
                            <m:t>𝑖𝑡</m:t>
                          </m:r>
                          <m:r>
                            <a:rPr lang="de-DE" b="0" i="1" smtClean="0">
                              <a:solidFill>
                                <a:schemeClr val="tx2"/>
                              </a:solidFill>
                              <a:latin typeface="Cambria Math" panose="02040503050406030204" pitchFamily="18" charset="0"/>
                              <a:ea typeface="Cambria Math" panose="02040503050406030204" pitchFamily="18" charset="0"/>
                            </a:rPr>
                            <m:t> </m:t>
                          </m:r>
                          <m:r>
                            <a:rPr lang="de-DE" b="0" i="1" smtClean="0">
                              <a:solidFill>
                                <a:schemeClr val="tx2"/>
                              </a:solidFill>
                              <a:latin typeface="Cambria Math" panose="02040503050406030204" pitchFamily="18" charset="0"/>
                              <a:ea typeface="Cambria Math" panose="02040503050406030204" pitchFamily="18" charset="0"/>
                            </a:rPr>
                            <m:t>𝑖𝑠</m:t>
                          </m:r>
                          <m:r>
                            <a:rPr lang="de-DE" b="0" i="1" smtClean="0">
                              <a:solidFill>
                                <a:schemeClr val="tx2"/>
                              </a:solidFill>
                              <a:latin typeface="Cambria Math" panose="02040503050406030204" pitchFamily="18" charset="0"/>
                              <a:ea typeface="Cambria Math" panose="02040503050406030204" pitchFamily="18" charset="0"/>
                            </a:rPr>
                            <m:t> </m:t>
                          </m:r>
                          <m:r>
                            <a:rPr lang="de-DE" b="0" i="1" smtClean="0">
                              <a:solidFill>
                                <a:schemeClr val="tx2"/>
                              </a:solidFill>
                              <a:latin typeface="Cambria Math" panose="02040503050406030204" pitchFamily="18" charset="0"/>
                              <a:ea typeface="Cambria Math" panose="02040503050406030204" pitchFamily="18" charset="0"/>
                            </a:rPr>
                            <m:t>𝑎𝑛</m:t>
                          </m:r>
                          <m:r>
                            <a:rPr lang="de-DE" b="0" i="1" smtClean="0">
                              <a:solidFill>
                                <a:schemeClr val="tx2"/>
                              </a:solidFill>
                              <a:latin typeface="Cambria Math" panose="02040503050406030204" pitchFamily="18" charset="0"/>
                              <a:ea typeface="Cambria Math" panose="02040503050406030204" pitchFamily="18" charset="0"/>
                            </a:rPr>
                            <m:t> </m:t>
                          </m:r>
                          <m:r>
                            <a:rPr lang="de-DE" b="0" i="1" smtClean="0">
                              <a:solidFill>
                                <a:schemeClr val="tx2"/>
                              </a:solidFill>
                              <a:latin typeface="Cambria Math" panose="02040503050406030204" pitchFamily="18" charset="0"/>
                              <a:ea typeface="Cambria Math" panose="02040503050406030204" pitchFamily="18" charset="0"/>
                            </a:rPr>
                            <m:t>𝐼</m:t>
                          </m:r>
                          <m:d>
                            <m:dPr>
                              <m:ctrlPr>
                                <a:rPr lang="de-DE" b="0" i="1" smtClean="0">
                                  <a:solidFill>
                                    <a:schemeClr val="tx2"/>
                                  </a:solidFill>
                                  <a:latin typeface="Cambria Math" panose="02040503050406030204" pitchFamily="18" charset="0"/>
                                  <a:ea typeface="Cambria Math" panose="02040503050406030204" pitchFamily="18" charset="0"/>
                                </a:rPr>
                              </m:ctrlPr>
                            </m:dPr>
                            <m:e>
                              <m:r>
                                <a:rPr lang="de-DE" b="0" i="1" smtClean="0">
                                  <a:solidFill>
                                    <a:schemeClr val="tx2"/>
                                  </a:solidFill>
                                  <a:latin typeface="Cambria Math" panose="02040503050406030204" pitchFamily="18" charset="0"/>
                                  <a:ea typeface="Cambria Math" panose="02040503050406030204" pitchFamily="18" charset="0"/>
                                </a:rPr>
                                <m:t>1</m:t>
                              </m:r>
                            </m:e>
                          </m:d>
                          <m:r>
                            <a:rPr lang="de-DE" b="0" i="1" smtClean="0">
                              <a:solidFill>
                                <a:schemeClr val="tx2"/>
                              </a:solidFill>
                              <a:latin typeface="Cambria Math" panose="02040503050406030204" pitchFamily="18" charset="0"/>
                              <a:ea typeface="Cambria Math" panose="02040503050406030204" pitchFamily="18" charset="0"/>
                            </a:rPr>
                            <m:t> </m:t>
                          </m:r>
                          <m:r>
                            <a:rPr lang="de-DE" b="0" i="1" smtClean="0">
                              <a:solidFill>
                                <a:schemeClr val="tx2"/>
                              </a:solidFill>
                              <a:latin typeface="Cambria Math" panose="02040503050406030204" pitchFamily="18" charset="0"/>
                              <a:ea typeface="Cambria Math" panose="02040503050406030204" pitchFamily="18" charset="0"/>
                            </a:rPr>
                            <m:t>𝑝𝑟𝑜𝑐𝑒𝑠𝑠</m:t>
                          </m:r>
                        </m:e>
                      </m:d>
                    </m:oMath>
                  </m:oMathPara>
                </a14:m>
                <a:endParaRPr lang="de-DE" b="0" dirty="0">
                  <a:solidFill>
                    <a:schemeClr val="tx2"/>
                  </a:solidFill>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de-DE" b="0" i="1" smtClean="0">
                          <a:solidFill>
                            <a:schemeClr val="tx2"/>
                          </a:solidFill>
                          <a:latin typeface="Cambria Math" panose="02040503050406030204" pitchFamily="18" charset="0"/>
                        </a:rPr>
                        <m:t>𝑣𝑠</m:t>
                      </m:r>
                      <m:r>
                        <a:rPr lang="de-DE" b="0" i="1" smtClean="0">
                          <a:solidFill>
                            <a:schemeClr val="tx2"/>
                          </a:solidFill>
                          <a:latin typeface="Cambria Math" panose="02040503050406030204" pitchFamily="18" charset="0"/>
                        </a:rPr>
                        <m:t>.</m:t>
                      </m:r>
                    </m:oMath>
                  </m:oMathPara>
                </a14:m>
                <a:endParaRPr lang="de-DE" b="0" dirty="0">
                  <a:solidFill>
                    <a:schemeClr val="tx2"/>
                  </a:solidFill>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i="1">
                              <a:solidFill>
                                <a:schemeClr val="tx2"/>
                              </a:solidFill>
                              <a:latin typeface="Cambria Math" panose="02040503050406030204" pitchFamily="18" charset="0"/>
                            </a:rPr>
                          </m:ctrlPr>
                        </m:sSubPr>
                        <m:e>
                          <m:r>
                            <a:rPr lang="de-DE" i="1">
                              <a:solidFill>
                                <a:schemeClr val="tx2"/>
                              </a:solidFill>
                              <a:latin typeface="Cambria Math" panose="02040503050406030204" pitchFamily="18" charset="0"/>
                            </a:rPr>
                            <m:t>𝐻</m:t>
                          </m:r>
                        </m:e>
                        <m:sub>
                          <m:r>
                            <a:rPr lang="de-DE" b="0" i="1" smtClean="0">
                              <a:solidFill>
                                <a:schemeClr val="tx2"/>
                              </a:solidFill>
                              <a:latin typeface="Cambria Math" panose="02040503050406030204" pitchFamily="18" charset="0"/>
                            </a:rPr>
                            <m:t>1</m:t>
                          </m:r>
                        </m:sub>
                      </m:sSub>
                      <m:r>
                        <a:rPr lang="de-DE" b="0" i="1" smtClean="0">
                          <a:solidFill>
                            <a:schemeClr val="tx2"/>
                          </a:solidFill>
                          <a:latin typeface="Cambria Math" panose="02040503050406030204" pitchFamily="18" charset="0"/>
                        </a:rPr>
                        <m:t>:</m:t>
                      </m:r>
                      <m:d>
                        <m:dPr>
                          <m:begChr m:val="|"/>
                          <m:endChr m:val="|"/>
                          <m:ctrlPr>
                            <a:rPr lang="de-DE" b="0" i="1" smtClean="0">
                              <a:solidFill>
                                <a:schemeClr val="tx2"/>
                              </a:solidFill>
                              <a:latin typeface="Cambria Math" panose="02040503050406030204" pitchFamily="18" charset="0"/>
                              <a:ea typeface="Cambria Math" panose="02040503050406030204" pitchFamily="18" charset="0"/>
                            </a:rPr>
                          </m:ctrlPr>
                        </m:dPr>
                        <m:e>
                          <m:r>
                            <a:rPr lang="de-DE" i="1">
                              <a:solidFill>
                                <a:schemeClr val="tx2"/>
                              </a:solidFill>
                              <a:latin typeface="Cambria Math" panose="02040503050406030204" pitchFamily="18" charset="0"/>
                              <a:ea typeface="Cambria Math" panose="02040503050406030204" pitchFamily="18" charset="0"/>
                            </a:rPr>
                            <m:t>𝜙</m:t>
                          </m:r>
                        </m:e>
                      </m:d>
                      <m:r>
                        <a:rPr lang="de-DE" b="0" i="1" smtClean="0">
                          <a:solidFill>
                            <a:schemeClr val="tx2"/>
                          </a:solidFill>
                          <a:latin typeface="Cambria Math" panose="02040503050406030204" pitchFamily="18" charset="0"/>
                          <a:ea typeface="Cambria Math" panose="02040503050406030204" pitchFamily="18" charset="0"/>
                        </a:rPr>
                        <m:t>&lt;</m:t>
                      </m:r>
                      <m:r>
                        <a:rPr lang="de-DE" i="1">
                          <a:solidFill>
                            <a:schemeClr val="tx2"/>
                          </a:solidFill>
                          <a:latin typeface="Cambria Math" panose="02040503050406030204" pitchFamily="18" charset="0"/>
                          <a:ea typeface="Cambria Math" panose="02040503050406030204" pitchFamily="18" charset="0"/>
                        </a:rPr>
                        <m:t>1 </m:t>
                      </m:r>
                      <m:d>
                        <m:dPr>
                          <m:ctrlPr>
                            <a:rPr lang="de-DE" i="1">
                              <a:solidFill>
                                <a:schemeClr val="tx2"/>
                              </a:solidFill>
                              <a:latin typeface="Cambria Math" panose="02040503050406030204" pitchFamily="18" charset="0"/>
                              <a:ea typeface="Cambria Math" panose="02040503050406030204" pitchFamily="18" charset="0"/>
                            </a:rPr>
                          </m:ctrlPr>
                        </m:dPr>
                        <m:e>
                          <m:r>
                            <a:rPr lang="de-DE" i="1">
                              <a:solidFill>
                                <a:schemeClr val="tx2"/>
                              </a:solidFill>
                              <a:latin typeface="Cambria Math" panose="02040503050406030204" pitchFamily="18" charset="0"/>
                              <a:ea typeface="Cambria Math" panose="02040503050406030204" pitchFamily="18" charset="0"/>
                            </a:rPr>
                            <m:t>𝑖𝑡</m:t>
                          </m:r>
                          <m:r>
                            <a:rPr lang="de-DE" i="1">
                              <a:solidFill>
                                <a:schemeClr val="tx2"/>
                              </a:solidFill>
                              <a:latin typeface="Cambria Math" panose="02040503050406030204" pitchFamily="18" charset="0"/>
                              <a:ea typeface="Cambria Math" panose="02040503050406030204" pitchFamily="18" charset="0"/>
                            </a:rPr>
                            <m:t> </m:t>
                          </m:r>
                          <m:r>
                            <a:rPr lang="de-DE" i="1">
                              <a:solidFill>
                                <a:schemeClr val="tx2"/>
                              </a:solidFill>
                              <a:latin typeface="Cambria Math" panose="02040503050406030204" pitchFamily="18" charset="0"/>
                              <a:ea typeface="Cambria Math" panose="02040503050406030204" pitchFamily="18" charset="0"/>
                            </a:rPr>
                            <m:t>𝑖𝑠</m:t>
                          </m:r>
                          <m:r>
                            <a:rPr lang="de-DE" i="1">
                              <a:solidFill>
                                <a:schemeClr val="tx2"/>
                              </a:solidFill>
                              <a:latin typeface="Cambria Math" panose="02040503050406030204" pitchFamily="18" charset="0"/>
                              <a:ea typeface="Cambria Math" panose="02040503050406030204" pitchFamily="18" charset="0"/>
                            </a:rPr>
                            <m:t> </m:t>
                          </m:r>
                          <m:r>
                            <a:rPr lang="de-DE" i="1">
                              <a:solidFill>
                                <a:schemeClr val="tx2"/>
                              </a:solidFill>
                              <a:latin typeface="Cambria Math" panose="02040503050406030204" pitchFamily="18" charset="0"/>
                              <a:ea typeface="Cambria Math" panose="02040503050406030204" pitchFamily="18" charset="0"/>
                            </a:rPr>
                            <m:t>𝑎𝑛</m:t>
                          </m:r>
                          <m:r>
                            <a:rPr lang="de-DE" i="1">
                              <a:solidFill>
                                <a:schemeClr val="tx2"/>
                              </a:solidFill>
                              <a:latin typeface="Cambria Math" panose="02040503050406030204" pitchFamily="18" charset="0"/>
                              <a:ea typeface="Cambria Math" panose="02040503050406030204" pitchFamily="18" charset="0"/>
                            </a:rPr>
                            <m:t> </m:t>
                          </m:r>
                          <m:r>
                            <a:rPr lang="de-DE" b="0" i="1" smtClean="0">
                              <a:solidFill>
                                <a:schemeClr val="tx2"/>
                              </a:solidFill>
                              <a:latin typeface="Cambria Math" panose="02040503050406030204" pitchFamily="18" charset="0"/>
                              <a:ea typeface="Cambria Math" panose="02040503050406030204" pitchFamily="18" charset="0"/>
                            </a:rPr>
                            <m:t>𝐴𝑅</m:t>
                          </m:r>
                          <m:d>
                            <m:dPr>
                              <m:ctrlPr>
                                <a:rPr lang="de-DE" i="1">
                                  <a:solidFill>
                                    <a:schemeClr val="tx2"/>
                                  </a:solidFill>
                                  <a:latin typeface="Cambria Math" panose="02040503050406030204" pitchFamily="18" charset="0"/>
                                  <a:ea typeface="Cambria Math" panose="02040503050406030204" pitchFamily="18" charset="0"/>
                                </a:rPr>
                              </m:ctrlPr>
                            </m:dPr>
                            <m:e>
                              <m:r>
                                <a:rPr lang="de-DE" i="1">
                                  <a:solidFill>
                                    <a:schemeClr val="tx2"/>
                                  </a:solidFill>
                                  <a:latin typeface="Cambria Math" panose="02040503050406030204" pitchFamily="18" charset="0"/>
                                  <a:ea typeface="Cambria Math" panose="02040503050406030204" pitchFamily="18" charset="0"/>
                                </a:rPr>
                                <m:t>1</m:t>
                              </m:r>
                            </m:e>
                          </m:d>
                          <m:r>
                            <a:rPr lang="de-DE" i="1">
                              <a:solidFill>
                                <a:schemeClr val="tx2"/>
                              </a:solidFill>
                              <a:latin typeface="Cambria Math" panose="02040503050406030204" pitchFamily="18" charset="0"/>
                              <a:ea typeface="Cambria Math" panose="02040503050406030204" pitchFamily="18" charset="0"/>
                            </a:rPr>
                            <m:t> </m:t>
                          </m:r>
                          <m:r>
                            <a:rPr lang="de-DE" i="1">
                              <a:solidFill>
                                <a:schemeClr val="tx2"/>
                              </a:solidFill>
                              <a:latin typeface="Cambria Math" panose="02040503050406030204" pitchFamily="18" charset="0"/>
                              <a:ea typeface="Cambria Math" panose="02040503050406030204" pitchFamily="18" charset="0"/>
                            </a:rPr>
                            <m:t>𝑝𝑟𝑜𝑐𝑒𝑠𝑠</m:t>
                          </m:r>
                        </m:e>
                      </m:d>
                    </m:oMath>
                  </m:oMathPara>
                </a14:m>
                <a:endParaRPr lang="de-DE" dirty="0">
                  <a:solidFill>
                    <a:schemeClr val="tx2"/>
                  </a:solidFill>
                  <a:ea typeface="Cambria Math" panose="02040503050406030204" pitchFamily="18" charset="0"/>
                </a:endParaRPr>
              </a:p>
              <a:p>
                <a:r>
                  <a:rPr lang="de-DE" dirty="0">
                    <a:solidFill>
                      <a:schemeClr val="tx2"/>
                    </a:solidFill>
                    <a:ea typeface="Cambria Math" panose="02040503050406030204" pitchFamily="18" charset="0"/>
                  </a:rPr>
                  <a:t>The </a:t>
                </a:r>
                <a:r>
                  <a:rPr lang="de-DE" dirty="0" err="1">
                    <a:solidFill>
                      <a:schemeClr val="tx2"/>
                    </a:solidFill>
                    <a:ea typeface="Cambria Math" panose="02040503050406030204" pitchFamily="18" charset="0"/>
                  </a:rPr>
                  <a:t>teststatistic</a:t>
                </a:r>
                <a:r>
                  <a:rPr lang="de-DE" dirty="0">
                    <a:solidFill>
                      <a:schemeClr val="tx2"/>
                    </a:solidFill>
                    <a:ea typeface="Cambria Math" panose="02040503050406030204" pitchFamily="18" charset="0"/>
                  </a:rPr>
                  <a:t> </a:t>
                </a:r>
                <a:r>
                  <a:rPr lang="de-DE" dirty="0" err="1">
                    <a:solidFill>
                      <a:schemeClr val="tx2"/>
                    </a:solidFill>
                    <a:ea typeface="Cambria Math" panose="02040503050406030204" pitchFamily="18" charset="0"/>
                  </a:rPr>
                  <a:t>is</a:t>
                </a:r>
                <a:r>
                  <a:rPr lang="de-DE" dirty="0">
                    <a:solidFill>
                      <a:schemeClr val="tx2"/>
                    </a:solidFill>
                    <a:ea typeface="Cambria Math" panose="02040503050406030204" pitchFamily="18" charset="0"/>
                  </a:rPr>
                  <a:t> </a:t>
                </a:r>
                <a:r>
                  <a:rPr lang="de-DE" dirty="0" err="1">
                    <a:solidFill>
                      <a:schemeClr val="tx2"/>
                    </a:solidFill>
                    <a:ea typeface="Cambria Math" panose="02040503050406030204" pitchFamily="18" charset="0"/>
                  </a:rPr>
                  <a:t>defined</a:t>
                </a:r>
                <a:r>
                  <a:rPr lang="de-DE" dirty="0">
                    <a:solidFill>
                      <a:schemeClr val="tx2"/>
                    </a:solidFill>
                    <a:ea typeface="Cambria Math" panose="02040503050406030204" pitchFamily="18" charset="0"/>
                  </a:rPr>
                  <a:t> </a:t>
                </a:r>
                <a:r>
                  <a:rPr lang="de-DE" dirty="0" err="1">
                    <a:solidFill>
                      <a:schemeClr val="tx2"/>
                    </a:solidFill>
                    <a:ea typeface="Cambria Math" panose="02040503050406030204" pitchFamily="18" charset="0"/>
                  </a:rPr>
                  <a:t>by</a:t>
                </a:r>
                <a:r>
                  <a:rPr lang="de-DE" dirty="0">
                    <a:solidFill>
                      <a:schemeClr val="tx2"/>
                    </a:solidFill>
                    <a:ea typeface="Cambria Math" panose="02040503050406030204" pitchFamily="18" charset="0"/>
                  </a:rPr>
                  <a:t>:</a:t>
                </a:r>
              </a:p>
              <a:p>
                <a:pPr/>
                <a14:m>
                  <m:oMathPara xmlns:m="http://schemas.openxmlformats.org/officeDocument/2006/math">
                    <m:oMathParaPr>
                      <m:jc m:val="centerGroup"/>
                    </m:oMathParaPr>
                    <m:oMath xmlns:m="http://schemas.openxmlformats.org/officeDocument/2006/math">
                      <m:r>
                        <a:rPr lang="de-DE" b="0" i="1" smtClean="0">
                          <a:solidFill>
                            <a:schemeClr val="tx2"/>
                          </a:solidFill>
                          <a:latin typeface="Cambria Math" panose="02040503050406030204" pitchFamily="18" charset="0"/>
                          <a:ea typeface="Cambria Math" panose="02040503050406030204" pitchFamily="18" charset="0"/>
                        </a:rPr>
                        <m:t>𝑇</m:t>
                      </m:r>
                      <m:r>
                        <a:rPr lang="de-DE" b="0" i="1" smtClean="0">
                          <a:solidFill>
                            <a:schemeClr val="tx2"/>
                          </a:solidFill>
                          <a:latin typeface="Cambria Math" panose="02040503050406030204" pitchFamily="18" charset="0"/>
                          <a:ea typeface="Cambria Math" panose="02040503050406030204" pitchFamily="18" charset="0"/>
                        </a:rPr>
                        <m:t>=</m:t>
                      </m:r>
                      <m:r>
                        <a:rPr lang="de-DE" b="0" i="1" smtClean="0">
                          <a:solidFill>
                            <a:schemeClr val="tx2"/>
                          </a:solidFill>
                          <a:latin typeface="Cambria Math" panose="02040503050406030204" pitchFamily="18" charset="0"/>
                          <a:ea typeface="Cambria Math" panose="02040503050406030204" pitchFamily="18" charset="0"/>
                        </a:rPr>
                        <m:t>𝑛</m:t>
                      </m:r>
                      <m:d>
                        <m:dPr>
                          <m:ctrlPr>
                            <a:rPr lang="de-DE" b="0" i="1" smtClean="0">
                              <a:solidFill>
                                <a:schemeClr val="tx2"/>
                              </a:solidFill>
                              <a:latin typeface="Cambria Math" panose="02040503050406030204" pitchFamily="18" charset="0"/>
                              <a:ea typeface="Cambria Math" panose="02040503050406030204" pitchFamily="18" charset="0"/>
                            </a:rPr>
                          </m:ctrlPr>
                        </m:dPr>
                        <m:e>
                          <m:acc>
                            <m:accPr>
                              <m:chr m:val="̂"/>
                              <m:ctrlPr>
                                <a:rPr lang="de-DE" b="0" i="1" smtClean="0">
                                  <a:solidFill>
                                    <a:schemeClr val="tx2"/>
                                  </a:solidFill>
                                  <a:latin typeface="Cambria Math" panose="02040503050406030204" pitchFamily="18" charset="0"/>
                                  <a:ea typeface="Cambria Math" panose="02040503050406030204" pitchFamily="18" charset="0"/>
                                </a:rPr>
                              </m:ctrlPr>
                            </m:accPr>
                            <m:e>
                              <m:r>
                                <a:rPr lang="de-DE" b="0" i="1" smtClean="0">
                                  <a:solidFill>
                                    <a:schemeClr val="tx2"/>
                                  </a:solidFill>
                                  <a:latin typeface="Cambria Math" panose="02040503050406030204" pitchFamily="18" charset="0"/>
                                  <a:ea typeface="Cambria Math" panose="02040503050406030204" pitchFamily="18" charset="0"/>
                                </a:rPr>
                                <m:t>𝜙</m:t>
                              </m:r>
                            </m:e>
                          </m:acc>
                          <m:r>
                            <a:rPr lang="de-DE" b="0" i="1" smtClean="0">
                              <a:solidFill>
                                <a:schemeClr val="tx2"/>
                              </a:solidFill>
                              <a:latin typeface="Cambria Math" panose="02040503050406030204" pitchFamily="18" charset="0"/>
                              <a:ea typeface="Cambria Math" panose="02040503050406030204" pitchFamily="18" charset="0"/>
                            </a:rPr>
                            <m:t>−1</m:t>
                          </m:r>
                        </m:e>
                      </m:d>
                    </m:oMath>
                  </m:oMathPara>
                </a14:m>
                <a:endParaRPr lang="de-DE" b="0" dirty="0">
                  <a:solidFill>
                    <a:schemeClr val="tx2"/>
                  </a:solidFill>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de-DE" b="0" i="1" smtClean="0">
                          <a:solidFill>
                            <a:schemeClr val="tx2"/>
                          </a:solidFill>
                          <a:latin typeface="Cambria Math" panose="02040503050406030204" pitchFamily="18" charset="0"/>
                          <a:ea typeface="Cambria Math" panose="02040503050406030204" pitchFamily="18" charset="0"/>
                        </a:rPr>
                        <m:t>𝑛</m:t>
                      </m:r>
                      <m:r>
                        <a:rPr lang="de-DE" b="0" i="1" smtClean="0">
                          <a:solidFill>
                            <a:schemeClr val="tx2"/>
                          </a:solidFill>
                          <a:latin typeface="Cambria Math" panose="02040503050406030204" pitchFamily="18" charset="0"/>
                          <a:ea typeface="Cambria Math" panose="02040503050406030204" pitchFamily="18" charset="0"/>
                        </a:rPr>
                        <m:t>:</m:t>
                      </m:r>
                      <m:r>
                        <a:rPr lang="de-DE" b="0" i="1" smtClean="0">
                          <a:solidFill>
                            <a:schemeClr val="tx2"/>
                          </a:solidFill>
                          <a:latin typeface="Cambria Math" panose="02040503050406030204" pitchFamily="18" charset="0"/>
                          <a:ea typeface="Cambria Math" panose="02040503050406030204" pitchFamily="18" charset="0"/>
                        </a:rPr>
                        <m:t>𝑙𝑒𝑛𝑔𝑡h</m:t>
                      </m:r>
                      <m:r>
                        <a:rPr lang="de-DE" b="0" i="1" smtClean="0">
                          <a:solidFill>
                            <a:schemeClr val="tx2"/>
                          </a:solidFill>
                          <a:latin typeface="Cambria Math" panose="02040503050406030204" pitchFamily="18" charset="0"/>
                          <a:ea typeface="Cambria Math" panose="02040503050406030204" pitchFamily="18" charset="0"/>
                        </a:rPr>
                        <m:t> </m:t>
                      </m:r>
                      <m:r>
                        <a:rPr lang="de-DE" b="0" i="1" smtClean="0">
                          <a:solidFill>
                            <a:schemeClr val="tx2"/>
                          </a:solidFill>
                          <a:latin typeface="Cambria Math" panose="02040503050406030204" pitchFamily="18" charset="0"/>
                          <a:ea typeface="Cambria Math" panose="02040503050406030204" pitchFamily="18" charset="0"/>
                        </a:rPr>
                        <m:t>𝑜𝑓</m:t>
                      </m:r>
                      <m:r>
                        <a:rPr lang="de-DE" b="0" i="1" smtClean="0">
                          <a:solidFill>
                            <a:schemeClr val="tx2"/>
                          </a:solidFill>
                          <a:latin typeface="Cambria Math" panose="02040503050406030204" pitchFamily="18" charset="0"/>
                          <a:ea typeface="Cambria Math" panose="02040503050406030204" pitchFamily="18" charset="0"/>
                        </a:rPr>
                        <m:t> </m:t>
                      </m:r>
                      <m:r>
                        <a:rPr lang="de-DE" b="0" i="1" smtClean="0">
                          <a:solidFill>
                            <a:schemeClr val="tx2"/>
                          </a:solidFill>
                          <a:latin typeface="Cambria Math" panose="02040503050406030204" pitchFamily="18" charset="0"/>
                          <a:ea typeface="Cambria Math" panose="02040503050406030204" pitchFamily="18" charset="0"/>
                        </a:rPr>
                        <m:t>𝑡h𝑒</m:t>
                      </m:r>
                      <m:r>
                        <a:rPr lang="de-DE" b="0" i="1" smtClean="0">
                          <a:solidFill>
                            <a:schemeClr val="tx2"/>
                          </a:solidFill>
                          <a:latin typeface="Cambria Math" panose="02040503050406030204" pitchFamily="18" charset="0"/>
                          <a:ea typeface="Cambria Math" panose="02040503050406030204" pitchFamily="18" charset="0"/>
                        </a:rPr>
                        <m:t> </m:t>
                      </m:r>
                      <m:r>
                        <a:rPr lang="de-DE" b="0" i="1" smtClean="0">
                          <a:solidFill>
                            <a:schemeClr val="tx2"/>
                          </a:solidFill>
                          <a:latin typeface="Cambria Math" panose="02040503050406030204" pitchFamily="18" charset="0"/>
                          <a:ea typeface="Cambria Math" panose="02040503050406030204" pitchFamily="18" charset="0"/>
                        </a:rPr>
                        <m:t>𝑡𝑖𝑚𝑒</m:t>
                      </m:r>
                      <m:r>
                        <a:rPr lang="de-DE" b="0" i="1" smtClean="0">
                          <a:solidFill>
                            <a:schemeClr val="tx2"/>
                          </a:solidFill>
                          <a:latin typeface="Cambria Math" panose="02040503050406030204" pitchFamily="18" charset="0"/>
                          <a:ea typeface="Cambria Math" panose="02040503050406030204" pitchFamily="18" charset="0"/>
                        </a:rPr>
                        <m:t> </m:t>
                      </m:r>
                      <m:r>
                        <a:rPr lang="de-DE" b="0" i="1" smtClean="0">
                          <a:solidFill>
                            <a:schemeClr val="tx2"/>
                          </a:solidFill>
                          <a:latin typeface="Cambria Math" panose="02040503050406030204" pitchFamily="18" charset="0"/>
                          <a:ea typeface="Cambria Math" panose="02040503050406030204" pitchFamily="18" charset="0"/>
                        </a:rPr>
                        <m:t>𝑠𝑒𝑟𝑖𝑒𝑠</m:t>
                      </m:r>
                    </m:oMath>
                  </m:oMathPara>
                </a14:m>
                <a:endParaRPr lang="de-DE" dirty="0">
                  <a:solidFill>
                    <a:schemeClr val="tx2"/>
                  </a:solidFill>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acc>
                        <m:accPr>
                          <m:chr m:val="̂"/>
                          <m:ctrlPr>
                            <a:rPr lang="de-DE" i="1" smtClean="0">
                              <a:solidFill>
                                <a:schemeClr val="tx2"/>
                              </a:solidFill>
                              <a:latin typeface="Cambria Math" panose="02040503050406030204" pitchFamily="18" charset="0"/>
                              <a:ea typeface="Cambria Math" panose="02040503050406030204" pitchFamily="18" charset="0"/>
                            </a:rPr>
                          </m:ctrlPr>
                        </m:accPr>
                        <m:e>
                          <m:r>
                            <a:rPr lang="de-DE" i="1" smtClean="0">
                              <a:solidFill>
                                <a:schemeClr val="tx2"/>
                              </a:solidFill>
                              <a:latin typeface="Cambria Math" panose="02040503050406030204" pitchFamily="18" charset="0"/>
                              <a:ea typeface="Cambria Math" panose="02040503050406030204" pitchFamily="18" charset="0"/>
                            </a:rPr>
                            <m:t>𝜙</m:t>
                          </m:r>
                        </m:e>
                      </m:acc>
                      <m:r>
                        <a:rPr lang="de-DE" i="1">
                          <a:solidFill>
                            <a:schemeClr val="tx2"/>
                          </a:solidFill>
                          <a:latin typeface="Cambria Math" panose="02040503050406030204" pitchFamily="18" charset="0"/>
                          <a:ea typeface="Cambria Math" panose="02040503050406030204" pitchFamily="18" charset="0"/>
                        </a:rPr>
                        <m:t>:</m:t>
                      </m:r>
                      <m:r>
                        <a:rPr lang="de-DE" b="0" i="1" smtClean="0">
                          <a:solidFill>
                            <a:schemeClr val="tx2"/>
                          </a:solidFill>
                          <a:latin typeface="Cambria Math" panose="02040503050406030204" pitchFamily="18" charset="0"/>
                          <a:ea typeface="Cambria Math" panose="02040503050406030204" pitchFamily="18" charset="0"/>
                        </a:rPr>
                        <m:t>𝐸𝑠𝑡𝑖𝑚𝑎𝑡𝑖𝑜𝑛</m:t>
                      </m:r>
                      <m:r>
                        <a:rPr lang="de-DE" b="0" i="1" smtClean="0">
                          <a:solidFill>
                            <a:schemeClr val="tx2"/>
                          </a:solidFill>
                          <a:latin typeface="Cambria Math" panose="02040503050406030204" pitchFamily="18" charset="0"/>
                          <a:ea typeface="Cambria Math" panose="02040503050406030204" pitchFamily="18" charset="0"/>
                        </a:rPr>
                        <m:t> </m:t>
                      </m:r>
                      <m:r>
                        <a:rPr lang="de-DE" b="0" i="1" smtClean="0">
                          <a:solidFill>
                            <a:schemeClr val="tx2"/>
                          </a:solidFill>
                          <a:latin typeface="Cambria Math" panose="02040503050406030204" pitchFamily="18" charset="0"/>
                          <a:ea typeface="Cambria Math" panose="02040503050406030204" pitchFamily="18" charset="0"/>
                        </a:rPr>
                        <m:t>𝑜𝑓</m:t>
                      </m:r>
                      <m:r>
                        <a:rPr lang="de-DE" b="0" i="1" smtClean="0">
                          <a:solidFill>
                            <a:schemeClr val="tx2"/>
                          </a:solidFill>
                          <a:latin typeface="Cambria Math" panose="02040503050406030204" pitchFamily="18" charset="0"/>
                          <a:ea typeface="Cambria Math" panose="02040503050406030204" pitchFamily="18" charset="0"/>
                        </a:rPr>
                        <m:t> </m:t>
                      </m:r>
                      <m:r>
                        <a:rPr lang="de-DE" b="0" i="1" smtClean="0">
                          <a:solidFill>
                            <a:schemeClr val="tx2"/>
                          </a:solidFill>
                          <a:latin typeface="Cambria Math" panose="02040503050406030204" pitchFamily="18" charset="0"/>
                          <a:ea typeface="Cambria Math" panose="02040503050406030204" pitchFamily="18" charset="0"/>
                        </a:rPr>
                        <m:t>𝜙</m:t>
                      </m:r>
                    </m:oMath>
                  </m:oMathPara>
                </a14:m>
                <a:endParaRPr lang="de-DE" dirty="0">
                  <a:solidFill>
                    <a:schemeClr val="tx2"/>
                  </a:solidFill>
                  <a:ea typeface="Cambria Math" panose="02040503050406030204" pitchFamily="18" charset="0"/>
                </a:endParaRPr>
              </a:p>
              <a:p>
                <a:endParaRPr lang="de-DE" dirty="0">
                  <a:solidFill>
                    <a:schemeClr val="tx2"/>
                  </a:solidFill>
                  <a:ea typeface="Cambria Math" panose="02040503050406030204" pitchFamily="18" charset="0"/>
                </a:endParaRPr>
              </a:p>
              <a:p>
                <a:r>
                  <a:rPr lang="de-DE" dirty="0">
                    <a:solidFill>
                      <a:schemeClr val="tx2"/>
                    </a:solidFill>
                    <a:ea typeface="Cambria Math" panose="02040503050406030204" pitchFamily="18" charset="0"/>
                  </a:rPr>
                  <a:t>The </a:t>
                </a:r>
                <a:r>
                  <a:rPr lang="de-DE" dirty="0" err="1">
                    <a:solidFill>
                      <a:schemeClr val="tx2"/>
                    </a:solidFill>
                    <a:ea typeface="Cambria Math" panose="02040503050406030204" pitchFamily="18" charset="0"/>
                  </a:rPr>
                  <a:t>critical</a:t>
                </a:r>
                <a:r>
                  <a:rPr lang="de-DE" dirty="0">
                    <a:solidFill>
                      <a:schemeClr val="tx2"/>
                    </a:solidFill>
                    <a:ea typeface="Cambria Math" panose="02040503050406030204" pitchFamily="18" charset="0"/>
                  </a:rPr>
                  <a:t> </a:t>
                </a:r>
                <a:r>
                  <a:rPr lang="de-DE" dirty="0" err="1">
                    <a:solidFill>
                      <a:schemeClr val="tx2"/>
                    </a:solidFill>
                    <a:ea typeface="Cambria Math" panose="02040503050406030204" pitchFamily="18" charset="0"/>
                  </a:rPr>
                  <a:t>values</a:t>
                </a:r>
                <a:r>
                  <a:rPr lang="de-DE" dirty="0">
                    <a:solidFill>
                      <a:schemeClr val="tx2"/>
                    </a:solidFill>
                    <a:ea typeface="Cambria Math" panose="02040503050406030204" pitchFamily="18" charset="0"/>
                  </a:rPr>
                  <a:t> </a:t>
                </a:r>
                <a:r>
                  <a:rPr lang="de-DE" dirty="0" err="1">
                    <a:solidFill>
                      <a:schemeClr val="tx2"/>
                    </a:solidFill>
                    <a:ea typeface="Cambria Math" panose="02040503050406030204" pitchFamily="18" charset="0"/>
                  </a:rPr>
                  <a:t>can</a:t>
                </a:r>
                <a:r>
                  <a:rPr lang="de-DE" dirty="0">
                    <a:solidFill>
                      <a:schemeClr val="tx2"/>
                    </a:solidFill>
                    <a:ea typeface="Cambria Math" panose="02040503050406030204" pitchFamily="18" charset="0"/>
                  </a:rPr>
                  <a:t> </a:t>
                </a:r>
                <a:r>
                  <a:rPr lang="de-DE" dirty="0" err="1">
                    <a:solidFill>
                      <a:schemeClr val="tx2"/>
                    </a:solidFill>
                    <a:ea typeface="Cambria Math" panose="02040503050406030204" pitchFamily="18" charset="0"/>
                  </a:rPr>
                  <a:t>be</a:t>
                </a:r>
                <a:r>
                  <a:rPr lang="de-DE" dirty="0">
                    <a:solidFill>
                      <a:schemeClr val="tx2"/>
                    </a:solidFill>
                    <a:ea typeface="Cambria Math" panose="02040503050406030204" pitchFamily="18" charset="0"/>
                  </a:rPr>
                  <a:t> </a:t>
                </a:r>
                <a:r>
                  <a:rPr lang="de-DE" dirty="0" err="1">
                    <a:solidFill>
                      <a:schemeClr val="tx2"/>
                    </a:solidFill>
                    <a:ea typeface="Cambria Math" panose="02040503050406030204" pitchFamily="18" charset="0"/>
                  </a:rPr>
                  <a:t>found</a:t>
                </a:r>
                <a:r>
                  <a:rPr lang="de-DE" dirty="0">
                    <a:solidFill>
                      <a:schemeClr val="tx2"/>
                    </a:solidFill>
                    <a:ea typeface="Cambria Math" panose="02040503050406030204" pitchFamily="18" charset="0"/>
                  </a:rPr>
                  <a:t> in </a:t>
                </a:r>
                <a:r>
                  <a:rPr lang="de-DE" dirty="0" err="1">
                    <a:solidFill>
                      <a:schemeClr val="tx2"/>
                    </a:solidFill>
                    <a:ea typeface="Cambria Math" panose="02040503050406030204" pitchFamily="18" charset="0"/>
                  </a:rPr>
                  <a:t>f.e</a:t>
                </a:r>
                <a:r>
                  <a:rPr lang="de-DE" dirty="0">
                    <a:solidFill>
                      <a:schemeClr val="tx2"/>
                    </a:solidFill>
                    <a:ea typeface="Cambria Math" panose="02040503050406030204" pitchFamily="18" charset="0"/>
                  </a:rPr>
                  <a:t>. </a:t>
                </a:r>
                <a:r>
                  <a:rPr lang="de-DE" dirty="0" err="1">
                    <a:solidFill>
                      <a:schemeClr val="tx2"/>
                    </a:solidFill>
                    <a:ea typeface="Cambria Math" panose="02040503050406030204" pitchFamily="18" charset="0"/>
                  </a:rPr>
                  <a:t>Halton</a:t>
                </a:r>
                <a:r>
                  <a:rPr lang="de-DE" dirty="0">
                    <a:solidFill>
                      <a:schemeClr val="tx2"/>
                    </a:solidFill>
                    <a:ea typeface="Cambria Math" panose="02040503050406030204" pitchFamily="18" charset="0"/>
                  </a:rPr>
                  <a:t>(1994)</a:t>
                </a:r>
              </a:p>
              <a:p>
                <a:endParaRPr lang="de-DE" b="0" dirty="0">
                  <a:solidFill>
                    <a:schemeClr val="tx2"/>
                  </a:solidFill>
                  <a:ea typeface="Cambria Math" panose="02040503050406030204" pitchFamily="18" charset="0"/>
                </a:endParaRPr>
              </a:p>
              <a:p>
                <a:endParaRPr lang="en-US" dirty="0">
                  <a:solidFill>
                    <a:schemeClr val="tx2"/>
                  </a:solidFill>
                </a:endParaRPr>
              </a:p>
              <a:p>
                <a:endParaRPr lang="en-US" dirty="0">
                  <a:solidFill>
                    <a:schemeClr val="tx2"/>
                  </a:solidFill>
                </a:endParaRPr>
              </a:p>
            </p:txBody>
          </p:sp>
        </mc:Choice>
        <mc:Fallback xmlns="">
          <p:sp>
            <p:nvSpPr>
              <p:cNvPr id="3" name="Textfeld 2">
                <a:extLst>
                  <a:ext uri="{FF2B5EF4-FFF2-40B4-BE49-F238E27FC236}">
                    <a16:creationId xmlns:a16="http://schemas.microsoft.com/office/drawing/2014/main" id="{C6AB5E9A-5F4E-4F43-BCCB-F9C0BA29792F}"/>
                  </a:ext>
                </a:extLst>
              </p:cNvPr>
              <p:cNvSpPr txBox="1">
                <a:spLocks noRot="1" noChangeAspect="1" noMove="1" noResize="1" noEditPoints="1" noAdjustHandles="1" noChangeArrowheads="1" noChangeShapeType="1" noTextEdit="1"/>
              </p:cNvSpPr>
              <p:nvPr/>
            </p:nvSpPr>
            <p:spPr>
              <a:xfrm>
                <a:off x="1868375" y="1101750"/>
                <a:ext cx="5407249" cy="3791679"/>
              </a:xfrm>
              <a:prstGeom prst="rect">
                <a:avLst/>
              </a:prstGeom>
              <a:blipFill>
                <a:blip r:embed="rId2"/>
                <a:stretch>
                  <a:fillRect l="-234" t="-333"/>
                </a:stretch>
              </a:blipFill>
            </p:spPr>
            <p:txBody>
              <a:bodyPr/>
              <a:lstStyle/>
              <a:p>
                <a:r>
                  <a:rPr lang="en-US">
                    <a:noFill/>
                  </a:rPr>
                  <a:t> </a:t>
                </a:r>
              </a:p>
            </p:txBody>
          </p:sp>
        </mc:Fallback>
      </mc:AlternateContent>
    </p:spTree>
    <p:extLst>
      <p:ext uri="{BB962C8B-B14F-4D97-AF65-F5344CB8AC3E}">
        <p14:creationId xmlns:p14="http://schemas.microsoft.com/office/powerpoint/2010/main" val="39709409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err="1"/>
              <a:t>HOSPITALIZATION</a:t>
            </a:r>
            <a:r>
              <a:rPr lang="de-DE" dirty="0"/>
              <a:t> RATE BY </a:t>
            </a:r>
            <a:r>
              <a:rPr lang="de-DE" u="sng" dirty="0"/>
              <a:t>STATE</a:t>
            </a:r>
            <a:endParaRPr lang="en-US" u="sng" dirty="0"/>
          </a:p>
        </p:txBody>
      </p:sp>
      <p:pic>
        <p:nvPicPr>
          <p:cNvPr id="4" name="Grafik 3">
            <a:extLst>
              <a:ext uri="{FF2B5EF4-FFF2-40B4-BE49-F238E27FC236}">
                <a16:creationId xmlns:a16="http://schemas.microsoft.com/office/drawing/2014/main" id="{5F2DEB04-E1F0-461D-985F-4675F12DFB21}"/>
              </a:ext>
            </a:extLst>
          </p:cNvPr>
          <p:cNvPicPr>
            <a:picLocks noChangeAspect="1"/>
          </p:cNvPicPr>
          <p:nvPr/>
        </p:nvPicPr>
        <p:blipFill>
          <a:blip r:embed="rId3"/>
          <a:stretch>
            <a:fillRect/>
          </a:stretch>
        </p:blipFill>
        <p:spPr>
          <a:xfrm>
            <a:off x="602826" y="1225194"/>
            <a:ext cx="7938347" cy="35722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624682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A9870A88-CF59-4FE1-B466-F0FE92ADE8DE}"/>
              </a:ext>
            </a:extLst>
          </p:cNvPr>
          <p:cNvPicPr>
            <a:picLocks noChangeAspect="1"/>
          </p:cNvPicPr>
          <p:nvPr/>
        </p:nvPicPr>
        <p:blipFill>
          <a:blip r:embed="rId2"/>
          <a:stretch>
            <a:fillRect/>
          </a:stretch>
        </p:blipFill>
        <p:spPr>
          <a:xfrm>
            <a:off x="677458" y="1208493"/>
            <a:ext cx="7156357" cy="35050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err="1"/>
              <a:t>HOSPITALIZATIONS</a:t>
            </a:r>
            <a:r>
              <a:rPr lang="de-DE" dirty="0"/>
              <a:t> VS. NEW CASES</a:t>
            </a:r>
            <a:endParaRPr lang="en-US" dirty="0"/>
          </a:p>
        </p:txBody>
      </p:sp>
    </p:spTree>
    <p:extLst>
      <p:ext uri="{BB962C8B-B14F-4D97-AF65-F5344CB8AC3E}">
        <p14:creationId xmlns:p14="http://schemas.microsoft.com/office/powerpoint/2010/main" val="25385830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A9870A88-CF59-4FE1-B466-F0FE92ADE8DE}"/>
              </a:ext>
            </a:extLst>
          </p:cNvPr>
          <p:cNvPicPr>
            <a:picLocks noChangeAspect="1"/>
          </p:cNvPicPr>
          <p:nvPr/>
        </p:nvPicPr>
        <p:blipFill>
          <a:blip r:embed="rId2"/>
          <a:stretch>
            <a:fillRect/>
          </a:stretch>
        </p:blipFill>
        <p:spPr>
          <a:xfrm>
            <a:off x="677458" y="1208493"/>
            <a:ext cx="7156357" cy="35050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Grafik 3">
            <a:extLst>
              <a:ext uri="{FF2B5EF4-FFF2-40B4-BE49-F238E27FC236}">
                <a16:creationId xmlns:a16="http://schemas.microsoft.com/office/drawing/2014/main" id="{D39E04B2-823A-4326-AD05-854B840A4D16}"/>
              </a:ext>
            </a:extLst>
          </p:cNvPr>
          <p:cNvPicPr>
            <a:picLocks noChangeAspect="1"/>
          </p:cNvPicPr>
          <p:nvPr/>
        </p:nvPicPr>
        <p:blipFill>
          <a:blip r:embed="rId3"/>
          <a:stretch>
            <a:fillRect/>
          </a:stretch>
        </p:blipFill>
        <p:spPr>
          <a:xfrm>
            <a:off x="677458" y="1208491"/>
            <a:ext cx="7156357" cy="35050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err="1"/>
              <a:t>HOSPITALIZATIONS</a:t>
            </a:r>
            <a:r>
              <a:rPr lang="de-DE" dirty="0"/>
              <a:t> VS. NEW CASES</a:t>
            </a:r>
            <a:endParaRPr lang="en-US" dirty="0"/>
          </a:p>
        </p:txBody>
      </p:sp>
      <p:pic>
        <p:nvPicPr>
          <p:cNvPr id="8" name="Grafik 7">
            <a:extLst>
              <a:ext uri="{FF2B5EF4-FFF2-40B4-BE49-F238E27FC236}">
                <a16:creationId xmlns:a16="http://schemas.microsoft.com/office/drawing/2014/main" id="{325F8D91-C993-4780-AE80-21AAC82BBF7F}"/>
              </a:ext>
            </a:extLst>
          </p:cNvPr>
          <p:cNvPicPr>
            <a:picLocks noChangeAspect="1"/>
          </p:cNvPicPr>
          <p:nvPr/>
        </p:nvPicPr>
        <p:blipFill>
          <a:blip r:embed="rId4"/>
          <a:stretch>
            <a:fillRect/>
          </a:stretch>
        </p:blipFill>
        <p:spPr>
          <a:xfrm>
            <a:off x="7833815" y="1208491"/>
            <a:ext cx="638705" cy="3505089"/>
          </a:xfrm>
          <a:prstGeom prst="rect">
            <a:avLst/>
          </a:prstGeom>
        </p:spPr>
      </p:pic>
    </p:spTree>
    <p:extLst>
      <p:ext uri="{BB962C8B-B14F-4D97-AF65-F5344CB8AC3E}">
        <p14:creationId xmlns:p14="http://schemas.microsoft.com/office/powerpoint/2010/main" val="4149352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Google Shape;717;p40"/>
          <p:cNvSpPr/>
          <p:nvPr/>
        </p:nvSpPr>
        <p:spPr>
          <a:xfrm>
            <a:off x="1436250" y="1330675"/>
            <a:ext cx="6271500" cy="9861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3200" b="1" dirty="0" err="1">
                <a:solidFill>
                  <a:srgbClr val="212E73"/>
                </a:solidFill>
                <a:latin typeface="Pathway Gothic One" panose="020B0604020202020204" charset="0"/>
              </a:rPr>
              <a:t>NOWCASTING</a:t>
            </a:r>
            <a:endParaRPr sz="3200" b="1" dirty="0">
              <a:solidFill>
                <a:srgbClr val="212E73"/>
              </a:solidFill>
              <a:latin typeface="Pathway Gothic One" panose="020B0604020202020204" charset="0"/>
            </a:endParaRPr>
          </a:p>
        </p:txBody>
      </p:sp>
      <p:sp>
        <p:nvSpPr>
          <p:cNvPr id="718" name="Google Shape;718;p40"/>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DEFINITIONS</a:t>
            </a:r>
            <a:endParaRPr dirty="0"/>
          </a:p>
        </p:txBody>
      </p:sp>
      <p:sp>
        <p:nvSpPr>
          <p:cNvPr id="719" name="Google Shape;719;p40"/>
          <p:cNvSpPr txBox="1">
            <a:spLocks noGrp="1"/>
          </p:cNvSpPr>
          <p:nvPr>
            <p:ph type="body" idx="2"/>
          </p:nvPr>
        </p:nvSpPr>
        <p:spPr>
          <a:xfrm>
            <a:off x="1489050" y="2459875"/>
            <a:ext cx="6165900" cy="2304900"/>
          </a:xfrm>
          <a:prstGeom prst="rect">
            <a:avLst/>
          </a:prstGeom>
        </p:spPr>
        <p:txBody>
          <a:bodyPr spcFirstLastPara="1" wrap="square" lIns="91425" tIns="91425" rIns="91425" bIns="91425" anchor="t" anchorCtr="0">
            <a:noAutofit/>
          </a:bodyPr>
          <a:lstStyle/>
          <a:p>
            <a:pPr marL="127000" indent="0">
              <a:buSzPts val="1600"/>
              <a:buNone/>
            </a:pPr>
            <a:r>
              <a:rPr lang="en-US" sz="2000" u="sng" dirty="0">
                <a:solidFill>
                  <a:srgbClr val="FFFFFF"/>
                </a:solidFill>
              </a:rPr>
              <a:t>Problem</a:t>
            </a:r>
            <a:r>
              <a:rPr lang="en-US" sz="2000" dirty="0">
                <a:solidFill>
                  <a:srgbClr val="FFFFFF"/>
                </a:solidFill>
              </a:rPr>
              <a:t>: Delays in reporting</a:t>
            </a:r>
          </a:p>
          <a:p>
            <a:pPr marL="412750" indent="-285750">
              <a:buSzPts val="1600"/>
              <a:buFont typeface="Wingdings" panose="05000000000000000000" pitchFamily="2" charset="2"/>
              <a:buChar char="è"/>
            </a:pPr>
            <a:r>
              <a:rPr lang="en-US" sz="2000" dirty="0">
                <a:solidFill>
                  <a:srgbClr val="FFFFFF"/>
                </a:solidFill>
              </a:rPr>
              <a:t>New hospitalizations being reported daily do not reflect actual numbers</a:t>
            </a:r>
          </a:p>
          <a:p>
            <a:pPr marL="412750" indent="-285750">
              <a:buSzPts val="1600"/>
              <a:buFont typeface="Wingdings" panose="05000000000000000000" pitchFamily="2" charset="2"/>
              <a:buChar char="è"/>
            </a:pPr>
            <a:r>
              <a:rPr lang="en-US" sz="2000" b="1" u="sng" dirty="0">
                <a:solidFill>
                  <a:srgbClr val="FFFFFF"/>
                </a:solidFill>
              </a:rPr>
              <a:t>Nowcast</a:t>
            </a:r>
            <a:r>
              <a:rPr lang="en-US" sz="2000" dirty="0">
                <a:solidFill>
                  <a:srgbClr val="FFFFFF"/>
                </a:solidFill>
              </a:rPr>
              <a:t>: An estimate is provided at the current point in time by using a statistical procedure</a:t>
            </a:r>
            <a:endParaRPr lang="de-DE" sz="2000" dirty="0">
              <a:solidFill>
                <a:srgbClr val="FFFFFF"/>
              </a:solidFill>
            </a:endParaRPr>
          </a:p>
        </p:txBody>
      </p:sp>
      <p:sp>
        <p:nvSpPr>
          <p:cNvPr id="5" name="Textfeld 4">
            <a:extLst>
              <a:ext uri="{FF2B5EF4-FFF2-40B4-BE49-F238E27FC236}">
                <a16:creationId xmlns:a16="http://schemas.microsoft.com/office/drawing/2014/main" id="{E03DF8AE-9F34-464E-84BC-E80F319C5AE8}"/>
              </a:ext>
            </a:extLst>
          </p:cNvPr>
          <p:cNvSpPr txBox="1"/>
          <p:nvPr/>
        </p:nvSpPr>
        <p:spPr>
          <a:xfrm>
            <a:off x="8834300" y="4829685"/>
            <a:ext cx="306494"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6</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3508058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Google Shape;717;p40"/>
          <p:cNvSpPr/>
          <p:nvPr/>
        </p:nvSpPr>
        <p:spPr>
          <a:xfrm>
            <a:off x="1436250" y="1330675"/>
            <a:ext cx="6271500" cy="9861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3200" b="1" dirty="0" err="1">
                <a:solidFill>
                  <a:srgbClr val="212E73"/>
                </a:solidFill>
                <a:latin typeface="Pathway Gothic One" panose="020B0604020202020204" charset="0"/>
              </a:rPr>
              <a:t>DELAYED</a:t>
            </a:r>
            <a:r>
              <a:rPr lang="de-DE" sz="3200" b="1" dirty="0">
                <a:solidFill>
                  <a:srgbClr val="212E73"/>
                </a:solidFill>
                <a:latin typeface="Pathway Gothic One" panose="020B0604020202020204" charset="0"/>
              </a:rPr>
              <a:t> REPORTS</a:t>
            </a:r>
            <a:endParaRPr sz="3200" b="1" dirty="0">
              <a:solidFill>
                <a:srgbClr val="212E73"/>
              </a:solidFill>
              <a:latin typeface="Pathway Gothic One" panose="020B0604020202020204" charset="0"/>
            </a:endParaRPr>
          </a:p>
        </p:txBody>
      </p:sp>
      <p:sp>
        <p:nvSpPr>
          <p:cNvPr id="718" name="Google Shape;718;p40"/>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DEFINITIONS</a:t>
            </a:r>
            <a:endParaRPr dirty="0"/>
          </a:p>
        </p:txBody>
      </p:sp>
      <p:cxnSp>
        <p:nvCxnSpPr>
          <p:cNvPr id="5" name="Google Shape;1075;p49">
            <a:extLst>
              <a:ext uri="{FF2B5EF4-FFF2-40B4-BE49-F238E27FC236}">
                <a16:creationId xmlns:a16="http://schemas.microsoft.com/office/drawing/2014/main" id="{A4E4D0F5-02E9-45A1-8DD1-6F78063EA654}"/>
              </a:ext>
            </a:extLst>
          </p:cNvPr>
          <p:cNvCxnSpPr>
            <a:cxnSpLocks/>
          </p:cNvCxnSpPr>
          <p:nvPr/>
        </p:nvCxnSpPr>
        <p:spPr>
          <a:xfrm>
            <a:off x="1475239" y="3225127"/>
            <a:ext cx="2783098" cy="0"/>
          </a:xfrm>
          <a:prstGeom prst="straightConnector1">
            <a:avLst/>
          </a:prstGeom>
          <a:noFill/>
          <a:ln w="19050" cap="flat" cmpd="sng">
            <a:solidFill>
              <a:schemeClr val="dk1"/>
            </a:solidFill>
            <a:prstDash val="solid"/>
            <a:round/>
            <a:headEnd type="none" w="med" len="med"/>
            <a:tailEnd type="none" w="med" len="med"/>
          </a:ln>
        </p:spPr>
      </p:cxnSp>
      <p:cxnSp>
        <p:nvCxnSpPr>
          <p:cNvPr id="12" name="Google Shape;1081;p49">
            <a:extLst>
              <a:ext uri="{FF2B5EF4-FFF2-40B4-BE49-F238E27FC236}">
                <a16:creationId xmlns:a16="http://schemas.microsoft.com/office/drawing/2014/main" id="{EEEBEA3D-7F0D-431A-8891-8342EC9D9DC7}"/>
              </a:ext>
            </a:extLst>
          </p:cNvPr>
          <p:cNvCxnSpPr>
            <a:cxnSpLocks/>
          </p:cNvCxnSpPr>
          <p:nvPr/>
        </p:nvCxnSpPr>
        <p:spPr>
          <a:xfrm flipH="1">
            <a:off x="4258337" y="3046513"/>
            <a:ext cx="1" cy="357225"/>
          </a:xfrm>
          <a:prstGeom prst="straightConnector1">
            <a:avLst/>
          </a:prstGeom>
          <a:noFill/>
          <a:ln w="12700" cap="flat" cmpd="sng">
            <a:solidFill>
              <a:schemeClr val="dk1"/>
            </a:solidFill>
            <a:prstDash val="solid"/>
            <a:round/>
            <a:headEnd type="none" w="med" len="med"/>
            <a:tailEnd type="none" w="med" len="med"/>
          </a:ln>
        </p:spPr>
      </p:cxnSp>
      <p:cxnSp>
        <p:nvCxnSpPr>
          <p:cNvPr id="13" name="Google Shape;1081;p49">
            <a:extLst>
              <a:ext uri="{FF2B5EF4-FFF2-40B4-BE49-F238E27FC236}">
                <a16:creationId xmlns:a16="http://schemas.microsoft.com/office/drawing/2014/main" id="{CB6596B9-2141-4CB0-964A-340CDD828901}"/>
              </a:ext>
            </a:extLst>
          </p:cNvPr>
          <p:cNvCxnSpPr>
            <a:cxnSpLocks/>
          </p:cNvCxnSpPr>
          <p:nvPr/>
        </p:nvCxnSpPr>
        <p:spPr>
          <a:xfrm flipH="1">
            <a:off x="1475239" y="3046512"/>
            <a:ext cx="1" cy="357225"/>
          </a:xfrm>
          <a:prstGeom prst="straightConnector1">
            <a:avLst/>
          </a:prstGeom>
          <a:noFill/>
          <a:ln w="12700" cap="flat" cmpd="sng">
            <a:solidFill>
              <a:schemeClr val="dk1"/>
            </a:solidFill>
            <a:prstDash val="solid"/>
            <a:round/>
            <a:headEnd type="none" w="med" len="med"/>
            <a:tailEnd type="none" w="med" len="med"/>
          </a:ln>
        </p:spPr>
      </p:cxnSp>
      <p:cxnSp>
        <p:nvCxnSpPr>
          <p:cNvPr id="14" name="Google Shape;1081;p49">
            <a:extLst>
              <a:ext uri="{FF2B5EF4-FFF2-40B4-BE49-F238E27FC236}">
                <a16:creationId xmlns:a16="http://schemas.microsoft.com/office/drawing/2014/main" id="{49732E3B-8BA8-4A8C-86A6-A1981478E02A}"/>
              </a:ext>
            </a:extLst>
          </p:cNvPr>
          <p:cNvCxnSpPr>
            <a:cxnSpLocks/>
          </p:cNvCxnSpPr>
          <p:nvPr/>
        </p:nvCxnSpPr>
        <p:spPr>
          <a:xfrm flipH="1">
            <a:off x="1861075" y="3046510"/>
            <a:ext cx="1" cy="357225"/>
          </a:xfrm>
          <a:prstGeom prst="straightConnector1">
            <a:avLst/>
          </a:prstGeom>
          <a:noFill/>
          <a:ln w="12700" cap="flat" cmpd="sng">
            <a:solidFill>
              <a:schemeClr val="dk1"/>
            </a:solidFill>
            <a:prstDash val="solid"/>
            <a:round/>
            <a:headEnd type="none" w="med" len="med"/>
            <a:tailEnd type="none" w="med" len="med"/>
          </a:ln>
        </p:spPr>
      </p:cxnSp>
      <p:cxnSp>
        <p:nvCxnSpPr>
          <p:cNvPr id="15" name="Google Shape;1081;p49">
            <a:extLst>
              <a:ext uri="{FF2B5EF4-FFF2-40B4-BE49-F238E27FC236}">
                <a16:creationId xmlns:a16="http://schemas.microsoft.com/office/drawing/2014/main" id="{787E1743-9A9F-4858-A7DE-F03D4567A17E}"/>
              </a:ext>
            </a:extLst>
          </p:cNvPr>
          <p:cNvCxnSpPr>
            <a:cxnSpLocks/>
          </p:cNvCxnSpPr>
          <p:nvPr/>
        </p:nvCxnSpPr>
        <p:spPr>
          <a:xfrm flipH="1">
            <a:off x="2210560" y="3046511"/>
            <a:ext cx="1" cy="357225"/>
          </a:xfrm>
          <a:prstGeom prst="straightConnector1">
            <a:avLst/>
          </a:prstGeom>
          <a:noFill/>
          <a:ln w="12700" cap="flat" cmpd="sng">
            <a:solidFill>
              <a:schemeClr val="dk1"/>
            </a:solidFill>
            <a:prstDash val="solid"/>
            <a:round/>
            <a:headEnd type="none" w="med" len="med"/>
            <a:tailEnd type="none" w="med" len="med"/>
          </a:ln>
        </p:spPr>
      </p:cxnSp>
      <p:cxnSp>
        <p:nvCxnSpPr>
          <p:cNvPr id="16" name="Google Shape;1081;p49">
            <a:extLst>
              <a:ext uri="{FF2B5EF4-FFF2-40B4-BE49-F238E27FC236}">
                <a16:creationId xmlns:a16="http://schemas.microsoft.com/office/drawing/2014/main" id="{D677552C-1EFB-4488-8056-E67B69FEE6C0}"/>
              </a:ext>
            </a:extLst>
          </p:cNvPr>
          <p:cNvCxnSpPr>
            <a:cxnSpLocks/>
          </p:cNvCxnSpPr>
          <p:nvPr/>
        </p:nvCxnSpPr>
        <p:spPr>
          <a:xfrm flipH="1">
            <a:off x="2555260" y="3046511"/>
            <a:ext cx="1" cy="357225"/>
          </a:xfrm>
          <a:prstGeom prst="straightConnector1">
            <a:avLst/>
          </a:prstGeom>
          <a:noFill/>
          <a:ln w="12700" cap="flat" cmpd="sng">
            <a:solidFill>
              <a:schemeClr val="dk1"/>
            </a:solidFill>
            <a:prstDash val="solid"/>
            <a:round/>
            <a:headEnd type="none" w="med" len="med"/>
            <a:tailEnd type="none" w="med" len="med"/>
          </a:ln>
        </p:spPr>
      </p:cxnSp>
      <p:cxnSp>
        <p:nvCxnSpPr>
          <p:cNvPr id="17" name="Google Shape;1081;p49">
            <a:extLst>
              <a:ext uri="{FF2B5EF4-FFF2-40B4-BE49-F238E27FC236}">
                <a16:creationId xmlns:a16="http://schemas.microsoft.com/office/drawing/2014/main" id="{A2F1E628-0ECE-4CE0-AD6C-332CF3A98CB0}"/>
              </a:ext>
            </a:extLst>
          </p:cNvPr>
          <p:cNvCxnSpPr>
            <a:cxnSpLocks/>
          </p:cNvCxnSpPr>
          <p:nvPr/>
        </p:nvCxnSpPr>
        <p:spPr>
          <a:xfrm flipH="1">
            <a:off x="2899676" y="3046510"/>
            <a:ext cx="1" cy="357225"/>
          </a:xfrm>
          <a:prstGeom prst="straightConnector1">
            <a:avLst/>
          </a:prstGeom>
          <a:noFill/>
          <a:ln w="12700" cap="flat" cmpd="sng">
            <a:solidFill>
              <a:schemeClr val="dk1"/>
            </a:solidFill>
            <a:prstDash val="solid"/>
            <a:round/>
            <a:headEnd type="none" w="med" len="med"/>
            <a:tailEnd type="none" w="med" len="med"/>
          </a:ln>
        </p:spPr>
      </p:cxnSp>
      <p:cxnSp>
        <p:nvCxnSpPr>
          <p:cNvPr id="18" name="Google Shape;1081;p49">
            <a:extLst>
              <a:ext uri="{FF2B5EF4-FFF2-40B4-BE49-F238E27FC236}">
                <a16:creationId xmlns:a16="http://schemas.microsoft.com/office/drawing/2014/main" id="{84914E50-3234-420F-AC6B-17233DB07470}"/>
              </a:ext>
            </a:extLst>
          </p:cNvPr>
          <p:cNvCxnSpPr>
            <a:cxnSpLocks/>
          </p:cNvCxnSpPr>
          <p:nvPr/>
        </p:nvCxnSpPr>
        <p:spPr>
          <a:xfrm flipH="1">
            <a:off x="3244092" y="3036585"/>
            <a:ext cx="1" cy="357225"/>
          </a:xfrm>
          <a:prstGeom prst="straightConnector1">
            <a:avLst/>
          </a:prstGeom>
          <a:noFill/>
          <a:ln w="12700" cap="flat" cmpd="sng">
            <a:solidFill>
              <a:schemeClr val="dk1"/>
            </a:solidFill>
            <a:prstDash val="solid"/>
            <a:round/>
            <a:headEnd type="none" w="med" len="med"/>
            <a:tailEnd type="none" w="med" len="med"/>
          </a:ln>
        </p:spPr>
      </p:cxnSp>
      <p:cxnSp>
        <p:nvCxnSpPr>
          <p:cNvPr id="19" name="Google Shape;1081;p49">
            <a:extLst>
              <a:ext uri="{FF2B5EF4-FFF2-40B4-BE49-F238E27FC236}">
                <a16:creationId xmlns:a16="http://schemas.microsoft.com/office/drawing/2014/main" id="{5F86DAAC-A1AB-42D1-A6AB-8362E5B68851}"/>
              </a:ext>
            </a:extLst>
          </p:cNvPr>
          <p:cNvCxnSpPr>
            <a:cxnSpLocks/>
          </p:cNvCxnSpPr>
          <p:nvPr/>
        </p:nvCxnSpPr>
        <p:spPr>
          <a:xfrm flipH="1">
            <a:off x="3593577" y="3046510"/>
            <a:ext cx="1" cy="357225"/>
          </a:xfrm>
          <a:prstGeom prst="straightConnector1">
            <a:avLst/>
          </a:prstGeom>
          <a:noFill/>
          <a:ln w="12700" cap="flat" cmpd="sng">
            <a:solidFill>
              <a:schemeClr val="dk1"/>
            </a:solidFill>
            <a:prstDash val="solid"/>
            <a:round/>
            <a:headEnd type="none" w="med" len="med"/>
            <a:tailEnd type="none" w="med" len="med"/>
          </a:ln>
        </p:spPr>
      </p:cxnSp>
      <p:cxnSp>
        <p:nvCxnSpPr>
          <p:cNvPr id="20" name="Google Shape;1081;p49">
            <a:extLst>
              <a:ext uri="{FF2B5EF4-FFF2-40B4-BE49-F238E27FC236}">
                <a16:creationId xmlns:a16="http://schemas.microsoft.com/office/drawing/2014/main" id="{DF092219-DA3C-43AD-9E24-09365C532D89}"/>
              </a:ext>
            </a:extLst>
          </p:cNvPr>
          <p:cNvCxnSpPr>
            <a:cxnSpLocks/>
          </p:cNvCxnSpPr>
          <p:nvPr/>
        </p:nvCxnSpPr>
        <p:spPr>
          <a:xfrm flipH="1">
            <a:off x="3934489" y="3046510"/>
            <a:ext cx="1" cy="357225"/>
          </a:xfrm>
          <a:prstGeom prst="straightConnector1">
            <a:avLst/>
          </a:prstGeom>
          <a:noFill/>
          <a:ln w="12700" cap="flat" cmpd="sng">
            <a:solidFill>
              <a:schemeClr val="dk1"/>
            </a:solidFill>
            <a:prstDash val="solid"/>
            <a:round/>
            <a:headEnd type="none" w="med" len="med"/>
            <a:tailEnd type="none" w="med" len="med"/>
          </a:ln>
        </p:spPr>
      </p:cxnSp>
      <p:sp>
        <p:nvSpPr>
          <p:cNvPr id="21" name="AutoShape 13">
            <a:extLst>
              <a:ext uri="{FF2B5EF4-FFF2-40B4-BE49-F238E27FC236}">
                <a16:creationId xmlns:a16="http://schemas.microsoft.com/office/drawing/2014/main" id="{EAB22AC2-BBBF-48BB-B259-D76A1BB699DC}"/>
              </a:ext>
            </a:extLst>
          </p:cNvPr>
          <p:cNvSpPr>
            <a:spLocks/>
          </p:cNvSpPr>
          <p:nvPr/>
        </p:nvSpPr>
        <p:spPr bwMode="auto">
          <a:xfrm>
            <a:off x="1475240" y="3490184"/>
            <a:ext cx="2459250" cy="338138"/>
          </a:xfrm>
          <a:custGeom>
            <a:avLst/>
            <a:gdLst>
              <a:gd name="T0" fmla="*/ 2013649 w 21397"/>
              <a:gd name="T1" fmla="*/ 170530 h 21407"/>
              <a:gd name="T2" fmla="*/ 2013649 w 21397"/>
              <a:gd name="T3" fmla="*/ 170530 h 21407"/>
              <a:gd name="T4" fmla="*/ 2013649 w 21397"/>
              <a:gd name="T5" fmla="*/ 170530 h 21407"/>
              <a:gd name="T6" fmla="*/ 2013649 w 21397"/>
              <a:gd name="T7" fmla="*/ 170530 h 2140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97" h="21407">
                <a:moveTo>
                  <a:pt x="127" y="22"/>
                </a:moveTo>
                <a:cubicBezTo>
                  <a:pt x="80" y="-93"/>
                  <a:pt x="32" y="257"/>
                  <a:pt x="22" y="818"/>
                </a:cubicBezTo>
                <a:cubicBezTo>
                  <a:pt x="-49" y="4615"/>
                  <a:pt x="-101" y="17739"/>
                  <a:pt x="2551" y="17739"/>
                </a:cubicBezTo>
                <a:cubicBezTo>
                  <a:pt x="5450" y="17739"/>
                  <a:pt x="7783" y="14753"/>
                  <a:pt x="8489" y="14753"/>
                </a:cubicBezTo>
                <a:cubicBezTo>
                  <a:pt x="9176" y="14753"/>
                  <a:pt x="9850" y="13902"/>
                  <a:pt x="10398" y="21024"/>
                </a:cubicBezTo>
                <a:cubicBezTo>
                  <a:pt x="10425" y="21380"/>
                  <a:pt x="10468" y="21507"/>
                  <a:pt x="10505" y="21322"/>
                </a:cubicBezTo>
                <a:cubicBezTo>
                  <a:pt x="10558" y="21061"/>
                  <a:pt x="10581" y="20322"/>
                  <a:pt x="10552" y="19730"/>
                </a:cubicBezTo>
                <a:cubicBezTo>
                  <a:pt x="10406" y="16761"/>
                  <a:pt x="9857" y="9109"/>
                  <a:pt x="8066" y="9816"/>
                </a:cubicBezTo>
                <a:cubicBezTo>
                  <a:pt x="6083" y="10599"/>
                  <a:pt x="4031" y="11246"/>
                  <a:pt x="2102" y="11647"/>
                </a:cubicBezTo>
                <a:cubicBezTo>
                  <a:pt x="1094" y="11858"/>
                  <a:pt x="161" y="11423"/>
                  <a:pt x="201" y="1097"/>
                </a:cubicBezTo>
                <a:cubicBezTo>
                  <a:pt x="203" y="581"/>
                  <a:pt x="172" y="124"/>
                  <a:pt x="129" y="22"/>
                </a:cubicBezTo>
                <a:cubicBezTo>
                  <a:pt x="128" y="22"/>
                  <a:pt x="128" y="22"/>
                  <a:pt x="127" y="22"/>
                </a:cubicBezTo>
                <a:close/>
                <a:moveTo>
                  <a:pt x="21269" y="22"/>
                </a:moveTo>
                <a:cubicBezTo>
                  <a:pt x="21226" y="124"/>
                  <a:pt x="21195" y="581"/>
                  <a:pt x="21197" y="1097"/>
                </a:cubicBezTo>
                <a:cubicBezTo>
                  <a:pt x="21237" y="11423"/>
                  <a:pt x="20304" y="11858"/>
                  <a:pt x="19296" y="11647"/>
                </a:cubicBezTo>
                <a:cubicBezTo>
                  <a:pt x="17367" y="11246"/>
                  <a:pt x="15315" y="10599"/>
                  <a:pt x="13332" y="9816"/>
                </a:cubicBezTo>
                <a:cubicBezTo>
                  <a:pt x="11541" y="9109"/>
                  <a:pt x="10992" y="16761"/>
                  <a:pt x="10846" y="19730"/>
                </a:cubicBezTo>
                <a:cubicBezTo>
                  <a:pt x="10817" y="20322"/>
                  <a:pt x="10840" y="21061"/>
                  <a:pt x="10893" y="21322"/>
                </a:cubicBezTo>
                <a:cubicBezTo>
                  <a:pt x="10930" y="21507"/>
                  <a:pt x="10973" y="21380"/>
                  <a:pt x="11000" y="21024"/>
                </a:cubicBezTo>
                <a:cubicBezTo>
                  <a:pt x="11548" y="13902"/>
                  <a:pt x="12222" y="14753"/>
                  <a:pt x="12909" y="14753"/>
                </a:cubicBezTo>
                <a:cubicBezTo>
                  <a:pt x="13615" y="14753"/>
                  <a:pt x="15948" y="17739"/>
                  <a:pt x="18847" y="17739"/>
                </a:cubicBezTo>
                <a:cubicBezTo>
                  <a:pt x="21499" y="17739"/>
                  <a:pt x="21447" y="4615"/>
                  <a:pt x="21376" y="818"/>
                </a:cubicBezTo>
                <a:cubicBezTo>
                  <a:pt x="21366" y="257"/>
                  <a:pt x="21318" y="-93"/>
                  <a:pt x="21271" y="22"/>
                </a:cubicBezTo>
                <a:cubicBezTo>
                  <a:pt x="21270" y="22"/>
                  <a:pt x="21270" y="22"/>
                  <a:pt x="21269" y="22"/>
                </a:cubicBezTo>
                <a:close/>
              </a:path>
            </a:pathLst>
          </a:custGeom>
          <a:solidFill>
            <a:schemeClr val="tx1"/>
          </a:solidFill>
          <a:ln w="3175">
            <a:noFill/>
          </a:ln>
          <a:effectLst/>
        </p:spPr>
        <p:txBody>
          <a:bodyPr lIns="50800" tIns="50800" rIns="50800" bIns="50800" anchor="ctr"/>
          <a:lstStyle/>
          <a:p>
            <a:endParaRPr lang="en-US"/>
          </a:p>
        </p:txBody>
      </p:sp>
      <p:sp>
        <p:nvSpPr>
          <p:cNvPr id="23" name="AutoShape 13">
            <a:extLst>
              <a:ext uri="{FF2B5EF4-FFF2-40B4-BE49-F238E27FC236}">
                <a16:creationId xmlns:a16="http://schemas.microsoft.com/office/drawing/2014/main" id="{8D558186-E2E4-4B96-8EB6-7558FD09B496}"/>
              </a:ext>
            </a:extLst>
          </p:cNvPr>
          <p:cNvSpPr>
            <a:spLocks/>
          </p:cNvSpPr>
          <p:nvPr/>
        </p:nvSpPr>
        <p:spPr bwMode="auto">
          <a:xfrm>
            <a:off x="1861074" y="4109024"/>
            <a:ext cx="2401627" cy="338138"/>
          </a:xfrm>
          <a:custGeom>
            <a:avLst/>
            <a:gdLst>
              <a:gd name="T0" fmla="*/ 2013649 w 21397"/>
              <a:gd name="T1" fmla="*/ 170530 h 21407"/>
              <a:gd name="T2" fmla="*/ 2013649 w 21397"/>
              <a:gd name="T3" fmla="*/ 170530 h 21407"/>
              <a:gd name="T4" fmla="*/ 2013649 w 21397"/>
              <a:gd name="T5" fmla="*/ 170530 h 21407"/>
              <a:gd name="T6" fmla="*/ 2013649 w 21397"/>
              <a:gd name="T7" fmla="*/ 170530 h 2140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97" h="21407">
                <a:moveTo>
                  <a:pt x="127" y="22"/>
                </a:moveTo>
                <a:cubicBezTo>
                  <a:pt x="80" y="-93"/>
                  <a:pt x="32" y="257"/>
                  <a:pt x="22" y="818"/>
                </a:cubicBezTo>
                <a:cubicBezTo>
                  <a:pt x="-49" y="4615"/>
                  <a:pt x="-101" y="17739"/>
                  <a:pt x="2551" y="17739"/>
                </a:cubicBezTo>
                <a:cubicBezTo>
                  <a:pt x="5450" y="17739"/>
                  <a:pt x="7783" y="14753"/>
                  <a:pt x="8489" y="14753"/>
                </a:cubicBezTo>
                <a:cubicBezTo>
                  <a:pt x="9176" y="14753"/>
                  <a:pt x="9850" y="13902"/>
                  <a:pt x="10398" y="21024"/>
                </a:cubicBezTo>
                <a:cubicBezTo>
                  <a:pt x="10425" y="21380"/>
                  <a:pt x="10468" y="21507"/>
                  <a:pt x="10505" y="21322"/>
                </a:cubicBezTo>
                <a:cubicBezTo>
                  <a:pt x="10558" y="21061"/>
                  <a:pt x="10581" y="20322"/>
                  <a:pt x="10552" y="19730"/>
                </a:cubicBezTo>
                <a:cubicBezTo>
                  <a:pt x="10406" y="16761"/>
                  <a:pt x="9857" y="9109"/>
                  <a:pt x="8066" y="9816"/>
                </a:cubicBezTo>
                <a:cubicBezTo>
                  <a:pt x="6083" y="10599"/>
                  <a:pt x="4031" y="11246"/>
                  <a:pt x="2102" y="11647"/>
                </a:cubicBezTo>
                <a:cubicBezTo>
                  <a:pt x="1094" y="11858"/>
                  <a:pt x="161" y="11423"/>
                  <a:pt x="201" y="1097"/>
                </a:cubicBezTo>
                <a:cubicBezTo>
                  <a:pt x="203" y="581"/>
                  <a:pt x="172" y="124"/>
                  <a:pt x="129" y="22"/>
                </a:cubicBezTo>
                <a:cubicBezTo>
                  <a:pt x="128" y="22"/>
                  <a:pt x="128" y="22"/>
                  <a:pt x="127" y="22"/>
                </a:cubicBezTo>
                <a:close/>
                <a:moveTo>
                  <a:pt x="21269" y="22"/>
                </a:moveTo>
                <a:cubicBezTo>
                  <a:pt x="21226" y="124"/>
                  <a:pt x="21195" y="581"/>
                  <a:pt x="21197" y="1097"/>
                </a:cubicBezTo>
                <a:cubicBezTo>
                  <a:pt x="21237" y="11423"/>
                  <a:pt x="20304" y="11858"/>
                  <a:pt x="19296" y="11647"/>
                </a:cubicBezTo>
                <a:cubicBezTo>
                  <a:pt x="17367" y="11246"/>
                  <a:pt x="15315" y="10599"/>
                  <a:pt x="13332" y="9816"/>
                </a:cubicBezTo>
                <a:cubicBezTo>
                  <a:pt x="11541" y="9109"/>
                  <a:pt x="10992" y="16761"/>
                  <a:pt x="10846" y="19730"/>
                </a:cubicBezTo>
                <a:cubicBezTo>
                  <a:pt x="10817" y="20322"/>
                  <a:pt x="10840" y="21061"/>
                  <a:pt x="10893" y="21322"/>
                </a:cubicBezTo>
                <a:cubicBezTo>
                  <a:pt x="10930" y="21507"/>
                  <a:pt x="10973" y="21380"/>
                  <a:pt x="11000" y="21024"/>
                </a:cubicBezTo>
                <a:cubicBezTo>
                  <a:pt x="11548" y="13902"/>
                  <a:pt x="12222" y="14753"/>
                  <a:pt x="12909" y="14753"/>
                </a:cubicBezTo>
                <a:cubicBezTo>
                  <a:pt x="13615" y="14753"/>
                  <a:pt x="15948" y="17739"/>
                  <a:pt x="18847" y="17739"/>
                </a:cubicBezTo>
                <a:cubicBezTo>
                  <a:pt x="21499" y="17739"/>
                  <a:pt x="21447" y="4615"/>
                  <a:pt x="21376" y="818"/>
                </a:cubicBezTo>
                <a:cubicBezTo>
                  <a:pt x="21366" y="257"/>
                  <a:pt x="21318" y="-93"/>
                  <a:pt x="21271" y="22"/>
                </a:cubicBezTo>
                <a:cubicBezTo>
                  <a:pt x="21270" y="22"/>
                  <a:pt x="21270" y="22"/>
                  <a:pt x="21269" y="22"/>
                </a:cubicBezTo>
                <a:close/>
              </a:path>
            </a:pathLst>
          </a:custGeom>
          <a:solidFill>
            <a:schemeClr val="tx1"/>
          </a:solidFill>
          <a:ln>
            <a:noFill/>
          </a:ln>
          <a:effectLst/>
        </p:spPr>
        <p:txBody>
          <a:bodyPr lIns="50800" tIns="50800" rIns="50800" bIns="50800" anchor="ctr"/>
          <a:lstStyle/>
          <a:p>
            <a:endParaRPr lang="en-US"/>
          </a:p>
        </p:txBody>
      </p:sp>
      <p:sp>
        <p:nvSpPr>
          <p:cNvPr id="9" name="Rechteck 8">
            <a:extLst>
              <a:ext uri="{FF2B5EF4-FFF2-40B4-BE49-F238E27FC236}">
                <a16:creationId xmlns:a16="http://schemas.microsoft.com/office/drawing/2014/main" id="{8D09C7BA-E206-45BC-A576-287E455C12EE}"/>
              </a:ext>
            </a:extLst>
          </p:cNvPr>
          <p:cNvSpPr/>
          <p:nvPr/>
        </p:nvSpPr>
        <p:spPr>
          <a:xfrm>
            <a:off x="2498604" y="3817953"/>
            <a:ext cx="444352" cy="369332"/>
          </a:xfrm>
          <a:prstGeom prst="rect">
            <a:avLst/>
          </a:prstGeom>
        </p:spPr>
        <p:txBody>
          <a:bodyPr wrap="none">
            <a:spAutoFit/>
          </a:bodyPr>
          <a:lstStyle/>
          <a:p>
            <a:pPr lvl="0"/>
            <a:r>
              <a:rPr lang="de-DE" sz="1800" dirty="0">
                <a:solidFill>
                  <a:srgbClr val="FFFFFF"/>
                </a:solidFill>
                <a:latin typeface="Pathway Gothic One" panose="020B0604020202020204" charset="0"/>
              </a:rPr>
              <a:t>407</a:t>
            </a:r>
          </a:p>
        </p:txBody>
      </p:sp>
      <p:sp>
        <p:nvSpPr>
          <p:cNvPr id="10" name="Rechteck 9">
            <a:extLst>
              <a:ext uri="{FF2B5EF4-FFF2-40B4-BE49-F238E27FC236}">
                <a16:creationId xmlns:a16="http://schemas.microsoft.com/office/drawing/2014/main" id="{4E4FB9A5-5DAA-4F0A-AD43-A6230E43B87B}"/>
              </a:ext>
            </a:extLst>
          </p:cNvPr>
          <p:cNvSpPr/>
          <p:nvPr/>
        </p:nvSpPr>
        <p:spPr>
          <a:xfrm>
            <a:off x="2866788" y="4447162"/>
            <a:ext cx="420308" cy="369332"/>
          </a:xfrm>
          <a:prstGeom prst="rect">
            <a:avLst/>
          </a:prstGeom>
        </p:spPr>
        <p:txBody>
          <a:bodyPr wrap="none">
            <a:spAutoFit/>
          </a:bodyPr>
          <a:lstStyle/>
          <a:p>
            <a:pPr lvl="0"/>
            <a:r>
              <a:rPr lang="de-DE" sz="1800" dirty="0">
                <a:solidFill>
                  <a:srgbClr val="FFFFFF"/>
                </a:solidFill>
                <a:latin typeface="Pathway Gothic One" panose="020B0604020202020204" charset="0"/>
              </a:rPr>
              <a:t>416</a:t>
            </a:r>
          </a:p>
        </p:txBody>
      </p:sp>
      <p:sp>
        <p:nvSpPr>
          <p:cNvPr id="28" name="Google Shape;933;p47">
            <a:extLst>
              <a:ext uri="{FF2B5EF4-FFF2-40B4-BE49-F238E27FC236}">
                <a16:creationId xmlns:a16="http://schemas.microsoft.com/office/drawing/2014/main" id="{A0B18E0E-11D9-4E55-A15F-775A13D0A253}"/>
              </a:ext>
            </a:extLst>
          </p:cNvPr>
          <p:cNvSpPr/>
          <p:nvPr/>
        </p:nvSpPr>
        <p:spPr>
          <a:xfrm>
            <a:off x="4872020" y="3372111"/>
            <a:ext cx="1336878" cy="875366"/>
          </a:xfrm>
          <a:prstGeom prst="roundRect">
            <a:avLst>
              <a:gd name="adj" fmla="val 1850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934;p47">
            <a:extLst>
              <a:ext uri="{FF2B5EF4-FFF2-40B4-BE49-F238E27FC236}">
                <a16:creationId xmlns:a16="http://schemas.microsoft.com/office/drawing/2014/main" id="{57B84474-73AA-4109-B2C0-484DB2685848}"/>
              </a:ext>
            </a:extLst>
          </p:cNvPr>
          <p:cNvSpPr/>
          <p:nvPr/>
        </p:nvSpPr>
        <p:spPr>
          <a:xfrm rot="5400000">
            <a:off x="6478457" y="2503993"/>
            <a:ext cx="1200968" cy="2286001"/>
          </a:xfrm>
          <a:prstGeom prst="round2SameRect">
            <a:avLst>
              <a:gd name="adj1" fmla="val 7858"/>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30" name="Tabelle 29">
            <a:extLst>
              <a:ext uri="{FF2B5EF4-FFF2-40B4-BE49-F238E27FC236}">
                <a16:creationId xmlns:a16="http://schemas.microsoft.com/office/drawing/2014/main" id="{54A5AD18-5A95-427D-BC79-10D5C59F4D6E}"/>
              </a:ext>
            </a:extLst>
          </p:cNvPr>
          <p:cNvGraphicFramePr>
            <a:graphicFrameLocks noGrp="1"/>
          </p:cNvGraphicFramePr>
          <p:nvPr>
            <p:extLst>
              <p:ext uri="{D42A27DB-BD31-4B8C-83A1-F6EECF244321}">
                <p14:modId xmlns:p14="http://schemas.microsoft.com/office/powerpoint/2010/main" val="2811568378"/>
              </p:ext>
            </p:extLst>
          </p:nvPr>
        </p:nvGraphicFramePr>
        <p:xfrm>
          <a:off x="4895867" y="3098315"/>
          <a:ext cx="3310186" cy="1149162"/>
        </p:xfrm>
        <a:graphic>
          <a:graphicData uri="http://schemas.openxmlformats.org/drawingml/2006/table">
            <a:tbl>
              <a:tblPr firstRow="1" bandRow="1">
                <a:tableStyleId>{1DD1AFA3-17FB-4D27-8459-2F0334C7B981}</a:tableStyleId>
              </a:tblPr>
              <a:tblGrid>
                <a:gridCol w="1037231">
                  <a:extLst>
                    <a:ext uri="{9D8B030D-6E8A-4147-A177-3AD203B41FA5}">
                      <a16:colId xmlns:a16="http://schemas.microsoft.com/office/drawing/2014/main" val="2147645015"/>
                    </a:ext>
                  </a:extLst>
                </a:gridCol>
                <a:gridCol w="996286">
                  <a:extLst>
                    <a:ext uri="{9D8B030D-6E8A-4147-A177-3AD203B41FA5}">
                      <a16:colId xmlns:a16="http://schemas.microsoft.com/office/drawing/2014/main" val="708895980"/>
                    </a:ext>
                  </a:extLst>
                </a:gridCol>
                <a:gridCol w="1276669">
                  <a:extLst>
                    <a:ext uri="{9D8B030D-6E8A-4147-A177-3AD203B41FA5}">
                      <a16:colId xmlns:a16="http://schemas.microsoft.com/office/drawing/2014/main" val="2225948939"/>
                    </a:ext>
                  </a:extLst>
                </a:gridCol>
              </a:tblGrid>
              <a:tr h="383054">
                <a:tc>
                  <a:txBody>
                    <a:bodyPr/>
                    <a:lstStyle/>
                    <a:p>
                      <a:endParaRPr lang="de-DE" sz="1200" dirty="0">
                        <a:latin typeface="Hind" panose="020B0604020202020204" charset="0"/>
                        <a:cs typeface="Hind" panose="020B0604020202020204"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200" dirty="0" err="1">
                          <a:latin typeface="Hind" panose="020B0604020202020204" charset="0"/>
                          <a:cs typeface="Hind" panose="020B0604020202020204" charset="0"/>
                        </a:rPr>
                        <a:t>Reported</a:t>
                      </a:r>
                      <a:endParaRPr lang="de-DE" sz="1200" dirty="0">
                        <a:latin typeface="Hind" panose="020B0604020202020204" charset="0"/>
                        <a:cs typeface="Hind" panose="020B0604020202020204"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200" dirty="0">
                          <a:latin typeface="Hind" panose="020B0604020202020204" charset="0"/>
                          <a:cs typeface="Hind" panose="020B0604020202020204" charset="0"/>
                        </a:rPr>
                        <a:t>Updated</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2484399408"/>
                  </a:ext>
                </a:extLst>
              </a:tr>
              <a:tr h="383054">
                <a:tc>
                  <a:txBody>
                    <a:bodyPr/>
                    <a:lstStyle/>
                    <a:p>
                      <a:r>
                        <a:rPr lang="de-DE" sz="1200" dirty="0">
                          <a:latin typeface="Hind" panose="020B0604020202020204" charset="0"/>
                          <a:cs typeface="Hind" panose="020B0604020202020204" charset="0"/>
                        </a:rPr>
                        <a:t>01.08.2021</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800" dirty="0">
                          <a:latin typeface="Hind" panose="020B0604020202020204" charset="0"/>
                          <a:cs typeface="Hind" panose="020B0604020202020204" charset="0"/>
                        </a:rPr>
                        <a:t>407</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800" dirty="0">
                          <a:latin typeface="Hind" panose="020B0604020202020204" charset="0"/>
                          <a:cs typeface="Hind" panose="020B0604020202020204" charset="0"/>
                        </a:rPr>
                        <a:t>756</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726799836"/>
                  </a:ext>
                </a:extLst>
              </a:tr>
              <a:tr h="383054">
                <a:tc>
                  <a:txBody>
                    <a:bodyPr/>
                    <a:lstStyle/>
                    <a:p>
                      <a:r>
                        <a:rPr lang="de-DE" sz="1200" dirty="0">
                          <a:latin typeface="Hind" panose="020B0604020202020204" charset="0"/>
                          <a:cs typeface="Hind" panose="020B0604020202020204" charset="0"/>
                        </a:rPr>
                        <a:t>02.08.2021</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800" dirty="0">
                          <a:latin typeface="Hind" panose="020B0604020202020204" charset="0"/>
                          <a:cs typeface="Hind" panose="020B0604020202020204" charset="0"/>
                        </a:rPr>
                        <a:t>416</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800" dirty="0">
                          <a:latin typeface="Hind" panose="020B0604020202020204" charset="0"/>
                          <a:cs typeface="Hind" panose="020B0604020202020204" charset="0"/>
                        </a:rPr>
                        <a:t>786</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510778460"/>
                  </a:ext>
                </a:extLst>
              </a:tr>
            </a:tbl>
          </a:graphicData>
        </a:graphic>
      </p:graphicFrame>
      <p:pic>
        <p:nvPicPr>
          <p:cNvPr id="26" name="Grafik 25" descr="Tageskalender">
            <a:extLst>
              <a:ext uri="{FF2B5EF4-FFF2-40B4-BE49-F238E27FC236}">
                <a16:creationId xmlns:a16="http://schemas.microsoft.com/office/drawing/2014/main" id="{6712D945-4F53-43F8-90C9-150DD57AD9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5728" y="2842147"/>
            <a:ext cx="695311" cy="695311"/>
          </a:xfrm>
          <a:prstGeom prst="rect">
            <a:avLst/>
          </a:prstGeom>
        </p:spPr>
      </p:pic>
      <p:sp>
        <p:nvSpPr>
          <p:cNvPr id="22" name="Textfeld 21">
            <a:extLst>
              <a:ext uri="{FF2B5EF4-FFF2-40B4-BE49-F238E27FC236}">
                <a16:creationId xmlns:a16="http://schemas.microsoft.com/office/drawing/2014/main" id="{98519BC7-801A-4CAD-B7F9-A8D0E587AD6F}"/>
              </a:ext>
            </a:extLst>
          </p:cNvPr>
          <p:cNvSpPr txBox="1"/>
          <p:nvPr/>
        </p:nvSpPr>
        <p:spPr>
          <a:xfrm>
            <a:off x="8834300" y="4829685"/>
            <a:ext cx="288862"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7</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654894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3"/>
        <p:cNvGrpSpPr/>
        <p:nvPr/>
      </p:nvGrpSpPr>
      <p:grpSpPr>
        <a:xfrm>
          <a:off x="0" y="0"/>
          <a:ext cx="0" cy="0"/>
          <a:chOff x="0" y="0"/>
          <a:chExt cx="0" cy="0"/>
        </a:xfrm>
      </p:grpSpPr>
      <p:sp>
        <p:nvSpPr>
          <p:cNvPr id="1074" name="Google Shape;1074;p49"/>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lvl="0"/>
            <a:r>
              <a:rPr lang="de-DE" dirty="0" err="1"/>
              <a:t>TYPICAL</a:t>
            </a:r>
            <a:r>
              <a:rPr lang="de-DE" dirty="0"/>
              <a:t> COVID-19 PROGRESSION</a:t>
            </a:r>
            <a:endParaRPr dirty="0"/>
          </a:p>
        </p:txBody>
      </p:sp>
      <p:cxnSp>
        <p:nvCxnSpPr>
          <p:cNvPr id="1075" name="Google Shape;1075;p49"/>
          <p:cNvCxnSpPr>
            <a:cxnSpLocks/>
          </p:cNvCxnSpPr>
          <p:nvPr/>
        </p:nvCxnSpPr>
        <p:spPr>
          <a:xfrm>
            <a:off x="1525112" y="2714450"/>
            <a:ext cx="3717531" cy="0"/>
          </a:xfrm>
          <a:prstGeom prst="straightConnector1">
            <a:avLst/>
          </a:prstGeom>
          <a:noFill/>
          <a:ln w="9525" cap="flat" cmpd="sng">
            <a:solidFill>
              <a:schemeClr val="dk1"/>
            </a:solidFill>
            <a:prstDash val="solid"/>
            <a:round/>
            <a:headEnd type="none" w="med" len="med"/>
            <a:tailEnd type="none" w="med" len="med"/>
          </a:ln>
        </p:spPr>
      </p:cxnSp>
      <p:sp>
        <p:nvSpPr>
          <p:cNvPr id="1076" name="Google Shape;1076;p49"/>
          <p:cNvSpPr/>
          <p:nvPr/>
        </p:nvSpPr>
        <p:spPr>
          <a:xfrm>
            <a:off x="878277" y="1407245"/>
            <a:ext cx="1293670" cy="925654"/>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2000" b="1" dirty="0" err="1">
                <a:solidFill>
                  <a:srgbClr val="212E73"/>
                </a:solidFill>
                <a:latin typeface="Pathway Gothic One" panose="020B0604020202020204" charset="0"/>
              </a:rPr>
              <a:t>Infected</a:t>
            </a:r>
            <a:endParaRPr sz="2000" b="1" dirty="0">
              <a:solidFill>
                <a:srgbClr val="212E73"/>
              </a:solidFill>
              <a:latin typeface="Pathway Gothic One" panose="020B0604020202020204" charset="0"/>
            </a:endParaRPr>
          </a:p>
        </p:txBody>
      </p:sp>
      <p:sp>
        <p:nvSpPr>
          <p:cNvPr id="1077" name="Google Shape;1077;p49"/>
          <p:cNvSpPr/>
          <p:nvPr/>
        </p:nvSpPr>
        <p:spPr>
          <a:xfrm>
            <a:off x="2277405" y="1402173"/>
            <a:ext cx="1553107" cy="871338"/>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2000" b="1" dirty="0" err="1">
                <a:solidFill>
                  <a:srgbClr val="212E73"/>
                </a:solidFill>
                <a:latin typeface="Pathway Gothic One" panose="020B0604020202020204" charset="0"/>
              </a:rPr>
              <a:t>Contagious</a:t>
            </a:r>
            <a:endParaRPr sz="2000" b="1" dirty="0">
              <a:solidFill>
                <a:srgbClr val="212E73"/>
              </a:solidFill>
              <a:latin typeface="Pathway Gothic One" panose="020B0604020202020204" charset="0"/>
            </a:endParaRPr>
          </a:p>
        </p:txBody>
      </p:sp>
      <p:cxnSp>
        <p:nvCxnSpPr>
          <p:cNvPr id="1080" name="Google Shape;1080;p49"/>
          <p:cNvCxnSpPr>
            <a:cxnSpLocks/>
            <a:stCxn id="1076" idx="4"/>
          </p:cNvCxnSpPr>
          <p:nvPr/>
        </p:nvCxnSpPr>
        <p:spPr>
          <a:xfrm>
            <a:off x="1525112" y="2332899"/>
            <a:ext cx="1" cy="381000"/>
          </a:xfrm>
          <a:prstGeom prst="straightConnector1">
            <a:avLst/>
          </a:prstGeom>
          <a:noFill/>
          <a:ln w="9525" cap="flat" cmpd="sng">
            <a:solidFill>
              <a:schemeClr val="dk1"/>
            </a:solidFill>
            <a:prstDash val="solid"/>
            <a:round/>
            <a:headEnd type="none" w="med" len="med"/>
            <a:tailEnd type="none" w="med" len="med"/>
          </a:ln>
        </p:spPr>
      </p:cxnSp>
      <p:cxnSp>
        <p:nvCxnSpPr>
          <p:cNvPr id="1081" name="Google Shape;1081;p49"/>
          <p:cNvCxnSpPr/>
          <p:nvPr/>
        </p:nvCxnSpPr>
        <p:spPr>
          <a:xfrm>
            <a:off x="5242643" y="2333449"/>
            <a:ext cx="0" cy="381000"/>
          </a:xfrm>
          <a:prstGeom prst="straightConnector1">
            <a:avLst/>
          </a:prstGeom>
          <a:noFill/>
          <a:ln w="9525" cap="flat" cmpd="sng">
            <a:solidFill>
              <a:schemeClr val="dk1"/>
            </a:solidFill>
            <a:prstDash val="solid"/>
            <a:round/>
            <a:headEnd type="none" w="med" len="med"/>
            <a:tailEnd type="none" w="med" len="med"/>
          </a:ln>
        </p:spPr>
      </p:cxnSp>
      <p:cxnSp>
        <p:nvCxnSpPr>
          <p:cNvPr id="1082" name="Google Shape;1082;p49"/>
          <p:cNvCxnSpPr>
            <a:cxnSpLocks/>
            <a:stCxn id="1077" idx="4"/>
          </p:cNvCxnSpPr>
          <p:nvPr/>
        </p:nvCxnSpPr>
        <p:spPr>
          <a:xfrm>
            <a:off x="3053959" y="2273511"/>
            <a:ext cx="1" cy="444582"/>
          </a:xfrm>
          <a:prstGeom prst="straightConnector1">
            <a:avLst/>
          </a:prstGeom>
          <a:noFill/>
          <a:ln w="9525" cap="flat" cmpd="sng">
            <a:solidFill>
              <a:schemeClr val="dk1"/>
            </a:solidFill>
            <a:prstDash val="solid"/>
            <a:round/>
            <a:headEnd type="none" w="med" len="med"/>
            <a:tailEnd type="none" w="med" len="med"/>
          </a:ln>
        </p:spPr>
      </p:cxnSp>
      <p:cxnSp>
        <p:nvCxnSpPr>
          <p:cNvPr id="1083" name="Google Shape;1083;p49"/>
          <p:cNvCxnSpPr/>
          <p:nvPr/>
        </p:nvCxnSpPr>
        <p:spPr>
          <a:xfrm>
            <a:off x="7618887" y="2333450"/>
            <a:ext cx="0" cy="381000"/>
          </a:xfrm>
          <a:prstGeom prst="straightConnector1">
            <a:avLst/>
          </a:prstGeom>
          <a:noFill/>
          <a:ln w="9525" cap="flat" cmpd="sng">
            <a:solidFill>
              <a:schemeClr val="dk1"/>
            </a:solidFill>
            <a:prstDash val="solid"/>
            <a:round/>
            <a:headEnd type="none" w="med" len="med"/>
            <a:tailEnd type="none" w="med" len="med"/>
          </a:ln>
        </p:spPr>
      </p:cxnSp>
      <p:sp>
        <p:nvSpPr>
          <p:cNvPr id="1084" name="Google Shape;1084;p49"/>
          <p:cNvSpPr txBox="1">
            <a:spLocks noGrp="1"/>
          </p:cNvSpPr>
          <p:nvPr>
            <p:ph type="ctrTitle" idx="4294967295"/>
          </p:nvPr>
        </p:nvSpPr>
        <p:spPr>
          <a:xfrm flipH="1">
            <a:off x="383278" y="3228008"/>
            <a:ext cx="3831276" cy="433500"/>
          </a:xfrm>
          <a:prstGeom prst="rect">
            <a:avLst/>
          </a:prstGeom>
        </p:spPr>
        <p:txBody>
          <a:bodyPr spcFirstLastPara="1" wrap="square" lIns="91425" tIns="91425" rIns="91425" bIns="91425" anchor="b" anchorCtr="0">
            <a:noAutofit/>
          </a:bodyPr>
          <a:lstStyle/>
          <a:p>
            <a:pPr lvl="0" algn="ctr"/>
            <a:r>
              <a:rPr lang="en-US" sz="1800" dirty="0"/>
              <a:t>Latency period (non-contagious): Ø 2.5 Days</a:t>
            </a:r>
            <a:endParaRPr sz="1800" dirty="0"/>
          </a:p>
        </p:txBody>
      </p:sp>
      <p:sp>
        <p:nvSpPr>
          <p:cNvPr id="1089" name="Google Shape;1089;p49"/>
          <p:cNvSpPr txBox="1">
            <a:spLocks noGrp="1"/>
          </p:cNvSpPr>
          <p:nvPr>
            <p:ph type="ctrTitle" idx="4294967295"/>
          </p:nvPr>
        </p:nvSpPr>
        <p:spPr>
          <a:xfrm flipH="1">
            <a:off x="7000572" y="3346550"/>
            <a:ext cx="666600" cy="43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lt1"/>
                </a:solidFill>
              </a:rPr>
              <a:t>04</a:t>
            </a:r>
            <a:endParaRPr sz="3000" b="1">
              <a:solidFill>
                <a:schemeClr val="lt1"/>
              </a:solidFill>
            </a:endParaRPr>
          </a:p>
        </p:txBody>
      </p:sp>
      <p:sp>
        <p:nvSpPr>
          <p:cNvPr id="1092" name="Google Shape;1092;p49"/>
          <p:cNvSpPr txBox="1">
            <a:spLocks noGrp="1"/>
          </p:cNvSpPr>
          <p:nvPr>
            <p:ph type="ctrTitle" idx="4294967295"/>
          </p:nvPr>
        </p:nvSpPr>
        <p:spPr>
          <a:xfrm flipH="1">
            <a:off x="2031981" y="4075595"/>
            <a:ext cx="2653870" cy="433500"/>
          </a:xfrm>
          <a:prstGeom prst="rect">
            <a:avLst/>
          </a:prstGeom>
        </p:spPr>
        <p:txBody>
          <a:bodyPr spcFirstLastPara="1" wrap="square" lIns="91425" tIns="91425" rIns="91425" bIns="91425" anchor="t" anchorCtr="0">
            <a:noAutofit/>
          </a:bodyPr>
          <a:lstStyle/>
          <a:p>
            <a:pPr lvl="0" algn="ctr"/>
            <a:r>
              <a:rPr lang="en-US" sz="1800" dirty="0"/>
              <a:t>Incubation period: Ø 5 – 6 Days</a:t>
            </a:r>
            <a:endParaRPr sz="1800" dirty="0"/>
          </a:p>
        </p:txBody>
      </p:sp>
      <p:sp>
        <p:nvSpPr>
          <p:cNvPr id="1094" name="Google Shape;1094;p49"/>
          <p:cNvSpPr txBox="1">
            <a:spLocks noGrp="1"/>
          </p:cNvSpPr>
          <p:nvPr>
            <p:ph type="ctrTitle" idx="4294967295"/>
          </p:nvPr>
        </p:nvSpPr>
        <p:spPr>
          <a:xfrm flipH="1">
            <a:off x="5650464" y="3228008"/>
            <a:ext cx="1560600" cy="433500"/>
          </a:xfrm>
          <a:prstGeom prst="rect">
            <a:avLst/>
          </a:prstGeom>
        </p:spPr>
        <p:txBody>
          <a:bodyPr spcFirstLastPara="1" wrap="square" lIns="91425" tIns="91425" rIns="91425" bIns="91425" anchor="t" anchorCtr="0">
            <a:noAutofit/>
          </a:bodyPr>
          <a:lstStyle/>
          <a:p>
            <a:pPr lvl="0" algn="ctr"/>
            <a:r>
              <a:rPr lang="en-US" sz="1800" dirty="0"/>
              <a:t>Ø</a:t>
            </a:r>
            <a:r>
              <a:rPr lang="en" sz="1800" dirty="0"/>
              <a:t> 4 </a:t>
            </a:r>
            <a:r>
              <a:rPr lang="en-US" sz="1800" dirty="0"/>
              <a:t>Days</a:t>
            </a:r>
            <a:endParaRPr sz="1800" dirty="0"/>
          </a:p>
        </p:txBody>
      </p:sp>
      <p:sp>
        <p:nvSpPr>
          <p:cNvPr id="28" name="AutoShape 13">
            <a:extLst>
              <a:ext uri="{FF2B5EF4-FFF2-40B4-BE49-F238E27FC236}">
                <a16:creationId xmlns:a16="http://schemas.microsoft.com/office/drawing/2014/main" id="{7CB56DD3-C534-47A7-B1AE-784207FAD93D}"/>
              </a:ext>
            </a:extLst>
          </p:cNvPr>
          <p:cNvSpPr>
            <a:spLocks/>
          </p:cNvSpPr>
          <p:nvPr/>
        </p:nvSpPr>
        <p:spPr bwMode="auto">
          <a:xfrm>
            <a:off x="1525113" y="2869989"/>
            <a:ext cx="1547606" cy="338138"/>
          </a:xfrm>
          <a:custGeom>
            <a:avLst/>
            <a:gdLst>
              <a:gd name="T0" fmla="*/ 2013649 w 21397"/>
              <a:gd name="T1" fmla="*/ 170530 h 21407"/>
              <a:gd name="T2" fmla="*/ 2013649 w 21397"/>
              <a:gd name="T3" fmla="*/ 170530 h 21407"/>
              <a:gd name="T4" fmla="*/ 2013649 w 21397"/>
              <a:gd name="T5" fmla="*/ 170530 h 21407"/>
              <a:gd name="T6" fmla="*/ 2013649 w 21397"/>
              <a:gd name="T7" fmla="*/ 170530 h 2140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97" h="21407">
                <a:moveTo>
                  <a:pt x="127" y="22"/>
                </a:moveTo>
                <a:cubicBezTo>
                  <a:pt x="80" y="-93"/>
                  <a:pt x="32" y="257"/>
                  <a:pt x="22" y="818"/>
                </a:cubicBezTo>
                <a:cubicBezTo>
                  <a:pt x="-49" y="4615"/>
                  <a:pt x="-101" y="17739"/>
                  <a:pt x="2551" y="17739"/>
                </a:cubicBezTo>
                <a:cubicBezTo>
                  <a:pt x="5450" y="17739"/>
                  <a:pt x="7783" y="14753"/>
                  <a:pt x="8489" y="14753"/>
                </a:cubicBezTo>
                <a:cubicBezTo>
                  <a:pt x="9176" y="14753"/>
                  <a:pt x="9850" y="13902"/>
                  <a:pt x="10398" y="21024"/>
                </a:cubicBezTo>
                <a:cubicBezTo>
                  <a:pt x="10425" y="21380"/>
                  <a:pt x="10468" y="21507"/>
                  <a:pt x="10505" y="21322"/>
                </a:cubicBezTo>
                <a:cubicBezTo>
                  <a:pt x="10558" y="21061"/>
                  <a:pt x="10581" y="20322"/>
                  <a:pt x="10552" y="19730"/>
                </a:cubicBezTo>
                <a:cubicBezTo>
                  <a:pt x="10406" y="16761"/>
                  <a:pt x="9857" y="9109"/>
                  <a:pt x="8066" y="9816"/>
                </a:cubicBezTo>
                <a:cubicBezTo>
                  <a:pt x="6083" y="10599"/>
                  <a:pt x="4031" y="11246"/>
                  <a:pt x="2102" y="11647"/>
                </a:cubicBezTo>
                <a:cubicBezTo>
                  <a:pt x="1094" y="11858"/>
                  <a:pt x="161" y="11423"/>
                  <a:pt x="201" y="1097"/>
                </a:cubicBezTo>
                <a:cubicBezTo>
                  <a:pt x="203" y="581"/>
                  <a:pt x="172" y="124"/>
                  <a:pt x="129" y="22"/>
                </a:cubicBezTo>
                <a:cubicBezTo>
                  <a:pt x="128" y="22"/>
                  <a:pt x="128" y="22"/>
                  <a:pt x="127" y="22"/>
                </a:cubicBezTo>
                <a:close/>
                <a:moveTo>
                  <a:pt x="21269" y="22"/>
                </a:moveTo>
                <a:cubicBezTo>
                  <a:pt x="21226" y="124"/>
                  <a:pt x="21195" y="581"/>
                  <a:pt x="21197" y="1097"/>
                </a:cubicBezTo>
                <a:cubicBezTo>
                  <a:pt x="21237" y="11423"/>
                  <a:pt x="20304" y="11858"/>
                  <a:pt x="19296" y="11647"/>
                </a:cubicBezTo>
                <a:cubicBezTo>
                  <a:pt x="17367" y="11246"/>
                  <a:pt x="15315" y="10599"/>
                  <a:pt x="13332" y="9816"/>
                </a:cubicBezTo>
                <a:cubicBezTo>
                  <a:pt x="11541" y="9109"/>
                  <a:pt x="10992" y="16761"/>
                  <a:pt x="10846" y="19730"/>
                </a:cubicBezTo>
                <a:cubicBezTo>
                  <a:pt x="10817" y="20322"/>
                  <a:pt x="10840" y="21061"/>
                  <a:pt x="10893" y="21322"/>
                </a:cubicBezTo>
                <a:cubicBezTo>
                  <a:pt x="10930" y="21507"/>
                  <a:pt x="10973" y="21380"/>
                  <a:pt x="11000" y="21024"/>
                </a:cubicBezTo>
                <a:cubicBezTo>
                  <a:pt x="11548" y="13902"/>
                  <a:pt x="12222" y="14753"/>
                  <a:pt x="12909" y="14753"/>
                </a:cubicBezTo>
                <a:cubicBezTo>
                  <a:pt x="13615" y="14753"/>
                  <a:pt x="15948" y="17739"/>
                  <a:pt x="18847" y="17739"/>
                </a:cubicBezTo>
                <a:cubicBezTo>
                  <a:pt x="21499" y="17739"/>
                  <a:pt x="21447" y="4615"/>
                  <a:pt x="21376" y="818"/>
                </a:cubicBezTo>
                <a:cubicBezTo>
                  <a:pt x="21366" y="257"/>
                  <a:pt x="21318" y="-93"/>
                  <a:pt x="21271" y="22"/>
                </a:cubicBezTo>
                <a:cubicBezTo>
                  <a:pt x="21270" y="22"/>
                  <a:pt x="21270" y="22"/>
                  <a:pt x="21269" y="22"/>
                </a:cubicBezTo>
                <a:close/>
              </a:path>
            </a:pathLst>
          </a:custGeom>
          <a:solidFill>
            <a:schemeClr val="tx1"/>
          </a:solidFill>
          <a:ln>
            <a:noFill/>
          </a:ln>
          <a:effectLst/>
        </p:spPr>
        <p:txBody>
          <a:bodyPr lIns="50800" tIns="50800" rIns="50800" bIns="50800" anchor="ctr"/>
          <a:lstStyle/>
          <a:p>
            <a:endParaRPr lang="en-US"/>
          </a:p>
        </p:txBody>
      </p:sp>
      <p:sp>
        <p:nvSpPr>
          <p:cNvPr id="29" name="AutoShape 13">
            <a:extLst>
              <a:ext uri="{FF2B5EF4-FFF2-40B4-BE49-F238E27FC236}">
                <a16:creationId xmlns:a16="http://schemas.microsoft.com/office/drawing/2014/main" id="{F5FE0FAA-5C8E-4541-BDB1-2CDAA1979C47}"/>
              </a:ext>
            </a:extLst>
          </p:cNvPr>
          <p:cNvSpPr>
            <a:spLocks/>
          </p:cNvSpPr>
          <p:nvPr/>
        </p:nvSpPr>
        <p:spPr bwMode="auto">
          <a:xfrm>
            <a:off x="1525112" y="3687529"/>
            <a:ext cx="3717531" cy="338138"/>
          </a:xfrm>
          <a:custGeom>
            <a:avLst/>
            <a:gdLst>
              <a:gd name="T0" fmla="*/ 2013649 w 21397"/>
              <a:gd name="T1" fmla="*/ 170530 h 21407"/>
              <a:gd name="T2" fmla="*/ 2013649 w 21397"/>
              <a:gd name="T3" fmla="*/ 170530 h 21407"/>
              <a:gd name="T4" fmla="*/ 2013649 w 21397"/>
              <a:gd name="T5" fmla="*/ 170530 h 21407"/>
              <a:gd name="T6" fmla="*/ 2013649 w 21397"/>
              <a:gd name="T7" fmla="*/ 170530 h 2140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97" h="21407">
                <a:moveTo>
                  <a:pt x="127" y="22"/>
                </a:moveTo>
                <a:cubicBezTo>
                  <a:pt x="80" y="-93"/>
                  <a:pt x="32" y="257"/>
                  <a:pt x="22" y="818"/>
                </a:cubicBezTo>
                <a:cubicBezTo>
                  <a:pt x="-49" y="4615"/>
                  <a:pt x="-101" y="17739"/>
                  <a:pt x="2551" y="17739"/>
                </a:cubicBezTo>
                <a:cubicBezTo>
                  <a:pt x="5450" y="17739"/>
                  <a:pt x="7783" y="14753"/>
                  <a:pt x="8489" y="14753"/>
                </a:cubicBezTo>
                <a:cubicBezTo>
                  <a:pt x="9176" y="14753"/>
                  <a:pt x="9850" y="13902"/>
                  <a:pt x="10398" y="21024"/>
                </a:cubicBezTo>
                <a:cubicBezTo>
                  <a:pt x="10425" y="21380"/>
                  <a:pt x="10468" y="21507"/>
                  <a:pt x="10505" y="21322"/>
                </a:cubicBezTo>
                <a:cubicBezTo>
                  <a:pt x="10558" y="21061"/>
                  <a:pt x="10581" y="20322"/>
                  <a:pt x="10552" y="19730"/>
                </a:cubicBezTo>
                <a:cubicBezTo>
                  <a:pt x="10406" y="16761"/>
                  <a:pt x="9857" y="9109"/>
                  <a:pt x="8066" y="9816"/>
                </a:cubicBezTo>
                <a:cubicBezTo>
                  <a:pt x="6083" y="10599"/>
                  <a:pt x="4031" y="11246"/>
                  <a:pt x="2102" y="11647"/>
                </a:cubicBezTo>
                <a:cubicBezTo>
                  <a:pt x="1094" y="11858"/>
                  <a:pt x="161" y="11423"/>
                  <a:pt x="201" y="1097"/>
                </a:cubicBezTo>
                <a:cubicBezTo>
                  <a:pt x="203" y="581"/>
                  <a:pt x="172" y="124"/>
                  <a:pt x="129" y="22"/>
                </a:cubicBezTo>
                <a:cubicBezTo>
                  <a:pt x="128" y="22"/>
                  <a:pt x="128" y="22"/>
                  <a:pt x="127" y="22"/>
                </a:cubicBezTo>
                <a:close/>
                <a:moveTo>
                  <a:pt x="21269" y="22"/>
                </a:moveTo>
                <a:cubicBezTo>
                  <a:pt x="21226" y="124"/>
                  <a:pt x="21195" y="581"/>
                  <a:pt x="21197" y="1097"/>
                </a:cubicBezTo>
                <a:cubicBezTo>
                  <a:pt x="21237" y="11423"/>
                  <a:pt x="20304" y="11858"/>
                  <a:pt x="19296" y="11647"/>
                </a:cubicBezTo>
                <a:cubicBezTo>
                  <a:pt x="17367" y="11246"/>
                  <a:pt x="15315" y="10599"/>
                  <a:pt x="13332" y="9816"/>
                </a:cubicBezTo>
                <a:cubicBezTo>
                  <a:pt x="11541" y="9109"/>
                  <a:pt x="10992" y="16761"/>
                  <a:pt x="10846" y="19730"/>
                </a:cubicBezTo>
                <a:cubicBezTo>
                  <a:pt x="10817" y="20322"/>
                  <a:pt x="10840" y="21061"/>
                  <a:pt x="10893" y="21322"/>
                </a:cubicBezTo>
                <a:cubicBezTo>
                  <a:pt x="10930" y="21507"/>
                  <a:pt x="10973" y="21380"/>
                  <a:pt x="11000" y="21024"/>
                </a:cubicBezTo>
                <a:cubicBezTo>
                  <a:pt x="11548" y="13902"/>
                  <a:pt x="12222" y="14753"/>
                  <a:pt x="12909" y="14753"/>
                </a:cubicBezTo>
                <a:cubicBezTo>
                  <a:pt x="13615" y="14753"/>
                  <a:pt x="15948" y="17739"/>
                  <a:pt x="18847" y="17739"/>
                </a:cubicBezTo>
                <a:cubicBezTo>
                  <a:pt x="21499" y="17739"/>
                  <a:pt x="21447" y="4615"/>
                  <a:pt x="21376" y="818"/>
                </a:cubicBezTo>
                <a:cubicBezTo>
                  <a:pt x="21366" y="257"/>
                  <a:pt x="21318" y="-93"/>
                  <a:pt x="21271" y="22"/>
                </a:cubicBezTo>
                <a:cubicBezTo>
                  <a:pt x="21270" y="22"/>
                  <a:pt x="21270" y="22"/>
                  <a:pt x="21269" y="22"/>
                </a:cubicBezTo>
                <a:close/>
              </a:path>
            </a:pathLst>
          </a:custGeom>
          <a:solidFill>
            <a:schemeClr val="tx1"/>
          </a:solidFill>
          <a:ln>
            <a:noFill/>
          </a:ln>
          <a:effectLst/>
        </p:spPr>
        <p:txBody>
          <a:bodyPr lIns="50800" tIns="50800" rIns="50800" bIns="50800" anchor="ctr"/>
          <a:lstStyle/>
          <a:p>
            <a:endParaRPr lang="en-US"/>
          </a:p>
        </p:txBody>
      </p:sp>
      <p:sp>
        <p:nvSpPr>
          <p:cNvPr id="30" name="AutoShape 13">
            <a:extLst>
              <a:ext uri="{FF2B5EF4-FFF2-40B4-BE49-F238E27FC236}">
                <a16:creationId xmlns:a16="http://schemas.microsoft.com/office/drawing/2014/main" id="{1C6E7EDB-6F9B-4AE6-A37D-F8DC4BD7F959}"/>
              </a:ext>
            </a:extLst>
          </p:cNvPr>
          <p:cNvSpPr>
            <a:spLocks/>
          </p:cNvSpPr>
          <p:nvPr/>
        </p:nvSpPr>
        <p:spPr bwMode="auto">
          <a:xfrm>
            <a:off x="5242643" y="2865963"/>
            <a:ext cx="2376243" cy="338138"/>
          </a:xfrm>
          <a:custGeom>
            <a:avLst/>
            <a:gdLst>
              <a:gd name="T0" fmla="*/ 2013649 w 21397"/>
              <a:gd name="T1" fmla="*/ 170530 h 21407"/>
              <a:gd name="T2" fmla="*/ 2013649 w 21397"/>
              <a:gd name="T3" fmla="*/ 170530 h 21407"/>
              <a:gd name="T4" fmla="*/ 2013649 w 21397"/>
              <a:gd name="T5" fmla="*/ 170530 h 21407"/>
              <a:gd name="T6" fmla="*/ 2013649 w 21397"/>
              <a:gd name="T7" fmla="*/ 170530 h 2140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97" h="21407">
                <a:moveTo>
                  <a:pt x="127" y="22"/>
                </a:moveTo>
                <a:cubicBezTo>
                  <a:pt x="80" y="-93"/>
                  <a:pt x="32" y="257"/>
                  <a:pt x="22" y="818"/>
                </a:cubicBezTo>
                <a:cubicBezTo>
                  <a:pt x="-49" y="4615"/>
                  <a:pt x="-101" y="17739"/>
                  <a:pt x="2551" y="17739"/>
                </a:cubicBezTo>
                <a:cubicBezTo>
                  <a:pt x="5450" y="17739"/>
                  <a:pt x="7783" y="14753"/>
                  <a:pt x="8489" y="14753"/>
                </a:cubicBezTo>
                <a:cubicBezTo>
                  <a:pt x="9176" y="14753"/>
                  <a:pt x="9850" y="13902"/>
                  <a:pt x="10398" y="21024"/>
                </a:cubicBezTo>
                <a:cubicBezTo>
                  <a:pt x="10425" y="21380"/>
                  <a:pt x="10468" y="21507"/>
                  <a:pt x="10505" y="21322"/>
                </a:cubicBezTo>
                <a:cubicBezTo>
                  <a:pt x="10558" y="21061"/>
                  <a:pt x="10581" y="20322"/>
                  <a:pt x="10552" y="19730"/>
                </a:cubicBezTo>
                <a:cubicBezTo>
                  <a:pt x="10406" y="16761"/>
                  <a:pt x="9857" y="9109"/>
                  <a:pt x="8066" y="9816"/>
                </a:cubicBezTo>
                <a:cubicBezTo>
                  <a:pt x="6083" y="10599"/>
                  <a:pt x="4031" y="11246"/>
                  <a:pt x="2102" y="11647"/>
                </a:cubicBezTo>
                <a:cubicBezTo>
                  <a:pt x="1094" y="11858"/>
                  <a:pt x="161" y="11423"/>
                  <a:pt x="201" y="1097"/>
                </a:cubicBezTo>
                <a:cubicBezTo>
                  <a:pt x="203" y="581"/>
                  <a:pt x="172" y="124"/>
                  <a:pt x="129" y="22"/>
                </a:cubicBezTo>
                <a:cubicBezTo>
                  <a:pt x="128" y="22"/>
                  <a:pt x="128" y="22"/>
                  <a:pt x="127" y="22"/>
                </a:cubicBezTo>
                <a:close/>
                <a:moveTo>
                  <a:pt x="21269" y="22"/>
                </a:moveTo>
                <a:cubicBezTo>
                  <a:pt x="21226" y="124"/>
                  <a:pt x="21195" y="581"/>
                  <a:pt x="21197" y="1097"/>
                </a:cubicBezTo>
                <a:cubicBezTo>
                  <a:pt x="21237" y="11423"/>
                  <a:pt x="20304" y="11858"/>
                  <a:pt x="19296" y="11647"/>
                </a:cubicBezTo>
                <a:cubicBezTo>
                  <a:pt x="17367" y="11246"/>
                  <a:pt x="15315" y="10599"/>
                  <a:pt x="13332" y="9816"/>
                </a:cubicBezTo>
                <a:cubicBezTo>
                  <a:pt x="11541" y="9109"/>
                  <a:pt x="10992" y="16761"/>
                  <a:pt x="10846" y="19730"/>
                </a:cubicBezTo>
                <a:cubicBezTo>
                  <a:pt x="10817" y="20322"/>
                  <a:pt x="10840" y="21061"/>
                  <a:pt x="10893" y="21322"/>
                </a:cubicBezTo>
                <a:cubicBezTo>
                  <a:pt x="10930" y="21507"/>
                  <a:pt x="10973" y="21380"/>
                  <a:pt x="11000" y="21024"/>
                </a:cubicBezTo>
                <a:cubicBezTo>
                  <a:pt x="11548" y="13902"/>
                  <a:pt x="12222" y="14753"/>
                  <a:pt x="12909" y="14753"/>
                </a:cubicBezTo>
                <a:cubicBezTo>
                  <a:pt x="13615" y="14753"/>
                  <a:pt x="15948" y="17739"/>
                  <a:pt x="18847" y="17739"/>
                </a:cubicBezTo>
                <a:cubicBezTo>
                  <a:pt x="21499" y="17739"/>
                  <a:pt x="21447" y="4615"/>
                  <a:pt x="21376" y="818"/>
                </a:cubicBezTo>
                <a:cubicBezTo>
                  <a:pt x="21366" y="257"/>
                  <a:pt x="21318" y="-93"/>
                  <a:pt x="21271" y="22"/>
                </a:cubicBezTo>
                <a:cubicBezTo>
                  <a:pt x="21270" y="22"/>
                  <a:pt x="21270" y="22"/>
                  <a:pt x="21269" y="22"/>
                </a:cubicBezTo>
                <a:close/>
              </a:path>
            </a:pathLst>
          </a:custGeom>
          <a:solidFill>
            <a:schemeClr val="tx1"/>
          </a:solidFill>
          <a:ln>
            <a:noFill/>
          </a:ln>
          <a:effectLst/>
        </p:spPr>
        <p:txBody>
          <a:bodyPr lIns="50800" tIns="50800" rIns="50800" bIns="50800" anchor="ctr"/>
          <a:lstStyle/>
          <a:p>
            <a:endParaRPr lang="en-US"/>
          </a:p>
        </p:txBody>
      </p:sp>
      <p:cxnSp>
        <p:nvCxnSpPr>
          <p:cNvPr id="25" name="Google Shape;1075;p49">
            <a:extLst>
              <a:ext uri="{FF2B5EF4-FFF2-40B4-BE49-F238E27FC236}">
                <a16:creationId xmlns:a16="http://schemas.microsoft.com/office/drawing/2014/main" id="{BB01B2A8-B9AB-4ADD-B336-EC8827F90BF6}"/>
              </a:ext>
            </a:extLst>
          </p:cNvPr>
          <p:cNvCxnSpPr>
            <a:cxnSpLocks/>
          </p:cNvCxnSpPr>
          <p:nvPr/>
        </p:nvCxnSpPr>
        <p:spPr>
          <a:xfrm>
            <a:off x="5242643" y="2714449"/>
            <a:ext cx="2376243" cy="0"/>
          </a:xfrm>
          <a:prstGeom prst="straightConnector1">
            <a:avLst/>
          </a:prstGeom>
          <a:noFill/>
          <a:ln w="9525" cap="flat" cmpd="sng">
            <a:solidFill>
              <a:schemeClr val="dk1"/>
            </a:solidFill>
            <a:prstDash val="solid"/>
            <a:round/>
            <a:headEnd type="none" w="med" len="med"/>
            <a:tailEnd type="none" w="med" len="med"/>
          </a:ln>
        </p:spPr>
      </p:cxnSp>
      <p:sp>
        <p:nvSpPr>
          <p:cNvPr id="32" name="Google Shape;1079;p49">
            <a:extLst>
              <a:ext uri="{FF2B5EF4-FFF2-40B4-BE49-F238E27FC236}">
                <a16:creationId xmlns:a16="http://schemas.microsoft.com/office/drawing/2014/main" id="{08AC8369-50AB-415C-9662-888BB034235F}"/>
              </a:ext>
            </a:extLst>
          </p:cNvPr>
          <p:cNvSpPr/>
          <p:nvPr/>
        </p:nvSpPr>
        <p:spPr>
          <a:xfrm>
            <a:off x="6549316" y="1216527"/>
            <a:ext cx="2139139" cy="1188117"/>
          </a:xfrm>
          <a:prstGeom prst="ellipse">
            <a:avLst/>
          </a:prstGeom>
          <a:solidFill>
            <a:schemeClr val="dk1"/>
          </a:solidFill>
          <a:ln>
            <a:noFill/>
          </a:ln>
        </p:spPr>
        <p:txBody>
          <a:bodyPr spcFirstLastPara="1" wrap="square" lIns="91425" tIns="91425" rIns="91425" bIns="91425" anchor="ctr" anchorCtr="0">
            <a:noAutofit/>
          </a:bodyPr>
          <a:lstStyle/>
          <a:p>
            <a:pPr lvl="0" algn="ctr"/>
            <a:r>
              <a:rPr lang="de-DE" sz="2000" b="1" dirty="0" err="1">
                <a:solidFill>
                  <a:srgbClr val="212E73"/>
                </a:solidFill>
                <a:latin typeface="Pathway Gothic One" panose="020B0604020202020204" charset="0"/>
              </a:rPr>
              <a:t>Hospitalization</a:t>
            </a:r>
            <a:r>
              <a:rPr lang="de-DE" sz="2000" b="1" dirty="0">
                <a:solidFill>
                  <a:srgbClr val="212E73"/>
                </a:solidFill>
                <a:latin typeface="Pathway Gothic One" panose="020B0604020202020204" charset="0"/>
              </a:rPr>
              <a:t> </a:t>
            </a:r>
            <a:r>
              <a:rPr lang="de-DE" sz="2000" b="1" dirty="0" err="1">
                <a:solidFill>
                  <a:srgbClr val="212E73"/>
                </a:solidFill>
                <a:latin typeface="Pathway Gothic One" panose="020B0604020202020204" charset="0"/>
              </a:rPr>
              <a:t>of</a:t>
            </a:r>
            <a:r>
              <a:rPr lang="de-DE" sz="2000" b="1" dirty="0">
                <a:solidFill>
                  <a:srgbClr val="212E73"/>
                </a:solidFill>
                <a:latin typeface="Pathway Gothic One" panose="020B0604020202020204" charset="0"/>
              </a:rPr>
              <a:t> a </a:t>
            </a:r>
            <a:r>
              <a:rPr lang="de-DE" sz="2000" b="1" dirty="0" err="1">
                <a:solidFill>
                  <a:srgbClr val="212E73"/>
                </a:solidFill>
                <a:latin typeface="Pathway Gothic One" panose="020B0604020202020204" charset="0"/>
              </a:rPr>
              <a:t>severe</a:t>
            </a:r>
            <a:r>
              <a:rPr lang="de-DE" sz="2000" b="1" dirty="0">
                <a:solidFill>
                  <a:srgbClr val="212E73"/>
                </a:solidFill>
                <a:latin typeface="Pathway Gothic One" panose="020B0604020202020204" charset="0"/>
              </a:rPr>
              <a:t> </a:t>
            </a:r>
            <a:r>
              <a:rPr lang="de-DE" sz="2000" b="1" dirty="0" err="1">
                <a:solidFill>
                  <a:srgbClr val="212E73"/>
                </a:solidFill>
                <a:latin typeface="Pathway Gothic One" panose="020B0604020202020204" charset="0"/>
              </a:rPr>
              <a:t>case</a:t>
            </a:r>
            <a:endParaRPr lang="de-DE" sz="2000" b="1" dirty="0">
              <a:solidFill>
                <a:srgbClr val="212E73"/>
              </a:solidFill>
              <a:latin typeface="Pathway Gothic One" panose="020B0604020202020204" charset="0"/>
            </a:endParaRPr>
          </a:p>
        </p:txBody>
      </p:sp>
      <p:sp>
        <p:nvSpPr>
          <p:cNvPr id="33" name="Google Shape;1078;p49">
            <a:extLst>
              <a:ext uri="{FF2B5EF4-FFF2-40B4-BE49-F238E27FC236}">
                <a16:creationId xmlns:a16="http://schemas.microsoft.com/office/drawing/2014/main" id="{A20341AA-47AF-46B3-80D6-635298B87D32}"/>
              </a:ext>
            </a:extLst>
          </p:cNvPr>
          <p:cNvSpPr/>
          <p:nvPr/>
        </p:nvSpPr>
        <p:spPr>
          <a:xfrm>
            <a:off x="4512969" y="1151678"/>
            <a:ext cx="1459347" cy="1165718"/>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2000" b="1" dirty="0">
                <a:solidFill>
                  <a:srgbClr val="212E73"/>
                </a:solidFill>
                <a:latin typeface="Pathway Gothic One" panose="020B0604020202020204" charset="0"/>
              </a:rPr>
              <a:t>First </a:t>
            </a:r>
            <a:r>
              <a:rPr lang="de-DE" sz="2000" b="1" dirty="0" err="1">
                <a:solidFill>
                  <a:srgbClr val="212E73"/>
                </a:solidFill>
                <a:latin typeface="Pathway Gothic One" panose="020B0604020202020204" charset="0"/>
              </a:rPr>
              <a:t>symptoms</a:t>
            </a:r>
            <a:endParaRPr sz="2000" b="1" dirty="0">
              <a:solidFill>
                <a:srgbClr val="212E73"/>
              </a:solidFill>
              <a:latin typeface="Pathway Gothic One" panose="020B0604020202020204" charset="0"/>
            </a:endParaRPr>
          </a:p>
        </p:txBody>
      </p:sp>
      <p:sp>
        <p:nvSpPr>
          <p:cNvPr id="21" name="Textfeld 20">
            <a:extLst>
              <a:ext uri="{FF2B5EF4-FFF2-40B4-BE49-F238E27FC236}">
                <a16:creationId xmlns:a16="http://schemas.microsoft.com/office/drawing/2014/main" id="{6862B9A5-1B98-439E-A3E0-C7DC6C0DE237}"/>
              </a:ext>
            </a:extLst>
          </p:cNvPr>
          <p:cNvSpPr txBox="1"/>
          <p:nvPr/>
        </p:nvSpPr>
        <p:spPr>
          <a:xfrm>
            <a:off x="8834300" y="4829685"/>
            <a:ext cx="308098"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8</a:t>
            </a:r>
            <a:endParaRPr lang="en-US" sz="1800" dirty="0">
              <a:solidFill>
                <a:srgbClr val="F5A785"/>
              </a:solidFill>
              <a:latin typeface="Hind" panose="020B0604020202020204" charset="0"/>
              <a:cs typeface="Hind" panose="020B06040202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77"/>
                                        </p:tgtEl>
                                      </p:cBhvr>
                                    </p:animEffect>
                                    <p:set>
                                      <p:cBhvr>
                                        <p:cTn id="7" dur="1" fill="hold">
                                          <p:stCondLst>
                                            <p:cond delay="499"/>
                                          </p:stCondLst>
                                        </p:cTn>
                                        <p:tgtEl>
                                          <p:spTgt spid="1077"/>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082"/>
                                        </p:tgtEl>
                                      </p:cBhvr>
                                    </p:animEffect>
                                    <p:set>
                                      <p:cBhvr>
                                        <p:cTn id="10" dur="1" fill="hold">
                                          <p:stCondLst>
                                            <p:cond delay="499"/>
                                          </p:stCondLst>
                                        </p:cTn>
                                        <p:tgtEl>
                                          <p:spTgt spid="1082"/>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28"/>
                                        </p:tgtEl>
                                      </p:cBhvr>
                                    </p:animEffect>
                                    <p:set>
                                      <p:cBhvr>
                                        <p:cTn id="13" dur="1" fill="hold">
                                          <p:stCondLst>
                                            <p:cond delay="499"/>
                                          </p:stCondLst>
                                        </p:cTn>
                                        <p:tgtEl>
                                          <p:spTgt spid="28"/>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1084"/>
                                        </p:tgtEl>
                                      </p:cBhvr>
                                    </p:animEffect>
                                    <p:set>
                                      <p:cBhvr>
                                        <p:cTn id="16" dur="1" fill="hold">
                                          <p:stCondLst>
                                            <p:cond delay="499"/>
                                          </p:stCondLst>
                                        </p:cTn>
                                        <p:tgtEl>
                                          <p:spTgt spid="1084"/>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29"/>
                                        </p:tgtEl>
                                      </p:cBhvr>
                                    </p:animEffect>
                                    <p:set>
                                      <p:cBhvr>
                                        <p:cTn id="19" dur="1" fill="hold">
                                          <p:stCondLst>
                                            <p:cond delay="499"/>
                                          </p:stCondLst>
                                        </p:cTn>
                                        <p:tgtEl>
                                          <p:spTgt spid="29"/>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1092"/>
                                        </p:tgtEl>
                                      </p:cBhvr>
                                    </p:animEffect>
                                    <p:set>
                                      <p:cBhvr>
                                        <p:cTn id="22" dur="1" fill="hold">
                                          <p:stCondLst>
                                            <p:cond delay="499"/>
                                          </p:stCondLst>
                                        </p:cTn>
                                        <p:tgtEl>
                                          <p:spTgt spid="1092"/>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1094"/>
                                        </p:tgtEl>
                                      </p:cBhvr>
                                    </p:animEffect>
                                    <p:set>
                                      <p:cBhvr>
                                        <p:cTn id="25" dur="1" fill="hold">
                                          <p:stCondLst>
                                            <p:cond delay="499"/>
                                          </p:stCondLst>
                                        </p:cTn>
                                        <p:tgtEl>
                                          <p:spTgt spid="1094"/>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33"/>
                                        </p:tgtEl>
                                      </p:cBhvr>
                                    </p:animEffect>
                                    <p:set>
                                      <p:cBhvr>
                                        <p:cTn id="28" dur="1" fill="hold">
                                          <p:stCondLst>
                                            <p:cond delay="499"/>
                                          </p:stCondLst>
                                        </p:cTn>
                                        <p:tgtEl>
                                          <p:spTgt spid="33"/>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1081"/>
                                        </p:tgtEl>
                                      </p:cBhvr>
                                    </p:animEffect>
                                    <p:set>
                                      <p:cBhvr>
                                        <p:cTn id="31" dur="1" fill="hold">
                                          <p:stCondLst>
                                            <p:cond delay="499"/>
                                          </p:stCondLst>
                                        </p:cTn>
                                        <p:tgtEl>
                                          <p:spTgt spid="1081"/>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30"/>
                                        </p:tgtEl>
                                      </p:cBhvr>
                                    </p:animEffect>
                                    <p:set>
                                      <p:cBhvr>
                                        <p:cTn id="34" dur="1" fill="hold">
                                          <p:stCondLst>
                                            <p:cond delay="499"/>
                                          </p:stCondLst>
                                        </p:cTn>
                                        <p:tgtEl>
                                          <p:spTgt spid="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7" grpId="0" animBg="1"/>
      <p:bldP spid="1084" grpId="0"/>
      <p:bldP spid="1092" grpId="0"/>
      <p:bldP spid="1094" grpId="0"/>
      <p:bldP spid="28" grpId="0" animBg="1"/>
      <p:bldP spid="29" grpId="0" animBg="1"/>
      <p:bldP spid="30" grpId="0" animBg="1"/>
      <p:bldP spid="3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3"/>
        <p:cNvGrpSpPr/>
        <p:nvPr/>
      </p:nvGrpSpPr>
      <p:grpSpPr>
        <a:xfrm>
          <a:off x="0" y="0"/>
          <a:ext cx="0" cy="0"/>
          <a:chOff x="0" y="0"/>
          <a:chExt cx="0" cy="0"/>
        </a:xfrm>
      </p:grpSpPr>
      <p:sp>
        <p:nvSpPr>
          <p:cNvPr id="1074" name="Google Shape;1074;p49"/>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lvl="0"/>
            <a:r>
              <a:rPr lang="en-US" dirty="0"/>
              <a:t>REPORTING PROCESS OF A COVID-19 CASE</a:t>
            </a:r>
            <a:endParaRPr dirty="0"/>
          </a:p>
        </p:txBody>
      </p:sp>
      <p:sp>
        <p:nvSpPr>
          <p:cNvPr id="1078" name="Google Shape;1078;p49"/>
          <p:cNvSpPr/>
          <p:nvPr/>
        </p:nvSpPr>
        <p:spPr>
          <a:xfrm>
            <a:off x="249312" y="1619038"/>
            <a:ext cx="1459347" cy="1165718"/>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2000" b="1" dirty="0" err="1">
                <a:solidFill>
                  <a:srgbClr val="212E73"/>
                </a:solidFill>
                <a:latin typeface="Pathway Gothic One" panose="020B0604020202020204" charset="0"/>
              </a:rPr>
              <a:t>Infected</a:t>
            </a:r>
            <a:endParaRPr sz="2000" b="1" dirty="0">
              <a:solidFill>
                <a:srgbClr val="212E73"/>
              </a:solidFill>
              <a:latin typeface="Pathway Gothic One" panose="020B0604020202020204" charset="0"/>
            </a:endParaRPr>
          </a:p>
        </p:txBody>
      </p:sp>
      <p:sp>
        <p:nvSpPr>
          <p:cNvPr id="1079" name="Google Shape;1079;p49"/>
          <p:cNvSpPr/>
          <p:nvPr/>
        </p:nvSpPr>
        <p:spPr>
          <a:xfrm>
            <a:off x="6833981" y="1595506"/>
            <a:ext cx="2139139" cy="1188117"/>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2000" b="1" dirty="0" err="1">
                <a:solidFill>
                  <a:srgbClr val="212E73"/>
                </a:solidFill>
                <a:latin typeface="Pathway Gothic One" panose="020B0604020202020204" charset="0"/>
              </a:rPr>
              <a:t>Hospitalization</a:t>
            </a:r>
            <a:r>
              <a:rPr lang="de-DE" sz="2000" b="1" dirty="0">
                <a:solidFill>
                  <a:srgbClr val="212E73"/>
                </a:solidFill>
                <a:latin typeface="Pathway Gothic One" panose="020B0604020202020204" charset="0"/>
              </a:rPr>
              <a:t> </a:t>
            </a:r>
            <a:r>
              <a:rPr lang="de-DE" sz="2000" b="1" dirty="0" err="1">
                <a:solidFill>
                  <a:srgbClr val="212E73"/>
                </a:solidFill>
                <a:latin typeface="Pathway Gothic One" panose="020B0604020202020204" charset="0"/>
              </a:rPr>
              <a:t>of</a:t>
            </a:r>
            <a:r>
              <a:rPr lang="de-DE" sz="2000" b="1" dirty="0">
                <a:solidFill>
                  <a:srgbClr val="212E73"/>
                </a:solidFill>
                <a:latin typeface="Pathway Gothic One" panose="020B0604020202020204" charset="0"/>
              </a:rPr>
              <a:t> a </a:t>
            </a:r>
            <a:r>
              <a:rPr lang="de-DE" sz="2000" b="1" dirty="0" err="1">
                <a:solidFill>
                  <a:srgbClr val="212E73"/>
                </a:solidFill>
                <a:latin typeface="Pathway Gothic One" panose="020B0604020202020204" charset="0"/>
              </a:rPr>
              <a:t>severe</a:t>
            </a:r>
            <a:r>
              <a:rPr lang="de-DE" sz="2000" b="1" dirty="0">
                <a:solidFill>
                  <a:srgbClr val="212E73"/>
                </a:solidFill>
                <a:latin typeface="Pathway Gothic One" panose="020B0604020202020204" charset="0"/>
              </a:rPr>
              <a:t> </a:t>
            </a:r>
            <a:r>
              <a:rPr lang="de-DE" sz="2000" b="1" dirty="0" err="1">
                <a:solidFill>
                  <a:srgbClr val="212E73"/>
                </a:solidFill>
                <a:latin typeface="Pathway Gothic One" panose="020B0604020202020204" charset="0"/>
              </a:rPr>
              <a:t>case</a:t>
            </a:r>
            <a:endParaRPr sz="2000" b="1" dirty="0">
              <a:solidFill>
                <a:srgbClr val="212E73"/>
              </a:solidFill>
              <a:latin typeface="Pathway Gothic One" panose="020B0604020202020204" charset="0"/>
            </a:endParaRPr>
          </a:p>
        </p:txBody>
      </p:sp>
      <p:cxnSp>
        <p:nvCxnSpPr>
          <p:cNvPr id="1081" name="Google Shape;1081;p49"/>
          <p:cNvCxnSpPr>
            <a:cxnSpLocks/>
          </p:cNvCxnSpPr>
          <p:nvPr/>
        </p:nvCxnSpPr>
        <p:spPr>
          <a:xfrm flipH="1">
            <a:off x="995056" y="2800244"/>
            <a:ext cx="9" cy="771179"/>
          </a:xfrm>
          <a:prstGeom prst="straightConnector1">
            <a:avLst/>
          </a:prstGeom>
          <a:noFill/>
          <a:ln w="9525" cap="flat" cmpd="sng">
            <a:solidFill>
              <a:schemeClr val="dk1"/>
            </a:solidFill>
            <a:prstDash val="solid"/>
            <a:round/>
            <a:headEnd type="none" w="med" len="med"/>
            <a:tailEnd type="none" w="med" len="med"/>
          </a:ln>
        </p:spPr>
      </p:cxnSp>
      <p:cxnSp>
        <p:nvCxnSpPr>
          <p:cNvPr id="1083" name="Google Shape;1083;p49"/>
          <p:cNvCxnSpPr>
            <a:cxnSpLocks/>
          </p:cNvCxnSpPr>
          <p:nvPr/>
        </p:nvCxnSpPr>
        <p:spPr>
          <a:xfrm>
            <a:off x="7903550" y="2773504"/>
            <a:ext cx="0" cy="771179"/>
          </a:xfrm>
          <a:prstGeom prst="straightConnector1">
            <a:avLst/>
          </a:prstGeom>
          <a:noFill/>
          <a:ln w="9525" cap="flat" cmpd="sng">
            <a:solidFill>
              <a:schemeClr val="dk1"/>
            </a:solidFill>
            <a:prstDash val="solid"/>
            <a:round/>
            <a:headEnd type="none" w="med" len="med"/>
            <a:tailEnd type="none" w="med" len="med"/>
          </a:ln>
        </p:spPr>
      </p:cxnSp>
      <p:cxnSp>
        <p:nvCxnSpPr>
          <p:cNvPr id="25" name="Google Shape;1075;p49">
            <a:extLst>
              <a:ext uri="{FF2B5EF4-FFF2-40B4-BE49-F238E27FC236}">
                <a16:creationId xmlns:a16="http://schemas.microsoft.com/office/drawing/2014/main" id="{BB01B2A8-B9AB-4ADD-B336-EC8827F90BF6}"/>
              </a:ext>
            </a:extLst>
          </p:cNvPr>
          <p:cNvCxnSpPr>
            <a:cxnSpLocks/>
          </p:cNvCxnSpPr>
          <p:nvPr/>
        </p:nvCxnSpPr>
        <p:spPr>
          <a:xfrm flipV="1">
            <a:off x="995056" y="3544683"/>
            <a:ext cx="6908494" cy="26742"/>
          </a:xfrm>
          <a:prstGeom prst="straightConnector1">
            <a:avLst/>
          </a:prstGeom>
          <a:noFill/>
          <a:ln w="9525" cap="flat" cmpd="sng">
            <a:solidFill>
              <a:schemeClr val="dk1"/>
            </a:solidFill>
            <a:prstDash val="solid"/>
            <a:round/>
            <a:headEnd type="none" w="med" len="med"/>
            <a:tailEnd type="none" w="med" len="med"/>
          </a:ln>
        </p:spPr>
      </p:cxnSp>
      <p:cxnSp>
        <p:nvCxnSpPr>
          <p:cNvPr id="32" name="Google Shape;1081;p49">
            <a:extLst>
              <a:ext uri="{FF2B5EF4-FFF2-40B4-BE49-F238E27FC236}">
                <a16:creationId xmlns:a16="http://schemas.microsoft.com/office/drawing/2014/main" id="{1D2950BF-EE8B-4AE3-9E93-2248B71E6616}"/>
              </a:ext>
            </a:extLst>
          </p:cNvPr>
          <p:cNvCxnSpPr>
            <a:cxnSpLocks/>
          </p:cNvCxnSpPr>
          <p:nvPr/>
        </p:nvCxnSpPr>
        <p:spPr>
          <a:xfrm flipH="1">
            <a:off x="2489238" y="2773504"/>
            <a:ext cx="1" cy="784549"/>
          </a:xfrm>
          <a:prstGeom prst="straightConnector1">
            <a:avLst/>
          </a:prstGeom>
          <a:noFill/>
          <a:ln w="9525" cap="flat" cmpd="sng">
            <a:solidFill>
              <a:schemeClr val="dk1"/>
            </a:solidFill>
            <a:prstDash val="solid"/>
            <a:round/>
            <a:headEnd type="none" w="med" len="med"/>
            <a:tailEnd type="none" w="med" len="med"/>
          </a:ln>
        </p:spPr>
      </p:cxnSp>
      <p:cxnSp>
        <p:nvCxnSpPr>
          <p:cNvPr id="33" name="Google Shape;1081;p49">
            <a:extLst>
              <a:ext uri="{FF2B5EF4-FFF2-40B4-BE49-F238E27FC236}">
                <a16:creationId xmlns:a16="http://schemas.microsoft.com/office/drawing/2014/main" id="{54DB0390-4EE5-403C-938A-B318FE9E400E}"/>
              </a:ext>
            </a:extLst>
          </p:cNvPr>
          <p:cNvCxnSpPr>
            <a:cxnSpLocks/>
          </p:cNvCxnSpPr>
          <p:nvPr/>
        </p:nvCxnSpPr>
        <p:spPr>
          <a:xfrm flipH="1">
            <a:off x="4116840" y="2773504"/>
            <a:ext cx="1" cy="784549"/>
          </a:xfrm>
          <a:prstGeom prst="straightConnector1">
            <a:avLst/>
          </a:prstGeom>
          <a:noFill/>
          <a:ln w="9525" cap="flat" cmpd="sng">
            <a:solidFill>
              <a:schemeClr val="dk1"/>
            </a:solidFill>
            <a:prstDash val="solid"/>
            <a:round/>
            <a:headEnd type="none" w="med" len="med"/>
            <a:tailEnd type="none" w="med" len="med"/>
          </a:ln>
        </p:spPr>
      </p:cxnSp>
      <p:cxnSp>
        <p:nvCxnSpPr>
          <p:cNvPr id="34" name="Google Shape;1081;p49">
            <a:extLst>
              <a:ext uri="{FF2B5EF4-FFF2-40B4-BE49-F238E27FC236}">
                <a16:creationId xmlns:a16="http://schemas.microsoft.com/office/drawing/2014/main" id="{A6713D72-D942-44EF-8071-50EC9CA3FF19}"/>
              </a:ext>
            </a:extLst>
          </p:cNvPr>
          <p:cNvCxnSpPr>
            <a:cxnSpLocks/>
          </p:cNvCxnSpPr>
          <p:nvPr/>
        </p:nvCxnSpPr>
        <p:spPr>
          <a:xfrm flipH="1">
            <a:off x="5912614" y="2786874"/>
            <a:ext cx="9" cy="771179"/>
          </a:xfrm>
          <a:prstGeom prst="straightConnector1">
            <a:avLst/>
          </a:prstGeom>
          <a:noFill/>
          <a:ln w="9525" cap="flat" cmpd="sng">
            <a:solidFill>
              <a:schemeClr val="dk1"/>
            </a:solidFill>
            <a:prstDash val="solid"/>
            <a:round/>
            <a:headEnd type="none" w="med" len="med"/>
            <a:tailEnd type="none" w="med" len="med"/>
          </a:ln>
        </p:spPr>
      </p:cxnSp>
      <p:sp>
        <p:nvSpPr>
          <p:cNvPr id="35" name="Google Shape;1078;p49">
            <a:extLst>
              <a:ext uri="{FF2B5EF4-FFF2-40B4-BE49-F238E27FC236}">
                <a16:creationId xmlns:a16="http://schemas.microsoft.com/office/drawing/2014/main" id="{AEC6AEC1-C5CE-408E-A27F-D24D43A5106A}"/>
              </a:ext>
            </a:extLst>
          </p:cNvPr>
          <p:cNvSpPr/>
          <p:nvPr/>
        </p:nvSpPr>
        <p:spPr>
          <a:xfrm>
            <a:off x="1893182" y="1847923"/>
            <a:ext cx="1213063" cy="9357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2000" b="1" dirty="0" err="1">
                <a:solidFill>
                  <a:srgbClr val="212E73"/>
                </a:solidFill>
                <a:latin typeface="Pathway Gothic One" panose="020B0604020202020204" charset="0"/>
              </a:rPr>
              <a:t>Tested</a:t>
            </a:r>
            <a:r>
              <a:rPr lang="de-DE" sz="2000" b="1" dirty="0">
                <a:solidFill>
                  <a:srgbClr val="212E73"/>
                </a:solidFill>
                <a:latin typeface="Pathway Gothic One" panose="020B0604020202020204" charset="0"/>
              </a:rPr>
              <a:t> positive</a:t>
            </a:r>
            <a:endParaRPr sz="2000" b="1" dirty="0">
              <a:solidFill>
                <a:srgbClr val="212E73"/>
              </a:solidFill>
              <a:latin typeface="Pathway Gothic One" panose="020B0604020202020204" charset="0"/>
            </a:endParaRPr>
          </a:p>
        </p:txBody>
      </p:sp>
      <p:sp>
        <p:nvSpPr>
          <p:cNvPr id="36" name="Google Shape;1078;p49">
            <a:extLst>
              <a:ext uri="{FF2B5EF4-FFF2-40B4-BE49-F238E27FC236}">
                <a16:creationId xmlns:a16="http://schemas.microsoft.com/office/drawing/2014/main" id="{45A3440F-0CDB-446F-9A67-2E4E07828666}"/>
              </a:ext>
            </a:extLst>
          </p:cNvPr>
          <p:cNvSpPr/>
          <p:nvPr/>
        </p:nvSpPr>
        <p:spPr>
          <a:xfrm>
            <a:off x="3285808" y="1175652"/>
            <a:ext cx="1675597" cy="1607971"/>
          </a:xfrm>
          <a:prstGeom prst="ellipse">
            <a:avLst/>
          </a:prstGeom>
          <a:solidFill>
            <a:schemeClr val="dk1"/>
          </a:solidFill>
          <a:ln>
            <a:noFill/>
          </a:ln>
        </p:spPr>
        <p:txBody>
          <a:bodyPr spcFirstLastPara="1" wrap="square" lIns="91425" tIns="91425" rIns="91425" bIns="91425" anchor="ctr" anchorCtr="0">
            <a:noAutofit/>
          </a:bodyPr>
          <a:lstStyle/>
          <a:p>
            <a:pPr lvl="0" algn="ctr"/>
            <a:r>
              <a:rPr lang="en-US" sz="2000" b="1" dirty="0">
                <a:solidFill>
                  <a:srgbClr val="212E73"/>
                </a:solidFill>
                <a:latin typeface="Pathway Gothic One" panose="020B0604020202020204" charset="0"/>
              </a:rPr>
              <a:t>Reported at the local health department</a:t>
            </a:r>
          </a:p>
        </p:txBody>
      </p:sp>
      <p:sp>
        <p:nvSpPr>
          <p:cNvPr id="37" name="Google Shape;1078;p49">
            <a:extLst>
              <a:ext uri="{FF2B5EF4-FFF2-40B4-BE49-F238E27FC236}">
                <a16:creationId xmlns:a16="http://schemas.microsoft.com/office/drawing/2014/main" id="{4983AEF2-0E3B-42B5-9F2B-E17B3FAF8974}"/>
              </a:ext>
            </a:extLst>
          </p:cNvPr>
          <p:cNvSpPr/>
          <p:nvPr/>
        </p:nvSpPr>
        <p:spPr>
          <a:xfrm>
            <a:off x="5144889" y="1685942"/>
            <a:ext cx="1535450" cy="1097681"/>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2000" b="1" dirty="0" err="1">
                <a:solidFill>
                  <a:srgbClr val="212E73"/>
                </a:solidFill>
                <a:latin typeface="Pathway Gothic One" panose="020B0604020202020204" charset="0"/>
              </a:rPr>
              <a:t>Reported</a:t>
            </a:r>
            <a:r>
              <a:rPr lang="de-DE" sz="2000" b="1" dirty="0">
                <a:solidFill>
                  <a:srgbClr val="212E73"/>
                </a:solidFill>
                <a:latin typeface="Pathway Gothic One" panose="020B0604020202020204" charset="0"/>
              </a:rPr>
              <a:t> at </a:t>
            </a:r>
            <a:r>
              <a:rPr lang="de-DE" sz="2000" b="1" dirty="0" err="1">
                <a:solidFill>
                  <a:srgbClr val="212E73"/>
                </a:solidFill>
                <a:latin typeface="Pathway Gothic One" panose="020B0604020202020204" charset="0"/>
              </a:rPr>
              <a:t>the</a:t>
            </a:r>
            <a:r>
              <a:rPr lang="de-DE" sz="2000" b="1" dirty="0">
                <a:solidFill>
                  <a:srgbClr val="212E73"/>
                </a:solidFill>
                <a:latin typeface="Pathway Gothic One" panose="020B0604020202020204" charset="0"/>
              </a:rPr>
              <a:t> </a:t>
            </a:r>
            <a:r>
              <a:rPr lang="de-DE" sz="2000" b="1" dirty="0" err="1">
                <a:solidFill>
                  <a:srgbClr val="212E73"/>
                </a:solidFill>
                <a:latin typeface="Pathway Gothic One" panose="020B0604020202020204" charset="0"/>
              </a:rPr>
              <a:t>RKI</a:t>
            </a:r>
            <a:endParaRPr sz="2000" b="1" dirty="0">
              <a:solidFill>
                <a:srgbClr val="212E73"/>
              </a:solidFill>
              <a:latin typeface="Pathway Gothic One" panose="020B0604020202020204" charset="0"/>
            </a:endParaRPr>
          </a:p>
        </p:txBody>
      </p:sp>
      <p:sp>
        <p:nvSpPr>
          <p:cNvPr id="14" name="Rechteck 13">
            <a:extLst>
              <a:ext uri="{FF2B5EF4-FFF2-40B4-BE49-F238E27FC236}">
                <a16:creationId xmlns:a16="http://schemas.microsoft.com/office/drawing/2014/main" id="{48ED13F5-FE7A-4AE0-9630-7087BD6D452F}"/>
              </a:ext>
            </a:extLst>
          </p:cNvPr>
          <p:cNvSpPr/>
          <p:nvPr/>
        </p:nvSpPr>
        <p:spPr>
          <a:xfrm>
            <a:off x="3469417" y="3791087"/>
            <a:ext cx="1294843" cy="720797"/>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de-DE" sz="1800" dirty="0" err="1">
                <a:solidFill>
                  <a:srgbClr val="212E73"/>
                </a:solidFill>
                <a:latin typeface="Pathway Gothic One" panose="020B0604020202020204" charset="0"/>
              </a:rPr>
              <a:t>Reported</a:t>
            </a:r>
            <a:r>
              <a:rPr lang="de-DE" sz="1800" dirty="0">
                <a:solidFill>
                  <a:srgbClr val="212E73"/>
                </a:solidFill>
                <a:latin typeface="Pathway Gothic One" panose="020B0604020202020204" charset="0"/>
              </a:rPr>
              <a:t> date</a:t>
            </a:r>
          </a:p>
        </p:txBody>
      </p:sp>
      <p:sp>
        <p:nvSpPr>
          <p:cNvPr id="44" name="Rechteck 43">
            <a:extLst>
              <a:ext uri="{FF2B5EF4-FFF2-40B4-BE49-F238E27FC236}">
                <a16:creationId xmlns:a16="http://schemas.microsoft.com/office/drawing/2014/main" id="{2F47091C-EC8A-46AC-9AF8-ADCF12C53BA5}"/>
              </a:ext>
            </a:extLst>
          </p:cNvPr>
          <p:cNvSpPr/>
          <p:nvPr/>
        </p:nvSpPr>
        <p:spPr>
          <a:xfrm>
            <a:off x="7156513" y="3791087"/>
            <a:ext cx="1494073" cy="720797"/>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de-DE" sz="1800" dirty="0" err="1">
                <a:solidFill>
                  <a:srgbClr val="212E73"/>
                </a:solidFill>
                <a:latin typeface="Pathway Gothic One" panose="020B0604020202020204" charset="0"/>
              </a:rPr>
              <a:t>Hospitalized</a:t>
            </a:r>
            <a:r>
              <a:rPr lang="de-DE" sz="1800" dirty="0">
                <a:solidFill>
                  <a:srgbClr val="212E73"/>
                </a:solidFill>
                <a:latin typeface="Pathway Gothic One" panose="020B0604020202020204" charset="0"/>
              </a:rPr>
              <a:t> date</a:t>
            </a:r>
            <a:endParaRPr lang="de-DE" sz="2000" dirty="0">
              <a:solidFill>
                <a:srgbClr val="212E73"/>
              </a:solidFill>
              <a:latin typeface="Pathway Gothic One" panose="020B0604020202020204" charset="0"/>
            </a:endParaRPr>
          </a:p>
        </p:txBody>
      </p:sp>
      <p:sp>
        <p:nvSpPr>
          <p:cNvPr id="2" name="Pfeil: nach rechts 1">
            <a:extLst>
              <a:ext uri="{FF2B5EF4-FFF2-40B4-BE49-F238E27FC236}">
                <a16:creationId xmlns:a16="http://schemas.microsoft.com/office/drawing/2014/main" id="{6251072D-C168-4606-A722-CF85E469AA35}"/>
              </a:ext>
            </a:extLst>
          </p:cNvPr>
          <p:cNvSpPr/>
          <p:nvPr/>
        </p:nvSpPr>
        <p:spPr>
          <a:xfrm rot="10800000">
            <a:off x="5031029" y="3861168"/>
            <a:ext cx="1802951" cy="580631"/>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cxnSp>
        <p:nvCxnSpPr>
          <p:cNvPr id="23" name="Google Shape;1083;p49">
            <a:extLst>
              <a:ext uri="{FF2B5EF4-FFF2-40B4-BE49-F238E27FC236}">
                <a16:creationId xmlns:a16="http://schemas.microsoft.com/office/drawing/2014/main" id="{4552FCEB-9220-445C-BC80-F014DBDA3E47}"/>
              </a:ext>
            </a:extLst>
          </p:cNvPr>
          <p:cNvCxnSpPr>
            <a:cxnSpLocks/>
          </p:cNvCxnSpPr>
          <p:nvPr/>
        </p:nvCxnSpPr>
        <p:spPr>
          <a:xfrm>
            <a:off x="7903550" y="3544683"/>
            <a:ext cx="0" cy="246404"/>
          </a:xfrm>
          <a:prstGeom prst="straightConnector1">
            <a:avLst/>
          </a:prstGeom>
          <a:noFill/>
          <a:ln w="9525" cap="flat" cmpd="sng">
            <a:solidFill>
              <a:schemeClr val="dk1"/>
            </a:solidFill>
            <a:prstDash val="solid"/>
            <a:round/>
            <a:headEnd type="none" w="med" len="med"/>
            <a:tailEnd type="none" w="med" len="med"/>
          </a:ln>
        </p:spPr>
      </p:cxnSp>
      <p:sp>
        <p:nvSpPr>
          <p:cNvPr id="19" name="Textfeld 18">
            <a:extLst>
              <a:ext uri="{FF2B5EF4-FFF2-40B4-BE49-F238E27FC236}">
                <a16:creationId xmlns:a16="http://schemas.microsoft.com/office/drawing/2014/main" id="{DCE50C34-93D7-4F7D-BD2C-258F1B20C545}"/>
              </a:ext>
            </a:extLst>
          </p:cNvPr>
          <p:cNvSpPr txBox="1"/>
          <p:nvPr/>
        </p:nvSpPr>
        <p:spPr>
          <a:xfrm>
            <a:off x="8834300" y="4829685"/>
            <a:ext cx="309700"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9</a:t>
            </a:r>
            <a:endParaRPr lang="en-US" sz="1800" dirty="0">
              <a:solidFill>
                <a:srgbClr val="F5A785"/>
              </a:solidFill>
              <a:latin typeface="Hind" panose="020B0604020202020204" charset="0"/>
              <a:cs typeface="Hind" panose="020B0604020202020204" charset="0"/>
            </a:endParaRPr>
          </a:p>
        </p:txBody>
      </p:sp>
      <p:cxnSp>
        <p:nvCxnSpPr>
          <p:cNvPr id="21" name="Google Shape;1083;p49">
            <a:extLst>
              <a:ext uri="{FF2B5EF4-FFF2-40B4-BE49-F238E27FC236}">
                <a16:creationId xmlns:a16="http://schemas.microsoft.com/office/drawing/2014/main" id="{93B606A4-DEF0-49C3-9866-7ED3C0E00091}"/>
              </a:ext>
            </a:extLst>
          </p:cNvPr>
          <p:cNvCxnSpPr>
            <a:cxnSpLocks/>
          </p:cNvCxnSpPr>
          <p:nvPr/>
        </p:nvCxnSpPr>
        <p:spPr>
          <a:xfrm>
            <a:off x="4116840" y="3558053"/>
            <a:ext cx="0" cy="246404"/>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0912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par>
                                <p:cTn id="14" presetID="10" presetClass="entr" presetSubtype="0" fill="hold"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500"/>
                                        <p:tgtEl>
                                          <p:spTgt spid="34"/>
                                        </p:tgtEl>
                                      </p:cBhvr>
                                    </p:animEffect>
                                  </p:childTnLst>
                                </p:cTn>
                              </p:par>
                              <p:par>
                                <p:cTn id="17" presetID="10" presetClass="entr" presetSubtype="0" fill="hold"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500"/>
                                        <p:tgtEl>
                                          <p:spTgt spid="33"/>
                                        </p:tgtEl>
                                      </p:cBhvr>
                                    </p:animEffect>
                                  </p:childTnLst>
                                </p:cTn>
                              </p:par>
                              <p:par>
                                <p:cTn id="20" presetID="10" presetClass="entr" presetSubtype="0" fill="hold"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4"/>
                                        </p:tgtEl>
                                        <p:attrNameLst>
                                          <p:attrName>style.visibility</p:attrName>
                                        </p:attrNameLst>
                                      </p:cBhvr>
                                      <p:to>
                                        <p:strVal val="visible"/>
                                      </p:to>
                                    </p:set>
                                    <p:animEffect transition="in" filter="fade">
                                      <p:cBhvr>
                                        <p:cTn id="30" dur="500"/>
                                        <p:tgtEl>
                                          <p:spTgt spid="4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500"/>
                                        <p:tgtEl>
                                          <p:spTgt spid="2"/>
                                        </p:tgtEl>
                                      </p:cBhvr>
                                    </p:animEffect>
                                  </p:childTnLst>
                                </p:cTn>
                              </p:par>
                              <p:par>
                                <p:cTn id="34" presetID="10" presetClass="entr" presetSubtype="0" fill="hold"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500"/>
                                        <p:tgtEl>
                                          <p:spTgt spid="23"/>
                                        </p:tgtEl>
                                      </p:cBhvr>
                                    </p:animEffect>
                                  </p:childTnLst>
                                </p:cTn>
                              </p:par>
                              <p:par>
                                <p:cTn id="37" presetID="10"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14" grpId="0" animBg="1"/>
      <p:bldP spid="44" grpId="0" animBg="1"/>
      <p:bldP spid="2" grpId="0" animBg="1"/>
    </p:bldLst>
  </p:timing>
</p:sld>
</file>

<file path=ppt/theme/theme1.xml><?xml version="1.0" encoding="utf-8"?>
<a:theme xmlns:a="http://schemas.openxmlformats.org/drawingml/2006/main" name="Coronavirus Disease by Slidesgo">
  <a:themeElements>
    <a:clrScheme name="Simple Light">
      <a:dk1>
        <a:srgbClr val="F5A785"/>
      </a:dk1>
      <a:lt1>
        <a:srgbClr val="212E73"/>
      </a:lt1>
      <a:dk2>
        <a:srgbClr val="141E5C"/>
      </a:dk2>
      <a:lt2>
        <a:srgbClr val="EFF1FF"/>
      </a:lt2>
      <a:accent1>
        <a:srgbClr val="E07A54"/>
      </a:accent1>
      <a:accent2>
        <a:srgbClr val="A83423"/>
      </a:accent2>
      <a:accent3>
        <a:srgbClr val="E97664"/>
      </a:accent3>
      <a:accent4>
        <a:srgbClr val="4A60D8"/>
      </a:accent4>
      <a:accent5>
        <a:srgbClr val="3143A7"/>
      </a:accent5>
      <a:accent6>
        <a:srgbClr val="6573BE"/>
      </a:accent6>
      <a:hlink>
        <a:srgbClr val="EFF1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2268</Words>
  <Application>Microsoft Office PowerPoint</Application>
  <PresentationFormat>Bildschirmpräsentation (16:9)</PresentationFormat>
  <Paragraphs>410</Paragraphs>
  <Slides>54</Slides>
  <Notes>43</Notes>
  <HiddenSlides>0</HiddenSlides>
  <MMClips>0</MMClips>
  <ScaleCrop>false</ScaleCrop>
  <HeadingPairs>
    <vt:vector size="6" baseType="variant">
      <vt:variant>
        <vt:lpstr>Verwendete Schriftarten</vt:lpstr>
      </vt:variant>
      <vt:variant>
        <vt:i4>10</vt:i4>
      </vt:variant>
      <vt:variant>
        <vt:lpstr>Design</vt:lpstr>
      </vt:variant>
      <vt:variant>
        <vt:i4>1</vt:i4>
      </vt:variant>
      <vt:variant>
        <vt:lpstr>Folientitel</vt:lpstr>
      </vt:variant>
      <vt:variant>
        <vt:i4>54</vt:i4>
      </vt:variant>
    </vt:vector>
  </HeadingPairs>
  <TitlesOfParts>
    <vt:vector size="65" baseType="lpstr">
      <vt:lpstr>Pathway Gothic One</vt:lpstr>
      <vt:lpstr>Hind</vt:lpstr>
      <vt:lpstr>Segoe UI Symbol</vt:lpstr>
      <vt:lpstr>Roboto Condensed Light</vt:lpstr>
      <vt:lpstr>Wingdings</vt:lpstr>
      <vt:lpstr>Oswald</vt:lpstr>
      <vt:lpstr>Oxygen Light</vt:lpstr>
      <vt:lpstr>Fira Sans Extra Condensed Medium</vt:lpstr>
      <vt:lpstr>Arial</vt:lpstr>
      <vt:lpstr>Cambria Math</vt:lpstr>
      <vt:lpstr>Coronavirus Disease by Slidesgo</vt:lpstr>
      <vt:lpstr>COVID-19: PREDICTION OF THE HOSPITALIZATION RATE</vt:lpstr>
      <vt:lpstr>AGENDA</vt:lpstr>
      <vt:lpstr>01</vt:lpstr>
      <vt:lpstr>BACKGROUND INFORMATION</vt:lpstr>
      <vt:lpstr>DEFINITIONS</vt:lpstr>
      <vt:lpstr>DEFINITIONS</vt:lpstr>
      <vt:lpstr>DEFINITIONS</vt:lpstr>
      <vt:lpstr>TYPICAL COVID-19 PROGRESSION</vt:lpstr>
      <vt:lpstr>REPORTING PROCESS OF A COVID-19 CASE</vt:lpstr>
      <vt:lpstr>WHAT IS ACTUALLY PREDICTED THEN?</vt:lpstr>
      <vt:lpstr>02</vt:lpstr>
      <vt:lpstr>DATA COLLECTION</vt:lpstr>
      <vt:lpstr>FINALIZED DATA SET</vt:lpstr>
      <vt:lpstr>03</vt:lpstr>
      <vt:lpstr>PROBLEMS</vt:lpstr>
      <vt:lpstr>PROBLEMS</vt:lpstr>
      <vt:lpstr>ABSOLUTE NUMBERS OF HOSPITALIZATIONS</vt:lpstr>
      <vt:lpstr>NUMBERS REPORTED BY THE RKI</vt:lpstr>
      <vt:lpstr>EXPLAINING THE HOSPITALIZATION RATE</vt:lpstr>
      <vt:lpstr>HOSPITALIZATION RATE BROKEN DOWN INTO AGE GROUPS</vt:lpstr>
      <vt:lpstr>EXPLAINING THE HOSPITALIZATION RATE</vt:lpstr>
      <vt:lpstr>HOSPITALIZATION RATE BY AGE GROUP IN BAYERN</vt:lpstr>
      <vt:lpstr>ANALYZING BAYERN BY USING GAM</vt:lpstr>
      <vt:lpstr>ANALYZING BAYERN BY USING GAM</vt:lpstr>
      <vt:lpstr>SUB-CONCLUSIONS</vt:lpstr>
      <vt:lpstr>04</vt:lpstr>
      <vt:lpstr>TIME SERIES</vt:lpstr>
      <vt:lpstr>TIME SERIES (EXAMPLES)</vt:lpstr>
      <vt:lpstr>TIME SERIES</vt:lpstr>
      <vt:lpstr>3 IMPORTANT ASPECTS OF THE TIME SERIES</vt:lpstr>
      <vt:lpstr>LINEAR TIME SERIES</vt:lpstr>
      <vt:lpstr>IMPORTANT ASPECTS OF THE LINEAR TIME SERIES</vt:lpstr>
      <vt:lpstr>DIFFERENT TYPES OF TIME SERIES</vt:lpstr>
      <vt:lpstr>EXAMPLE: AUTOREGRESSIVE MODEL - AR(p)</vt:lpstr>
      <vt:lpstr>05</vt:lpstr>
      <vt:lpstr>ANALYZING THE TIME SERIES (BAYERN)</vt:lpstr>
      <vt:lpstr>UTILIZING AUTO.ARIMA</vt:lpstr>
      <vt:lpstr>UTILIZING AUTO.ARIMA (BAYERN)</vt:lpstr>
      <vt:lpstr>MODEL EVALUATION (BAYERN)</vt:lpstr>
      <vt:lpstr>FORECAST FOR BAYERN</vt:lpstr>
      <vt:lpstr>FORECAST FOR NIEDERSACHSEN</vt:lpstr>
      <vt:lpstr>SUMMARY</vt:lpstr>
      <vt:lpstr>SUMMARY</vt:lpstr>
      <vt:lpstr>DISCUSSION</vt:lpstr>
      <vt:lpstr>ATTACHMENT</vt:lpstr>
      <vt:lpstr>Definition ACF</vt:lpstr>
      <vt:lpstr>Definition MA(q)</vt:lpstr>
      <vt:lpstr>Definition ARMA</vt:lpstr>
      <vt:lpstr>Definition ARIMA(p,d,q)</vt:lpstr>
      <vt:lpstr>Definition ARIMA(P,D,Q)_s</vt:lpstr>
      <vt:lpstr>Definition Unit root Test</vt:lpstr>
      <vt:lpstr>HOSPITALIZATION RATE BY STATE</vt:lpstr>
      <vt:lpstr>HOSPITALIZATIONS VS. NEW CASES</vt:lpstr>
      <vt:lpstr>HOSPITALIZATIONS VS. NEW CASES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VORHERSAGE DER HOSPITALISIERUNGSRATE</dc:title>
  <dc:creator>Ngoc Phu Nguyen</dc:creator>
  <cp:lastModifiedBy>Ngoc Phu Nguyen</cp:lastModifiedBy>
  <cp:revision>172</cp:revision>
  <dcterms:modified xsi:type="dcterms:W3CDTF">2022-03-15T20:20:52Z</dcterms:modified>
</cp:coreProperties>
</file>