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2"/>
  </p:notesMasterIdLst>
  <p:sldIdLst>
    <p:sldId id="256" r:id="rId2"/>
    <p:sldId id="258" r:id="rId3"/>
    <p:sldId id="264" r:id="rId4"/>
    <p:sldId id="257" r:id="rId5"/>
    <p:sldId id="274" r:id="rId6"/>
    <p:sldId id="327" r:id="rId7"/>
    <p:sldId id="301" r:id="rId8"/>
    <p:sldId id="318" r:id="rId9"/>
    <p:sldId id="325" r:id="rId10"/>
    <p:sldId id="326" r:id="rId11"/>
    <p:sldId id="303" r:id="rId12"/>
    <p:sldId id="304" r:id="rId13"/>
    <p:sldId id="306" r:id="rId14"/>
    <p:sldId id="307" r:id="rId15"/>
    <p:sldId id="308" r:id="rId16"/>
    <p:sldId id="323" r:id="rId17"/>
    <p:sldId id="310" r:id="rId18"/>
    <p:sldId id="309" r:id="rId19"/>
    <p:sldId id="311" r:id="rId20"/>
    <p:sldId id="313" r:id="rId21"/>
    <p:sldId id="324" r:id="rId22"/>
    <p:sldId id="267" r:id="rId23"/>
    <p:sldId id="317" r:id="rId24"/>
    <p:sldId id="316" r:id="rId25"/>
    <p:sldId id="320" r:id="rId26"/>
    <p:sldId id="319" r:id="rId27"/>
    <p:sldId id="321" r:id="rId28"/>
    <p:sldId id="305" r:id="rId29"/>
    <p:sldId id="314" r:id="rId30"/>
    <p:sldId id="315" r:id="rId3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Hind" panose="020B0604020202020204" charset="0"/>
      <p:regular r:id="rId37"/>
      <p:bold r:id="rId38"/>
    </p:embeddedFont>
    <p:embeddedFont>
      <p:font typeface="Oswald" panose="020B0604020202020204" charset="0"/>
      <p:regular r:id="rId39"/>
      <p:bold r:id="rId40"/>
    </p:embeddedFont>
    <p:embeddedFont>
      <p:font typeface="Pathway Gothic One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E73"/>
    <a:srgbClr val="E30010"/>
    <a:srgbClr val="FFFFCC"/>
    <a:srgbClr val="FFFFFF"/>
    <a:srgbClr val="FFE600"/>
    <a:srgbClr val="141E5C"/>
    <a:srgbClr val="F5A785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725" autoAdjust="0"/>
  </p:normalViewPr>
  <p:slideViewPr>
    <p:cSldViewPr snapToGrid="0">
      <p:cViewPr varScale="1">
        <p:scale>
          <a:sx n="143" d="100"/>
          <a:sy n="143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28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 userDrawn="1"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6198097" y="291085"/>
            <a:ext cx="2631573" cy="971700"/>
          </a:xfrm>
          <a:prstGeom prst="roundRect">
            <a:avLst>
              <a:gd name="adj" fmla="val 345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6144056" y="47018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Johannes Pfeifer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88" name="Google Shape;311;p31">
            <a:extLst>
              <a:ext uri="{FF2B5EF4-FFF2-40B4-BE49-F238E27FC236}">
                <a16:creationId xmlns:a16="http://schemas.microsoft.com/office/drawing/2014/main" id="{7EB4BA1C-1B12-4410-8D06-225765C25A81}"/>
              </a:ext>
            </a:extLst>
          </p:cNvPr>
          <p:cNvSpPr/>
          <p:nvPr/>
        </p:nvSpPr>
        <p:spPr>
          <a:xfrm>
            <a:off x="6889222" y="1125589"/>
            <a:ext cx="1310467" cy="574451"/>
          </a:xfrm>
          <a:prstGeom prst="roundRect">
            <a:avLst>
              <a:gd name="adj" fmla="val 231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13.12.2021 München</a:t>
            </a:r>
            <a:endParaRPr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A2C0B53-A2A4-4EB2-A6E0-4ACE50FC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357" y="1173340"/>
            <a:ext cx="2867726" cy="2232940"/>
          </a:xfrm>
          <a:prstGeom prst="rect">
            <a:avLst/>
          </a:prstGeom>
        </p:spPr>
      </p:pic>
      <p:pic>
        <p:nvPicPr>
          <p:cNvPr id="13" name="Grafik 12" descr="Hospital">
            <a:extLst>
              <a:ext uri="{FF2B5EF4-FFF2-40B4-BE49-F238E27FC236}">
                <a16:creationId xmlns:a16="http://schemas.microsoft.com/office/drawing/2014/main" id="{A7E8031D-ED47-4CDF-948E-93BDA3BA7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609" y="1944409"/>
            <a:ext cx="786038" cy="7860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99158ED-1E69-41EB-B8A1-243DA761C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03" y="1085051"/>
            <a:ext cx="3706210" cy="3712399"/>
          </a:xfrm>
          <a:prstGeom prst="rect">
            <a:avLst/>
          </a:prstGeom>
        </p:spPr>
      </p:pic>
      <p:pic>
        <p:nvPicPr>
          <p:cNvPr id="20" name="Grafik 19" descr="Haus">
            <a:extLst>
              <a:ext uri="{FF2B5EF4-FFF2-40B4-BE49-F238E27FC236}">
                <a16:creationId xmlns:a16="http://schemas.microsoft.com/office/drawing/2014/main" id="{CB4AAE56-4E33-4FA9-A625-5135011FD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5718" y="1977340"/>
            <a:ext cx="715958" cy="715958"/>
          </a:xfrm>
          <a:prstGeom prst="rect">
            <a:avLst/>
          </a:prstGeom>
        </p:spPr>
      </p:pic>
      <p:sp>
        <p:nvSpPr>
          <p:cNvPr id="11" name="Pfeil: nach unten gekrümmt 10">
            <a:extLst>
              <a:ext uri="{FF2B5EF4-FFF2-40B4-BE49-F238E27FC236}">
                <a16:creationId xmlns:a16="http://schemas.microsoft.com/office/drawing/2014/main" id="{90691DEB-F07C-4D02-AC81-7AD9FCB28580}"/>
              </a:ext>
            </a:extLst>
          </p:cNvPr>
          <p:cNvSpPr/>
          <p:nvPr/>
        </p:nvSpPr>
        <p:spPr>
          <a:xfrm>
            <a:off x="2210936" y="1351129"/>
            <a:ext cx="4517409" cy="648726"/>
          </a:xfrm>
          <a:prstGeom prst="curvedDownArrow">
            <a:avLst>
              <a:gd name="adj1" fmla="val 22577"/>
              <a:gd name="adj2" fmla="val 48760"/>
              <a:gd name="adj3" fmla="val 2623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2" name="Grafik 21" descr="Auto">
            <a:extLst>
              <a:ext uri="{FF2B5EF4-FFF2-40B4-BE49-F238E27FC236}">
                <a16:creationId xmlns:a16="http://schemas.microsoft.com/office/drawing/2014/main" id="{D6D27B7E-A103-4E0D-8F8D-A7F6A95B7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65541" y="1400205"/>
            <a:ext cx="599650" cy="599650"/>
          </a:xfrm>
          <a:prstGeom prst="rect">
            <a:avLst/>
          </a:prstGeom>
        </p:spPr>
      </p:pic>
      <p:sp>
        <p:nvSpPr>
          <p:cNvPr id="25" name="Google Shape;933;p47">
            <a:extLst>
              <a:ext uri="{FF2B5EF4-FFF2-40B4-BE49-F238E27FC236}">
                <a16:creationId xmlns:a16="http://schemas.microsoft.com/office/drawing/2014/main" id="{C2906747-BFC4-4A40-A1E9-025AE732DDFE}"/>
              </a:ext>
            </a:extLst>
          </p:cNvPr>
          <p:cNvSpPr/>
          <p:nvPr/>
        </p:nvSpPr>
        <p:spPr>
          <a:xfrm>
            <a:off x="5241342" y="3644555"/>
            <a:ext cx="1336878" cy="1188824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34;p47">
            <a:extLst>
              <a:ext uri="{FF2B5EF4-FFF2-40B4-BE49-F238E27FC236}">
                <a16:creationId xmlns:a16="http://schemas.microsoft.com/office/drawing/2014/main" id="{0A22D1FF-2080-4D3C-882D-DEAEECC267BA}"/>
              </a:ext>
            </a:extLst>
          </p:cNvPr>
          <p:cNvSpPr/>
          <p:nvPr/>
        </p:nvSpPr>
        <p:spPr>
          <a:xfrm rot="5400000">
            <a:off x="6852468" y="3097353"/>
            <a:ext cx="1191593" cy="2286001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4776EB97-3F96-4B31-A696-D098DE09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91407"/>
              </p:ext>
            </p:extLst>
          </p:nvPr>
        </p:nvGraphicFramePr>
        <p:xfrm>
          <a:off x="5261211" y="3725839"/>
          <a:ext cx="3310186" cy="1110309"/>
        </p:xfrm>
        <a:graphic>
          <a:graphicData uri="http://schemas.openxmlformats.org/drawingml/2006/table">
            <a:tbl>
              <a:tblPr firstRow="1" bandRow="1">
                <a:tableStyleId>{1DD1AFA3-17FB-4D27-8459-2F0334C7B981}</a:tableStyleId>
              </a:tblPr>
              <a:tblGrid>
                <a:gridCol w="1037231">
                  <a:extLst>
                    <a:ext uri="{9D8B030D-6E8A-4147-A177-3AD203B41FA5}">
                      <a16:colId xmlns:a16="http://schemas.microsoft.com/office/drawing/2014/main" val="214764501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708895980"/>
                    </a:ext>
                  </a:extLst>
                </a:gridCol>
                <a:gridCol w="1276669">
                  <a:extLst>
                    <a:ext uri="{9D8B030D-6E8A-4147-A177-3AD203B41FA5}">
                      <a16:colId xmlns:a16="http://schemas.microsoft.com/office/drawing/2014/main" val="2225948939"/>
                    </a:ext>
                  </a:extLst>
                </a:gridCol>
              </a:tblGrid>
              <a:tr h="370103">
                <a:tc>
                  <a:txBody>
                    <a:bodyPr/>
                    <a:lstStyle/>
                    <a:p>
                      <a:endParaRPr lang="de-DE" sz="1200" dirty="0"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Infektion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399408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Berlin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799836"/>
                  </a:ext>
                </a:extLst>
              </a:tr>
              <a:tr h="370103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ind" panose="020B0604020202020204" charset="0"/>
                          <a:cs typeface="Hind" panose="020B0604020202020204" charset="0"/>
                        </a:rPr>
                        <a:t>Brandenburg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Hind" panose="020B0604020202020204" charset="0"/>
                          <a:cs typeface="Hind" panose="020B0604020202020204" charset="0"/>
                        </a:rPr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077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D70DE4-753B-4B17-B434-0D0BF812347A}"/>
              </a:ext>
            </a:extLst>
          </p:cNvPr>
          <p:cNvSpPr txBox="1"/>
          <p:nvPr/>
        </p:nvSpPr>
        <p:spPr>
          <a:xfrm>
            <a:off x="0" y="47399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ound2DiagRect">
            <a:avLst>
              <a:gd name="adj1" fmla="val 869"/>
              <a:gd name="adj2" fmla="val 163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3E91F5F-0D1B-4392-8DBB-31BC9674E9EA}"/>
              </a:ext>
            </a:extLst>
          </p:cNvPr>
          <p:cNvSpPr txBox="1"/>
          <p:nvPr/>
        </p:nvSpPr>
        <p:spPr>
          <a:xfrm>
            <a:off x="8803842" y="4778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ound2DiagRect">
            <a:avLst>
              <a:gd name="adj1" fmla="val 1057"/>
              <a:gd name="adj2" fmla="val 14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1F83D6-5E87-4E3A-9DA4-AD02A522D0AD}"/>
              </a:ext>
            </a:extLst>
          </p:cNvPr>
          <p:cNvSpPr txBox="1"/>
          <p:nvPr/>
        </p:nvSpPr>
        <p:spPr>
          <a:xfrm>
            <a:off x="8693236" y="478568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ound2DiagRect">
            <a:avLst>
              <a:gd name="adj1" fmla="val 1802"/>
              <a:gd name="adj2" fmla="val 146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3155DB3-CE3B-4DA7-A802-EB038054F1D9}"/>
              </a:ext>
            </a:extLst>
          </p:cNvPr>
          <p:cNvSpPr txBox="1"/>
          <p:nvPr/>
        </p:nvSpPr>
        <p:spPr>
          <a:xfrm>
            <a:off x="8760562" y="478568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317010"/>
            <a:ext cx="7863309" cy="3562328"/>
          </a:xfrm>
          <a:prstGeom prst="round2DiagRect">
            <a:avLst>
              <a:gd name="adj1" fmla="val 1762"/>
              <a:gd name="adj2" fmla="val 108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FF8B86-109D-4958-BD14-A0A4B81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5" y="1214651"/>
            <a:ext cx="7863308" cy="3664686"/>
          </a:xfrm>
          <a:prstGeom prst="round2DiagRect">
            <a:avLst>
              <a:gd name="adj1" fmla="val 1492"/>
              <a:gd name="adj2" fmla="val 17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8A3EB0-CBE1-4952-9B83-AF1DC2EFE30C}"/>
              </a:ext>
            </a:extLst>
          </p:cNvPr>
          <p:cNvSpPr txBox="1"/>
          <p:nvPr/>
        </p:nvSpPr>
        <p:spPr>
          <a:xfrm>
            <a:off x="0" y="473996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 (FÜR BAYERN)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 (FÜR BAYERN)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36"/>
              <a:gd name="adj2" fmla="val 87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76486-772A-4C99-9FC9-185C36D9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41" y="1225232"/>
            <a:ext cx="3644250" cy="2693034"/>
          </a:xfrm>
        </p:spPr>
        <p:txBody>
          <a:bodyPr/>
          <a:lstStyle/>
          <a:p>
            <a:r>
              <a:rPr lang="de-DE" sz="4800" dirty="0"/>
              <a:t>Diskussionsrunde</a:t>
            </a:r>
            <a:endParaRPr lang="en-US" sz="4800" dirty="0"/>
          </a:p>
        </p:txBody>
      </p:sp>
      <p:grpSp>
        <p:nvGrpSpPr>
          <p:cNvPr id="3" name="Google Shape;706;p39">
            <a:extLst>
              <a:ext uri="{FF2B5EF4-FFF2-40B4-BE49-F238E27FC236}">
                <a16:creationId xmlns:a16="http://schemas.microsoft.com/office/drawing/2014/main" id="{E642ABA3-5EE5-4710-A5E5-21515B2952F2}"/>
              </a:ext>
            </a:extLst>
          </p:cNvPr>
          <p:cNvGrpSpPr/>
          <p:nvPr/>
        </p:nvGrpSpPr>
        <p:grpSpPr>
          <a:xfrm flipH="1">
            <a:off x="1133994" y="1895767"/>
            <a:ext cx="2011204" cy="1351965"/>
            <a:chOff x="3609450" y="1186000"/>
            <a:chExt cx="1448400" cy="971700"/>
          </a:xfrm>
        </p:grpSpPr>
        <p:sp>
          <p:nvSpPr>
            <p:cNvPr id="4" name="Google Shape;707;p39">
              <a:extLst>
                <a:ext uri="{FF2B5EF4-FFF2-40B4-BE49-F238E27FC236}">
                  <a16:creationId xmlns:a16="http://schemas.microsoft.com/office/drawing/2014/main" id="{8CED86E7-97FB-4463-886B-A51A9EDA9C25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Google Shape;708;p39">
              <a:extLst>
                <a:ext uri="{FF2B5EF4-FFF2-40B4-BE49-F238E27FC236}">
                  <a16:creationId xmlns:a16="http://schemas.microsoft.com/office/drawing/2014/main" id="{141F9AD5-7233-40D9-AD73-BAA9142E526C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709;p39">
              <a:extLst>
                <a:ext uri="{FF2B5EF4-FFF2-40B4-BE49-F238E27FC236}">
                  <a16:creationId xmlns:a16="http://schemas.microsoft.com/office/drawing/2014/main" id="{22B46C13-0A15-4A12-B964-1E1A476B76E3}"/>
                </a:ext>
              </a:extLst>
            </p:cNvPr>
            <p:cNvCxnSpPr>
              <a:stCxn id="4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711;p39">
            <a:extLst>
              <a:ext uri="{FF2B5EF4-FFF2-40B4-BE49-F238E27FC236}">
                <a16:creationId xmlns:a16="http://schemas.microsoft.com/office/drawing/2014/main" id="{60C3B9C8-33AC-42C1-8798-716F693A0E63}"/>
              </a:ext>
            </a:extLst>
          </p:cNvPr>
          <p:cNvSpPr txBox="1">
            <a:spLocks/>
          </p:cNvSpPr>
          <p:nvPr/>
        </p:nvSpPr>
        <p:spPr>
          <a:xfrm>
            <a:off x="850880" y="2228099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96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hway Gothic One"/>
              <a:buNone/>
              <a:defRPr sz="4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r>
              <a:rPr lang="en" sz="7200" dirty="0"/>
              <a:t>05</a:t>
            </a:r>
          </a:p>
        </p:txBody>
      </p:sp>
      <p:grpSp>
        <p:nvGrpSpPr>
          <p:cNvPr id="9" name="Google Shape;816;p42">
            <a:extLst>
              <a:ext uri="{FF2B5EF4-FFF2-40B4-BE49-F238E27FC236}">
                <a16:creationId xmlns:a16="http://schemas.microsoft.com/office/drawing/2014/main" id="{0CE5974E-87E6-48F7-9E61-A22F6D3164B4}"/>
              </a:ext>
            </a:extLst>
          </p:cNvPr>
          <p:cNvGrpSpPr/>
          <p:nvPr/>
        </p:nvGrpSpPr>
        <p:grpSpPr>
          <a:xfrm>
            <a:off x="237352" y="194400"/>
            <a:ext cx="1227056" cy="1245022"/>
            <a:chOff x="3605950" y="3926100"/>
            <a:chExt cx="657375" cy="667000"/>
          </a:xfrm>
        </p:grpSpPr>
        <p:sp>
          <p:nvSpPr>
            <p:cNvPr id="10" name="Google Shape;817;p42">
              <a:extLst>
                <a:ext uri="{FF2B5EF4-FFF2-40B4-BE49-F238E27FC236}">
                  <a16:creationId xmlns:a16="http://schemas.microsoft.com/office/drawing/2014/main" id="{8989F998-5E1B-41D4-9890-473D12A66570}"/>
                </a:ext>
              </a:extLst>
            </p:cNvPr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8;p42">
              <a:extLst>
                <a:ext uri="{FF2B5EF4-FFF2-40B4-BE49-F238E27FC236}">
                  <a16:creationId xmlns:a16="http://schemas.microsoft.com/office/drawing/2014/main" id="{8B471C4B-09D6-402E-A78C-55E3C2F8B8F6}"/>
                </a:ext>
              </a:extLst>
            </p:cNvPr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9;p42">
              <a:extLst>
                <a:ext uri="{FF2B5EF4-FFF2-40B4-BE49-F238E27FC236}">
                  <a16:creationId xmlns:a16="http://schemas.microsoft.com/office/drawing/2014/main" id="{1BD4D37D-BBB3-48BD-84F2-0ECF6A8655E5}"/>
                </a:ext>
              </a:extLst>
            </p:cNvPr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0;p42">
              <a:extLst>
                <a:ext uri="{FF2B5EF4-FFF2-40B4-BE49-F238E27FC236}">
                  <a16:creationId xmlns:a16="http://schemas.microsoft.com/office/drawing/2014/main" id="{456B70FB-47B7-4030-ACBA-D04CEF714D7B}"/>
                </a:ext>
              </a:extLst>
            </p:cNvPr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1;p42">
              <a:extLst>
                <a:ext uri="{FF2B5EF4-FFF2-40B4-BE49-F238E27FC236}">
                  <a16:creationId xmlns:a16="http://schemas.microsoft.com/office/drawing/2014/main" id="{2E022549-CC3F-4D9D-A594-576DAED5BCB5}"/>
                </a:ext>
              </a:extLst>
            </p:cNvPr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2;p42">
              <a:extLst>
                <a:ext uri="{FF2B5EF4-FFF2-40B4-BE49-F238E27FC236}">
                  <a16:creationId xmlns:a16="http://schemas.microsoft.com/office/drawing/2014/main" id="{31E0D483-DC46-4F39-97C5-50C8195B8BAE}"/>
                </a:ext>
              </a:extLst>
            </p:cNvPr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3;p42">
              <a:extLst>
                <a:ext uri="{FF2B5EF4-FFF2-40B4-BE49-F238E27FC236}">
                  <a16:creationId xmlns:a16="http://schemas.microsoft.com/office/drawing/2014/main" id="{DD7BD399-6A85-4D28-ADC2-2504B808ED6B}"/>
                </a:ext>
              </a:extLst>
            </p:cNvPr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;p42">
              <a:extLst>
                <a:ext uri="{FF2B5EF4-FFF2-40B4-BE49-F238E27FC236}">
                  <a16:creationId xmlns:a16="http://schemas.microsoft.com/office/drawing/2014/main" id="{52B6ABAF-D777-46F0-A714-697CD81A7753}"/>
                </a:ext>
              </a:extLst>
            </p:cNvPr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;p42">
              <a:extLst>
                <a:ext uri="{FF2B5EF4-FFF2-40B4-BE49-F238E27FC236}">
                  <a16:creationId xmlns:a16="http://schemas.microsoft.com/office/drawing/2014/main" id="{71C0121C-9D97-45CA-90EE-4FAB99538F36}"/>
                </a:ext>
              </a:extLst>
            </p:cNvPr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6;p42">
              <a:extLst>
                <a:ext uri="{FF2B5EF4-FFF2-40B4-BE49-F238E27FC236}">
                  <a16:creationId xmlns:a16="http://schemas.microsoft.com/office/drawing/2014/main" id="{6F2E6E80-FF9F-4839-ABBE-910B2A6775D4}"/>
                </a:ext>
              </a:extLst>
            </p:cNvPr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7;p42">
              <a:extLst>
                <a:ext uri="{FF2B5EF4-FFF2-40B4-BE49-F238E27FC236}">
                  <a16:creationId xmlns:a16="http://schemas.microsoft.com/office/drawing/2014/main" id="{BC28E809-9318-4DC2-B92D-3812553831BD}"/>
                </a:ext>
              </a:extLst>
            </p:cNvPr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8;p42">
              <a:extLst>
                <a:ext uri="{FF2B5EF4-FFF2-40B4-BE49-F238E27FC236}">
                  <a16:creationId xmlns:a16="http://schemas.microsoft.com/office/drawing/2014/main" id="{4B020E5E-F159-4792-A1B0-AB306E38F7B8}"/>
                </a:ext>
              </a:extLst>
            </p:cNvPr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9;p42">
              <a:extLst>
                <a:ext uri="{FF2B5EF4-FFF2-40B4-BE49-F238E27FC236}">
                  <a16:creationId xmlns:a16="http://schemas.microsoft.com/office/drawing/2014/main" id="{86FD7307-4F29-4B2A-87D9-50F1B7DBDD85}"/>
                </a:ext>
              </a:extLst>
            </p:cNvPr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0;p42">
              <a:extLst>
                <a:ext uri="{FF2B5EF4-FFF2-40B4-BE49-F238E27FC236}">
                  <a16:creationId xmlns:a16="http://schemas.microsoft.com/office/drawing/2014/main" id="{0F81144E-7A32-45E5-ABB6-6733D14F70C6}"/>
                </a:ext>
              </a:extLst>
            </p:cNvPr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1;p42">
              <a:extLst>
                <a:ext uri="{FF2B5EF4-FFF2-40B4-BE49-F238E27FC236}">
                  <a16:creationId xmlns:a16="http://schemas.microsoft.com/office/drawing/2014/main" id="{E38631A3-DA96-424C-9633-273C6E5AF3CA}"/>
                </a:ext>
              </a:extLst>
            </p:cNvPr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;p42">
              <a:extLst>
                <a:ext uri="{FF2B5EF4-FFF2-40B4-BE49-F238E27FC236}">
                  <a16:creationId xmlns:a16="http://schemas.microsoft.com/office/drawing/2014/main" id="{1E29FEB7-A9C7-4949-B86B-897A4C545545}"/>
                </a:ext>
              </a:extLst>
            </p:cNvPr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;p42">
              <a:extLst>
                <a:ext uri="{FF2B5EF4-FFF2-40B4-BE49-F238E27FC236}">
                  <a16:creationId xmlns:a16="http://schemas.microsoft.com/office/drawing/2014/main" id="{930B67FC-8057-4A41-9EDC-905A3A8E38BD}"/>
                </a:ext>
              </a:extLst>
            </p:cNvPr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4;p42">
              <a:extLst>
                <a:ext uri="{FF2B5EF4-FFF2-40B4-BE49-F238E27FC236}">
                  <a16:creationId xmlns:a16="http://schemas.microsoft.com/office/drawing/2014/main" id="{D582A7D2-DE9C-4D55-9DC2-217D5199D86A}"/>
                </a:ext>
              </a:extLst>
            </p:cNvPr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;p42">
              <a:extLst>
                <a:ext uri="{FF2B5EF4-FFF2-40B4-BE49-F238E27FC236}">
                  <a16:creationId xmlns:a16="http://schemas.microsoft.com/office/drawing/2014/main" id="{2A91EBFF-7B19-44F5-B224-647F336A9C82}"/>
                </a:ext>
              </a:extLst>
            </p:cNvPr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6;p42">
              <a:extLst>
                <a:ext uri="{FF2B5EF4-FFF2-40B4-BE49-F238E27FC236}">
                  <a16:creationId xmlns:a16="http://schemas.microsoft.com/office/drawing/2014/main" id="{AE07F09D-8B31-4311-A5FD-DCC420794B42}"/>
                </a:ext>
              </a:extLst>
            </p:cNvPr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7;p42">
              <a:extLst>
                <a:ext uri="{FF2B5EF4-FFF2-40B4-BE49-F238E27FC236}">
                  <a16:creationId xmlns:a16="http://schemas.microsoft.com/office/drawing/2014/main" id="{F22C414D-0ECB-42C4-8873-8B7A1182E7F4}"/>
                </a:ext>
              </a:extLst>
            </p:cNvPr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8;p42">
              <a:extLst>
                <a:ext uri="{FF2B5EF4-FFF2-40B4-BE49-F238E27FC236}">
                  <a16:creationId xmlns:a16="http://schemas.microsoft.com/office/drawing/2014/main" id="{EA4A8A3B-3C67-4709-AA48-84F9AC9D461E}"/>
                </a:ext>
              </a:extLst>
            </p:cNvPr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9;p42">
              <a:extLst>
                <a:ext uri="{FF2B5EF4-FFF2-40B4-BE49-F238E27FC236}">
                  <a16:creationId xmlns:a16="http://schemas.microsoft.com/office/drawing/2014/main" id="{680BB316-7AC9-42AE-9589-CB564DA24BA8}"/>
                </a:ext>
              </a:extLst>
            </p:cNvPr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0;p42">
              <a:extLst>
                <a:ext uri="{FF2B5EF4-FFF2-40B4-BE49-F238E27FC236}">
                  <a16:creationId xmlns:a16="http://schemas.microsoft.com/office/drawing/2014/main" id="{B7238DA8-75A2-4F71-A4F4-99E94FA26F9F}"/>
                </a:ext>
              </a:extLst>
            </p:cNvPr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41;p42">
              <a:extLst>
                <a:ext uri="{FF2B5EF4-FFF2-40B4-BE49-F238E27FC236}">
                  <a16:creationId xmlns:a16="http://schemas.microsoft.com/office/drawing/2014/main" id="{F139B1B1-62D5-4AED-BA6B-2857D80B17AA}"/>
                </a:ext>
              </a:extLst>
            </p:cNvPr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42;p42">
              <a:extLst>
                <a:ext uri="{FF2B5EF4-FFF2-40B4-BE49-F238E27FC236}">
                  <a16:creationId xmlns:a16="http://schemas.microsoft.com/office/drawing/2014/main" id="{A1316557-6FD6-409D-A916-0B5684203F3C}"/>
                </a:ext>
              </a:extLst>
            </p:cNvPr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3;p42">
              <a:extLst>
                <a:ext uri="{FF2B5EF4-FFF2-40B4-BE49-F238E27FC236}">
                  <a16:creationId xmlns:a16="http://schemas.microsoft.com/office/drawing/2014/main" id="{58E29194-6425-4FCA-8D80-59EDACE69134}"/>
                </a:ext>
              </a:extLst>
            </p:cNvPr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44;p42">
              <a:extLst>
                <a:ext uri="{FF2B5EF4-FFF2-40B4-BE49-F238E27FC236}">
                  <a16:creationId xmlns:a16="http://schemas.microsoft.com/office/drawing/2014/main" id="{FC5BCC43-5D90-4CC9-8988-5353FBD2E2DA}"/>
                </a:ext>
              </a:extLst>
            </p:cNvPr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45;p42">
              <a:extLst>
                <a:ext uri="{FF2B5EF4-FFF2-40B4-BE49-F238E27FC236}">
                  <a16:creationId xmlns:a16="http://schemas.microsoft.com/office/drawing/2014/main" id="{BB463F21-F4C9-4CE6-AD74-C2BB4291C8DD}"/>
                </a:ext>
              </a:extLst>
            </p:cNvPr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46;p42">
              <a:extLst>
                <a:ext uri="{FF2B5EF4-FFF2-40B4-BE49-F238E27FC236}">
                  <a16:creationId xmlns:a16="http://schemas.microsoft.com/office/drawing/2014/main" id="{3F6A84F3-2DA7-4E6C-8BB1-99C6259DB1F9}"/>
                </a:ext>
              </a:extLst>
            </p:cNvPr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47;p42">
              <a:extLst>
                <a:ext uri="{FF2B5EF4-FFF2-40B4-BE49-F238E27FC236}">
                  <a16:creationId xmlns:a16="http://schemas.microsoft.com/office/drawing/2014/main" id="{F7798560-0323-4A9D-B0C9-6610208A6FC5}"/>
                </a:ext>
              </a:extLst>
            </p:cNvPr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48;p42">
              <a:extLst>
                <a:ext uri="{FF2B5EF4-FFF2-40B4-BE49-F238E27FC236}">
                  <a16:creationId xmlns:a16="http://schemas.microsoft.com/office/drawing/2014/main" id="{4596ECFF-F23B-4540-ACB3-206755158BFE}"/>
                </a:ext>
              </a:extLst>
            </p:cNvPr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49;p42">
              <a:extLst>
                <a:ext uri="{FF2B5EF4-FFF2-40B4-BE49-F238E27FC236}">
                  <a16:creationId xmlns:a16="http://schemas.microsoft.com/office/drawing/2014/main" id="{F28C8FE3-6ECA-4F8C-B203-2E1EA0A6E593}"/>
                </a:ext>
              </a:extLst>
            </p:cNvPr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0;p42">
              <a:extLst>
                <a:ext uri="{FF2B5EF4-FFF2-40B4-BE49-F238E27FC236}">
                  <a16:creationId xmlns:a16="http://schemas.microsoft.com/office/drawing/2014/main" id="{20B27A4E-17D2-4F3B-A852-C986AE941AEC}"/>
                </a:ext>
              </a:extLst>
            </p:cNvPr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1;p42">
              <a:extLst>
                <a:ext uri="{FF2B5EF4-FFF2-40B4-BE49-F238E27FC236}">
                  <a16:creationId xmlns:a16="http://schemas.microsoft.com/office/drawing/2014/main" id="{E233DD3E-89A3-4222-AAC0-B05118DED2D7}"/>
                </a:ext>
              </a:extLst>
            </p:cNvPr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2;p42">
              <a:extLst>
                <a:ext uri="{FF2B5EF4-FFF2-40B4-BE49-F238E27FC236}">
                  <a16:creationId xmlns:a16="http://schemas.microsoft.com/office/drawing/2014/main" id="{8D6244F2-A3F7-4D29-A76D-712331BCD074}"/>
                </a:ext>
              </a:extLst>
            </p:cNvPr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53;p42">
              <a:extLst>
                <a:ext uri="{FF2B5EF4-FFF2-40B4-BE49-F238E27FC236}">
                  <a16:creationId xmlns:a16="http://schemas.microsoft.com/office/drawing/2014/main" id="{6EE2B52D-EB92-407A-9383-2D6195CDA9E2}"/>
                </a:ext>
              </a:extLst>
            </p:cNvPr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54;p42">
              <a:extLst>
                <a:ext uri="{FF2B5EF4-FFF2-40B4-BE49-F238E27FC236}">
                  <a16:creationId xmlns:a16="http://schemas.microsoft.com/office/drawing/2014/main" id="{3A16F115-060C-4FB6-91A9-5AD45F93FB49}"/>
                </a:ext>
              </a:extLst>
            </p:cNvPr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1CF7230B-E857-46AE-A761-6A4CB6BB0D66}"/>
              </a:ext>
            </a:extLst>
          </p:cNvPr>
          <p:cNvSpPr txBox="1"/>
          <p:nvPr/>
        </p:nvSpPr>
        <p:spPr>
          <a:xfrm>
            <a:off x="0" y="477527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2D9A-3302-47E1-AE4A-4316C67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D8AAA-B54D-4006-9B88-A5B79636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38AF-570C-41F8-894D-690DAA79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45" y="723900"/>
            <a:ext cx="6491910" cy="36960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5A937A6-12C8-40BA-B5D6-0FB03111B7B4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89864-437E-47EF-BFA2-F7CEDF4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C1053-8083-48F8-921D-D1F8C18EE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9CB1FB-FE54-4785-A079-DF82A5E8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4" y="635927"/>
            <a:ext cx="6646092" cy="38716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12F0599-2963-4211-9A57-5361E0D0D873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7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A166-1366-4E32-B3AB-F6312C70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B871C-6E92-46F5-88AC-C7C8BFE8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352563-F4DB-4E21-9A20-58161399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29" y="598198"/>
            <a:ext cx="6815141" cy="394710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D218CB-1F71-43E9-B5C2-38FD347FB57E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8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3717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526123" y="1413357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4685851" y="1391884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24830"/>
            <a:ext cx="0" cy="3896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72718" y="2323508"/>
            <a:ext cx="0" cy="3909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526123" y="1659628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4715831" y="1589288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>
            <a:off x="5242643" y="2714449"/>
            <a:ext cx="23762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 animBg="1"/>
      <p:bldP spid="1077" grpId="0" animBg="1"/>
      <p:bldP spid="1084" grpId="0"/>
      <p:bldP spid="1086" grpId="0"/>
      <p:bldP spid="1087" grpId="0"/>
      <p:bldP spid="1092" grpId="0"/>
      <p:bldP spid="1094" grpId="0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sp>
        <p:nvSpPr>
          <p:cNvPr id="1078" name="Google Shape;1078;p49"/>
          <p:cNvSpPr/>
          <p:nvPr/>
        </p:nvSpPr>
        <p:spPr>
          <a:xfrm>
            <a:off x="249312" y="1619038"/>
            <a:ext cx="1459347" cy="116571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Erste Symptome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079" name="Google Shape;1079;p49"/>
          <p:cNvSpPr/>
          <p:nvPr/>
        </p:nvSpPr>
        <p:spPr>
          <a:xfrm>
            <a:off x="6833981" y="1595506"/>
            <a:ext cx="2139139" cy="118811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Hospitalisierung schwerer Fälle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cxnSp>
        <p:nvCxnSpPr>
          <p:cNvPr id="1081" name="Google Shape;1081;p49"/>
          <p:cNvCxnSpPr>
            <a:cxnSpLocks/>
          </p:cNvCxnSpPr>
          <p:nvPr/>
        </p:nvCxnSpPr>
        <p:spPr>
          <a:xfrm flipH="1">
            <a:off x="995056" y="280024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>
            <a:cxnSpLocks/>
          </p:cNvCxnSpPr>
          <p:nvPr/>
        </p:nvCxnSpPr>
        <p:spPr>
          <a:xfrm>
            <a:off x="7903550" y="2773504"/>
            <a:ext cx="0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cxnSp>
        <p:nvCxnSpPr>
          <p:cNvPr id="25" name="Google Shape;1075;p49">
            <a:extLst>
              <a:ext uri="{FF2B5EF4-FFF2-40B4-BE49-F238E27FC236}">
                <a16:creationId xmlns:a16="http://schemas.microsoft.com/office/drawing/2014/main" id="{BB01B2A8-B9AB-4ADD-B336-EC8827F90BF6}"/>
              </a:ext>
            </a:extLst>
          </p:cNvPr>
          <p:cNvCxnSpPr>
            <a:cxnSpLocks/>
          </p:cNvCxnSpPr>
          <p:nvPr/>
        </p:nvCxnSpPr>
        <p:spPr>
          <a:xfrm flipV="1">
            <a:off x="995056" y="3544683"/>
            <a:ext cx="6908494" cy="267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081;p49">
            <a:extLst>
              <a:ext uri="{FF2B5EF4-FFF2-40B4-BE49-F238E27FC236}">
                <a16:creationId xmlns:a16="http://schemas.microsoft.com/office/drawing/2014/main" id="{1D2950BF-EE8B-4AE3-9E93-2248B71E6616}"/>
              </a:ext>
            </a:extLst>
          </p:cNvPr>
          <p:cNvCxnSpPr>
            <a:cxnSpLocks/>
          </p:cNvCxnSpPr>
          <p:nvPr/>
        </p:nvCxnSpPr>
        <p:spPr>
          <a:xfrm flipH="1">
            <a:off x="2489229" y="277350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081;p49">
            <a:extLst>
              <a:ext uri="{FF2B5EF4-FFF2-40B4-BE49-F238E27FC236}">
                <a16:creationId xmlns:a16="http://schemas.microsoft.com/office/drawing/2014/main" id="{54DB0390-4EE5-403C-938A-B318FE9E400E}"/>
              </a:ext>
            </a:extLst>
          </p:cNvPr>
          <p:cNvCxnSpPr>
            <a:cxnSpLocks/>
          </p:cNvCxnSpPr>
          <p:nvPr/>
        </p:nvCxnSpPr>
        <p:spPr>
          <a:xfrm flipH="1">
            <a:off x="4116830" y="277350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81;p49">
            <a:extLst>
              <a:ext uri="{FF2B5EF4-FFF2-40B4-BE49-F238E27FC236}">
                <a16:creationId xmlns:a16="http://schemas.microsoft.com/office/drawing/2014/main" id="{A6713D72-D942-44EF-8071-50EC9CA3FF19}"/>
              </a:ext>
            </a:extLst>
          </p:cNvPr>
          <p:cNvCxnSpPr>
            <a:cxnSpLocks/>
          </p:cNvCxnSpPr>
          <p:nvPr/>
        </p:nvCxnSpPr>
        <p:spPr>
          <a:xfrm flipH="1">
            <a:off x="5912614" y="2786874"/>
            <a:ext cx="9" cy="7711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078;p49">
            <a:extLst>
              <a:ext uri="{FF2B5EF4-FFF2-40B4-BE49-F238E27FC236}">
                <a16:creationId xmlns:a16="http://schemas.microsoft.com/office/drawing/2014/main" id="{AEC6AEC1-C5CE-408E-A27F-D24D43A5106A}"/>
              </a:ext>
            </a:extLst>
          </p:cNvPr>
          <p:cNvSpPr/>
          <p:nvPr/>
        </p:nvSpPr>
        <p:spPr>
          <a:xfrm>
            <a:off x="1893182" y="1847923"/>
            <a:ext cx="121306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Positiv getestet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6" name="Google Shape;1078;p49">
            <a:extLst>
              <a:ext uri="{FF2B5EF4-FFF2-40B4-BE49-F238E27FC236}">
                <a16:creationId xmlns:a16="http://schemas.microsoft.com/office/drawing/2014/main" id="{45A3440F-0CDB-446F-9A67-2E4E07828666}"/>
              </a:ext>
            </a:extLst>
          </p:cNvPr>
          <p:cNvSpPr/>
          <p:nvPr/>
        </p:nvSpPr>
        <p:spPr>
          <a:xfrm>
            <a:off x="3285808" y="1175652"/>
            <a:ext cx="1675597" cy="160797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lokalem Gesundheits-amt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37" name="Google Shape;1078;p49">
            <a:extLst>
              <a:ext uri="{FF2B5EF4-FFF2-40B4-BE49-F238E27FC236}">
                <a16:creationId xmlns:a16="http://schemas.microsoft.com/office/drawing/2014/main" id="{4983AEF2-0E3B-42B5-9F2B-E17B3FAF8974}"/>
              </a:ext>
            </a:extLst>
          </p:cNvPr>
          <p:cNvSpPr/>
          <p:nvPr/>
        </p:nvSpPr>
        <p:spPr>
          <a:xfrm>
            <a:off x="5144889" y="1685942"/>
            <a:ext cx="1535450" cy="109768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rgbClr val="212E73"/>
                </a:solidFill>
                <a:latin typeface="Pathway Gothic One" panose="020B0604020202020204" charset="0"/>
              </a:rPr>
              <a:t>Anmeldung bei RKI</a:t>
            </a:r>
            <a:endParaRPr sz="2000" b="1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8ED13F5-FE7A-4AE0-9630-7087BD6D452F}"/>
              </a:ext>
            </a:extLst>
          </p:cNvPr>
          <p:cNvSpPr/>
          <p:nvPr/>
        </p:nvSpPr>
        <p:spPr>
          <a:xfrm>
            <a:off x="3564158" y="3791089"/>
            <a:ext cx="129484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Meldedatum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F47091C-EC8A-46AC-9AF8-ADCF12C53BA5}"/>
              </a:ext>
            </a:extLst>
          </p:cNvPr>
          <p:cNvSpPr/>
          <p:nvPr/>
        </p:nvSpPr>
        <p:spPr>
          <a:xfrm>
            <a:off x="7256128" y="3791088"/>
            <a:ext cx="1294843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212E73"/>
                </a:solidFill>
                <a:latin typeface="Pathway Gothic One" panose="020B0604020202020204" charset="0"/>
              </a:rPr>
              <a:t>Meldedatum</a:t>
            </a:r>
            <a:endParaRPr lang="de-DE" sz="2000" dirty="0">
              <a:solidFill>
                <a:srgbClr val="212E73"/>
              </a:solidFill>
              <a:latin typeface="Pathway Gothic One" panose="020B060402020202020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EAB0460-8756-4ACF-8B20-5FC113E7E10E}"/>
              </a:ext>
            </a:extLst>
          </p:cNvPr>
          <p:cNvSpPr/>
          <p:nvPr/>
        </p:nvSpPr>
        <p:spPr>
          <a:xfrm>
            <a:off x="5144890" y="3791087"/>
            <a:ext cx="1856612" cy="720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912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3F51C-3AF9-4911-A536-A3ACFA5D40FE}"/>
              </a:ext>
            </a:extLst>
          </p:cNvPr>
          <p:cNvSpPr txBox="1"/>
          <p:nvPr/>
        </p:nvSpPr>
        <p:spPr>
          <a:xfrm>
            <a:off x="0" y="47399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603038" cy="36427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120753" y="-1125678"/>
            <a:ext cx="3642765" cy="8203500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/>
        </p:nvGraphicFramePr>
        <p:xfrm>
          <a:off x="100114" y="1457657"/>
          <a:ext cx="8930419" cy="333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995906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949118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1249894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1243210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48858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701811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715180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  <a:gridCol w="729244">
                  <a:extLst>
                    <a:ext uri="{9D8B030D-6E8A-4147-A177-3AD203B41FA5}">
                      <a16:colId xmlns:a16="http://schemas.microsoft.com/office/drawing/2014/main" val="1796058971"/>
                    </a:ext>
                  </a:extLst>
                </a:gridCol>
              </a:tblGrid>
              <a:tr h="601752"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Jahrwoche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Lag1_Neuerkrankung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Lag2_Neuerkrankung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Jahreszeit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Impfquote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Lockdown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1660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1.57e-06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 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15309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00 - 59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8.08e-05</a:t>
                      </a: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3.01e-05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429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13498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–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3.50e-05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5443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8.79e-05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3" name="Rahmen 2">
            <a:extLst>
              <a:ext uri="{FF2B5EF4-FFF2-40B4-BE49-F238E27FC236}">
                <a16:creationId xmlns:a16="http://schemas.microsoft.com/office/drawing/2014/main" id="{09429BCC-384B-43C2-9817-0BDDF6975DC4}"/>
              </a:ext>
            </a:extLst>
          </p:cNvPr>
          <p:cNvSpPr/>
          <p:nvPr/>
        </p:nvSpPr>
        <p:spPr>
          <a:xfrm>
            <a:off x="4772233" y="4224921"/>
            <a:ext cx="547305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8109EB6-1C42-4417-9CBB-54E786ACDCE0}"/>
              </a:ext>
            </a:extLst>
          </p:cNvPr>
          <p:cNvSpPr/>
          <p:nvPr/>
        </p:nvSpPr>
        <p:spPr>
          <a:xfrm>
            <a:off x="3530785" y="3114197"/>
            <a:ext cx="540631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372DFCD-71D2-45B9-848E-95475B17E908}"/>
              </a:ext>
            </a:extLst>
          </p:cNvPr>
          <p:cNvSpPr/>
          <p:nvPr/>
        </p:nvSpPr>
        <p:spPr>
          <a:xfrm>
            <a:off x="2289337" y="2029027"/>
            <a:ext cx="513933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PROBLEMATIK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D98828D-C005-4771-A97D-D707593F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95" y="1035183"/>
            <a:ext cx="3706210" cy="371239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1E36E94-3576-468E-ADAE-1EB724498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67" y="2402007"/>
            <a:ext cx="1035401" cy="853256"/>
          </a:xfrm>
          <a:prstGeom prst="rect">
            <a:avLst/>
          </a:prstGeom>
        </p:spPr>
      </p:pic>
      <p:sp>
        <p:nvSpPr>
          <p:cNvPr id="33" name="Legende: mit gebogener Linie 32">
            <a:extLst>
              <a:ext uri="{FF2B5EF4-FFF2-40B4-BE49-F238E27FC236}">
                <a16:creationId xmlns:a16="http://schemas.microsoft.com/office/drawing/2014/main" id="{BB8F1703-6004-4112-82CF-F8B3B1549A05}"/>
              </a:ext>
            </a:extLst>
          </p:cNvPr>
          <p:cNvSpPr/>
          <p:nvPr/>
        </p:nvSpPr>
        <p:spPr>
          <a:xfrm>
            <a:off x="6933063" y="1975379"/>
            <a:ext cx="1346185" cy="755700"/>
          </a:xfrm>
          <a:prstGeom prst="borderCallout2">
            <a:avLst>
              <a:gd name="adj1" fmla="val 17950"/>
              <a:gd name="adj2" fmla="val 319"/>
              <a:gd name="adj3" fmla="val 18750"/>
              <a:gd name="adj4" fmla="val -16667"/>
              <a:gd name="adj5" fmla="val 99704"/>
              <a:gd name="adj6" fmla="val -14540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Berlin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D31670E9-0548-4DAC-BA11-B9B793589B8B}"/>
              </a:ext>
            </a:extLst>
          </p:cNvPr>
          <p:cNvSpPr/>
          <p:nvPr/>
        </p:nvSpPr>
        <p:spPr>
          <a:xfrm>
            <a:off x="716507" y="2731079"/>
            <a:ext cx="1801295" cy="755700"/>
          </a:xfrm>
          <a:prstGeom prst="borderCallout2">
            <a:avLst>
              <a:gd name="adj1" fmla="val 48652"/>
              <a:gd name="adj2" fmla="val 100179"/>
              <a:gd name="adj3" fmla="val 47646"/>
              <a:gd name="adj4" fmla="val 126787"/>
              <a:gd name="adj5" fmla="val -24005"/>
              <a:gd name="adj6" fmla="val 19098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Hind" panose="020B0604020202020204" charset="0"/>
                <a:cs typeface="Hind" panose="020B0604020202020204" charset="0"/>
              </a:rPr>
              <a:t>Brandenburg</a:t>
            </a:r>
            <a:endParaRPr lang="de-DE" dirty="0"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2465 0.00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3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0.17951 -0.109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Bildschirmpräsentation (16:9)</PresentationFormat>
  <Paragraphs>198</Paragraphs>
  <Slides>30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Monaco</vt:lpstr>
      <vt:lpstr>Arial</vt:lpstr>
      <vt:lpstr>Roboto Condensed Light</vt:lpstr>
      <vt:lpstr>Hind</vt:lpstr>
      <vt:lpstr>Pathway Gothic One</vt:lpstr>
      <vt:lpstr>Oswald</vt:lpstr>
      <vt:lpstr>Oxygen Light</vt:lpstr>
      <vt:lpstr>Fira Sans Extra Condensed Medium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KRANKHEITSVERLAUF BEI COVID-19 PATIENTEN</vt:lpstr>
      <vt:lpstr>02</vt:lpstr>
      <vt:lpstr>FINALER DATENSATZ</vt:lpstr>
      <vt:lpstr>PROBLEMATIK</vt:lpstr>
      <vt:lpstr>PROBLEMATIK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KORRELATION NEUERKRANKUNG - HOSPITALISIERUNG</vt:lpstr>
      <vt:lpstr>04</vt:lpstr>
      <vt:lpstr>MODELLVORSTELLUNG (FÜR BAYERN)</vt:lpstr>
      <vt:lpstr>PREDICTION GRAPH (FÜR BAYERN)</vt:lpstr>
      <vt:lpstr>AUSBLICK</vt:lpstr>
      <vt:lpstr>Diskussionsrunde</vt:lpstr>
      <vt:lpstr>ANHANG</vt:lpstr>
      <vt:lpstr>Beta Koeffizienten</vt:lpstr>
      <vt:lpstr>DIAGNOSEPLOTS</vt:lpstr>
      <vt:lpstr>PowerPoint-Präsentation</vt:lpstr>
      <vt:lpstr>PowerPoint-Präsentation</vt:lpstr>
      <vt:lpstr>PowerPoint-Präsentation</vt:lpstr>
      <vt:lpstr>VERTEILUNG HOSPITALISIERUNG INNERHALB EINER WOCHE</vt:lpstr>
      <vt:lpstr>HOSPITALISIERUNGSINZIDENZ NACH ALTERSGRUPPEN UND IMPFSTATUS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Study Account</cp:lastModifiedBy>
  <cp:revision>49</cp:revision>
  <dcterms:modified xsi:type="dcterms:W3CDTF">2022-03-04T15:33:06Z</dcterms:modified>
</cp:coreProperties>
</file>