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8" r:id="rId3"/>
    <p:sldId id="264" r:id="rId4"/>
    <p:sldId id="257" r:id="rId5"/>
    <p:sldId id="274" r:id="rId6"/>
    <p:sldId id="301" r:id="rId7"/>
    <p:sldId id="318" r:id="rId8"/>
    <p:sldId id="303" r:id="rId9"/>
    <p:sldId id="304" r:id="rId10"/>
    <p:sldId id="306" r:id="rId11"/>
    <p:sldId id="307" r:id="rId12"/>
    <p:sldId id="308" r:id="rId13"/>
    <p:sldId id="310" r:id="rId14"/>
    <p:sldId id="309" r:id="rId15"/>
    <p:sldId id="311" r:id="rId16"/>
    <p:sldId id="313" r:id="rId17"/>
    <p:sldId id="312" r:id="rId18"/>
    <p:sldId id="267" r:id="rId19"/>
    <p:sldId id="317" r:id="rId20"/>
    <p:sldId id="305" r:id="rId21"/>
    <p:sldId id="314" r:id="rId22"/>
    <p:sldId id="315" r:id="rId23"/>
    <p:sldId id="316" r:id="rId2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Hind" panose="020B0604020202020204" charset="0"/>
      <p:regular r:id="rId30"/>
      <p:bold r:id="rId31"/>
    </p:embeddedFont>
    <p:embeddedFont>
      <p:font typeface="Oswald" panose="020B0604020202020204" charset="0"/>
      <p:regular r:id="rId32"/>
      <p:bold r:id="rId33"/>
    </p:embeddedFont>
    <p:embeddedFont>
      <p:font typeface="Pathway Gothic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141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725" autoAdjust="0"/>
  </p:normalViewPr>
  <p:slideViewPr>
    <p:cSldViewPr snapToGrid="0">
      <p:cViewPr varScale="1">
        <p:scale>
          <a:sx n="143" d="100"/>
          <a:sy n="143" d="100"/>
        </p:scale>
        <p:origin x="2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988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  <p:sldLayoutId id="2147483677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5432715" y="347784"/>
            <a:ext cx="2631573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5361274" y="518264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398291" y="3762736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841890" y="3490325"/>
            <a:ext cx="5037504" cy="148942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1032858" y="3597149"/>
            <a:ext cx="503750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3E3E-2B05-4557-84AE-3E29A8D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ALTERSGRUPPEN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8C33-FD17-469D-B952-DFDD442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nhaltsplatzhalter 10">
            <a:extLst>
              <a:ext uri="{FF2B5EF4-FFF2-40B4-BE49-F238E27FC236}">
                <a16:creationId xmlns:a16="http://schemas.microsoft.com/office/drawing/2014/main" id="{5C08EBB3-C794-484D-8614-32DB19F20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129300"/>
            <a:ext cx="7704001" cy="3466800"/>
          </a:xfrm>
        </p:spPr>
      </p:pic>
    </p:spTree>
    <p:extLst>
      <p:ext uri="{BB962C8B-B14F-4D97-AF65-F5344CB8AC3E}">
        <p14:creationId xmlns:p14="http://schemas.microsoft.com/office/powerpoint/2010/main" val="24913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3E72-BF2D-4C9A-BDB3-2B0C55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JAHRESZEITEN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B5549-44F0-4B0A-B135-FCB41F62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970B7364-0E61-4B58-BE4B-ABC0666E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3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D3D5845F-B41E-41F2-837E-596C45DA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13" y="1129300"/>
            <a:ext cx="7212373" cy="358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58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63922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Diskussionsrunde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32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Hintergrund: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Als Leitkriterium für Maßnahmen gegen die weitere Ausbreitung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des Virus dienen sinnvolle Auswertungen der Datengrundlage und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der Bestimmung von Maßzahlen (wie </a:t>
            </a:r>
            <a:r>
              <a:rPr lang="de-DE" sz="1800" dirty="0" err="1">
                <a:solidFill>
                  <a:schemeClr val="tx2"/>
                </a:solidFill>
              </a:rPr>
              <a:t>z.B</a:t>
            </a:r>
            <a:r>
              <a:rPr lang="de-DE" sz="1800" dirty="0">
                <a:solidFill>
                  <a:schemeClr val="tx2"/>
                </a:solidFill>
              </a:rPr>
              <a:t> die Reproduktionszahl, 	die Inzidenz bzw. Hospitalisierungsinzidenz) 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Aufgabe: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 eine Woche in der Zukunft vorhersagen, 	dabei zeitliche und räumliche Faktoren miteinbeziehen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Definition: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Hospitalisierungsrate: die Anzahl der zur Behandlung 	aufgenommenen Covid-19 Patienten innerhalb einer Woche</a:t>
            </a:r>
          </a:p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60937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968313" y="1399176"/>
            <a:ext cx="1113598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2813124" y="1423298"/>
            <a:ext cx="1093189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5032922" y="1410523"/>
            <a:ext cx="111358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762083" y="1388571"/>
            <a:ext cx="1713607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0" name="Google Shape;1080;p49"/>
          <p:cNvCxnSpPr>
            <a:cxnSpLocks/>
          </p:cNvCxnSpPr>
          <p:nvPr/>
        </p:nvCxnSpPr>
        <p:spPr>
          <a:xfrm>
            <a:off x="1525112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589714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/>
          <p:nvPr/>
        </p:nvCxnSpPr>
        <p:spPr>
          <a:xfrm>
            <a:off x="3359719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26777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685816" y="1646762"/>
            <a:ext cx="16965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Infektion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2823770" y="1646762"/>
            <a:ext cx="1113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Ansteckend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239242" y="4077709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855024" y="3217763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6" name="Google Shape;1087;p49">
            <a:extLst>
              <a:ext uri="{FF2B5EF4-FFF2-40B4-BE49-F238E27FC236}">
                <a16:creationId xmlns:a16="http://schemas.microsoft.com/office/drawing/2014/main" id="{C73329EE-895C-4A65-8B02-1F3402664EC6}"/>
              </a:ext>
            </a:extLst>
          </p:cNvPr>
          <p:cNvSpPr txBox="1">
            <a:spLocks/>
          </p:cNvSpPr>
          <p:nvPr/>
        </p:nvSpPr>
        <p:spPr>
          <a:xfrm flipH="1">
            <a:off x="5032922" y="1607443"/>
            <a:ext cx="1113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Erste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Symptome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7" name="Google Shape;1087;p49">
            <a:extLst>
              <a:ext uri="{FF2B5EF4-FFF2-40B4-BE49-F238E27FC236}">
                <a16:creationId xmlns:a16="http://schemas.microsoft.com/office/drawing/2014/main" id="{9C3169BA-9986-43E1-A8F9-DBD0025B8B31}"/>
              </a:ext>
            </a:extLst>
          </p:cNvPr>
          <p:cNvSpPr txBox="1">
            <a:spLocks/>
          </p:cNvSpPr>
          <p:nvPr/>
        </p:nvSpPr>
        <p:spPr>
          <a:xfrm flipH="1">
            <a:off x="6772288" y="1643108"/>
            <a:ext cx="1713611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Hospitalisierung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schwerer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Fälle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2" y="2869989"/>
            <a:ext cx="1834607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4130417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651763" y="2865963"/>
            <a:ext cx="196712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06790" y="1154683"/>
            <a:ext cx="2603038" cy="3642766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120753" y="-1125678"/>
            <a:ext cx="3642765" cy="8203500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FINALER DATENSATZ</a:t>
            </a:r>
            <a:endParaRPr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632AF6-3CBB-463E-B844-E3032553E569}"/>
              </a:ext>
            </a:extLst>
          </p:cNvPr>
          <p:cNvGraphicFramePr>
            <a:graphicFrameLocks noGrp="1"/>
          </p:cNvGraphicFramePr>
          <p:nvPr/>
        </p:nvGraphicFramePr>
        <p:xfrm>
          <a:off x="100114" y="1457657"/>
          <a:ext cx="8930419" cy="333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863">
                  <a:extLst>
                    <a:ext uri="{9D8B030D-6E8A-4147-A177-3AD203B41FA5}">
                      <a16:colId xmlns:a16="http://schemas.microsoft.com/office/drawing/2014/main" val="290913904"/>
                    </a:ext>
                  </a:extLst>
                </a:gridCol>
                <a:gridCol w="995906">
                  <a:extLst>
                    <a:ext uri="{9D8B030D-6E8A-4147-A177-3AD203B41FA5}">
                      <a16:colId xmlns:a16="http://schemas.microsoft.com/office/drawing/2014/main" val="1718122706"/>
                    </a:ext>
                  </a:extLst>
                </a:gridCol>
                <a:gridCol w="949118">
                  <a:extLst>
                    <a:ext uri="{9D8B030D-6E8A-4147-A177-3AD203B41FA5}">
                      <a16:colId xmlns:a16="http://schemas.microsoft.com/office/drawing/2014/main" val="2389819460"/>
                    </a:ext>
                  </a:extLst>
                </a:gridCol>
                <a:gridCol w="1249894">
                  <a:extLst>
                    <a:ext uri="{9D8B030D-6E8A-4147-A177-3AD203B41FA5}">
                      <a16:colId xmlns:a16="http://schemas.microsoft.com/office/drawing/2014/main" val="1135340093"/>
                    </a:ext>
                  </a:extLst>
                </a:gridCol>
                <a:gridCol w="1243210">
                  <a:extLst>
                    <a:ext uri="{9D8B030D-6E8A-4147-A177-3AD203B41FA5}">
                      <a16:colId xmlns:a16="http://schemas.microsoft.com/office/drawing/2014/main" val="1453748595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1287149085"/>
                    </a:ext>
                  </a:extLst>
                </a:gridCol>
                <a:gridCol w="848858">
                  <a:extLst>
                    <a:ext uri="{9D8B030D-6E8A-4147-A177-3AD203B41FA5}">
                      <a16:colId xmlns:a16="http://schemas.microsoft.com/office/drawing/2014/main" val="3619281480"/>
                    </a:ext>
                  </a:extLst>
                </a:gridCol>
                <a:gridCol w="701811">
                  <a:extLst>
                    <a:ext uri="{9D8B030D-6E8A-4147-A177-3AD203B41FA5}">
                      <a16:colId xmlns:a16="http://schemas.microsoft.com/office/drawing/2014/main" val="36304984"/>
                    </a:ext>
                  </a:extLst>
                </a:gridCol>
                <a:gridCol w="715180">
                  <a:extLst>
                    <a:ext uri="{9D8B030D-6E8A-4147-A177-3AD203B41FA5}">
                      <a16:colId xmlns:a16="http://schemas.microsoft.com/office/drawing/2014/main" val="946121219"/>
                    </a:ext>
                  </a:extLst>
                </a:gridCol>
                <a:gridCol w="729244">
                  <a:extLst>
                    <a:ext uri="{9D8B030D-6E8A-4147-A177-3AD203B41FA5}">
                      <a16:colId xmlns:a16="http://schemas.microsoft.com/office/drawing/2014/main" val="1796058971"/>
                    </a:ext>
                  </a:extLst>
                </a:gridCol>
              </a:tblGrid>
              <a:tr h="601752"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Jahrwoche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Lag1_Neuerkrankung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Lag2_Neuerkrankung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Bundesland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Altersgruppe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Jahreszeit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Impfquote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Lockdown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56866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1660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7578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1.57e-06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70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 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508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15309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00 - 59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8.08e-05</a:t>
                      </a: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031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3.01e-05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8747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429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13498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–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3.50e-05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76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5443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8.79e-05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7890"/>
                  </a:ext>
                </a:extLst>
              </a:tr>
            </a:tbl>
          </a:graphicData>
        </a:graphic>
      </p:graphicFrame>
      <p:sp>
        <p:nvSpPr>
          <p:cNvPr id="3" name="Rahmen 2">
            <a:extLst>
              <a:ext uri="{FF2B5EF4-FFF2-40B4-BE49-F238E27FC236}">
                <a16:creationId xmlns:a16="http://schemas.microsoft.com/office/drawing/2014/main" id="{09429BCC-384B-43C2-9817-0BDDF6975DC4}"/>
              </a:ext>
            </a:extLst>
          </p:cNvPr>
          <p:cNvSpPr/>
          <p:nvPr/>
        </p:nvSpPr>
        <p:spPr>
          <a:xfrm>
            <a:off x="4772233" y="4224921"/>
            <a:ext cx="547305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38109EB6-1C42-4417-9CBB-54E786ACDCE0}"/>
              </a:ext>
            </a:extLst>
          </p:cNvPr>
          <p:cNvSpPr/>
          <p:nvPr/>
        </p:nvSpPr>
        <p:spPr>
          <a:xfrm>
            <a:off x="3530785" y="3114197"/>
            <a:ext cx="540631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372DFCD-71D2-45B9-848E-95475B17E908}"/>
              </a:ext>
            </a:extLst>
          </p:cNvPr>
          <p:cNvSpPr/>
          <p:nvPr/>
        </p:nvSpPr>
        <p:spPr>
          <a:xfrm>
            <a:off x="2289337" y="2029027"/>
            <a:ext cx="513933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HOSPITALISIERUNG NACH </a:t>
            </a:r>
            <a:r>
              <a:rPr lang="de-DE" dirty="0" err="1"/>
              <a:t>LOCKDOWNSTATUS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8ED6D9-4934-4AC5-90B8-8BE9F9FC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9299"/>
            <a:ext cx="7704000" cy="34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96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Bildschirmpräsentation (16:9)</PresentationFormat>
  <Paragraphs>141</Paragraphs>
  <Slides>23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Oswald</vt:lpstr>
      <vt:lpstr>Roboto Condensed Light</vt:lpstr>
      <vt:lpstr>Arial</vt:lpstr>
      <vt:lpstr>Fira Sans Extra Condensed Medium</vt:lpstr>
      <vt:lpstr>Monaco</vt:lpstr>
      <vt:lpstr>Oxygen Light</vt:lpstr>
      <vt:lpstr>Hind</vt:lpstr>
      <vt:lpstr>Pathway Gothic One</vt:lpstr>
      <vt:lpstr>Coronavirus Disease by Slidesgo</vt:lpstr>
      <vt:lpstr>COVID-19: VORHERSAGE DER HOSPITALISIERUNGSRATE</vt:lpstr>
      <vt:lpstr>AGENDA</vt:lpstr>
      <vt:lpstr>01</vt:lpstr>
      <vt:lpstr>ALLGEMEINE INFORMATIONEN</vt:lpstr>
      <vt:lpstr>KRANKHEITSVERLAUF BEI COVID-19 PATIENTEN</vt:lpstr>
      <vt:lpstr>02</vt:lpstr>
      <vt:lpstr>FINALER DATENSATZ</vt:lpstr>
      <vt:lpstr>03</vt:lpstr>
      <vt:lpstr>HOSPITALISIERUNG NACH LOCKDOWNSTATUS</vt:lpstr>
      <vt:lpstr>HOSPITALISIERUNG NACH ALTERSGRUPPEN</vt:lpstr>
      <vt:lpstr>HOSPITALISIERUNG NACH JAHRESZEITEN</vt:lpstr>
      <vt:lpstr>KORRELATION NEUERKRANKUNG - HOSPITALISIERUNG</vt:lpstr>
      <vt:lpstr>04</vt:lpstr>
      <vt:lpstr>MODELLVORSTELLUNG</vt:lpstr>
      <vt:lpstr>PREDICTION GRAPH</vt:lpstr>
      <vt:lpstr>AUSBLICK</vt:lpstr>
      <vt:lpstr>05</vt:lpstr>
      <vt:lpstr>ANHANG</vt:lpstr>
      <vt:lpstr>Beta Koeffizienten</vt:lpstr>
      <vt:lpstr>VERTEILUNG HOSPITALISIERUNG INNERHALB EINER WOCHE</vt:lpstr>
      <vt:lpstr>HOSPITALISIERUNGSINZIDENZ NACH ALTERSGRUPPEN UND IMPFSTATUS</vt:lpstr>
      <vt:lpstr>PowerPoint-Präsentation</vt:lpstr>
      <vt:lpstr>DIAGNOSEPLOTS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19</cp:revision>
  <dcterms:modified xsi:type="dcterms:W3CDTF">2021-12-11T21:53:36Z</dcterms:modified>
</cp:coreProperties>
</file>