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1"/>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34" r:id="rId26"/>
    <p:sldId id="356" r:id="rId27"/>
    <p:sldId id="310" r:id="rId28"/>
    <p:sldId id="277" r:id="rId29"/>
    <p:sldId id="358" r:id="rId30"/>
    <p:sldId id="349" r:id="rId31"/>
    <p:sldId id="374" r:id="rId32"/>
    <p:sldId id="362" r:id="rId33"/>
    <p:sldId id="361" r:id="rId34"/>
    <p:sldId id="363" r:id="rId35"/>
    <p:sldId id="369" r:id="rId36"/>
    <p:sldId id="364" r:id="rId37"/>
    <p:sldId id="359" r:id="rId38"/>
    <p:sldId id="365" r:id="rId39"/>
    <p:sldId id="366" r:id="rId40"/>
    <p:sldId id="367" r:id="rId41"/>
    <p:sldId id="368" r:id="rId42"/>
    <p:sldId id="313" r:id="rId43"/>
    <p:sldId id="378" r:id="rId44"/>
    <p:sldId id="379" r:id="rId45"/>
    <p:sldId id="324" r:id="rId46"/>
    <p:sldId id="261" r:id="rId47"/>
    <p:sldId id="267" r:id="rId48"/>
    <p:sldId id="342" r:id="rId49"/>
    <p:sldId id="348" r:id="rId50"/>
  </p:sldIdLst>
  <p:sldSz cx="9144000" cy="5143500" type="screen16x9"/>
  <p:notesSz cx="6858000" cy="9144000"/>
  <p:embeddedFontLst>
    <p:embeddedFont>
      <p:font typeface="Cambria Math" panose="02040503050406030204" pitchFamily="18" charset="0"/>
      <p:regular r:id="rId52"/>
    </p:embeddedFont>
    <p:embeddedFont>
      <p:font typeface="Fira Sans Extra Condensed Medium" panose="020B0604020202020204" charset="0"/>
      <p:regular r:id="rId53"/>
      <p:bold r:id="rId54"/>
      <p:italic r:id="rId55"/>
      <p:boldItalic r:id="rId56"/>
    </p:embeddedFont>
    <p:embeddedFont>
      <p:font typeface="Hind" panose="020B0604020202020204" charset="0"/>
      <p:regular r:id="rId57"/>
      <p:bold r:id="rId58"/>
    </p:embeddedFont>
    <p:embeddedFont>
      <p:font typeface="Oswald" panose="020B0604020202020204" charset="0"/>
      <p:regular r:id="rId59"/>
      <p:bold r:id="rId60"/>
    </p:embeddedFont>
    <p:embeddedFont>
      <p:font typeface="Oxygen Light" panose="020B0604020202020204" charset="0"/>
      <p:regular r:id="rId61"/>
    </p:embeddedFont>
    <p:embeddedFont>
      <p:font typeface="Pathway Gothic One" panose="020B0604020202020204" charset="0"/>
      <p:regular r:id="rId62"/>
    </p:embeddedFont>
    <p:embeddedFont>
      <p:font typeface="Roboto Condensed Light" panose="020B0604020202020204" charset="0"/>
      <p:regular r:id="rId63"/>
      <p:italic r:id="rId64"/>
    </p:embeddedFont>
    <p:embeddedFont>
      <p:font typeface="Segoe UI Symbol" panose="020B0502040204020203" pitchFamily="34" charset="0"/>
      <p:regular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664"/>
    <a:srgbClr val="212E73"/>
    <a:srgbClr val="FFFFFF"/>
    <a:srgbClr val="A83423"/>
    <a:srgbClr val="F5A785"/>
    <a:srgbClr val="E30010"/>
    <a:srgbClr val="FFFFCC"/>
    <a:srgbClr val="FFE600"/>
    <a:srgbClr val="141E5C"/>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7" autoAdjust="0"/>
    <p:restoredTop sz="93450" autoAdjust="0"/>
  </p:normalViewPr>
  <p:slideViewPr>
    <p:cSldViewPr snapToGrid="0">
      <p:cViewPr varScale="1">
        <p:scale>
          <a:sx n="141" d="100"/>
          <a:sy n="141" d="100"/>
        </p:scale>
        <p:origin x="882" y="102"/>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begin der </a:t>
            </a:r>
            <a:r>
              <a:rPr lang="en-US" dirty="0" err="1"/>
              <a:t>pandemie</a:t>
            </a:r>
            <a:r>
              <a:rPr lang="en-US" dirty="0"/>
              <a:t> (</a:t>
            </a:r>
            <a:r>
              <a:rPr lang="en-US" dirty="0" err="1"/>
              <a:t>klar</a:t>
            </a:r>
            <a:r>
              <a:rPr lang="en-US" dirty="0"/>
              <a:t>). </a:t>
            </a:r>
          </a:p>
          <a:p>
            <a:r>
              <a:rPr lang="en-US" dirty="0" err="1"/>
              <a:t>Anschließend</a:t>
            </a:r>
            <a:r>
              <a:rPr lang="en-US" dirty="0"/>
              <a:t> </a:t>
            </a:r>
            <a:r>
              <a:rPr lang="en-US" dirty="0" err="1"/>
              <a:t>schwankt</a:t>
            </a:r>
            <a:r>
              <a:rPr lang="en-US" dirty="0"/>
              <a:t> der trend um die 0, </a:t>
            </a:r>
            <a:r>
              <a:rPr lang="en-US" dirty="0" err="1"/>
              <a:t>im</a:t>
            </a:r>
            <a:r>
              <a:rPr lang="en-US" dirty="0"/>
              <a:t> </a:t>
            </a:r>
            <a:r>
              <a:rPr lang="en-US" dirty="0" err="1"/>
              <a:t>zeitlichen</a:t>
            </a:r>
            <a:r>
              <a:rPr lang="en-US" dirty="0"/>
              <a:t> </a:t>
            </a:r>
            <a:r>
              <a:rPr lang="en-US" dirty="0" err="1"/>
              <a:t>verlauf</a:t>
            </a:r>
            <a:r>
              <a:rPr lang="en-US" dirty="0"/>
              <a:t> </a:t>
            </a:r>
            <a:r>
              <a:rPr lang="en-US" dirty="0" err="1"/>
              <a:t>ist</a:t>
            </a:r>
            <a:r>
              <a:rPr lang="en-US" dirty="0"/>
              <a:t> </a:t>
            </a:r>
            <a:r>
              <a:rPr lang="en-US" dirty="0" err="1"/>
              <a:t>jedoch</a:t>
            </a:r>
            <a:r>
              <a:rPr lang="en-US" dirty="0"/>
              <a:t> </a:t>
            </a:r>
            <a:r>
              <a:rPr lang="en-US" dirty="0" err="1"/>
              <a:t>ein</a:t>
            </a:r>
            <a:r>
              <a:rPr lang="en-US" dirty="0"/>
              <a:t> </a:t>
            </a:r>
            <a:r>
              <a:rPr lang="en-US" dirty="0" err="1"/>
              <a:t>schwacher</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2550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72695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fe0c27f6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fe0c27f6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8" name="Google Shape;28;p2"/>
          <p:cNvSpPr/>
          <p:nvPr/>
        </p:nvSpPr>
        <p:spPr>
          <a:xfrm>
            <a:off x="1676503" y="1276348"/>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06129" y="2908331"/>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29"/>
        <p:cNvGrpSpPr/>
        <p:nvPr/>
      </p:nvGrpSpPr>
      <p:grpSpPr>
        <a:xfrm>
          <a:off x="0" y="0"/>
          <a:ext cx="0" cy="0"/>
          <a:chOff x="0" y="0"/>
          <a:chExt cx="0" cy="0"/>
        </a:xfrm>
      </p:grpSpPr>
      <p:sp>
        <p:nvSpPr>
          <p:cNvPr id="230" name="Google Shape;230;p20"/>
          <p:cNvSpPr/>
          <p:nvPr/>
        </p:nvSpPr>
        <p:spPr>
          <a:xfrm rot="-5400000">
            <a:off x="-666288" y="-188447"/>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458179" y="346051"/>
            <a:ext cx="712907" cy="730677"/>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281046" y="1250700"/>
            <a:ext cx="353321" cy="362123"/>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058595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0" r:id="rId12"/>
    <p:sldLayoutId id="2147483681" r:id="rId1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612273" y="-401710"/>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971700"/>
          </a:xfrm>
          <a:prstGeom prst="roundRect">
            <a:avLst>
              <a:gd name="adj" fmla="val 345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1"/>
          <p:cNvSpPr txBox="1">
            <a:spLocks noGrp="1"/>
          </p:cNvSpPr>
          <p:nvPr>
            <p:ph type="ctrTitle"/>
          </p:nvPr>
        </p:nvSpPr>
        <p:spPr>
          <a:xfrm>
            <a:off x="2032871" y="420445"/>
            <a:ext cx="6567120" cy="30966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6600" dirty="0"/>
              <a:t>COVID-19:</a:t>
            </a:r>
            <a:br>
              <a:rPr lang="de-DE" sz="6600" dirty="0"/>
            </a:br>
            <a:r>
              <a:rPr lang="de-DE" sz="6600" dirty="0" err="1"/>
              <a:t>PREDICTION</a:t>
            </a:r>
            <a:r>
              <a:rPr lang="de-DE" sz="6600" dirty="0"/>
              <a:t> </a:t>
            </a:r>
            <a:r>
              <a:rPr lang="de-DE" sz="6600" dirty="0" err="1"/>
              <a:t>OF</a:t>
            </a:r>
            <a:r>
              <a:rPr lang="de-DE" sz="6600" dirty="0"/>
              <a:t> THE </a:t>
            </a:r>
            <a:r>
              <a:rPr lang="de-DE" sz="6600" dirty="0" err="1"/>
              <a:t>HOSPITALIZATION</a:t>
            </a:r>
            <a:r>
              <a:rPr lang="de-DE" sz="6600" dirty="0"/>
              <a:t> RATE</a:t>
            </a:r>
            <a:endParaRPr sz="6600" dirty="0"/>
          </a:p>
        </p:txBody>
      </p:sp>
      <p:sp>
        <p:nvSpPr>
          <p:cNvPr id="313" name="Google Shape;313;p31"/>
          <p:cNvSpPr txBox="1">
            <a:spLocks noGrp="1"/>
          </p:cNvSpPr>
          <p:nvPr>
            <p:ph type="subTitle" idx="1"/>
          </p:nvPr>
        </p:nvSpPr>
        <p:spPr>
          <a:xfrm>
            <a:off x="6144056" y="470185"/>
            <a:ext cx="280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2"/>
                </a:solidFill>
              </a:rPr>
              <a:t>Statistisches</a:t>
            </a:r>
            <a:r>
              <a:rPr lang="en-US" dirty="0">
                <a:solidFill>
                  <a:schemeClr val="dk2"/>
                </a:solidFill>
              </a:rPr>
              <a:t> </a:t>
            </a:r>
            <a:r>
              <a:rPr lang="en-US" dirty="0" err="1">
                <a:solidFill>
                  <a:schemeClr val="dk2"/>
                </a:solidFill>
              </a:rPr>
              <a:t>Praktikum</a:t>
            </a:r>
            <a:endParaRPr lang="en-US" dirty="0">
              <a:solidFill>
                <a:schemeClr val="dk2"/>
              </a:solidFill>
            </a:endParaRPr>
          </a:p>
          <a:p>
            <a:pPr marL="0" lvl="0" indent="0" algn="ctr" rtl="0">
              <a:spcBef>
                <a:spcPts val="0"/>
              </a:spcBef>
              <a:spcAft>
                <a:spcPts val="0"/>
              </a:spcAft>
              <a:buNone/>
            </a:pPr>
            <a:r>
              <a:rPr lang="de-DE" dirty="0">
                <a:solidFill>
                  <a:schemeClr val="dk2"/>
                </a:solidFill>
              </a:rPr>
              <a:t>W</a:t>
            </a:r>
            <a:r>
              <a:rPr lang="en-US" dirty="0">
                <a:solidFill>
                  <a:schemeClr val="dk2"/>
                </a:solidFill>
              </a:rPr>
              <a:t>iSe21/22</a:t>
            </a:r>
            <a:endParaRPr dirty="0">
              <a:solidFill>
                <a:schemeClr val="dk2"/>
              </a:solidFill>
            </a:endParaRPr>
          </a:p>
        </p:txBody>
      </p:sp>
      <p:sp>
        <p:nvSpPr>
          <p:cNvPr id="85" name="Google Shape;311;p31">
            <a:extLst>
              <a:ext uri="{FF2B5EF4-FFF2-40B4-BE49-F238E27FC236}">
                <a16:creationId xmlns:a16="http://schemas.microsoft.com/office/drawing/2014/main" id="{D10E1018-0B4C-40CA-B640-DDD4C7B15F65}"/>
              </a:ext>
            </a:extLst>
          </p:cNvPr>
          <p:cNvSpPr/>
          <p:nvPr/>
        </p:nvSpPr>
        <p:spPr>
          <a:xfrm>
            <a:off x="285561" y="3465558"/>
            <a:ext cx="4926520" cy="1489429"/>
          </a:xfrm>
          <a:prstGeom prst="roundRect">
            <a:avLst>
              <a:gd name="adj" fmla="val 341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313;p31">
            <a:extLst>
              <a:ext uri="{FF2B5EF4-FFF2-40B4-BE49-F238E27FC236}">
                <a16:creationId xmlns:a16="http://schemas.microsoft.com/office/drawing/2014/main" id="{C0A7A41E-C6F2-4A8F-BDFA-04A02BFC3C91}"/>
              </a:ext>
            </a:extLst>
          </p:cNvPr>
          <p:cNvSpPr txBox="1">
            <a:spLocks/>
          </p:cNvSpPr>
          <p:nvPr/>
        </p:nvSpPr>
        <p:spPr>
          <a:xfrm>
            <a:off x="285560" y="3618086"/>
            <a:ext cx="4839494" cy="1489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Hind"/>
              <a:buNone/>
              <a:defRPr sz="1800" b="0" i="0" u="none" strike="noStrike" cap="none">
                <a:solidFill>
                  <a:schemeClr val="lt2"/>
                </a:solidFill>
                <a:latin typeface="Hind"/>
                <a:ea typeface="Hind"/>
                <a:cs typeface="Hind"/>
                <a:sym typeface="Hind"/>
              </a:defRPr>
            </a:lvl1pPr>
            <a:lvl2pPr marL="914400" marR="0" lvl="1"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2pPr>
            <a:lvl3pPr marL="1371600" marR="0" lvl="2"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3pPr>
            <a:lvl4pPr marL="1828800" marR="0" lvl="3"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4pPr>
            <a:lvl5pPr marL="2286000" marR="0" lvl="4"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5pPr>
            <a:lvl6pPr marL="2743200" marR="0" lvl="5"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6pPr>
            <a:lvl7pPr marL="3200400" marR="0" lvl="6"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7pPr>
            <a:lvl8pPr marL="3657600" marR="0" lvl="7"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8pPr>
            <a:lvl9pPr marL="4114800" marR="0" lvl="8"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9pPr>
          </a:lstStyle>
          <a:p>
            <a:pPr algn="l"/>
            <a:r>
              <a:rPr lang="de-DE" dirty="0">
                <a:solidFill>
                  <a:srgbClr val="141E5C"/>
                </a:solidFill>
              </a:rPr>
              <a:t>Project </a:t>
            </a:r>
            <a:r>
              <a:rPr lang="de-DE" dirty="0" err="1">
                <a:solidFill>
                  <a:srgbClr val="141E5C"/>
                </a:solidFill>
              </a:rPr>
              <a:t>partner</a:t>
            </a:r>
            <a:r>
              <a:rPr lang="de-DE" dirty="0">
                <a:solidFill>
                  <a:srgbClr val="141E5C"/>
                </a:solidFill>
              </a:rPr>
              <a:t>:</a:t>
            </a:r>
          </a:p>
          <a:p>
            <a:pPr algn="l"/>
            <a:r>
              <a:rPr lang="de-DE" dirty="0" err="1">
                <a:solidFill>
                  <a:srgbClr val="141E5C"/>
                </a:solidFill>
              </a:rPr>
              <a:t>Yeganeh</a:t>
            </a:r>
            <a:r>
              <a:rPr lang="de-DE" dirty="0">
                <a:solidFill>
                  <a:srgbClr val="141E5C"/>
                </a:solidFill>
              </a:rPr>
              <a:t> </a:t>
            </a:r>
            <a:r>
              <a:rPr lang="de-DE" dirty="0" err="1">
                <a:solidFill>
                  <a:srgbClr val="141E5C"/>
                </a:solidFill>
              </a:rPr>
              <a:t>Khazaei</a:t>
            </a:r>
            <a:endParaRPr lang="de-DE" dirty="0">
              <a:solidFill>
                <a:srgbClr val="141E5C"/>
              </a:solidFill>
            </a:endParaRPr>
          </a:p>
          <a:p>
            <a:pPr algn="l"/>
            <a:r>
              <a:rPr lang="de-DE" dirty="0">
                <a:solidFill>
                  <a:srgbClr val="141E5C"/>
                </a:solidFill>
              </a:rPr>
              <a:t>Statistisches Beratungslabor </a:t>
            </a:r>
            <a:r>
              <a:rPr lang="de-DE" dirty="0" err="1">
                <a:solidFill>
                  <a:srgbClr val="141E5C"/>
                </a:solidFill>
              </a:rPr>
              <a:t>StaBLab</a:t>
            </a:r>
            <a:r>
              <a:rPr lang="de-DE" dirty="0">
                <a:solidFill>
                  <a:srgbClr val="141E5C"/>
                </a:solidFill>
              </a:rPr>
              <a:t> der LMU</a:t>
            </a:r>
          </a:p>
          <a:p>
            <a:pPr algn="l"/>
            <a:r>
              <a:rPr lang="de-DE" dirty="0">
                <a:solidFill>
                  <a:srgbClr val="141E5C"/>
                </a:solidFill>
              </a:rPr>
              <a:t>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285589" y="3465558"/>
            <a:ext cx="2456591" cy="1489428"/>
          </a:xfrm>
          <a:prstGeom prst="roundRect">
            <a:avLst>
              <a:gd name="adj" fmla="val 30758"/>
            </a:avLst>
          </a:pr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Group: </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Qian Feng</a:t>
            </a:r>
            <a:endParaRPr sz="1800"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889222" y="1125589"/>
            <a:ext cx="1310467" cy="574451"/>
          </a:xfrm>
          <a:prstGeom prst="roundRect">
            <a:avLst>
              <a:gd name="adj" fmla="val 23183"/>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Munich</a:t>
            </a:r>
            <a:endParaRPr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3799328" y="1371937"/>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3701995" y="2080115"/>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6" name="Google Shape;626;p38"/>
          <p:cNvSpPr txBox="1">
            <a:spLocks noGrp="1"/>
          </p:cNvSpPr>
          <p:nvPr>
            <p:ph type="ctrTitle" idx="2"/>
          </p:nvPr>
        </p:nvSpPr>
        <p:spPr>
          <a:xfrm flipH="1">
            <a:off x="6040355" y="1371937"/>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LMU</a:t>
            </a:r>
            <a:endParaRPr dirty="0"/>
          </a:p>
        </p:txBody>
      </p:sp>
      <p:sp>
        <p:nvSpPr>
          <p:cNvPr id="628" name="Google Shape;628;p38"/>
          <p:cNvSpPr txBox="1">
            <a:spLocks noGrp="1"/>
          </p:cNvSpPr>
          <p:nvPr>
            <p:ph type="ctrTitle" idx="4"/>
          </p:nvPr>
        </p:nvSpPr>
        <p:spPr>
          <a:xfrm flipH="1">
            <a:off x="1535715" y="1416062"/>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212151" y="2076822"/>
            <a:ext cx="2222200" cy="87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sz="2000" dirty="0"/>
          </a:p>
        </p:txBody>
      </p:sp>
      <p:sp>
        <p:nvSpPr>
          <p:cNvPr id="83" name="Google Shape;625;p38">
            <a:extLst>
              <a:ext uri="{FF2B5EF4-FFF2-40B4-BE49-F238E27FC236}">
                <a16:creationId xmlns:a16="http://schemas.microsoft.com/office/drawing/2014/main" id="{50DE3F4D-7D0E-4798-8303-CB3497775574}"/>
              </a:ext>
            </a:extLst>
          </p:cNvPr>
          <p:cNvSpPr txBox="1">
            <a:spLocks/>
          </p:cNvSpPr>
          <p:nvPr/>
        </p:nvSpPr>
        <p:spPr>
          <a:xfrm flipH="1">
            <a:off x="5895005" y="2090739"/>
            <a:ext cx="1851300" cy="87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Hind"/>
              <a:buNone/>
              <a:defRPr sz="1400" b="0" i="0" u="none" strike="noStrike" cap="none">
                <a:solidFill>
                  <a:schemeClr val="lt2"/>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200"/>
              <a:buFont typeface="Hind"/>
              <a:buNone/>
              <a:defRPr sz="12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200"/>
              <a:buFont typeface="Hind"/>
              <a:buNone/>
              <a:defRPr sz="12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200"/>
              <a:buFont typeface="Hind"/>
              <a:buNone/>
              <a:defRPr sz="12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200"/>
              <a:buFont typeface="Hind"/>
              <a:buNone/>
              <a:defRPr sz="12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200"/>
              <a:buFont typeface="Hind"/>
              <a:buNone/>
              <a:defRPr sz="12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200"/>
              <a:buFont typeface="Hind"/>
              <a:buNone/>
              <a:defRPr sz="12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200"/>
              <a:buFont typeface="Hind"/>
              <a:buNone/>
              <a:defRPr sz="12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200"/>
              <a:buFont typeface="Hind"/>
              <a:buNone/>
              <a:defRPr sz="1200" b="0" i="0" u="none" strike="noStrike" cap="none">
                <a:solidFill>
                  <a:schemeClr val="dk1"/>
                </a:solidFill>
                <a:latin typeface="Hind"/>
                <a:ea typeface="Hind"/>
                <a:cs typeface="Hind"/>
                <a:sym typeface="Hind"/>
              </a:defRPr>
            </a:lvl9pPr>
          </a:lstStyle>
          <a:p>
            <a:pPr marL="342900">
              <a:buClr>
                <a:srgbClr val="FFFFFF"/>
              </a:buClr>
              <a:buFont typeface="Arial" panose="020B0604020202020204" pitchFamily="34" charset="0"/>
              <a:buChar char="•"/>
            </a:pPr>
            <a:r>
              <a:rPr lang="en-US" sz="2000" dirty="0"/>
              <a:t>Vaccination</a:t>
            </a:r>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3956014" y="3147904"/>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1636730" y="3147902"/>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Grafik 16">
            <a:extLst>
              <a:ext uri="{FF2B5EF4-FFF2-40B4-BE49-F238E27FC236}">
                <a16:creationId xmlns:a16="http://schemas.microsoft.com/office/drawing/2014/main" id="{DD6C908A-69BB-4C06-BD31-EF1045E35645}"/>
              </a:ext>
            </a:extLst>
          </p:cNvPr>
          <p:cNvPicPr>
            <a:picLocks noChangeAspect="1"/>
          </p:cNvPicPr>
          <p:nvPr/>
        </p:nvPicPr>
        <p:blipFill>
          <a:blip r:embed="rId5"/>
          <a:stretch>
            <a:fillRect/>
          </a:stretch>
        </p:blipFill>
        <p:spPr>
          <a:xfrm>
            <a:off x="6275298" y="3147902"/>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extLst/>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11" name="Textfeld 10">
            <a:extLst>
              <a:ext uri="{FF2B5EF4-FFF2-40B4-BE49-F238E27FC236}">
                <a16:creationId xmlns:a16="http://schemas.microsoft.com/office/drawing/2014/main" id="{FACF82E5-5139-4D3B-8A31-12A82DD7AB0A}"/>
              </a:ext>
            </a:extLst>
          </p:cNvPr>
          <p:cNvSpPr txBox="1"/>
          <p:nvPr/>
        </p:nvSpPr>
        <p:spPr>
          <a:xfrm>
            <a:off x="8819872" y="4756198"/>
            <a:ext cx="32412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7</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2806372552"/>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Neuerkrankung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Hospitalisierung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42" presetClass="path" presetSubtype="0" accel="50000" decel="50000" fill="hold" nodeType="withEffect">
                                  <p:stCondLst>
                                    <p:cond delay="0"/>
                                  </p:stCondLst>
                                  <p:childTnLst>
                                    <p:animMotion origin="layout" path="M -3.05556E-6 -4.44444E-6 L 0.31962 0.0034 " pathEditMode="relative" rAng="0" ptsTypes="AA">
                                      <p:cBhvr>
                                        <p:cTn id="18" dur="3000" fill="hold"/>
                                        <p:tgtEl>
                                          <p:spTgt spid="84"/>
                                        </p:tgtEl>
                                        <p:attrNameLst>
                                          <p:attrName>ppt_x</p:attrName>
                                          <p:attrName>ppt_y</p:attrName>
                                        </p:attrNameLst>
                                      </p:cBhvr>
                                      <p:rCtr x="15972" y="154"/>
                                    </p:animMotion>
                                  </p:childTnLst>
                                </p:cTn>
                              </p:par>
                              <p:par>
                                <p:cTn id="19" presetID="10"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fade">
                                      <p:cBhvr>
                                        <p:cTn id="2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3855446" y="110294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126946" y="112399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134524" y="112849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3855451" y="184287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4820788" y="187237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126155" y="265066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3805671" y="186337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3849093" y="337996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3849094" y="261704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3849093" y="415845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126946" y="264166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3812064" y="341225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153112" y="418366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4827146" y="341675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099371" y="420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
        <p:nvSpPr>
          <p:cNvPr id="51" name="Textfeld 50">
            <a:extLst>
              <a:ext uri="{FF2B5EF4-FFF2-40B4-BE49-F238E27FC236}">
                <a16:creationId xmlns:a16="http://schemas.microsoft.com/office/drawing/2014/main" id="{2ADE2907-8C73-4175-8B11-32C3AC0F6845}"/>
              </a:ext>
            </a:extLst>
          </p:cNvPr>
          <p:cNvSpPr txBox="1"/>
          <p:nvPr/>
        </p:nvSpPr>
        <p:spPr>
          <a:xfrm>
            <a:off x="8807048" y="4761468"/>
            <a:ext cx="33695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squar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1070973"/>
            <a:ext cx="7800755" cy="19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FFFFFF"/>
              </a:solidFill>
              <a:latin typeface="Hind" panose="020B0604020202020204" charset="0"/>
              <a:cs typeface="Hind" panose="020B060402020202020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E(</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Hospitalization</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 </a:t>
            </a:r>
            <a:r>
              <a:rPr lang="en-US" altLang="en-US" sz="2400" dirty="0">
                <a:solidFill>
                  <a:srgbClr val="FFFFFF"/>
                </a:solidFill>
                <a:latin typeface="Hind" panose="020B0604020202020204" charset="0"/>
                <a:cs typeface="Hind" panose="020B0604020202020204" charset="0"/>
              </a:rPr>
              <a:t>β</a:t>
            </a:r>
            <a:r>
              <a:rPr lang="en-US" altLang="en-US" sz="2400" baseline="-25000" dirty="0">
                <a:solidFill>
                  <a:srgbClr val="FFFFFF"/>
                </a:solidFill>
                <a:latin typeface="Hind" panose="020B0604020202020204" charset="0"/>
                <a:cs typeface="Hind" panose="020B0604020202020204" charset="0"/>
              </a:rPr>
              <a:t>0</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 </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Agegroup</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lang="en-US" altLang="en-US" sz="2400" dirty="0">
                <a:solidFill>
                  <a:srgbClr val="FFFFFF"/>
                </a:solidFill>
                <a:latin typeface="Hind" panose="020B0604020202020204" charset="0"/>
                <a:cs typeface="Hind" panose="020B0604020202020204" charset="0"/>
              </a:rPr>
              <a:t> </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a:t>
            </a:r>
            <a:r>
              <a:rPr kumimoji="0" lang="en-US" altLang="en-US" sz="2400" b="0" u="none" strike="noStrike" cap="none" normalizeH="0" baseline="0" dirty="0">
                <a:ln>
                  <a:noFill/>
                </a:ln>
                <a:solidFill>
                  <a:srgbClr val="FFFFFF"/>
                </a:solidFill>
                <a:effectLst/>
                <a:latin typeface="Hind" panose="020B0604020202020204" charset="0"/>
                <a:cs typeface="Hind" panose="020B0604020202020204" charset="0"/>
              </a:rPr>
              <a:t>f(</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index</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FFFFFF"/>
              </a:solidFill>
              <a:latin typeface="Hind" panose="020B0604020202020204" charset="0"/>
              <a:cs typeface="Hi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664082"/>
            <a:ext cx="4133850" cy="23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Effect of the individual coefficients: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571999" y="3098343"/>
            <a:ext cx="4191991"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191989" y="3763663"/>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3" name="Google Shape;717;p40">
            <a:extLst>
              <a:ext uri="{FF2B5EF4-FFF2-40B4-BE49-F238E27FC236}">
                <a16:creationId xmlns:a16="http://schemas.microsoft.com/office/drawing/2014/main" id="{0B631CEB-F3E8-425D-8277-4ACCBE92CC98}"/>
              </a:ext>
            </a:extLst>
          </p:cNvPr>
          <p:cNvSpPr/>
          <p:nvPr/>
        </p:nvSpPr>
        <p:spPr>
          <a:xfrm>
            <a:off x="348052"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SUB-</a:t>
            </a:r>
            <a:r>
              <a:rPr lang="de-DE" dirty="0" err="1"/>
              <a:t>CONCLUSION</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1778203"/>
            <a:ext cx="7575973" cy="18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Differentiating between states seems to be beneficial in improving the prediction, due to </a:t>
            </a:r>
            <a:r>
              <a:rPr lang="en-US" altLang="en-US" sz="2000" dirty="0">
                <a:solidFill>
                  <a:srgbClr val="FFFFFF"/>
                </a:solidFill>
                <a:latin typeface="Hind" panose="020B0604020202020204" charset="0"/>
                <a:cs typeface="Hind" panose="020B0604020202020204" charset="0"/>
              </a:rPr>
              <a:t>the</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differences in trend </a:t>
            </a:r>
            <a:r>
              <a:rPr lang="en-US" altLang="en-US" sz="2000" dirty="0">
                <a:solidFill>
                  <a:srgbClr val="FFFFFF"/>
                </a:solidFill>
                <a:latin typeface="Hind" panose="020B0604020202020204" charset="0"/>
                <a:cs typeface="Hind" panose="020B0604020202020204" charset="0"/>
              </a:rPr>
              <a:t>for</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each</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state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FFFFFF"/>
                </a:solidFill>
                <a:latin typeface="Hind" panose="020B0604020202020204" charset="0"/>
                <a:cs typeface="Hind" panose="020B0604020202020204" charset="0"/>
              </a:rPr>
              <a:t>The trend for each age group regarding the hospitalization looks however quite similar</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p>
        </p:txBody>
      </p:sp>
    </p:spTree>
    <p:extLst>
      <p:ext uri="{BB962C8B-B14F-4D97-AF65-F5344CB8AC3E}">
        <p14:creationId xmlns:p14="http://schemas.microsoft.com/office/powerpoint/2010/main" val="3389707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39400"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err="1">
                <a:solidFill>
                  <a:schemeClr val="bg1"/>
                </a:solidFill>
                <a:latin typeface="Pathway Gothic One" panose="020B0604020202020204" charset="0"/>
              </a:rPr>
              <a:t>Stationarity</a:t>
            </a:r>
            <a:endParaRPr sz="1800" dirty="0">
              <a:solidFill>
                <a:schemeClr val="bg1"/>
              </a:solidFill>
              <a:latin typeface="Pathway Gothic One" panose="020B0604020202020204" charset="0"/>
            </a:endParaRPr>
          </a:p>
        </p:txBody>
      </p:sp>
      <p:sp>
        <p:nvSpPr>
          <p:cNvPr id="1389" name="Google Shape;1389;p52"/>
          <p:cNvSpPr/>
          <p:nvPr/>
        </p:nvSpPr>
        <p:spPr>
          <a:xfrm>
            <a:off x="3909159" y="3553694"/>
            <a:ext cx="1239399"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err="1">
                <a:solidFill>
                  <a:schemeClr val="bg1"/>
                </a:solidFill>
                <a:latin typeface="Pathway Gothic One" panose="020B0604020202020204" charset="0"/>
              </a:rPr>
              <a:t>Seasonality</a:t>
            </a:r>
            <a:endParaRPr sz="18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25843"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dirty="0">
                <a:solidFill>
                  <a:srgbClr val="F8F8F8"/>
                </a:solidFill>
                <a:latin typeface="Hind" panose="020B0604020202020204" charset="0"/>
                <a:cs typeface="Hind" panose="020B0604020202020204" charset="0"/>
              </a:rPr>
              <a:t>Such as the time of the year or the day of the week?</a:t>
            </a:r>
          </a:p>
        </p:txBody>
      </p:sp>
      <p:sp>
        <p:nvSpPr>
          <p:cNvPr id="1399" name="Google Shape;1399;p52"/>
          <p:cNvSpPr txBox="1">
            <a:spLocks noGrp="1"/>
          </p:cNvSpPr>
          <p:nvPr>
            <p:ph type="ctrTitle" idx="4294967295"/>
          </p:nvPr>
        </p:nvSpPr>
        <p:spPr>
          <a:xfrm flipH="1">
            <a:off x="4624482" y="2702788"/>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rPr>
              <a:t>02</a:t>
            </a:r>
            <a:endParaRPr sz="2400" b="1" dirty="0">
              <a:solidFill>
                <a:schemeClr val="lt1"/>
              </a:solidFill>
            </a:endParaRP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25843" y="1509976"/>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dirty="0">
                <a:solidFill>
                  <a:srgbClr val="F8F8F8"/>
                </a:solidFill>
                <a:latin typeface="Hind" panose="020B0604020202020204" charset="0"/>
                <a:cs typeface="Hind" panose="020B0604020202020204" charset="0"/>
              </a:rPr>
              <a:t>Does the time series show a clear trend or is it stable over the course of time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9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
        <p:nvSpPr>
          <p:cNvPr id="9" name="Textfeld 8">
            <a:extLst>
              <a:ext uri="{FF2B5EF4-FFF2-40B4-BE49-F238E27FC236}">
                <a16:creationId xmlns:a16="http://schemas.microsoft.com/office/drawing/2014/main" id="{B93EDD54-23D8-4594-BFED-A99C6B75FB77}"/>
              </a:ext>
            </a:extLst>
          </p:cNvPr>
          <p:cNvSpPr txBox="1"/>
          <p:nvPr/>
        </p:nvSpPr>
        <p:spPr>
          <a:xfrm>
            <a:off x="0" y="4739962"/>
            <a:ext cx="32733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3</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Tree>
    <p:extLst>
      <p:ext uri="{BB962C8B-B14F-4D97-AF65-F5344CB8AC3E}">
        <p14:creationId xmlns:p14="http://schemas.microsoft.com/office/powerpoint/2010/main" val="282569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6B0C4319-B1BF-4924-83DC-3D9B1E3EECF9}"/>
              </a:ext>
            </a:extLst>
          </p:cNvPr>
          <p:cNvSpPr/>
          <p:nvPr/>
        </p:nvSpPr>
        <p:spPr>
          <a:xfrm>
            <a:off x="2283544" y="1555999"/>
            <a:ext cx="4576911" cy="755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800" dirty="0" err="1">
                <a:solidFill>
                  <a:srgbClr val="212E73"/>
                </a:solidFill>
                <a:latin typeface="Hind" panose="020B0604020202020204" charset="0"/>
                <a:cs typeface="Hind" panose="020B0604020202020204" charset="0"/>
              </a:rPr>
              <a:t>Y</a:t>
            </a:r>
            <a:r>
              <a:rPr lang="en-US" altLang="en-US" sz="2800" baseline="-25000" dirty="0" err="1">
                <a:solidFill>
                  <a:srgbClr val="212E73"/>
                </a:solidFill>
                <a:latin typeface="Hind" panose="020B0604020202020204" charset="0"/>
                <a:cs typeface="Hind" panose="020B0604020202020204" charset="0"/>
              </a:rPr>
              <a:t>t</a:t>
            </a:r>
            <a:r>
              <a:rPr lang="en-US" altLang="en-US" sz="2800" dirty="0">
                <a:solidFill>
                  <a:srgbClr val="212E73"/>
                </a:solidFill>
                <a:latin typeface="Hind" panose="020B0604020202020204" charset="0"/>
                <a:cs typeface="Hind" panose="020B0604020202020204" charset="0"/>
              </a:rPr>
              <a:t> = </a:t>
            </a:r>
            <a:r>
              <a:rPr lang="el-GR" altLang="en-US" sz="2800" dirty="0">
                <a:solidFill>
                  <a:srgbClr val="212E73"/>
                </a:solidFill>
                <a:latin typeface="Hind" panose="020B0604020202020204" charset="0"/>
                <a:cs typeface="Hind" panose="020B0604020202020204" charset="0"/>
              </a:rPr>
              <a:t>χ</a:t>
            </a:r>
            <a:r>
              <a:rPr lang="de-DE" altLang="en-US" sz="2800" baseline="-25000" dirty="0">
                <a:solidFill>
                  <a:srgbClr val="212E73"/>
                </a:solidFill>
                <a:latin typeface="Hind" panose="020B0604020202020204" charset="0"/>
                <a:cs typeface="Hind" panose="020B0604020202020204" charset="0"/>
              </a:rPr>
              <a:t>0</a:t>
            </a:r>
            <a:r>
              <a:rPr lang="en-US" altLang="en-US" sz="2800" dirty="0">
                <a:solidFill>
                  <a:srgbClr val="212E73"/>
                </a:solidFill>
                <a:latin typeface="Hind" panose="020B0604020202020204" charset="0"/>
                <a:cs typeface="Hind" panose="020B0604020202020204" charset="0"/>
              </a:rPr>
              <a:t> </a:t>
            </a:r>
            <a:r>
              <a:rPr lang="en-US" altLang="en-US" sz="28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2800" dirty="0">
                <a:solidFill>
                  <a:srgbClr val="212E73"/>
                </a:solidFill>
                <a:latin typeface="Hind" panose="020B0604020202020204" charset="0"/>
                <a:cs typeface="Hind" panose="020B0604020202020204" charset="0"/>
              </a:rPr>
              <a:t>a</a:t>
            </a:r>
            <a:r>
              <a:rPr lang="en-US" altLang="en-US" sz="2800" baseline="-25000" dirty="0">
                <a:solidFill>
                  <a:srgbClr val="212E73"/>
                </a:solidFill>
                <a:latin typeface="Hind" panose="020B0604020202020204" charset="0"/>
                <a:cs typeface="Hind" panose="020B0604020202020204" charset="0"/>
              </a:rPr>
              <a:t>t</a:t>
            </a:r>
            <a:r>
              <a:rPr lang="en-US" altLang="en-US" sz="2800" dirty="0">
                <a:solidFill>
                  <a:srgbClr val="212E73"/>
                </a:solidFill>
                <a:latin typeface="Hind" panose="020B0604020202020204" charset="0"/>
                <a:cs typeface="Hind" panose="020B0604020202020204" charset="0"/>
              </a:rPr>
              <a:t> + </a:t>
            </a:r>
            <a:r>
              <a:rPr lang="el-GR" altLang="en-US" sz="2800" dirty="0">
                <a:solidFill>
                  <a:srgbClr val="212E73"/>
                </a:solidFill>
                <a:latin typeface="Hind" panose="020B0604020202020204" charset="0"/>
                <a:cs typeface="Hind" panose="020B0604020202020204" charset="0"/>
              </a:rPr>
              <a:t>χ</a:t>
            </a:r>
            <a:r>
              <a:rPr lang="de-DE" altLang="en-US" sz="2800" baseline="-25000" dirty="0">
                <a:solidFill>
                  <a:srgbClr val="212E73"/>
                </a:solidFill>
                <a:latin typeface="Hind" panose="020B0604020202020204" charset="0"/>
                <a:cs typeface="Hind" panose="020B0604020202020204" charset="0"/>
              </a:rPr>
              <a:t>1</a:t>
            </a:r>
            <a:r>
              <a:rPr lang="en-US" altLang="en-US" sz="2800" baseline="-25000" dirty="0">
                <a:solidFill>
                  <a:srgbClr val="212E73"/>
                </a:solidFill>
                <a:latin typeface="Hind" panose="020B0604020202020204" charset="0"/>
                <a:cs typeface="Hind" panose="020B0604020202020204" charset="0"/>
              </a:rPr>
              <a:t> </a:t>
            </a:r>
            <a:r>
              <a:rPr lang="en-US" altLang="en-US" sz="28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800" dirty="0">
                <a:solidFill>
                  <a:srgbClr val="212E73"/>
                </a:solidFill>
                <a:latin typeface="Hind" panose="020B0604020202020204" charset="0"/>
                <a:cs typeface="Hind" panose="020B0604020202020204" charset="0"/>
              </a:rPr>
              <a:t> a</a:t>
            </a:r>
            <a:r>
              <a:rPr lang="en-US" altLang="en-US" sz="2800" baseline="-25000" dirty="0">
                <a:solidFill>
                  <a:srgbClr val="212E73"/>
                </a:solidFill>
                <a:latin typeface="Hind" panose="020B0604020202020204" charset="0"/>
                <a:cs typeface="Hind" panose="020B0604020202020204" charset="0"/>
              </a:rPr>
              <a:t>t-1 </a:t>
            </a:r>
            <a:r>
              <a:rPr lang="en-US" altLang="en-US" sz="2800" dirty="0">
                <a:solidFill>
                  <a:srgbClr val="212E73"/>
                </a:solidFill>
                <a:latin typeface="Hind" panose="020B0604020202020204" charset="0"/>
                <a:cs typeface="Hind" panose="020B0604020202020204" charset="0"/>
              </a:rPr>
              <a:t>+ …</a:t>
            </a:r>
          </a:p>
        </p:txBody>
      </p:sp>
      <p:sp>
        <p:nvSpPr>
          <p:cNvPr id="8" name="Google Shape;717;p40">
            <a:extLst>
              <a:ext uri="{FF2B5EF4-FFF2-40B4-BE49-F238E27FC236}">
                <a16:creationId xmlns:a16="http://schemas.microsoft.com/office/drawing/2014/main" id="{2965CC3A-6140-44D7-982A-6F39F8296B88}"/>
              </a:ext>
            </a:extLst>
          </p:cNvPr>
          <p:cNvSpPr/>
          <p:nvPr/>
        </p:nvSpPr>
        <p:spPr>
          <a:xfrm>
            <a:off x="561499" y="2943749"/>
            <a:ext cx="3024141"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N(0,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20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χ</a:t>
            </a:r>
            <a:r>
              <a:rPr lang="en-US" altLang="en-US" sz="2000" baseline="-25000" dirty="0" err="1">
                <a:solidFill>
                  <a:srgbClr val="212E73"/>
                </a:solidFill>
                <a:latin typeface="Hind" panose="020B0604020202020204" charset="0"/>
                <a:cs typeface="Hind" panose="020B0604020202020204" charset="0"/>
              </a:rPr>
              <a:t>i</a:t>
            </a:r>
            <a:r>
              <a:rPr lang="en-US" altLang="en-US" sz="2000" dirty="0">
                <a:solidFill>
                  <a:srgbClr val="212E73"/>
                </a:solidFill>
                <a:latin typeface="Hind" panose="020B0604020202020204" charset="0"/>
                <a:cs typeface="Hind" panose="020B0604020202020204" charset="0"/>
              </a:rPr>
              <a:t> weights, </a:t>
            </a:r>
            <a:r>
              <a:rPr lang="en-US" altLang="en-US" sz="2000" dirty="0" err="1">
                <a:solidFill>
                  <a:srgbClr val="212E73"/>
                </a:solidFill>
                <a:latin typeface="Hind" panose="020B0604020202020204" charset="0"/>
                <a:cs typeface="Hind" panose="020B0604020202020204" charset="0"/>
              </a:rPr>
              <a:t>i</a:t>
            </a:r>
            <a:r>
              <a:rPr lang="en-US" altLang="en-US" sz="2000" dirty="0">
                <a:solidFill>
                  <a:srgbClr val="212E73"/>
                </a:solidFill>
                <a:latin typeface="Hind" panose="020B0604020202020204" charset="0"/>
                <a:cs typeface="Hind" panose="020B0604020202020204" charset="0"/>
              </a:rPr>
              <a:t> = 0, 1, 2, ...</a:t>
            </a:r>
          </a:p>
        </p:txBody>
      </p:sp>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a:t>
            </a:r>
            <a:r>
              <a:rPr lang="de-DE" dirty="0" err="1"/>
              <a:t>TYPES</a:t>
            </a:r>
            <a:r>
              <a:rPr lang="de-DE" dirty="0"/>
              <a:t> </a:t>
            </a:r>
            <a:r>
              <a:rPr lang="de-DE" dirty="0" err="1"/>
              <a:t>OF</a:t>
            </a:r>
            <a:r>
              <a:rPr lang="de-DE" dirty="0"/>
              <a:t>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00884" y="1816049"/>
            <a:ext cx="7942231" cy="18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Moving average models - MA(q)</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Autoregressive models - AR(p)</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Autoregressive moving average models - </a:t>
            </a:r>
            <a:r>
              <a:rPr lang="en-US" altLang="en-US" sz="2000" dirty="0" err="1">
                <a:solidFill>
                  <a:srgbClr val="F8F8F8"/>
                </a:solidFill>
                <a:latin typeface="Hind" panose="020B0604020202020204" charset="0"/>
                <a:cs typeface="Hind" panose="020B0604020202020204" charset="0"/>
              </a:rPr>
              <a:t>ARMA</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p,q</a:t>
            </a:r>
            <a:r>
              <a:rPr lang="en-US"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Autoregressive integrated moving average models - ARIMA(</a:t>
            </a:r>
            <a:r>
              <a:rPr lang="en-US" altLang="en-US" sz="2000" dirty="0" err="1">
                <a:solidFill>
                  <a:srgbClr val="F8F8F8"/>
                </a:solidFill>
                <a:latin typeface="Hind" panose="020B0604020202020204" charset="0"/>
                <a:cs typeface="Hind" panose="020B0604020202020204" charset="0"/>
              </a:rPr>
              <a:t>p,d,q</a:t>
            </a:r>
            <a:r>
              <a:rPr lang="en-US"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2000" dirty="0" err="1">
                <a:solidFill>
                  <a:srgbClr val="F8F8F8"/>
                </a:solidFill>
                <a:latin typeface="Hind" panose="020B0604020202020204" charset="0"/>
                <a:cs typeface="Hind" panose="020B0604020202020204" charset="0"/>
              </a:rPr>
              <a:t>P,D,Q</a:t>
            </a:r>
            <a:r>
              <a:rPr lang="en-US" altLang="en-US" sz="2000" dirty="0">
                <a:solidFill>
                  <a:srgbClr val="F8F8F8"/>
                </a:solidFill>
                <a:latin typeface="Hind" panose="020B0604020202020204" charset="0"/>
                <a:cs typeface="Hind" panose="020B0604020202020204" charset="0"/>
              </a:rPr>
              <a:t>)</a:t>
            </a:r>
            <a:r>
              <a:rPr lang="en-US" altLang="en-US" sz="2000" baseline="-25000" dirty="0">
                <a:solidFill>
                  <a:srgbClr val="F8F8F8"/>
                </a:solidFill>
                <a:latin typeface="Hind" panose="020B0604020202020204" charset="0"/>
                <a:cs typeface="Hind" panose="020B0604020202020204" charset="0"/>
              </a:rPr>
              <a:t>s</a:t>
            </a:r>
            <a:endParaRPr lang="en-US" altLang="en-US" sz="2000" dirty="0">
              <a:solidFill>
                <a:srgbClr val="F8F8F8"/>
              </a:solidFill>
              <a:latin typeface="Hind" panose="020B0604020202020204" charset="0"/>
              <a:cs typeface="Hind" panose="020B0604020202020204" charset="0"/>
            </a:endParaRP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3576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EXAMPLE</a:t>
            </a:r>
            <a:r>
              <a:rPr lang="de-DE" dirty="0"/>
              <a:t> </a:t>
            </a:r>
            <a:r>
              <a:rPr lang="de-DE" dirty="0" err="1"/>
              <a:t>OF</a:t>
            </a:r>
            <a:r>
              <a:rPr lang="de-DE" dirty="0"/>
              <a:t> AUTOREGRESSIVE MODELS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305822" y="3253245"/>
            <a:ext cx="5406929"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2000" dirty="0" err="1">
                <a:solidFill>
                  <a:srgbClr val="F8F8F8"/>
                </a:solidFill>
                <a:latin typeface="Hind" panose="020B0604020202020204" charset="0"/>
                <a:cs typeface="Hind" panose="020B0604020202020204" charset="0"/>
                <a:sym typeface="Wingdings" pitchFamily="2" charset="2"/>
              </a:rPr>
              <a:t>y</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b</a:t>
            </a:r>
            <a:r>
              <a:rPr lang="en-US" altLang="en-US" sz="2000" baseline="-25000" dirty="0">
                <a:solidFill>
                  <a:srgbClr val="F8F8F8"/>
                </a:solidFill>
                <a:latin typeface="Hind" panose="020B0604020202020204" charset="0"/>
                <a:cs typeface="Hind" panose="020B0604020202020204" charset="0"/>
                <a:sym typeface="Wingdings" pitchFamily="2" charset="2"/>
              </a:rPr>
              <a:t>1</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sym typeface="Wingdings" pitchFamily="2" charset="2"/>
              </a:rPr>
              <a:t>x</a:t>
            </a:r>
            <a:r>
              <a:rPr lang="en-US" altLang="en-US" sz="2000" baseline="-25000" dirty="0">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a:t>
            </a:r>
            <a:r>
              <a:rPr lang="en-US" altLang="en-US" sz="2000" dirty="0" err="1">
                <a:solidFill>
                  <a:srgbClr val="F8F8F8"/>
                </a:solidFill>
                <a:latin typeface="Hind" panose="020B0604020202020204" charset="0"/>
                <a:cs typeface="Hind" panose="020B0604020202020204" charset="0"/>
                <a:sym typeface="Wingdings" pitchFamily="2" charset="2"/>
              </a:rPr>
              <a:t>ε</a:t>
            </a:r>
            <a:r>
              <a:rPr lang="en-US" altLang="en-US" sz="2000" baseline="-25000" dirty="0" err="1">
                <a:solidFill>
                  <a:srgbClr val="F8F8F8"/>
                </a:solidFill>
                <a:latin typeface="Hind" panose="020B0604020202020204" charset="0"/>
                <a:cs typeface="Hind" panose="020B0604020202020204" charset="0"/>
                <a:sym typeface="Wingdings" pitchFamily="2" charset="2"/>
              </a:rPr>
              <a:t>t</a:t>
            </a:r>
            <a:endParaRPr lang="en-US" altLang="en-US" sz="20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Where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699402" y="327369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67423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a:t>
            </a:r>
            <a:r>
              <a:rPr lang="de-DE" dirty="0" err="1"/>
              <a:t>ACF</a:t>
            </a:r>
            <a:r>
              <a:rPr lang="de-DE" dirty="0"/>
              <a:t> AND </a:t>
            </a:r>
            <a:r>
              <a:rPr lang="de-DE" dirty="0" err="1"/>
              <a:t>PACF</a:t>
            </a:r>
            <a:r>
              <a:rPr lang="de-DE" dirty="0"/>
              <a:t>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13" name="Grafik 12">
            <a:extLst>
              <a:ext uri="{FF2B5EF4-FFF2-40B4-BE49-F238E27FC236}">
                <a16:creationId xmlns:a16="http://schemas.microsoft.com/office/drawing/2014/main" id="{6A68C622-6882-F342-A6E0-E3A09391E0DC}"/>
              </a:ext>
            </a:extLst>
          </p:cNvPr>
          <p:cNvPicPr>
            <a:picLocks noChangeAspect="1"/>
          </p:cNvPicPr>
          <p:nvPr/>
        </p:nvPicPr>
        <p:blipFill>
          <a:blip r:embed="rId3"/>
          <a:stretch>
            <a:fillRect/>
          </a:stretch>
        </p:blipFill>
        <p:spPr>
          <a:xfrm>
            <a:off x="4572000" y="1127797"/>
            <a:ext cx="3196997" cy="18477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EE4631A3-3DCE-1546-85B1-5A532089C711}"/>
              </a:ext>
            </a:extLst>
          </p:cNvPr>
          <p:cNvPicPr>
            <a:picLocks noChangeAspect="1"/>
          </p:cNvPicPr>
          <p:nvPr/>
        </p:nvPicPr>
        <p:blipFill>
          <a:blip r:embed="rId4"/>
          <a:stretch>
            <a:fillRect/>
          </a:stretch>
        </p:blipFill>
        <p:spPr>
          <a:xfrm>
            <a:off x="4572649" y="3101311"/>
            <a:ext cx="3196348" cy="1828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Google Shape;717;p40">
            <a:extLst>
              <a:ext uri="{FF2B5EF4-FFF2-40B4-BE49-F238E27FC236}">
                <a16:creationId xmlns:a16="http://schemas.microsoft.com/office/drawing/2014/main" id="{35DC050C-54E3-4E17-8C70-8999E71B990F}"/>
              </a:ext>
            </a:extLst>
          </p:cNvPr>
          <p:cNvSpPr/>
          <p:nvPr/>
        </p:nvSpPr>
        <p:spPr>
          <a:xfrm>
            <a:off x="748605" y="1502420"/>
            <a:ext cx="3383574"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dirty="0" err="1">
                <a:solidFill>
                  <a:srgbClr val="212E73"/>
                </a:solidFill>
                <a:latin typeface="Hind" panose="020B0604020202020204" charset="0"/>
                <a:cs typeface="Hind" panose="020B0604020202020204" charset="0"/>
              </a:rPr>
              <a:t>ACF</a:t>
            </a:r>
            <a:endParaRPr lang="en-US" altLang="en-US" sz="1800" b="1"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en-US" altLang="en-US" sz="1800" b="1" dirty="0">
                <a:solidFill>
                  <a:srgbClr val="212E73"/>
                </a:solidFill>
                <a:latin typeface="Hind" panose="020B0604020202020204" charset="0"/>
                <a:cs typeface="Hind" panose="020B0604020202020204" charset="0"/>
              </a:rPr>
              <a:t>Autocorrelation</a:t>
            </a:r>
          </a:p>
          <a:p>
            <a:pPr lvl="0" algn="ctr" eaLnBrk="0" fontAlgn="base" hangingPunct="0">
              <a:spcBef>
                <a:spcPct val="0"/>
              </a:spcBef>
              <a:spcAft>
                <a:spcPct val="0"/>
              </a:spcAft>
              <a:buClrTx/>
            </a:pP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dirty="0">
                <a:solidFill>
                  <a:srgbClr val="212E73"/>
                </a:solidFill>
                <a:latin typeface="Hind" panose="020B0604020202020204" charset="0"/>
                <a:cs typeface="Hind" panose="020B0604020202020204" charset="0"/>
              </a:rPr>
              <a:t>(h)</a:t>
            </a:r>
          </a:p>
        </p:txBody>
      </p:sp>
      <p:sp>
        <p:nvSpPr>
          <p:cNvPr id="11" name="Google Shape;717;p40">
            <a:extLst>
              <a:ext uri="{FF2B5EF4-FFF2-40B4-BE49-F238E27FC236}">
                <a16:creationId xmlns:a16="http://schemas.microsoft.com/office/drawing/2014/main" id="{48588F83-473B-4D05-9B3E-B9277EAB8DC8}"/>
              </a:ext>
            </a:extLst>
          </p:cNvPr>
          <p:cNvSpPr/>
          <p:nvPr/>
        </p:nvSpPr>
        <p:spPr>
          <a:xfrm>
            <a:off x="748605" y="3392060"/>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dirty="0" err="1">
                <a:solidFill>
                  <a:srgbClr val="212E73"/>
                </a:solidFill>
                <a:latin typeface="Hind" panose="020B0604020202020204" charset="0"/>
                <a:cs typeface="Hind" panose="020B0604020202020204" charset="0"/>
              </a:rPr>
              <a:t>PACF</a:t>
            </a:r>
            <a:endParaRPr lang="en-US" altLang="en-US" sz="2000" b="1"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en-US" altLang="en-US" sz="2000" b="1" dirty="0">
                <a:solidFill>
                  <a:srgbClr val="212E73"/>
                </a:solidFill>
                <a:latin typeface="Hind" panose="020B0604020202020204" charset="0"/>
                <a:cs typeface="Hind" panose="020B0604020202020204" charset="0"/>
              </a:rPr>
              <a:t>Partial autocorrelation</a:t>
            </a:r>
          </a:p>
          <a:p>
            <a:pPr lvl="0" algn="ctr" eaLnBrk="0" fontAlgn="base" hangingPunct="0">
              <a:spcBef>
                <a:spcPct val="0"/>
              </a:spcBef>
              <a:spcAft>
                <a:spcPct val="0"/>
              </a:spcAft>
              <a:buClrTx/>
            </a:pP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2000" dirty="0">
                <a:solidFill>
                  <a:srgbClr val="212E73"/>
                </a:solidFill>
                <a:latin typeface="Hind" panose="020B0604020202020204" charset="0"/>
                <a:cs typeface="Hind" panose="020B0604020202020204" charset="0"/>
              </a:rPr>
              <a:t>(h) </a:t>
            </a:r>
          </a:p>
        </p:txBody>
      </p:sp>
    </p:spTree>
    <p:extLst>
      <p:ext uri="{BB962C8B-B14F-4D97-AF65-F5344CB8AC3E}">
        <p14:creationId xmlns:p14="http://schemas.microsoft.com/office/powerpoint/2010/main" val="4265719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a:t>
            </a:r>
            <a:r>
              <a:rPr lang="de-DE" dirty="0" err="1"/>
              <a:t>DECISION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06A6CA9D-B556-E542-8F7D-2DF025499BDC}"/>
              </a:ext>
            </a:extLst>
          </p:cNvPr>
          <p:cNvPicPr>
            <a:picLocks noChangeAspect="1"/>
          </p:cNvPicPr>
          <p:nvPr/>
        </p:nvPicPr>
        <p:blipFill>
          <a:blip r:embed="rId3"/>
          <a:stretch>
            <a:fillRect/>
          </a:stretch>
        </p:blipFill>
        <p:spPr>
          <a:xfrm>
            <a:off x="4571999" y="1733049"/>
            <a:ext cx="4227071" cy="2381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hteck 7">
            <a:extLst>
              <a:ext uri="{FF2B5EF4-FFF2-40B4-BE49-F238E27FC236}">
                <a16:creationId xmlns:a16="http://schemas.microsoft.com/office/drawing/2014/main" id="{02FC8538-FBCD-FF4F-ABF5-3DAEB46DEA74}"/>
              </a:ext>
            </a:extLst>
          </p:cNvPr>
          <p:cNvSpPr/>
          <p:nvPr/>
        </p:nvSpPr>
        <p:spPr>
          <a:xfrm>
            <a:off x="5083342" y="2870060"/>
            <a:ext cx="1546058" cy="4030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722818D4-C24A-E343-91DD-64E5204B6CFF}"/>
              </a:ext>
            </a:extLst>
          </p:cNvPr>
          <p:cNvSpPr/>
          <p:nvPr/>
        </p:nvSpPr>
        <p:spPr>
          <a:xfrm>
            <a:off x="6629400" y="2870060"/>
            <a:ext cx="1546058" cy="4030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752E2BB2-76C4-FA4A-8503-02BE135B1F8F}"/>
              </a:ext>
            </a:extLst>
          </p:cNvPr>
          <p:cNvSpPr txBox="1"/>
          <p:nvPr/>
        </p:nvSpPr>
        <p:spPr>
          <a:xfrm>
            <a:off x="5083342" y="3273118"/>
            <a:ext cx="325730" cy="338554"/>
          </a:xfrm>
          <a:prstGeom prst="rect">
            <a:avLst/>
          </a:prstGeom>
          <a:noFill/>
        </p:spPr>
        <p:txBody>
          <a:bodyPr wrap="none" rtlCol="0">
            <a:spAutoFit/>
          </a:bodyPr>
          <a:lstStyle/>
          <a:p>
            <a:r>
              <a:rPr lang="en-US" sz="1600" b="1" dirty="0">
                <a:solidFill>
                  <a:schemeClr val="tx1"/>
                </a:solidFill>
                <a:latin typeface="Hind" panose="020B0604020202020204" charset="0"/>
                <a:cs typeface="Hind" panose="020B0604020202020204" charset="0"/>
              </a:rPr>
              <a:t>A</a:t>
            </a:r>
          </a:p>
        </p:txBody>
      </p:sp>
      <p:sp>
        <p:nvSpPr>
          <p:cNvPr id="11" name="Textfeld 10">
            <a:extLst>
              <a:ext uri="{FF2B5EF4-FFF2-40B4-BE49-F238E27FC236}">
                <a16:creationId xmlns:a16="http://schemas.microsoft.com/office/drawing/2014/main" id="{DE7C651D-BF2B-5542-8D18-6C96640E7664}"/>
              </a:ext>
            </a:extLst>
          </p:cNvPr>
          <p:cNvSpPr txBox="1"/>
          <p:nvPr/>
        </p:nvSpPr>
        <p:spPr>
          <a:xfrm>
            <a:off x="7958921" y="3257649"/>
            <a:ext cx="308098" cy="338554"/>
          </a:xfrm>
          <a:prstGeom prst="rect">
            <a:avLst/>
          </a:prstGeom>
          <a:noFill/>
        </p:spPr>
        <p:txBody>
          <a:bodyPr wrap="none" rtlCol="0">
            <a:spAutoFit/>
          </a:bodyPr>
          <a:lstStyle/>
          <a:p>
            <a:r>
              <a:rPr lang="en-US" sz="1600" b="1" dirty="0">
                <a:solidFill>
                  <a:schemeClr val="tx1"/>
                </a:solidFill>
                <a:latin typeface="Hind" panose="020B0604020202020204" charset="0"/>
                <a:cs typeface="Hind" panose="020B0604020202020204" charset="0"/>
              </a:rPr>
              <a:t>B</a:t>
            </a:r>
          </a:p>
        </p:txBody>
      </p:sp>
      <p:sp>
        <p:nvSpPr>
          <p:cNvPr id="12" name="Google Shape;717;p40">
            <a:extLst>
              <a:ext uri="{FF2B5EF4-FFF2-40B4-BE49-F238E27FC236}">
                <a16:creationId xmlns:a16="http://schemas.microsoft.com/office/drawing/2014/main" id="{4D48189B-3E65-469D-872C-74242D157AE8}"/>
              </a:ext>
            </a:extLst>
          </p:cNvPr>
          <p:cNvSpPr/>
          <p:nvPr/>
        </p:nvSpPr>
        <p:spPr>
          <a:xfrm>
            <a:off x="496378" y="1401570"/>
            <a:ext cx="3813935" cy="3044207"/>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marL="342900" lvl="0" indent="-342900" eaLnBrk="0" fontAlgn="base" hangingPunct="0">
              <a:spcBef>
                <a:spcPct val="0"/>
              </a:spcBef>
              <a:spcAft>
                <a:spcPct val="0"/>
              </a:spcAft>
              <a:buClrTx/>
              <a:buFont typeface="Arial" panose="020B0604020202020204" pitchFamily="34" charset="0"/>
              <a:buChar char="•"/>
            </a:pPr>
            <a:r>
              <a:rPr lang="en-US" altLang="en-US" sz="2000" dirty="0">
                <a:solidFill>
                  <a:srgbClr val="212E73"/>
                </a:solidFill>
                <a:latin typeface="Hind" panose="020B0604020202020204" charset="0"/>
                <a:cs typeface="Hind" panose="020B0604020202020204" charset="0"/>
              </a:rPr>
              <a:t>The time series is not stationary</a:t>
            </a:r>
          </a:p>
          <a:p>
            <a:pPr marL="342900" lvl="0" indent="-342900" eaLnBrk="0" fontAlgn="base" hangingPunct="0">
              <a:spcBef>
                <a:spcPct val="0"/>
              </a:spcBef>
              <a:spcAft>
                <a:spcPct val="0"/>
              </a:spcAft>
              <a:buClrTx/>
              <a:buFont typeface="Arial" panose="020B0604020202020204" pitchFamily="34" charset="0"/>
              <a:buChar char="•"/>
            </a:pPr>
            <a:r>
              <a:rPr lang="en-US" altLang="en-US" sz="2000" dirty="0">
                <a:solidFill>
                  <a:srgbClr val="212E73"/>
                </a:solidFill>
                <a:latin typeface="Hind" panose="020B0604020202020204" charset="0"/>
                <a:cs typeface="Hind" panose="020B0604020202020204" charset="0"/>
              </a:rPr>
              <a:t>The time series is seasonal</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anose="05000000000000000000" pitchFamily="2" charset="2"/>
              </a:rPr>
              <a:t></a:t>
            </a:r>
            <a:r>
              <a:rPr lang="en-US" altLang="en-US" sz="2000" dirty="0">
                <a:solidFill>
                  <a:srgbClr val="212E73"/>
                </a:solidFill>
                <a:latin typeface="Hind" panose="020B0604020202020204" charset="0"/>
                <a:cs typeface="Hind" panose="020B0604020202020204" charset="0"/>
              </a:rPr>
              <a:t> ARIMA(P, D, Q)</a:t>
            </a:r>
            <a:r>
              <a:rPr lang="en-US" altLang="en-US" sz="2000" baseline="-25000" dirty="0">
                <a:solidFill>
                  <a:srgbClr val="212E73"/>
                </a:solidFill>
                <a:latin typeface="Hind" panose="020B0604020202020204" charset="0"/>
                <a:cs typeface="Hind" panose="020B0604020202020204" charset="0"/>
              </a:rPr>
              <a:t>s</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marL="342900" lvl="0" indent="-342900" eaLnBrk="0" fontAlgn="base" hangingPunct="0">
              <a:spcBef>
                <a:spcPct val="0"/>
              </a:spcBef>
              <a:spcAft>
                <a:spcPct val="0"/>
              </a:spcAft>
              <a:buClrTx/>
              <a:buFont typeface="Arial" panose="020B0604020202020204" pitchFamily="34" charset="0"/>
              <a:buChar char="•"/>
            </a:pPr>
            <a:r>
              <a:rPr lang="en-US" altLang="en-US" sz="2000" dirty="0">
                <a:solidFill>
                  <a:srgbClr val="212E73"/>
                </a:solidFill>
                <a:latin typeface="Hind" panose="020B0604020202020204" charset="0"/>
                <a:cs typeface="Hind" panose="020B0604020202020204" charset="0"/>
              </a:rPr>
              <a:t>Using model selection we receive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anose="05000000000000000000" pitchFamily="2" charset="2"/>
              </a:rPr>
              <a:t></a:t>
            </a:r>
            <a:r>
              <a:rPr lang="en-US" altLang="en-US" sz="2000" dirty="0">
                <a:solidFill>
                  <a:srgbClr val="212E73"/>
                </a:solidFill>
                <a:latin typeface="Hind" panose="020B0604020202020204" charset="0"/>
                <a:cs typeface="Hind" panose="020B0604020202020204" charset="0"/>
              </a:rPr>
              <a:t>ARIMA(0, 1, 1)</a:t>
            </a:r>
            <a:r>
              <a:rPr lang="en-US" altLang="en-US" sz="2000" baseline="-25000" dirty="0">
                <a:solidFill>
                  <a:srgbClr val="212E73"/>
                </a:solidFill>
                <a:latin typeface="Hind" panose="020B0604020202020204" charset="0"/>
                <a:cs typeface="Hind" panose="020B0604020202020204" charset="0"/>
              </a:rPr>
              <a:t>53</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15662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4</a:t>
            </a:r>
            <a:r>
              <a:rPr lang="en-US" altLang="en-US" sz="2000" dirty="0">
                <a:solidFill>
                  <a:srgbClr val="212E73"/>
                </a:solidFill>
                <a:latin typeface="Hind" panose="020B0604020202020204" charset="0"/>
                <a:cs typeface="Hind" panose="020B0604020202020204" charset="0"/>
              </a:rPr>
              <a:t>%</a:t>
            </a:r>
          </a:p>
        </p:txBody>
      </p:sp>
      <p:sp>
        <p:nvSpPr>
          <p:cNvPr id="11" name="Google Shape;717;p40">
            <a:extLst>
              <a:ext uri="{FF2B5EF4-FFF2-40B4-BE49-F238E27FC236}">
                <a16:creationId xmlns:a16="http://schemas.microsoft.com/office/drawing/2014/main" id="{223FD7CC-07E5-4A45-8774-1F6C2CCB99C9}"/>
              </a:ext>
            </a:extLst>
          </p:cNvPr>
          <p:cNvSpPr/>
          <p:nvPr/>
        </p:nvSpPr>
        <p:spPr>
          <a:xfrm>
            <a:off x="5208692" y="3703415"/>
            <a:ext cx="2757129"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19.6</a:t>
            </a:r>
            <a:r>
              <a:rPr lang="en-US" altLang="en-US" sz="2000" dirty="0">
                <a:solidFill>
                  <a:srgbClr val="212E73"/>
                </a:solidFill>
                <a:latin typeface="Hind" panose="020B0604020202020204" charset="0"/>
                <a:cs typeface="Hind" panose="020B0604020202020204" charset="0"/>
              </a:rPr>
              <a:t>%</a:t>
            </a:r>
          </a:p>
        </p:txBody>
      </p:sp>
    </p:spTree>
    <p:extLst>
      <p:ext uri="{BB962C8B-B14F-4D97-AF65-F5344CB8AC3E}">
        <p14:creationId xmlns:p14="http://schemas.microsoft.com/office/powerpoint/2010/main" val="34883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959649"/>
            <a:ext cx="7704000" cy="3787933"/>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AT </a:t>
            </a:r>
            <a:r>
              <a:rPr lang="de-DE" dirty="0" err="1"/>
              <a:t>TWO</a:t>
            </a:r>
            <a:r>
              <a:rPr lang="de-DE" dirty="0"/>
              <a:t> </a:t>
            </a:r>
            <a:r>
              <a:rPr lang="de-DE" dirty="0" err="1"/>
              <a:t>WEEKS</a:t>
            </a:r>
            <a:r>
              <a:rPr lang="de-DE" dirty="0"/>
              <a:t> </a:t>
            </a:r>
            <a:r>
              <a:rPr lang="de-DE" dirty="0" err="1"/>
              <a:t>FOR</a:t>
            </a:r>
            <a:r>
              <a:rPr lang="de-DE" dirty="0"/>
              <a:t>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540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FORECASTING</a:t>
            </a:r>
            <a:r>
              <a:rPr lang="de-DE" dirty="0"/>
              <a:t> </a:t>
            </a:r>
            <a:r>
              <a:rPr lang="de-DE" dirty="0" err="1"/>
              <a:t>RESULTS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022615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981366" y="1986278"/>
            <a:ext cx="769238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u="sng" dirty="0">
                <a:solidFill>
                  <a:srgbClr val="F8F8F8"/>
                </a:solidFill>
                <a:latin typeface="Hind" panose="020B0604020202020204" charset="0"/>
                <a:cs typeface="Hind" panose="020B0604020202020204" charset="0"/>
              </a:rPr>
              <a:t>Difficult</a:t>
            </a:r>
            <a:r>
              <a:rPr lang="en-US" altLang="en-US" sz="2000" dirty="0">
                <a:solidFill>
                  <a:srgbClr val="F8F8F8"/>
                </a:solidFill>
                <a:latin typeface="Hind" panose="020B0604020202020204" charset="0"/>
                <a:cs typeface="Hind" panose="020B0604020202020204" charset="0"/>
              </a:rPr>
              <a:t> to forecast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en-US"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Infections cannot be accounted for hospitalization (?)</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en-US"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Right now (as of February) there is a clear positive trend</a:t>
            </a:r>
          </a:p>
        </p:txBody>
      </p:sp>
    </p:spTree>
    <p:extLst>
      <p:ext uri="{BB962C8B-B14F-4D97-AF65-F5344CB8AC3E}">
        <p14:creationId xmlns:p14="http://schemas.microsoft.com/office/powerpoint/2010/main" val="166940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553087" y="1897955"/>
            <a:ext cx="8037825"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Unlikely that the hospitalization will keep following the current course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 which could then lead to better predictions</a:t>
            </a:r>
          </a:p>
        </p:txBody>
      </p:sp>
    </p:spTree>
    <p:extLst>
      <p:ext uri="{BB962C8B-B14F-4D97-AF65-F5344CB8AC3E}">
        <p14:creationId xmlns:p14="http://schemas.microsoft.com/office/powerpoint/2010/main" val="69868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(illness, smoking etc.)</a:t>
            </a:r>
          </a:p>
        </p:txBody>
      </p:sp>
    </p:spTree>
    <p:extLst>
      <p:ext uri="{BB962C8B-B14F-4D97-AF65-F5344CB8AC3E}">
        <p14:creationId xmlns:p14="http://schemas.microsoft.com/office/powerpoint/2010/main" val="397481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3644250" cy="2693034"/>
          </a:xfrm>
        </p:spPr>
        <p:txBody>
          <a:bodyPr/>
          <a:lstStyle/>
          <a:p>
            <a:r>
              <a:rPr lang="de-DE" sz="4800" dirty="0"/>
              <a:t>Diskussionsrunde</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05</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6"/>
          <p:cNvSpPr/>
          <p:nvPr/>
        </p:nvSpPr>
        <p:spPr>
          <a:xfrm>
            <a:off x="3064825" y="1787431"/>
            <a:ext cx="1418900" cy="862800"/>
          </a:xfrm>
          <a:custGeom>
            <a:avLst/>
            <a:gdLst/>
            <a:ahLst/>
            <a:cxnLst/>
            <a:rect l="l" t="t" r="r" b="b"/>
            <a:pathLst>
              <a:path w="56756" h="34512" extrusionOk="0">
                <a:moveTo>
                  <a:pt x="0" y="34512"/>
                </a:moveTo>
                <a:cubicBezTo>
                  <a:pt x="4302" y="31932"/>
                  <a:pt x="925" y="24476"/>
                  <a:pt x="567" y="19472"/>
                </a:cubicBezTo>
                <a:cubicBezTo>
                  <a:pt x="69" y="12507"/>
                  <a:pt x="2825" y="2910"/>
                  <a:pt x="9364" y="459"/>
                </a:cubicBezTo>
                <a:cubicBezTo>
                  <a:pt x="17000" y="-2404"/>
                  <a:pt x="21744" y="11178"/>
                  <a:pt x="28661" y="15499"/>
                </a:cubicBezTo>
                <a:cubicBezTo>
                  <a:pt x="32932" y="18167"/>
                  <a:pt x="38925" y="15324"/>
                  <a:pt x="43702" y="16918"/>
                </a:cubicBezTo>
                <a:cubicBezTo>
                  <a:pt x="50415" y="19157"/>
                  <a:pt x="54516" y="26948"/>
                  <a:pt x="56756" y="33661"/>
                </a:cubicBezTo>
              </a:path>
            </a:pathLst>
          </a:custGeom>
          <a:noFill/>
          <a:ln w="9525" cap="flat" cmpd="sng">
            <a:solidFill>
              <a:schemeClr val="lt2"/>
            </a:solidFill>
            <a:prstDash val="solid"/>
            <a:round/>
            <a:headEnd type="none" w="med" len="med"/>
            <a:tailEnd type="none" w="med" len="med"/>
          </a:ln>
        </p:spPr>
      </p:sp>
      <p:sp>
        <p:nvSpPr>
          <p:cNvPr id="546" name="Google Shape;546;p36"/>
          <p:cNvSpPr/>
          <p:nvPr/>
        </p:nvSpPr>
        <p:spPr>
          <a:xfrm>
            <a:off x="4303074" y="1912400"/>
            <a:ext cx="1546532" cy="2071534"/>
          </a:xfrm>
          <a:custGeom>
            <a:avLst/>
            <a:gdLst/>
            <a:ahLst/>
            <a:cxnLst/>
            <a:rect l="l" t="t" r="r" b="b"/>
            <a:pathLst>
              <a:path w="65227" h="86875" extrusionOk="0">
                <a:moveTo>
                  <a:pt x="58590" y="0"/>
                </a:moveTo>
                <a:cubicBezTo>
                  <a:pt x="58590" y="7737"/>
                  <a:pt x="69288" y="17668"/>
                  <a:pt x="63414" y="22703"/>
                </a:cubicBezTo>
                <a:cubicBezTo>
                  <a:pt x="56725" y="28436"/>
                  <a:pt x="45796" y="23327"/>
                  <a:pt x="37022" y="24122"/>
                </a:cubicBezTo>
                <a:cubicBezTo>
                  <a:pt x="28104" y="24930"/>
                  <a:pt x="21936" y="33811"/>
                  <a:pt x="14036" y="38027"/>
                </a:cubicBezTo>
                <a:cubicBezTo>
                  <a:pt x="8757" y="40844"/>
                  <a:pt x="673" y="43419"/>
                  <a:pt x="131" y="49378"/>
                </a:cubicBezTo>
                <a:cubicBezTo>
                  <a:pt x="-395" y="55155"/>
                  <a:pt x="1794" y="63234"/>
                  <a:pt x="7226" y="65270"/>
                </a:cubicBezTo>
                <a:cubicBezTo>
                  <a:pt x="15375" y="68324"/>
                  <a:pt x="24965" y="63162"/>
                  <a:pt x="33333" y="65553"/>
                </a:cubicBezTo>
                <a:cubicBezTo>
                  <a:pt x="40251" y="67529"/>
                  <a:pt x="35864" y="82157"/>
                  <a:pt x="42414" y="85134"/>
                </a:cubicBezTo>
                <a:cubicBezTo>
                  <a:pt x="48215" y="87771"/>
                  <a:pt x="56691" y="87411"/>
                  <a:pt x="61427" y="83148"/>
                </a:cubicBezTo>
                <a:cubicBezTo>
                  <a:pt x="63936" y="80889"/>
                  <a:pt x="63414" y="76592"/>
                  <a:pt x="63414" y="73215"/>
                </a:cubicBezTo>
              </a:path>
            </a:pathLst>
          </a:custGeom>
          <a:noFill/>
          <a:ln w="9525" cap="flat" cmpd="sng">
            <a:solidFill>
              <a:schemeClr val="lt2"/>
            </a:solidFill>
            <a:prstDash val="solid"/>
            <a:round/>
            <a:headEnd type="none" w="med" len="med"/>
            <a:tailEnd type="none" w="med" len="med"/>
          </a:ln>
        </p:spPr>
      </p:sp>
      <p:sp>
        <p:nvSpPr>
          <p:cNvPr id="547" name="Google Shape;547;p3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548" name="Google Shape;548;p36"/>
          <p:cNvSpPr/>
          <p:nvPr/>
        </p:nvSpPr>
        <p:spPr>
          <a:xfrm>
            <a:off x="3798750" y="2009600"/>
            <a:ext cx="1546500" cy="1546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6"/>
          <p:cNvSpPr txBox="1">
            <a:spLocks noGrp="1"/>
          </p:cNvSpPr>
          <p:nvPr>
            <p:ph type="ctrTitle" idx="4294967295"/>
          </p:nvPr>
        </p:nvSpPr>
        <p:spPr>
          <a:xfrm flipH="1">
            <a:off x="1107532" y="2137550"/>
            <a:ext cx="1560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t>Saturn</a:t>
            </a:r>
            <a:endParaRPr sz="2400"/>
          </a:p>
        </p:txBody>
      </p:sp>
      <p:sp>
        <p:nvSpPr>
          <p:cNvPr id="550" name="Google Shape;550;p36"/>
          <p:cNvSpPr txBox="1">
            <a:spLocks noGrp="1"/>
          </p:cNvSpPr>
          <p:nvPr>
            <p:ph type="subTitle" idx="4294967295"/>
          </p:nvPr>
        </p:nvSpPr>
        <p:spPr>
          <a:xfrm flipH="1">
            <a:off x="936525" y="2552750"/>
            <a:ext cx="1731600" cy="87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solidFill>
                  <a:schemeClr val="lt2"/>
                </a:solidFill>
              </a:rPr>
              <a:t>Saturn is composed of hydrogen and helium</a:t>
            </a:r>
            <a:endParaRPr sz="1400">
              <a:solidFill>
                <a:schemeClr val="lt2"/>
              </a:solidFill>
            </a:endParaRPr>
          </a:p>
        </p:txBody>
      </p:sp>
      <p:sp>
        <p:nvSpPr>
          <p:cNvPr id="551" name="Google Shape;551;p36"/>
          <p:cNvSpPr txBox="1">
            <a:spLocks noGrp="1"/>
          </p:cNvSpPr>
          <p:nvPr>
            <p:ph type="ctrTitle" idx="4294967295"/>
          </p:nvPr>
        </p:nvSpPr>
        <p:spPr>
          <a:xfrm flipH="1">
            <a:off x="6292850" y="1318175"/>
            <a:ext cx="1560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Mercury</a:t>
            </a:r>
            <a:endParaRPr sz="2400"/>
          </a:p>
        </p:txBody>
      </p:sp>
      <p:sp>
        <p:nvSpPr>
          <p:cNvPr id="552" name="Google Shape;552;p36"/>
          <p:cNvSpPr txBox="1">
            <a:spLocks noGrp="1"/>
          </p:cNvSpPr>
          <p:nvPr>
            <p:ph type="subTitle" idx="4294967295"/>
          </p:nvPr>
        </p:nvSpPr>
        <p:spPr>
          <a:xfrm flipH="1">
            <a:off x="6292850" y="1733375"/>
            <a:ext cx="1731600" cy="87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rPr>
              <a:t>Mercury is the closest planet to the Sun</a:t>
            </a:r>
            <a:endParaRPr sz="1400">
              <a:solidFill>
                <a:schemeClr val="lt2"/>
              </a:solidFill>
            </a:endParaRPr>
          </a:p>
        </p:txBody>
      </p:sp>
      <p:sp>
        <p:nvSpPr>
          <p:cNvPr id="553" name="Google Shape;553;p36"/>
          <p:cNvSpPr txBox="1">
            <a:spLocks noGrp="1"/>
          </p:cNvSpPr>
          <p:nvPr>
            <p:ph type="ctrTitle" idx="4294967295"/>
          </p:nvPr>
        </p:nvSpPr>
        <p:spPr>
          <a:xfrm flipH="1">
            <a:off x="6292850" y="2949925"/>
            <a:ext cx="1560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Jupiter</a:t>
            </a:r>
            <a:endParaRPr sz="2400"/>
          </a:p>
        </p:txBody>
      </p:sp>
      <p:sp>
        <p:nvSpPr>
          <p:cNvPr id="554" name="Google Shape;554;p36"/>
          <p:cNvSpPr txBox="1">
            <a:spLocks noGrp="1"/>
          </p:cNvSpPr>
          <p:nvPr>
            <p:ph type="subTitle" idx="4294967295"/>
          </p:nvPr>
        </p:nvSpPr>
        <p:spPr>
          <a:xfrm flipH="1">
            <a:off x="6292850" y="3365125"/>
            <a:ext cx="1731600" cy="87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rPr>
              <a:t>It’s the biggest planet in the Solar System</a:t>
            </a:r>
            <a:endParaRPr sz="1400">
              <a:solidFill>
                <a:schemeClr val="lt2"/>
              </a:solidFill>
            </a:endParaRPr>
          </a:p>
        </p:txBody>
      </p:sp>
      <p:sp>
        <p:nvSpPr>
          <p:cNvPr id="555" name="Google Shape;555;p36"/>
          <p:cNvSpPr/>
          <p:nvPr/>
        </p:nvSpPr>
        <p:spPr>
          <a:xfrm>
            <a:off x="2835250" y="2493938"/>
            <a:ext cx="705897" cy="577815"/>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rot="1886051">
            <a:off x="5421874" y="3343067"/>
            <a:ext cx="705898" cy="577817"/>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rot="5202302">
            <a:off x="5421872" y="1612808"/>
            <a:ext cx="705910" cy="577826"/>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txBox="1">
            <a:spLocks noGrp="1"/>
          </p:cNvSpPr>
          <p:nvPr>
            <p:ph type="ctrTitle" idx="4294967295"/>
          </p:nvPr>
        </p:nvSpPr>
        <p:spPr>
          <a:xfrm flipH="1">
            <a:off x="2835248" y="2493950"/>
            <a:ext cx="5184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lt1"/>
                </a:solidFill>
              </a:rPr>
              <a:t>01</a:t>
            </a:r>
            <a:endParaRPr sz="2400">
              <a:solidFill>
                <a:schemeClr val="lt1"/>
              </a:solidFill>
            </a:endParaRPr>
          </a:p>
        </p:txBody>
      </p:sp>
      <p:sp>
        <p:nvSpPr>
          <p:cNvPr id="559" name="Google Shape;559;p36"/>
          <p:cNvSpPr txBox="1">
            <a:spLocks noGrp="1"/>
          </p:cNvSpPr>
          <p:nvPr>
            <p:ph type="ctrTitle" idx="4294967295"/>
          </p:nvPr>
        </p:nvSpPr>
        <p:spPr>
          <a:xfrm flipH="1">
            <a:off x="5565148" y="1612825"/>
            <a:ext cx="518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02</a:t>
            </a:r>
            <a:endParaRPr sz="2400">
              <a:solidFill>
                <a:schemeClr val="lt1"/>
              </a:solidFill>
            </a:endParaRPr>
          </a:p>
        </p:txBody>
      </p:sp>
      <p:sp>
        <p:nvSpPr>
          <p:cNvPr id="560" name="Google Shape;560;p36"/>
          <p:cNvSpPr txBox="1">
            <a:spLocks noGrp="1"/>
          </p:cNvSpPr>
          <p:nvPr>
            <p:ph type="ctrTitle" idx="4294967295"/>
          </p:nvPr>
        </p:nvSpPr>
        <p:spPr>
          <a:xfrm flipH="1">
            <a:off x="5565148" y="3365125"/>
            <a:ext cx="518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03</a:t>
            </a:r>
            <a:endParaRPr sz="24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456000" y="924275"/>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ANHANG</a:t>
            </a:r>
            <a:endParaRPr dirty="0"/>
          </a:p>
        </p:txBody>
      </p:sp>
      <p:sp>
        <p:nvSpPr>
          <p:cNvPr id="42" name="Textfeld 41">
            <a:extLst>
              <a:ext uri="{FF2B5EF4-FFF2-40B4-BE49-F238E27FC236}">
                <a16:creationId xmlns:a16="http://schemas.microsoft.com/office/drawing/2014/main" id="{3404F8B3-7E81-4F79-86A2-BFFE348B1104}"/>
              </a:ext>
            </a:extLst>
          </p:cNvPr>
          <p:cNvSpPr txBox="1"/>
          <p:nvPr/>
        </p:nvSpPr>
        <p:spPr>
          <a:xfrm>
            <a:off x="0" y="4739962"/>
            <a:ext cx="44916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19</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86577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mc:Choice xmlns:a14="http://schemas.microsoft.com/office/drawing/2010/main"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 (period between onset of illness and reporting). </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6"/>
                                        </p:tgtEl>
                                      </p:cBhvr>
                                    </p:animEffect>
                                    <p:set>
                                      <p:cBhvr>
                                        <p:cTn id="7" dur="1" fill="hold">
                                          <p:stCondLst>
                                            <p:cond delay="499"/>
                                          </p:stCondLst>
                                        </p:cTn>
                                        <p:tgtEl>
                                          <p:spTgt spid="107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77"/>
                                        </p:tgtEl>
                                      </p:cBhvr>
                                    </p:animEffect>
                                    <p:set>
                                      <p:cBhvr>
                                        <p:cTn id="10" dur="1" fill="hold">
                                          <p:stCondLst>
                                            <p:cond delay="499"/>
                                          </p:stCondLst>
                                        </p:cTn>
                                        <p:tgtEl>
                                          <p:spTgt spid="107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080"/>
                                        </p:tgtEl>
                                      </p:cBhvr>
                                    </p:animEffect>
                                    <p:set>
                                      <p:cBhvr>
                                        <p:cTn id="13" dur="1" fill="hold">
                                          <p:stCondLst>
                                            <p:cond delay="499"/>
                                          </p:stCondLst>
                                        </p:cTn>
                                        <p:tgtEl>
                                          <p:spTgt spid="10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5"/>
                                        </p:tgtEl>
                                      </p:cBhvr>
                                    </p:animEffect>
                                    <p:set>
                                      <p:cBhvr>
                                        <p:cTn id="16" dur="1" fill="hold">
                                          <p:stCondLst>
                                            <p:cond delay="499"/>
                                          </p:stCondLst>
                                        </p:cTn>
                                        <p:tgtEl>
                                          <p:spTgt spid="107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82"/>
                                        </p:tgtEl>
                                      </p:cBhvr>
                                    </p:animEffect>
                                    <p:set>
                                      <p:cBhvr>
                                        <p:cTn id="19" dur="1" fill="hold">
                                          <p:stCondLst>
                                            <p:cond delay="499"/>
                                          </p:stCondLst>
                                        </p:cTn>
                                        <p:tgtEl>
                                          <p:spTgt spid="108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092"/>
                                        </p:tgtEl>
                                      </p:cBhvr>
                                    </p:animEffect>
                                    <p:set>
                                      <p:cBhvr>
                                        <p:cTn id="31" dur="1" fill="hold">
                                          <p:stCondLst>
                                            <p:cond delay="499"/>
                                          </p:stCondLst>
                                        </p:cTn>
                                        <p:tgtEl>
                                          <p:spTgt spid="10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94"/>
                                        </p:tgtEl>
                                      </p:cBhvr>
                                    </p:animEffect>
                                    <p:set>
                                      <p:cBhvr>
                                        <p:cTn id="37" dur="1" fill="hold">
                                          <p:stCondLst>
                                            <p:cond delay="499"/>
                                          </p:stCondLst>
                                        </p:cTn>
                                        <p:tgtEl>
                                          <p:spTgt spid="1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84" grpId="0"/>
      <p:bldP spid="1092" grpId="0"/>
      <p:bldP spid="1094" grpId="0"/>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BUREAUCRATIC 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39" y="2773504"/>
            <a:ext cx="1" cy="1017583"/>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1498</Words>
  <Application>Microsoft Office PowerPoint</Application>
  <PresentationFormat>Bildschirmpräsentation (16:9)</PresentationFormat>
  <Paragraphs>353</Paragraphs>
  <Slides>49</Slides>
  <Notes>42</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49</vt:i4>
      </vt:variant>
    </vt:vector>
  </HeadingPairs>
  <TitlesOfParts>
    <vt:vector size="60" baseType="lpstr">
      <vt:lpstr>Pathway Gothic One</vt:lpstr>
      <vt:lpstr>Segoe UI Symbol</vt:lpstr>
      <vt:lpstr>Oxygen Light</vt:lpstr>
      <vt:lpstr>Roboto Condensed Light</vt:lpstr>
      <vt:lpstr>Oswald</vt:lpstr>
      <vt:lpstr>Arial</vt:lpstr>
      <vt:lpstr>Fira Sans Extra Condensed Medium</vt:lpstr>
      <vt:lpstr>Cambria Math</vt:lpstr>
      <vt:lpstr>Hind</vt:lpstr>
      <vt:lpstr>Wingdings</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BUREAUCRATIC 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HOSPITALIZATION RATE BY STATE</vt:lpstr>
      <vt:lpstr>SUB-CONCLUSION</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TIME SERIES</vt:lpstr>
      <vt:lpstr>EXAMPLE OF AUTOREGRESSIVE MODELS - AR(p)</vt:lpstr>
      <vt:lpstr>05</vt:lpstr>
      <vt:lpstr>ANALYZING ACF AND PACF (BAYERN)</vt:lpstr>
      <vt:lpstr>MODEL DECISION</vt:lpstr>
      <vt:lpstr>MODEL EVALUATION (BAYERN)</vt:lpstr>
      <vt:lpstr>FORECAST AT TWO WEEKS FOR BAYERN</vt:lpstr>
      <vt:lpstr>FORECASTING RESULTS</vt:lpstr>
      <vt:lpstr>SUMMARY</vt:lpstr>
      <vt:lpstr>SUMMARY</vt:lpstr>
      <vt:lpstr>SUMMARY</vt:lpstr>
      <vt:lpstr>Diskussionsrunde</vt:lpstr>
      <vt:lpstr>TIME SERIES</vt:lpstr>
      <vt:lpstr>ANHANG</vt:lpstr>
      <vt:lpstr>HOSPITALIZATIONS VS. NEW CASES</vt:lpstr>
      <vt:lpstr>HOSPITALIZATIONS VS. NEW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Ngoc Phu Nguyen</cp:lastModifiedBy>
  <cp:revision>139</cp:revision>
  <dcterms:modified xsi:type="dcterms:W3CDTF">2022-03-10T21:10:25Z</dcterms:modified>
</cp:coreProperties>
</file>