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40"/>
  </p:notesMasterIdLst>
  <p:sldIdLst>
    <p:sldId id="256" r:id="rId2"/>
    <p:sldId id="258" r:id="rId3"/>
    <p:sldId id="264" r:id="rId4"/>
    <p:sldId id="257" r:id="rId5"/>
    <p:sldId id="265" r:id="rId6"/>
    <p:sldId id="331" r:id="rId7"/>
    <p:sldId id="330" r:id="rId8"/>
    <p:sldId id="274" r:id="rId9"/>
    <p:sldId id="327" r:id="rId10"/>
    <p:sldId id="329" r:id="rId11"/>
    <p:sldId id="301" r:id="rId12"/>
    <p:sldId id="332" r:id="rId13"/>
    <p:sldId id="318" r:id="rId14"/>
    <p:sldId id="303" r:id="rId15"/>
    <p:sldId id="325" r:id="rId16"/>
    <p:sldId id="326" r:id="rId17"/>
    <p:sldId id="323" r:id="rId18"/>
    <p:sldId id="340" r:id="rId19"/>
    <p:sldId id="334" r:id="rId20"/>
    <p:sldId id="345" r:id="rId21"/>
    <p:sldId id="342" r:id="rId22"/>
    <p:sldId id="344" r:id="rId23"/>
    <p:sldId id="346" r:id="rId24"/>
    <p:sldId id="337" r:id="rId25"/>
    <p:sldId id="310" r:id="rId26"/>
    <p:sldId id="309" r:id="rId27"/>
    <p:sldId id="311" r:id="rId28"/>
    <p:sldId id="313" r:id="rId29"/>
    <p:sldId id="324" r:id="rId30"/>
    <p:sldId id="267" r:id="rId31"/>
    <p:sldId id="317" r:id="rId32"/>
    <p:sldId id="316" r:id="rId33"/>
    <p:sldId id="320" r:id="rId34"/>
    <p:sldId id="319" r:id="rId35"/>
    <p:sldId id="321" r:id="rId36"/>
    <p:sldId id="305" r:id="rId37"/>
    <p:sldId id="314" r:id="rId38"/>
    <p:sldId id="315" r:id="rId39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41"/>
      <p:bold r:id="rId42"/>
      <p:italic r:id="rId43"/>
      <p:boldItalic r:id="rId44"/>
    </p:embeddedFont>
    <p:embeddedFont>
      <p:font typeface="Hind" panose="020B0604020202020204" charset="0"/>
      <p:regular r:id="rId45"/>
      <p:bold r:id="rId46"/>
    </p:embeddedFont>
    <p:embeddedFont>
      <p:font typeface="Oswald" panose="020B0604020202020204" charset="0"/>
      <p:regular r:id="rId47"/>
      <p:bold r:id="rId48"/>
    </p:embeddedFont>
    <p:embeddedFont>
      <p:font typeface="Pathway Gothic One" panose="020B0604020202020204" charset="0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12E73"/>
    <a:srgbClr val="F5A785"/>
    <a:srgbClr val="E30010"/>
    <a:srgbClr val="FFFFCC"/>
    <a:srgbClr val="FFE600"/>
    <a:srgbClr val="141E5C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D1AFA3-17FB-4D27-8459-2F0334C7B981}">
  <a:tblStyle styleId="{1DD1AFA3-17FB-4D27-8459-2F0334C7B9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52A1EA-5C8D-43DE-B0A8-9E8F9FCAC8F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725" autoAdjust="0"/>
  </p:normalViewPr>
  <p:slideViewPr>
    <p:cSldViewPr snapToGrid="0">
      <p:cViewPr varScale="1">
        <p:scale>
          <a:sx n="140" d="100"/>
          <a:sy n="140" d="100"/>
        </p:scale>
        <p:origin x="22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5757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234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3830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6fe0c27f6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6fe0c27f6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562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64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429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29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8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800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fe0c27f6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fe0c27f6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Coefficients: Estimate Std. Error t value </a:t>
            </a:r>
            <a:r>
              <a:rPr lang="en-US" dirty="0" err="1"/>
              <a:t>Pr</a:t>
            </a:r>
            <a:r>
              <a:rPr lang="en-US" dirty="0"/>
              <a:t>(&gt;|t|) (Intercept) -1.83770 0.15982 -11.499 &lt; 2e-16 *** </a:t>
            </a:r>
            <a:r>
              <a:rPr lang="en-US" dirty="0" err="1"/>
              <a:t>Altersgruppe</a:t>
            </a:r>
            <a:r>
              <a:rPr lang="en-US" dirty="0"/>
              <a:t>(59, Inf) 1.66400 0.06008 27.698 &lt; 2e-16 *** </a:t>
            </a:r>
            <a:r>
              <a:rPr lang="en-US" dirty="0" err="1"/>
              <a:t>seasonAutumn</a:t>
            </a:r>
            <a:r>
              <a:rPr lang="en-US" dirty="0"/>
              <a:t> -0.11828 0.08151 -1.451 0.14855 </a:t>
            </a:r>
            <a:r>
              <a:rPr lang="en-US" dirty="0" err="1"/>
              <a:t>seasonSpring</a:t>
            </a:r>
            <a:r>
              <a:rPr lang="en-US" dirty="0"/>
              <a:t> 0.23664 0.08079 2.929 0.00387 ** </a:t>
            </a:r>
            <a:r>
              <a:rPr lang="en-US" dirty="0" err="1"/>
              <a:t>seasonWinter</a:t>
            </a:r>
            <a:r>
              <a:rPr lang="en-US" dirty="0"/>
              <a:t> 0.09325 0.10207 0.914 0.36223 log(lag_1) 1.37197 0.05791 23.692 &lt; 2e-16 *** log(lag_2) -0.57622 0.05312 -10.847 &lt; 2e-16 ***</a:t>
            </a:r>
          </a:p>
        </p:txBody>
      </p:sp>
    </p:spTree>
    <p:extLst>
      <p:ext uri="{BB962C8B-B14F-4D97-AF65-F5344CB8AC3E}">
        <p14:creationId xmlns:p14="http://schemas.microsoft.com/office/powerpoint/2010/main" val="2781791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700345baf0_2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700345baf0_2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6fe0c27f6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6fe0c27f6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6fe0c27f6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6fe0c27f6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874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6fe0c27f6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6fe0c27f6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6.5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7589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6fe0c27f63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6fe0c27f63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6fe0c27f63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6fe0c27f63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28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000950" y="-247650"/>
            <a:ext cx="2849429" cy="277368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417975" y="3172675"/>
            <a:ext cx="4528136" cy="2346245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40050" y="-2"/>
            <a:ext cx="2437096" cy="3777791"/>
            <a:chOff x="-340050" y="-2"/>
            <a:chExt cx="2437096" cy="3777791"/>
          </a:xfrm>
        </p:grpSpPr>
        <p:sp>
          <p:nvSpPr>
            <p:cNvPr id="12" name="Google Shape;12;p2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 rot="3212468">
            <a:off x="7269903" y="1631707"/>
            <a:ext cx="2726333" cy="4689975"/>
            <a:chOff x="7706147" y="1873398"/>
            <a:chExt cx="2107599" cy="3625597"/>
          </a:xfrm>
        </p:grpSpPr>
        <p:sp>
          <p:nvSpPr>
            <p:cNvPr id="21" name="Google Shape;21;p2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2307950" y="643525"/>
            <a:ext cx="4528200" cy="24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3171600" y="2834125"/>
            <a:ext cx="280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676503" y="1276348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274403" y="-2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8206129" y="2908331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/>
          <p:nvPr/>
        </p:nvSpPr>
        <p:spPr>
          <a:xfrm rot="-5400000" flipH="1">
            <a:off x="-788213" y="1351053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ubTitle" idx="1"/>
          </p:nvPr>
        </p:nvSpPr>
        <p:spPr>
          <a:xfrm>
            <a:off x="1849500" y="1462225"/>
            <a:ext cx="54450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body" idx="2"/>
          </p:nvPr>
        </p:nvSpPr>
        <p:spPr>
          <a:xfrm>
            <a:off x="1489050" y="2459875"/>
            <a:ext cx="6165900" cy="23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athway Gothic One"/>
              <a:buAutoNum type="arabicPeriod"/>
              <a:defRPr sz="16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206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 rot="5400000" flipH="1">
            <a:off x="5473768" y="-470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rot="-6299885" flipH="1">
            <a:off x="-734243" y="-1909936"/>
            <a:ext cx="2563413" cy="4737495"/>
            <a:chOff x="-340050" y="-2"/>
            <a:chExt cx="2437096" cy="3777791"/>
          </a:xfrm>
        </p:grpSpPr>
        <p:sp>
          <p:nvSpPr>
            <p:cNvPr id="34" name="Google Shape;34;p3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 rot="900046">
            <a:off x="6768618" y="-650661"/>
            <a:ext cx="3443561" cy="5923786"/>
            <a:chOff x="7706147" y="1873398"/>
            <a:chExt cx="2107599" cy="3625597"/>
          </a:xfrm>
        </p:grpSpPr>
        <p:sp>
          <p:nvSpPr>
            <p:cNvPr id="43" name="Google Shape;43;p3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 txBox="1">
            <a:spLocks noGrp="1"/>
          </p:cNvSpPr>
          <p:nvPr>
            <p:ph type="subTitle" idx="1"/>
          </p:nvPr>
        </p:nvSpPr>
        <p:spPr>
          <a:xfrm flipH="1">
            <a:off x="4168301" y="2468861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title" hasCustomPrompt="1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2"/>
          </p:nvPr>
        </p:nvSpPr>
        <p:spPr>
          <a:xfrm flipH="1">
            <a:off x="4168301" y="1852636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48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/>
          <p:nvPr userDrawn="1"/>
        </p:nvSpPr>
        <p:spPr>
          <a:xfrm flipH="1">
            <a:off x="-741332" y="-7132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1"/>
          </p:nvPr>
        </p:nvSpPr>
        <p:spPr>
          <a:xfrm>
            <a:off x="720000" y="1129300"/>
            <a:ext cx="7704000" cy="3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xygen Light"/>
              <a:buAutoNum type="arabicPeriod"/>
              <a:defRPr sz="13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8"/>
          <p:cNvGrpSpPr/>
          <p:nvPr/>
        </p:nvGrpSpPr>
        <p:grpSpPr>
          <a:xfrm flipH="1">
            <a:off x="5807015" y="-636946"/>
            <a:ext cx="4224355" cy="5857441"/>
            <a:chOff x="2397737" y="2494825"/>
            <a:chExt cx="1808913" cy="2508325"/>
          </a:xfrm>
        </p:grpSpPr>
        <p:sp>
          <p:nvSpPr>
            <p:cNvPr id="81" name="Google Shape;81;p8"/>
            <p:cNvSpPr/>
            <p:nvPr/>
          </p:nvSpPr>
          <p:spPr>
            <a:xfrm>
              <a:off x="2588500" y="2494825"/>
              <a:ext cx="1618150" cy="2508325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3479675" y="3291600"/>
              <a:ext cx="402175" cy="497400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2397737" y="2595675"/>
              <a:ext cx="1399375" cy="2407275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2588500" y="2924525"/>
              <a:ext cx="360850" cy="448075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3251150" y="2735850"/>
              <a:ext cx="480725" cy="39350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2702250" y="4516700"/>
              <a:ext cx="565000" cy="367425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471550" y="4318275"/>
              <a:ext cx="210050" cy="317525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683950" y="3624150"/>
              <a:ext cx="613625" cy="725100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/>
          <p:nvPr/>
        </p:nvSpPr>
        <p:spPr>
          <a:xfrm rot="10800000">
            <a:off x="-343975" y="1842925"/>
            <a:ext cx="4344379" cy="4229085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/>
          <p:nvPr/>
        </p:nvSpPr>
        <p:spPr>
          <a:xfrm rot="-1893416">
            <a:off x="611114" y="3819618"/>
            <a:ext cx="647272" cy="65991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/>
          <p:nvPr/>
        </p:nvSpPr>
        <p:spPr>
          <a:xfrm rot="-1893416">
            <a:off x="1456235" y="4261915"/>
            <a:ext cx="385362" cy="394973"/>
          </a:xfrm>
          <a:custGeom>
            <a:avLst/>
            <a:gdLst/>
            <a:ahLst/>
            <a:cxnLst/>
            <a:rect l="l" t="t" r="r" b="b"/>
            <a:pathLst>
              <a:path w="7498" h="7685" extrusionOk="0">
                <a:moveTo>
                  <a:pt x="3968" y="0"/>
                </a:moveTo>
                <a:cubicBezTo>
                  <a:pt x="3959" y="0"/>
                  <a:pt x="3950" y="1"/>
                  <a:pt x="3940" y="1"/>
                </a:cubicBezTo>
                <a:cubicBezTo>
                  <a:pt x="3899" y="1"/>
                  <a:pt x="3867" y="1"/>
                  <a:pt x="3834" y="9"/>
                </a:cubicBezTo>
                <a:cubicBezTo>
                  <a:pt x="3745" y="17"/>
                  <a:pt x="3663" y="33"/>
                  <a:pt x="3582" y="58"/>
                </a:cubicBezTo>
                <a:cubicBezTo>
                  <a:pt x="3541" y="74"/>
                  <a:pt x="3501" y="90"/>
                  <a:pt x="3468" y="107"/>
                </a:cubicBezTo>
                <a:cubicBezTo>
                  <a:pt x="3305" y="180"/>
                  <a:pt x="3199" y="286"/>
                  <a:pt x="3208" y="400"/>
                </a:cubicBezTo>
                <a:cubicBezTo>
                  <a:pt x="3208" y="579"/>
                  <a:pt x="3427" y="717"/>
                  <a:pt x="3729" y="758"/>
                </a:cubicBezTo>
                <a:lnTo>
                  <a:pt x="3745" y="1523"/>
                </a:lnTo>
                <a:cubicBezTo>
                  <a:pt x="3668" y="1515"/>
                  <a:pt x="3590" y="1512"/>
                  <a:pt x="3514" y="1512"/>
                </a:cubicBezTo>
                <a:cubicBezTo>
                  <a:pt x="2925" y="1512"/>
                  <a:pt x="2351" y="1729"/>
                  <a:pt x="1905" y="2125"/>
                </a:cubicBezTo>
                <a:lnTo>
                  <a:pt x="1156" y="1645"/>
                </a:lnTo>
                <a:cubicBezTo>
                  <a:pt x="1246" y="1458"/>
                  <a:pt x="1238" y="1279"/>
                  <a:pt x="1140" y="1214"/>
                </a:cubicBezTo>
                <a:cubicBezTo>
                  <a:pt x="1110" y="1200"/>
                  <a:pt x="1078" y="1194"/>
                  <a:pt x="1047" y="1194"/>
                </a:cubicBezTo>
                <a:cubicBezTo>
                  <a:pt x="983" y="1194"/>
                  <a:pt x="920" y="1219"/>
                  <a:pt x="871" y="1263"/>
                </a:cubicBezTo>
                <a:cubicBezTo>
                  <a:pt x="855" y="1271"/>
                  <a:pt x="830" y="1295"/>
                  <a:pt x="806" y="1311"/>
                </a:cubicBezTo>
                <a:cubicBezTo>
                  <a:pt x="765" y="1352"/>
                  <a:pt x="725" y="1393"/>
                  <a:pt x="692" y="1442"/>
                </a:cubicBezTo>
                <a:cubicBezTo>
                  <a:pt x="676" y="1458"/>
                  <a:pt x="660" y="1482"/>
                  <a:pt x="651" y="1499"/>
                </a:cubicBezTo>
                <a:cubicBezTo>
                  <a:pt x="497" y="1735"/>
                  <a:pt x="472" y="1987"/>
                  <a:pt x="594" y="2068"/>
                </a:cubicBezTo>
                <a:cubicBezTo>
                  <a:pt x="621" y="2085"/>
                  <a:pt x="650" y="2092"/>
                  <a:pt x="681" y="2092"/>
                </a:cubicBezTo>
                <a:cubicBezTo>
                  <a:pt x="776" y="2092"/>
                  <a:pt x="891" y="2022"/>
                  <a:pt x="1001" y="1906"/>
                </a:cubicBezTo>
                <a:lnTo>
                  <a:pt x="1693" y="2345"/>
                </a:lnTo>
                <a:cubicBezTo>
                  <a:pt x="1156" y="2964"/>
                  <a:pt x="969" y="3811"/>
                  <a:pt x="1205" y="4600"/>
                </a:cubicBezTo>
                <a:cubicBezTo>
                  <a:pt x="1205" y="4608"/>
                  <a:pt x="1205" y="4616"/>
                  <a:pt x="1213" y="4625"/>
                </a:cubicBezTo>
                <a:cubicBezTo>
                  <a:pt x="1221" y="4673"/>
                  <a:pt x="1238" y="4722"/>
                  <a:pt x="1254" y="4763"/>
                </a:cubicBezTo>
                <a:lnTo>
                  <a:pt x="489" y="5113"/>
                </a:lnTo>
                <a:cubicBezTo>
                  <a:pt x="402" y="4973"/>
                  <a:pt x="289" y="4888"/>
                  <a:pt x="197" y="4888"/>
                </a:cubicBezTo>
                <a:cubicBezTo>
                  <a:pt x="176" y="4888"/>
                  <a:pt x="156" y="4892"/>
                  <a:pt x="139" y="4901"/>
                </a:cubicBezTo>
                <a:cubicBezTo>
                  <a:pt x="8" y="4958"/>
                  <a:pt x="0" y="5194"/>
                  <a:pt x="106" y="5439"/>
                </a:cubicBezTo>
                <a:cubicBezTo>
                  <a:pt x="114" y="5463"/>
                  <a:pt x="122" y="5479"/>
                  <a:pt x="139" y="5496"/>
                </a:cubicBezTo>
                <a:cubicBezTo>
                  <a:pt x="163" y="5544"/>
                  <a:pt x="196" y="5593"/>
                  <a:pt x="228" y="5642"/>
                </a:cubicBezTo>
                <a:cubicBezTo>
                  <a:pt x="244" y="5658"/>
                  <a:pt x="269" y="5675"/>
                  <a:pt x="285" y="5699"/>
                </a:cubicBezTo>
                <a:cubicBezTo>
                  <a:pt x="329" y="5750"/>
                  <a:pt x="398" y="5780"/>
                  <a:pt x="468" y="5780"/>
                </a:cubicBezTo>
                <a:cubicBezTo>
                  <a:pt x="489" y="5780"/>
                  <a:pt x="509" y="5778"/>
                  <a:pt x="529" y="5772"/>
                </a:cubicBezTo>
                <a:cubicBezTo>
                  <a:pt x="627" y="5732"/>
                  <a:pt x="660" y="5561"/>
                  <a:pt x="603" y="5365"/>
                </a:cubicBezTo>
                <a:lnTo>
                  <a:pt x="1376" y="5023"/>
                </a:lnTo>
                <a:lnTo>
                  <a:pt x="1376" y="5032"/>
                </a:lnTo>
                <a:cubicBezTo>
                  <a:pt x="1408" y="5089"/>
                  <a:pt x="1441" y="5146"/>
                  <a:pt x="1482" y="5203"/>
                </a:cubicBezTo>
                <a:cubicBezTo>
                  <a:pt x="1490" y="5219"/>
                  <a:pt x="1498" y="5235"/>
                  <a:pt x="1514" y="5251"/>
                </a:cubicBezTo>
                <a:cubicBezTo>
                  <a:pt x="1539" y="5300"/>
                  <a:pt x="1571" y="5349"/>
                  <a:pt x="1612" y="5390"/>
                </a:cubicBezTo>
                <a:lnTo>
                  <a:pt x="1636" y="5422"/>
                </a:lnTo>
                <a:cubicBezTo>
                  <a:pt x="1677" y="5479"/>
                  <a:pt x="1718" y="5528"/>
                  <a:pt x="1767" y="5577"/>
                </a:cubicBezTo>
                <a:lnTo>
                  <a:pt x="1807" y="5610"/>
                </a:lnTo>
                <a:cubicBezTo>
                  <a:pt x="1840" y="5650"/>
                  <a:pt x="1881" y="5691"/>
                  <a:pt x="1921" y="5724"/>
                </a:cubicBezTo>
                <a:cubicBezTo>
                  <a:pt x="1938" y="5740"/>
                  <a:pt x="1946" y="5748"/>
                  <a:pt x="1962" y="5756"/>
                </a:cubicBezTo>
                <a:cubicBezTo>
                  <a:pt x="2011" y="5805"/>
                  <a:pt x="2068" y="5846"/>
                  <a:pt x="2125" y="5886"/>
                </a:cubicBezTo>
                <a:lnTo>
                  <a:pt x="2157" y="5911"/>
                </a:lnTo>
                <a:cubicBezTo>
                  <a:pt x="2206" y="5943"/>
                  <a:pt x="2255" y="5968"/>
                  <a:pt x="2304" y="6000"/>
                </a:cubicBezTo>
                <a:lnTo>
                  <a:pt x="2353" y="6025"/>
                </a:lnTo>
                <a:lnTo>
                  <a:pt x="2450" y="6074"/>
                </a:lnTo>
                <a:lnTo>
                  <a:pt x="2231" y="6847"/>
                </a:lnTo>
                <a:cubicBezTo>
                  <a:pt x="2187" y="6842"/>
                  <a:pt x="2144" y="6840"/>
                  <a:pt x="2103" y="6840"/>
                </a:cubicBezTo>
                <a:cubicBezTo>
                  <a:pt x="1861" y="6840"/>
                  <a:pt x="1671" y="6921"/>
                  <a:pt x="1636" y="7067"/>
                </a:cubicBezTo>
                <a:cubicBezTo>
                  <a:pt x="1604" y="7181"/>
                  <a:pt x="1677" y="7311"/>
                  <a:pt x="1807" y="7417"/>
                </a:cubicBezTo>
                <a:cubicBezTo>
                  <a:pt x="1840" y="7441"/>
                  <a:pt x="1881" y="7466"/>
                  <a:pt x="1913" y="7490"/>
                </a:cubicBezTo>
                <a:cubicBezTo>
                  <a:pt x="1986" y="7531"/>
                  <a:pt x="2068" y="7571"/>
                  <a:pt x="2149" y="7604"/>
                </a:cubicBezTo>
                <a:cubicBezTo>
                  <a:pt x="2182" y="7612"/>
                  <a:pt x="2214" y="7620"/>
                  <a:pt x="2255" y="7637"/>
                </a:cubicBezTo>
                <a:cubicBezTo>
                  <a:pt x="2375" y="7669"/>
                  <a:pt x="2493" y="7685"/>
                  <a:pt x="2601" y="7685"/>
                </a:cubicBezTo>
                <a:cubicBezTo>
                  <a:pt x="2845" y="7685"/>
                  <a:pt x="3038" y="7604"/>
                  <a:pt x="3077" y="7457"/>
                </a:cubicBezTo>
                <a:cubicBezTo>
                  <a:pt x="3118" y="7295"/>
                  <a:pt x="2947" y="7091"/>
                  <a:pt x="2670" y="6969"/>
                </a:cubicBezTo>
                <a:lnTo>
                  <a:pt x="2874" y="6236"/>
                </a:lnTo>
                <a:cubicBezTo>
                  <a:pt x="2914" y="6245"/>
                  <a:pt x="2963" y="6261"/>
                  <a:pt x="3020" y="6269"/>
                </a:cubicBezTo>
                <a:cubicBezTo>
                  <a:pt x="3185" y="6304"/>
                  <a:pt x="3353" y="6322"/>
                  <a:pt x="3523" y="6322"/>
                </a:cubicBezTo>
                <a:cubicBezTo>
                  <a:pt x="3673" y="6322"/>
                  <a:pt x="3824" y="6308"/>
                  <a:pt x="3973" y="6277"/>
                </a:cubicBezTo>
                <a:cubicBezTo>
                  <a:pt x="4103" y="6253"/>
                  <a:pt x="4233" y="6220"/>
                  <a:pt x="4363" y="6171"/>
                </a:cubicBezTo>
                <a:cubicBezTo>
                  <a:pt x="4404" y="6155"/>
                  <a:pt x="4445" y="6139"/>
                  <a:pt x="4486" y="6114"/>
                </a:cubicBezTo>
                <a:cubicBezTo>
                  <a:pt x="4575" y="6082"/>
                  <a:pt x="4657" y="6041"/>
                  <a:pt x="4738" y="5992"/>
                </a:cubicBezTo>
                <a:lnTo>
                  <a:pt x="5332" y="6668"/>
                </a:lnTo>
                <a:cubicBezTo>
                  <a:pt x="5169" y="6863"/>
                  <a:pt x="5112" y="7067"/>
                  <a:pt x="5210" y="7173"/>
                </a:cubicBezTo>
                <a:cubicBezTo>
                  <a:pt x="5248" y="7216"/>
                  <a:pt x="5307" y="7237"/>
                  <a:pt x="5377" y="7237"/>
                </a:cubicBezTo>
                <a:cubicBezTo>
                  <a:pt x="5516" y="7237"/>
                  <a:pt x="5702" y="7156"/>
                  <a:pt x="5869" y="7010"/>
                </a:cubicBezTo>
                <a:lnTo>
                  <a:pt x="5935" y="6953"/>
                </a:lnTo>
                <a:cubicBezTo>
                  <a:pt x="5983" y="6896"/>
                  <a:pt x="6024" y="6847"/>
                  <a:pt x="6065" y="6782"/>
                </a:cubicBezTo>
                <a:cubicBezTo>
                  <a:pt x="6081" y="6757"/>
                  <a:pt x="6097" y="6725"/>
                  <a:pt x="6114" y="6700"/>
                </a:cubicBezTo>
                <a:cubicBezTo>
                  <a:pt x="6171" y="6570"/>
                  <a:pt x="6179" y="6448"/>
                  <a:pt x="6114" y="6375"/>
                </a:cubicBezTo>
                <a:cubicBezTo>
                  <a:pt x="6076" y="6331"/>
                  <a:pt x="6016" y="6309"/>
                  <a:pt x="5944" y="6309"/>
                </a:cubicBezTo>
                <a:cubicBezTo>
                  <a:pt x="5844" y="6309"/>
                  <a:pt x="5719" y="6351"/>
                  <a:pt x="5601" y="6432"/>
                </a:cubicBezTo>
                <a:lnTo>
                  <a:pt x="5031" y="5789"/>
                </a:lnTo>
                <a:cubicBezTo>
                  <a:pt x="5055" y="5772"/>
                  <a:pt x="5072" y="5748"/>
                  <a:pt x="5096" y="5732"/>
                </a:cubicBezTo>
                <a:cubicBezTo>
                  <a:pt x="5308" y="5553"/>
                  <a:pt x="5479" y="5333"/>
                  <a:pt x="5617" y="5097"/>
                </a:cubicBezTo>
                <a:cubicBezTo>
                  <a:pt x="5658" y="5032"/>
                  <a:pt x="5690" y="4958"/>
                  <a:pt x="5715" y="4885"/>
                </a:cubicBezTo>
                <a:lnTo>
                  <a:pt x="6260" y="5007"/>
                </a:lnTo>
                <a:cubicBezTo>
                  <a:pt x="6244" y="5162"/>
                  <a:pt x="6301" y="5284"/>
                  <a:pt x="6382" y="5308"/>
                </a:cubicBezTo>
                <a:cubicBezTo>
                  <a:pt x="6390" y="5310"/>
                  <a:pt x="6398" y="5311"/>
                  <a:pt x="6406" y="5311"/>
                </a:cubicBezTo>
                <a:cubicBezTo>
                  <a:pt x="6506" y="5311"/>
                  <a:pt x="6613" y="5171"/>
                  <a:pt x="6651" y="4983"/>
                </a:cubicBezTo>
                <a:cubicBezTo>
                  <a:pt x="6659" y="4958"/>
                  <a:pt x="6659" y="4942"/>
                  <a:pt x="6667" y="4926"/>
                </a:cubicBezTo>
                <a:cubicBezTo>
                  <a:pt x="6667" y="4885"/>
                  <a:pt x="6675" y="4836"/>
                  <a:pt x="6667" y="4796"/>
                </a:cubicBezTo>
                <a:cubicBezTo>
                  <a:pt x="6667" y="4771"/>
                  <a:pt x="6667" y="4747"/>
                  <a:pt x="6659" y="4730"/>
                </a:cubicBezTo>
                <a:cubicBezTo>
                  <a:pt x="6643" y="4641"/>
                  <a:pt x="6602" y="4576"/>
                  <a:pt x="6545" y="4568"/>
                </a:cubicBezTo>
                <a:cubicBezTo>
                  <a:pt x="6538" y="4566"/>
                  <a:pt x="6531" y="4566"/>
                  <a:pt x="6524" y="4566"/>
                </a:cubicBezTo>
                <a:cubicBezTo>
                  <a:pt x="6442" y="4566"/>
                  <a:pt x="6362" y="4652"/>
                  <a:pt x="6309" y="4787"/>
                </a:cubicBezTo>
                <a:lnTo>
                  <a:pt x="5804" y="4673"/>
                </a:lnTo>
                <a:cubicBezTo>
                  <a:pt x="5829" y="4592"/>
                  <a:pt x="5853" y="4511"/>
                  <a:pt x="5869" y="4421"/>
                </a:cubicBezTo>
                <a:cubicBezTo>
                  <a:pt x="5886" y="4340"/>
                  <a:pt x="5902" y="4250"/>
                  <a:pt x="5910" y="4169"/>
                </a:cubicBezTo>
                <a:lnTo>
                  <a:pt x="5910" y="4087"/>
                </a:lnTo>
                <a:cubicBezTo>
                  <a:pt x="5910" y="4030"/>
                  <a:pt x="5918" y="3965"/>
                  <a:pt x="5918" y="3908"/>
                </a:cubicBezTo>
                <a:lnTo>
                  <a:pt x="5918" y="3819"/>
                </a:lnTo>
                <a:cubicBezTo>
                  <a:pt x="5918" y="3770"/>
                  <a:pt x="5918" y="3721"/>
                  <a:pt x="5910" y="3664"/>
                </a:cubicBezTo>
                <a:cubicBezTo>
                  <a:pt x="5910" y="3631"/>
                  <a:pt x="5902" y="3599"/>
                  <a:pt x="5894" y="3566"/>
                </a:cubicBezTo>
                <a:cubicBezTo>
                  <a:pt x="5886" y="3534"/>
                  <a:pt x="5886" y="3509"/>
                  <a:pt x="5878" y="3485"/>
                </a:cubicBezTo>
                <a:lnTo>
                  <a:pt x="6724" y="3176"/>
                </a:lnTo>
                <a:cubicBezTo>
                  <a:pt x="6857" y="3407"/>
                  <a:pt x="7033" y="3554"/>
                  <a:pt x="7183" y="3554"/>
                </a:cubicBezTo>
                <a:cubicBezTo>
                  <a:pt x="7207" y="3554"/>
                  <a:pt x="7231" y="3550"/>
                  <a:pt x="7253" y="3542"/>
                </a:cubicBezTo>
                <a:cubicBezTo>
                  <a:pt x="7449" y="3485"/>
                  <a:pt x="7498" y="3110"/>
                  <a:pt x="7359" y="2728"/>
                </a:cubicBezTo>
                <a:cubicBezTo>
                  <a:pt x="7343" y="2695"/>
                  <a:pt x="7335" y="2655"/>
                  <a:pt x="7319" y="2622"/>
                </a:cubicBezTo>
                <a:cubicBezTo>
                  <a:pt x="7278" y="2541"/>
                  <a:pt x="7237" y="2467"/>
                  <a:pt x="7188" y="2394"/>
                </a:cubicBezTo>
                <a:cubicBezTo>
                  <a:pt x="7164" y="2361"/>
                  <a:pt x="7139" y="2329"/>
                  <a:pt x="7107" y="2305"/>
                </a:cubicBezTo>
                <a:cubicBezTo>
                  <a:pt x="7009" y="2200"/>
                  <a:pt x="6906" y="2138"/>
                  <a:pt x="6811" y="2138"/>
                </a:cubicBezTo>
                <a:cubicBezTo>
                  <a:pt x="6787" y="2138"/>
                  <a:pt x="6763" y="2142"/>
                  <a:pt x="6741" y="2150"/>
                </a:cubicBezTo>
                <a:cubicBezTo>
                  <a:pt x="6578" y="2215"/>
                  <a:pt x="6521" y="2467"/>
                  <a:pt x="6570" y="2760"/>
                </a:cubicBezTo>
                <a:lnTo>
                  <a:pt x="5756" y="3062"/>
                </a:lnTo>
                <a:cubicBezTo>
                  <a:pt x="5747" y="3021"/>
                  <a:pt x="5731" y="2980"/>
                  <a:pt x="5715" y="2948"/>
                </a:cubicBezTo>
                <a:lnTo>
                  <a:pt x="5674" y="2874"/>
                </a:lnTo>
                <a:cubicBezTo>
                  <a:pt x="5650" y="2817"/>
                  <a:pt x="5625" y="2769"/>
                  <a:pt x="5601" y="2720"/>
                </a:cubicBezTo>
                <a:lnTo>
                  <a:pt x="5560" y="2655"/>
                </a:lnTo>
                <a:cubicBezTo>
                  <a:pt x="5528" y="2606"/>
                  <a:pt x="5495" y="2557"/>
                  <a:pt x="5454" y="2508"/>
                </a:cubicBezTo>
                <a:cubicBezTo>
                  <a:pt x="5446" y="2500"/>
                  <a:pt x="5438" y="2484"/>
                  <a:pt x="5430" y="2467"/>
                </a:cubicBezTo>
                <a:cubicBezTo>
                  <a:pt x="5381" y="2402"/>
                  <a:pt x="5324" y="2337"/>
                  <a:pt x="5267" y="2272"/>
                </a:cubicBezTo>
                <a:lnTo>
                  <a:pt x="5650" y="1954"/>
                </a:lnTo>
                <a:cubicBezTo>
                  <a:pt x="5730" y="2024"/>
                  <a:pt x="5819" y="2068"/>
                  <a:pt x="5890" y="2068"/>
                </a:cubicBezTo>
                <a:cubicBezTo>
                  <a:pt x="5919" y="2068"/>
                  <a:pt x="5946" y="2061"/>
                  <a:pt x="5967" y="2044"/>
                </a:cubicBezTo>
                <a:cubicBezTo>
                  <a:pt x="6049" y="1971"/>
                  <a:pt x="6008" y="1784"/>
                  <a:pt x="5878" y="1621"/>
                </a:cubicBezTo>
                <a:cubicBezTo>
                  <a:pt x="5861" y="1613"/>
                  <a:pt x="5853" y="1596"/>
                  <a:pt x="5837" y="1580"/>
                </a:cubicBezTo>
                <a:cubicBezTo>
                  <a:pt x="5804" y="1547"/>
                  <a:pt x="5772" y="1523"/>
                  <a:pt x="5739" y="1499"/>
                </a:cubicBezTo>
                <a:cubicBezTo>
                  <a:pt x="5723" y="1482"/>
                  <a:pt x="5699" y="1474"/>
                  <a:pt x="5682" y="1466"/>
                </a:cubicBezTo>
                <a:cubicBezTo>
                  <a:pt x="5651" y="1444"/>
                  <a:pt x="5612" y="1431"/>
                  <a:pt x="5573" y="1431"/>
                </a:cubicBezTo>
                <a:cubicBezTo>
                  <a:pt x="5541" y="1431"/>
                  <a:pt x="5508" y="1440"/>
                  <a:pt x="5479" y="1458"/>
                </a:cubicBezTo>
                <a:cubicBezTo>
                  <a:pt x="5414" y="1515"/>
                  <a:pt x="5430" y="1645"/>
                  <a:pt x="5503" y="1784"/>
                </a:cubicBezTo>
                <a:lnTo>
                  <a:pt x="5096" y="2117"/>
                </a:lnTo>
                <a:cubicBezTo>
                  <a:pt x="4836" y="1881"/>
                  <a:pt x="4526" y="1710"/>
                  <a:pt x="4193" y="1613"/>
                </a:cubicBezTo>
                <a:lnTo>
                  <a:pt x="4176" y="750"/>
                </a:lnTo>
                <a:cubicBezTo>
                  <a:pt x="4477" y="701"/>
                  <a:pt x="4697" y="546"/>
                  <a:pt x="4689" y="375"/>
                </a:cubicBezTo>
                <a:cubicBezTo>
                  <a:pt x="4689" y="168"/>
                  <a:pt x="4363" y="0"/>
                  <a:pt x="39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45600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/>
          <p:nvPr/>
        </p:nvSpPr>
        <p:spPr>
          <a:xfrm rot="5400000">
            <a:off x="5468968" y="1499747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"/>
          <p:cNvSpPr/>
          <p:nvPr/>
        </p:nvSpPr>
        <p:spPr>
          <a:xfrm>
            <a:off x="7974354" y="2157706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8040018" y="3210327"/>
            <a:ext cx="953208" cy="971699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2"/>
          <p:cNvSpPr/>
          <p:nvPr/>
        </p:nvSpPr>
        <p:spPr>
          <a:xfrm>
            <a:off x="-419885" y="820373"/>
            <a:ext cx="916686" cy="93443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2"/>
          <p:cNvSpPr/>
          <p:nvPr/>
        </p:nvSpPr>
        <p:spPr>
          <a:xfrm>
            <a:off x="536849" y="346049"/>
            <a:ext cx="419412" cy="427572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subTitle" idx="1"/>
          </p:nvPr>
        </p:nvSpPr>
        <p:spPr>
          <a:xfrm flipH="1">
            <a:off x="1207125" y="1573636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2"/>
          <p:cNvSpPr txBox="1">
            <a:spLocks noGrp="1"/>
          </p:cNvSpPr>
          <p:nvPr>
            <p:ph type="title" hasCustomPrompt="1"/>
          </p:nvPr>
        </p:nvSpPr>
        <p:spPr>
          <a:xfrm>
            <a:off x="4221900" y="1382958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2"/>
          <p:cNvSpPr txBox="1">
            <a:spLocks noGrp="1"/>
          </p:cNvSpPr>
          <p:nvPr>
            <p:ph type="subTitle" idx="2"/>
          </p:nvPr>
        </p:nvSpPr>
        <p:spPr>
          <a:xfrm flipH="1">
            <a:off x="965925" y="1186011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3" name="Google Shape;133;p12"/>
          <p:cNvSpPr txBox="1">
            <a:spLocks noGrp="1"/>
          </p:cNvSpPr>
          <p:nvPr>
            <p:ph type="title" idx="3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4" name="Google Shape;134;p12"/>
          <p:cNvSpPr txBox="1">
            <a:spLocks noGrp="1"/>
          </p:cNvSpPr>
          <p:nvPr>
            <p:ph type="subTitle" idx="4"/>
          </p:nvPr>
        </p:nvSpPr>
        <p:spPr>
          <a:xfrm flipH="1">
            <a:off x="5471775" y="275933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subTitle" idx="5"/>
          </p:nvPr>
        </p:nvSpPr>
        <p:spPr>
          <a:xfrm flipH="1">
            <a:off x="5471775" y="237170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subTitle" idx="6"/>
          </p:nvPr>
        </p:nvSpPr>
        <p:spPr>
          <a:xfrm flipH="1">
            <a:off x="1207125" y="395211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2"/>
          <p:cNvSpPr txBox="1">
            <a:spLocks noGrp="1"/>
          </p:cNvSpPr>
          <p:nvPr>
            <p:ph type="subTitle" idx="7"/>
          </p:nvPr>
        </p:nvSpPr>
        <p:spPr>
          <a:xfrm flipH="1">
            <a:off x="965925" y="356448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8" name="Google Shape;138;p12"/>
          <p:cNvSpPr txBox="1">
            <a:spLocks noGrp="1"/>
          </p:cNvSpPr>
          <p:nvPr>
            <p:ph type="title" idx="8" hasCustomPrompt="1"/>
          </p:nvPr>
        </p:nvSpPr>
        <p:spPr>
          <a:xfrm>
            <a:off x="3736125" y="2614383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2"/>
          <p:cNvSpPr txBox="1">
            <a:spLocks noGrp="1"/>
          </p:cNvSpPr>
          <p:nvPr>
            <p:ph type="title" idx="9" hasCustomPrompt="1"/>
          </p:nvPr>
        </p:nvSpPr>
        <p:spPr>
          <a:xfrm>
            <a:off x="4221900" y="3836283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4" name="Google Shape;244;p23"/>
          <p:cNvSpPr/>
          <p:nvPr/>
        </p:nvSpPr>
        <p:spPr>
          <a:xfrm rot="5400000">
            <a:off x="5272412" y="1271825"/>
            <a:ext cx="3923738" cy="3819438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7594301" y="4071975"/>
            <a:ext cx="310326" cy="3180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8024829" y="3907018"/>
            <a:ext cx="632225" cy="6479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1699825" y="1339001"/>
            <a:ext cx="411953" cy="422198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28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8" r:id="rId6"/>
    <p:sldLayoutId id="2147483673" r:id="rId7"/>
    <p:sldLayoutId id="2147483674" r:id="rId8"/>
    <p:sldLayoutId id="2147483677" r:id="rId9"/>
    <p:sldLayoutId id="2147483678" r:id="rId10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31"/>
          <p:cNvGrpSpPr/>
          <p:nvPr/>
        </p:nvGrpSpPr>
        <p:grpSpPr>
          <a:xfrm>
            <a:off x="612273" y="-401710"/>
            <a:ext cx="1589730" cy="1612939"/>
            <a:chOff x="3605950" y="3926100"/>
            <a:chExt cx="657375" cy="667000"/>
          </a:xfrm>
        </p:grpSpPr>
        <p:sp>
          <p:nvSpPr>
            <p:cNvPr id="273" name="Google Shape;273;p31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31"/>
          <p:cNvSpPr/>
          <p:nvPr/>
        </p:nvSpPr>
        <p:spPr>
          <a:xfrm>
            <a:off x="6198097" y="291085"/>
            <a:ext cx="2631573" cy="971700"/>
          </a:xfrm>
          <a:prstGeom prst="roundRect">
            <a:avLst>
              <a:gd name="adj" fmla="val 345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2" name="Google Shape;312;p31"/>
          <p:cNvSpPr txBox="1">
            <a:spLocks noGrp="1"/>
          </p:cNvSpPr>
          <p:nvPr>
            <p:ph type="ctrTitle"/>
          </p:nvPr>
        </p:nvSpPr>
        <p:spPr>
          <a:xfrm>
            <a:off x="2183321" y="1013924"/>
            <a:ext cx="6567120" cy="24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6600" dirty="0"/>
              <a:t>COVID-19:</a:t>
            </a:r>
            <a:br>
              <a:rPr lang="de-DE" sz="6600"/>
            </a:br>
            <a:r>
              <a:rPr lang="de-DE" sz="6600"/>
              <a:t>V</a:t>
            </a:r>
            <a:r>
              <a:rPr lang="en-US" sz="6600" dirty="0" err="1"/>
              <a:t>ORHERSAGE</a:t>
            </a:r>
            <a:r>
              <a:rPr lang="en-US" sz="6600" dirty="0"/>
              <a:t> DER </a:t>
            </a:r>
            <a:r>
              <a:rPr lang="en-US" sz="6600" dirty="0" err="1"/>
              <a:t>HOSPITALISIERUNGSRATE</a:t>
            </a:r>
            <a:endParaRPr sz="6600" dirty="0"/>
          </a:p>
        </p:txBody>
      </p:sp>
      <p:sp>
        <p:nvSpPr>
          <p:cNvPr id="313" name="Google Shape;313;p31"/>
          <p:cNvSpPr txBox="1">
            <a:spLocks noGrp="1"/>
          </p:cNvSpPr>
          <p:nvPr>
            <p:ph type="subTitle" idx="1"/>
          </p:nvPr>
        </p:nvSpPr>
        <p:spPr>
          <a:xfrm>
            <a:off x="6144056" y="470185"/>
            <a:ext cx="280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2"/>
                </a:solidFill>
              </a:rPr>
              <a:t>Statistisches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Praktikum</a:t>
            </a:r>
            <a:endParaRPr lang="en-US"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dk2"/>
                </a:solidFill>
              </a:rPr>
              <a:t>W</a:t>
            </a:r>
            <a:r>
              <a:rPr lang="en-US" dirty="0">
                <a:solidFill>
                  <a:schemeClr val="dk2"/>
                </a:solidFill>
              </a:rPr>
              <a:t>iSe21/22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85" name="Google Shape;311;p31">
            <a:extLst>
              <a:ext uri="{FF2B5EF4-FFF2-40B4-BE49-F238E27FC236}">
                <a16:creationId xmlns:a16="http://schemas.microsoft.com/office/drawing/2014/main" id="{D10E1018-0B4C-40CA-B640-DDD4C7B15F65}"/>
              </a:ext>
            </a:extLst>
          </p:cNvPr>
          <p:cNvSpPr/>
          <p:nvPr/>
        </p:nvSpPr>
        <p:spPr>
          <a:xfrm>
            <a:off x="285561" y="3465558"/>
            <a:ext cx="4926520" cy="1489429"/>
          </a:xfrm>
          <a:prstGeom prst="roundRect">
            <a:avLst>
              <a:gd name="adj" fmla="val 3414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313;p31">
            <a:extLst>
              <a:ext uri="{FF2B5EF4-FFF2-40B4-BE49-F238E27FC236}">
                <a16:creationId xmlns:a16="http://schemas.microsoft.com/office/drawing/2014/main" id="{C0A7A41E-C6F2-4A8F-BDFA-04A02BFC3C91}"/>
              </a:ext>
            </a:extLst>
          </p:cNvPr>
          <p:cNvSpPr txBox="1">
            <a:spLocks/>
          </p:cNvSpPr>
          <p:nvPr/>
        </p:nvSpPr>
        <p:spPr>
          <a:xfrm>
            <a:off x="285560" y="3618086"/>
            <a:ext cx="4839494" cy="148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1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l"/>
            <a:r>
              <a:rPr lang="de-DE" dirty="0">
                <a:solidFill>
                  <a:srgbClr val="141E5C"/>
                </a:solidFill>
              </a:rPr>
              <a:t>Projektpartner:</a:t>
            </a:r>
          </a:p>
          <a:p>
            <a:pPr algn="l"/>
            <a:r>
              <a:rPr lang="de-DE" dirty="0" err="1">
                <a:solidFill>
                  <a:srgbClr val="141E5C"/>
                </a:solidFill>
              </a:rPr>
              <a:t>Yeganeh</a:t>
            </a:r>
            <a:r>
              <a:rPr lang="de-DE" dirty="0">
                <a:solidFill>
                  <a:srgbClr val="141E5C"/>
                </a:solidFill>
              </a:rPr>
              <a:t> </a:t>
            </a:r>
            <a:r>
              <a:rPr lang="de-DE" dirty="0" err="1">
                <a:solidFill>
                  <a:srgbClr val="141E5C"/>
                </a:solidFill>
              </a:rPr>
              <a:t>Khazaei</a:t>
            </a:r>
            <a:endParaRPr lang="de-DE" dirty="0">
              <a:solidFill>
                <a:srgbClr val="141E5C"/>
              </a:solidFill>
            </a:endParaRPr>
          </a:p>
          <a:p>
            <a:pPr algn="l"/>
            <a:r>
              <a:rPr lang="de-DE" dirty="0">
                <a:solidFill>
                  <a:srgbClr val="141E5C"/>
                </a:solidFill>
              </a:rPr>
              <a:t>Statistisches Beratungslabor </a:t>
            </a:r>
            <a:r>
              <a:rPr lang="de-DE" dirty="0" err="1">
                <a:solidFill>
                  <a:srgbClr val="141E5C"/>
                </a:solidFill>
              </a:rPr>
              <a:t>StaBLab</a:t>
            </a:r>
            <a:r>
              <a:rPr lang="de-DE" dirty="0">
                <a:solidFill>
                  <a:srgbClr val="141E5C"/>
                </a:solidFill>
              </a:rPr>
              <a:t> der LMU</a:t>
            </a:r>
          </a:p>
          <a:p>
            <a:pPr algn="l"/>
            <a:r>
              <a:rPr lang="de-DE" dirty="0">
                <a:solidFill>
                  <a:srgbClr val="141E5C"/>
                </a:solidFill>
              </a:rPr>
              <a:t>Institut für Statistik</a:t>
            </a:r>
          </a:p>
        </p:txBody>
      </p:sp>
      <p:sp>
        <p:nvSpPr>
          <p:cNvPr id="87" name="Google Shape;311;p31">
            <a:extLst>
              <a:ext uri="{FF2B5EF4-FFF2-40B4-BE49-F238E27FC236}">
                <a16:creationId xmlns:a16="http://schemas.microsoft.com/office/drawing/2014/main" id="{27409653-A7A7-4CC7-82EE-978603030F30}"/>
              </a:ext>
            </a:extLst>
          </p:cNvPr>
          <p:cNvSpPr/>
          <p:nvPr/>
        </p:nvSpPr>
        <p:spPr>
          <a:xfrm>
            <a:off x="6285589" y="3465558"/>
            <a:ext cx="2456591" cy="1489428"/>
          </a:xfrm>
          <a:prstGeom prst="roundRect">
            <a:avLst>
              <a:gd name="adj" fmla="val 307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141E5C"/>
                </a:solidFill>
                <a:latin typeface="Hind" panose="020B0604020202020204" charset="0"/>
                <a:cs typeface="Hind" panose="020B0604020202020204" charset="0"/>
              </a:rPr>
              <a:t>Gruppe: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141E5C"/>
                </a:solidFill>
                <a:latin typeface="Hind" panose="020B0604020202020204" charset="0"/>
                <a:cs typeface="Hind" panose="020B0604020202020204" charset="0"/>
              </a:rPr>
              <a:t>Alexander Marquard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141E5C"/>
                </a:solidFill>
                <a:latin typeface="Hind" panose="020B0604020202020204" charset="0"/>
                <a:cs typeface="Hind" panose="020B0604020202020204" charset="0"/>
              </a:rPr>
              <a:t>Phu Nguyen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141E5C"/>
                </a:solidFill>
                <a:latin typeface="Hind" panose="020B0604020202020204" charset="0"/>
                <a:cs typeface="Hind" panose="020B0604020202020204" charset="0"/>
              </a:rPr>
              <a:t>Qian Feng</a:t>
            </a:r>
            <a:endParaRPr sz="1800" dirty="0">
              <a:solidFill>
                <a:srgbClr val="141E5C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88" name="Google Shape;311;p31">
            <a:extLst>
              <a:ext uri="{FF2B5EF4-FFF2-40B4-BE49-F238E27FC236}">
                <a16:creationId xmlns:a16="http://schemas.microsoft.com/office/drawing/2014/main" id="{7EB4BA1C-1B12-4410-8D06-225765C25A81}"/>
              </a:ext>
            </a:extLst>
          </p:cNvPr>
          <p:cNvSpPr/>
          <p:nvPr/>
        </p:nvSpPr>
        <p:spPr>
          <a:xfrm>
            <a:off x="6889222" y="1125589"/>
            <a:ext cx="1310467" cy="574451"/>
          </a:xfrm>
          <a:prstGeom prst="roundRect">
            <a:avLst>
              <a:gd name="adj" fmla="val 2318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141E5C"/>
                </a:solidFill>
                <a:latin typeface="Hind" panose="020B0604020202020204" charset="0"/>
                <a:cs typeface="Hind" panose="020B0604020202020204" charset="0"/>
              </a:rPr>
              <a:t>16.03.2022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141E5C"/>
                </a:solidFill>
                <a:latin typeface="Hind" panose="020B0604020202020204" charset="0"/>
                <a:cs typeface="Hind" panose="020B0604020202020204" charset="0"/>
              </a:rPr>
              <a:t>München</a:t>
            </a:r>
            <a:endParaRPr dirty="0">
              <a:solidFill>
                <a:srgbClr val="141E5C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WAS WIRD DANN TATSÄCHLICH VORHERGESAGT?</a:t>
            </a:r>
            <a:endParaRPr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9A0E552-48B5-4870-86D4-35E4155358F1}"/>
              </a:ext>
            </a:extLst>
          </p:cNvPr>
          <p:cNvSpPr txBox="1"/>
          <p:nvPr/>
        </p:nvSpPr>
        <p:spPr>
          <a:xfrm>
            <a:off x="8792622" y="4747582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4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6" name="Google Shape;717;p40">
            <a:extLst>
              <a:ext uri="{FF2B5EF4-FFF2-40B4-BE49-F238E27FC236}">
                <a16:creationId xmlns:a16="http://schemas.microsoft.com/office/drawing/2014/main" id="{920A98F4-4651-4DFB-8FE1-5E4186691BB2}"/>
              </a:ext>
            </a:extLst>
          </p:cNvPr>
          <p:cNvSpPr/>
          <p:nvPr/>
        </p:nvSpPr>
        <p:spPr>
          <a:xfrm>
            <a:off x="1436250" y="1671850"/>
            <a:ext cx="6271500" cy="2345447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indent="0">
              <a:buNone/>
            </a:pPr>
            <a:r>
              <a:rPr lang="de-DE" sz="2800" dirty="0">
                <a:solidFill>
                  <a:srgbClr val="212E73"/>
                </a:solidFill>
                <a:latin typeface="Hind" panose="020B0604020202020204" charset="0"/>
                <a:cs typeface="Hind" panose="020B0604020202020204" charset="0"/>
              </a:rPr>
              <a:t>Die </a:t>
            </a:r>
            <a:r>
              <a:rPr lang="de-DE" sz="2800" b="1" u="sng" dirty="0">
                <a:solidFill>
                  <a:srgbClr val="212E73"/>
                </a:solidFill>
                <a:latin typeface="Hind" panose="020B0604020202020204" charset="0"/>
                <a:cs typeface="Hind" panose="020B0604020202020204" charset="0"/>
              </a:rPr>
              <a:t>aktualisierte</a:t>
            </a:r>
            <a:r>
              <a:rPr lang="de-DE" sz="2800" dirty="0">
                <a:solidFill>
                  <a:srgbClr val="212E73"/>
                </a:solidFill>
                <a:latin typeface="Hind" panose="020B0604020202020204" charset="0"/>
                <a:cs typeface="Hind" panose="020B0604020202020204" charset="0"/>
              </a:rPr>
              <a:t> Hospitalisierung </a:t>
            </a:r>
          </a:p>
          <a:p>
            <a:pPr marL="609600" indent="-457200">
              <a:buClr>
                <a:srgbClr val="212E73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212E73"/>
                </a:solidFill>
                <a:latin typeface="Hind" panose="020B0604020202020204" charset="0"/>
                <a:cs typeface="Hind" panose="020B0604020202020204" charset="0"/>
              </a:rPr>
              <a:t>zum Meldedatum der Infektion </a:t>
            </a:r>
          </a:p>
          <a:p>
            <a:pPr marL="609600" indent="-457200">
              <a:buClr>
                <a:srgbClr val="212E73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212E73"/>
                </a:solidFill>
                <a:latin typeface="Hind" panose="020B0604020202020204" charset="0"/>
                <a:cs typeface="Hind" panose="020B0604020202020204" charset="0"/>
              </a:rPr>
              <a:t>in den nächsten zwei Wochen</a:t>
            </a:r>
          </a:p>
        </p:txBody>
      </p:sp>
    </p:spTree>
    <p:extLst>
      <p:ext uri="{BB962C8B-B14F-4D97-AF65-F5344CB8AC3E}">
        <p14:creationId xmlns:p14="http://schemas.microsoft.com/office/powerpoint/2010/main" val="2620423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6" y="1847916"/>
            <a:ext cx="3903518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Datenaufbereitung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384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DATENSAMMLUNG</a:t>
            </a:r>
            <a:endParaRPr dirty="0"/>
          </a:p>
        </p:txBody>
      </p:sp>
      <p:sp>
        <p:nvSpPr>
          <p:cNvPr id="358" name="Google Shape;358;p32"/>
          <p:cNvSpPr txBox="1">
            <a:spLocks noGrp="1"/>
          </p:cNvSpPr>
          <p:nvPr>
            <p:ph type="body" idx="1"/>
          </p:nvPr>
        </p:nvSpPr>
        <p:spPr>
          <a:xfrm>
            <a:off x="720000" y="1062169"/>
            <a:ext cx="7704000" cy="3787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de-DE" sz="1400" b="1" u="sng" dirty="0">
                <a:solidFill>
                  <a:srgbClr val="FFFFFF"/>
                </a:solidFill>
              </a:rPr>
              <a:t>aus </a:t>
            </a:r>
            <a:r>
              <a:rPr lang="de-DE" sz="1400" b="1" u="sng" dirty="0" err="1">
                <a:solidFill>
                  <a:srgbClr val="FFFFFF"/>
                </a:solidFill>
              </a:rPr>
              <a:t>RKI</a:t>
            </a:r>
            <a:r>
              <a:rPr lang="de-DE" sz="1400" b="1" u="sng" dirty="0">
                <a:solidFill>
                  <a:srgbClr val="FFFFFF"/>
                </a:solidFill>
              </a:rPr>
              <a:t>:</a:t>
            </a:r>
            <a:endParaRPr lang="en-US" sz="1400" b="1" u="sng" dirty="0">
              <a:solidFill>
                <a:srgbClr val="FFFFFF"/>
              </a:solidFill>
            </a:endParaRPr>
          </a:p>
          <a:p>
            <a:pPr marL="4381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FFFF"/>
                </a:solidFill>
              </a:rPr>
              <a:t>Neuerkrankung </a:t>
            </a:r>
          </a:p>
          <a:p>
            <a:pPr marL="4381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FFFF"/>
                </a:solidFill>
              </a:rPr>
              <a:t>Hospitalisierung</a:t>
            </a:r>
            <a:endParaRPr lang="en-US" sz="1600" dirty="0">
              <a:solidFill>
                <a:srgbClr val="FFFFFF"/>
              </a:solidFill>
            </a:endParaRPr>
          </a:p>
          <a:p>
            <a:pPr marL="152400" indent="0">
              <a:buNone/>
            </a:pPr>
            <a:endParaRPr lang="de-DE" sz="1600" dirty="0">
              <a:solidFill>
                <a:srgbClr val="FFFFFF"/>
              </a:solidFill>
            </a:endParaRPr>
          </a:p>
          <a:p>
            <a:pPr marL="152400" indent="0">
              <a:buNone/>
            </a:pPr>
            <a:r>
              <a:rPr lang="de-DE" sz="1400" b="1" u="sng" dirty="0">
                <a:solidFill>
                  <a:srgbClr val="FFFFFF"/>
                </a:solidFill>
              </a:rPr>
              <a:t>aus </a:t>
            </a:r>
            <a:r>
              <a:rPr lang="de-DE" sz="1400" b="1" u="sng" dirty="0" err="1">
                <a:solidFill>
                  <a:srgbClr val="FFFFFF"/>
                </a:solidFill>
              </a:rPr>
              <a:t>KITMetricslab</a:t>
            </a:r>
            <a:r>
              <a:rPr lang="de-DE" sz="1400" b="1" u="sng" dirty="0">
                <a:solidFill>
                  <a:srgbClr val="FFFFFF"/>
                </a:solidFill>
              </a:rPr>
              <a:t>:</a:t>
            </a:r>
            <a:endParaRPr lang="en-US" sz="1400" b="1" u="sng" dirty="0">
              <a:solidFill>
                <a:srgbClr val="FFFFFF"/>
              </a:solidFill>
            </a:endParaRPr>
          </a:p>
          <a:p>
            <a:pPr marL="4381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FFFF"/>
                </a:solidFill>
              </a:rPr>
              <a:t>Population</a:t>
            </a:r>
          </a:p>
          <a:p>
            <a:pPr marL="152400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152400" indent="0">
              <a:buNone/>
            </a:pPr>
            <a:r>
              <a:rPr lang="de-DE" sz="1400" b="1" u="sng" dirty="0">
                <a:solidFill>
                  <a:srgbClr val="FFFFFF"/>
                </a:solidFill>
              </a:rPr>
              <a:t>Daten zur </a:t>
            </a:r>
            <a:r>
              <a:rPr lang="de-DE" sz="1400" b="1" u="sng" dirty="0" err="1">
                <a:solidFill>
                  <a:srgbClr val="FFFFFF"/>
                </a:solidFill>
              </a:rPr>
              <a:t>COVID</a:t>
            </a:r>
            <a:r>
              <a:rPr lang="de-DE" sz="1400" b="1" u="sng" dirty="0">
                <a:solidFill>
                  <a:srgbClr val="FFFFFF"/>
                </a:solidFill>
              </a:rPr>
              <a:t>-Impfquote:</a:t>
            </a:r>
            <a:endParaRPr lang="en-US" sz="1400" b="1" u="sng" dirty="0">
              <a:solidFill>
                <a:srgbClr val="FFFFFF"/>
              </a:solidFill>
            </a:endParaRPr>
          </a:p>
          <a:p>
            <a:pPr marL="152400" indent="0">
              <a:buNone/>
            </a:pPr>
            <a:r>
              <a:rPr lang="de-DE" sz="1600" dirty="0">
                <a:solidFill>
                  <a:srgbClr val="FFFFFF"/>
                </a:solidFill>
              </a:rPr>
              <a:t>Konflikt mit anderen Datensätzen:</a:t>
            </a:r>
            <a:endParaRPr lang="en-US" sz="1600" dirty="0">
              <a:solidFill>
                <a:srgbClr val="FFFFFF"/>
              </a:solidFill>
            </a:endParaRPr>
          </a:p>
          <a:p>
            <a:pPr marL="4381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FFFF"/>
                </a:solidFill>
              </a:rPr>
              <a:t>„Altersgruppe“ von Impfung-Daten:  </a:t>
            </a:r>
          </a:p>
          <a:p>
            <a:pPr marL="152400" indent="0">
              <a:buClr>
                <a:srgbClr val="FFFFFF"/>
              </a:buClr>
              <a:buNone/>
            </a:pPr>
            <a:r>
              <a:rPr lang="de-DE" sz="1600" dirty="0">
                <a:solidFill>
                  <a:srgbClr val="FFFFFF"/>
                </a:solidFill>
              </a:rPr>
              <a:t>	„05-11“, „12-17“, „18-59“, „60+“</a:t>
            </a:r>
            <a:endParaRPr lang="en-US" sz="1600" dirty="0">
              <a:solidFill>
                <a:srgbClr val="FFFFFF"/>
              </a:solidFill>
            </a:endParaRPr>
          </a:p>
          <a:p>
            <a:pPr marL="4381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FFFF"/>
                </a:solidFill>
              </a:rPr>
              <a:t>„Altersgruppe“ von Neuerkrankung-Daten und Hospitalisierung-Daten: </a:t>
            </a:r>
          </a:p>
          <a:p>
            <a:pPr marL="152400" indent="0">
              <a:buClr>
                <a:srgbClr val="FFFFFF"/>
              </a:buClr>
              <a:buNone/>
            </a:pPr>
            <a:r>
              <a:rPr lang="de-DE" sz="1600" dirty="0">
                <a:solidFill>
                  <a:srgbClr val="FFFFFF"/>
                </a:solidFill>
              </a:rPr>
              <a:t>	„00-04“, „05-14“, „15-34“, „35-59“, „60-79“, „80+“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9A0E552-48B5-4870-86D4-35E4155358F1}"/>
              </a:ext>
            </a:extLst>
          </p:cNvPr>
          <p:cNvSpPr txBox="1"/>
          <p:nvPr/>
        </p:nvSpPr>
        <p:spPr>
          <a:xfrm>
            <a:off x="8792622" y="4747582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4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227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47"/>
          <p:cNvSpPr/>
          <p:nvPr/>
        </p:nvSpPr>
        <p:spPr>
          <a:xfrm>
            <a:off x="106790" y="1154683"/>
            <a:ext cx="2566741" cy="3642766"/>
          </a:xfrm>
          <a:prstGeom prst="roundRect">
            <a:avLst>
              <a:gd name="adj" fmla="val 1070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47"/>
          <p:cNvSpPr/>
          <p:nvPr/>
        </p:nvSpPr>
        <p:spPr>
          <a:xfrm rot="5400000">
            <a:off x="3236136" y="-1010293"/>
            <a:ext cx="3642765" cy="7972731"/>
          </a:xfrm>
          <a:prstGeom prst="round2SameRect">
            <a:avLst>
              <a:gd name="adj1" fmla="val 7858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47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FINALER DATENSATZ</a:t>
            </a:r>
            <a:endParaRPr dirty="0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30632AF6-3CBB-463E-B844-E3032553E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609863"/>
              </p:ext>
            </p:extLst>
          </p:nvPr>
        </p:nvGraphicFramePr>
        <p:xfrm>
          <a:off x="100114" y="1294845"/>
          <a:ext cx="8843652" cy="37694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781">
                  <a:extLst>
                    <a:ext uri="{9D8B030D-6E8A-4147-A177-3AD203B41FA5}">
                      <a16:colId xmlns:a16="http://schemas.microsoft.com/office/drawing/2014/main" val="290913904"/>
                    </a:ext>
                  </a:extLst>
                </a:gridCol>
                <a:gridCol w="1000185">
                  <a:extLst>
                    <a:ext uri="{9D8B030D-6E8A-4147-A177-3AD203B41FA5}">
                      <a16:colId xmlns:a16="http://schemas.microsoft.com/office/drawing/2014/main" val="1718122706"/>
                    </a:ext>
                  </a:extLst>
                </a:gridCol>
                <a:gridCol w="1141332">
                  <a:extLst>
                    <a:ext uri="{9D8B030D-6E8A-4147-A177-3AD203B41FA5}">
                      <a16:colId xmlns:a16="http://schemas.microsoft.com/office/drawing/2014/main" val="2389819460"/>
                    </a:ext>
                  </a:extLst>
                </a:gridCol>
                <a:gridCol w="527919">
                  <a:extLst>
                    <a:ext uri="{9D8B030D-6E8A-4147-A177-3AD203B41FA5}">
                      <a16:colId xmlns:a16="http://schemas.microsoft.com/office/drawing/2014/main" val="1135340093"/>
                    </a:ext>
                  </a:extLst>
                </a:gridCol>
                <a:gridCol w="904164">
                  <a:extLst>
                    <a:ext uri="{9D8B030D-6E8A-4147-A177-3AD203B41FA5}">
                      <a16:colId xmlns:a16="http://schemas.microsoft.com/office/drawing/2014/main" val="1453748595"/>
                    </a:ext>
                  </a:extLst>
                </a:gridCol>
                <a:gridCol w="1024719">
                  <a:extLst>
                    <a:ext uri="{9D8B030D-6E8A-4147-A177-3AD203B41FA5}">
                      <a16:colId xmlns:a16="http://schemas.microsoft.com/office/drawing/2014/main" val="1287149085"/>
                    </a:ext>
                  </a:extLst>
                </a:gridCol>
                <a:gridCol w="893773">
                  <a:extLst>
                    <a:ext uri="{9D8B030D-6E8A-4147-A177-3AD203B41FA5}">
                      <a16:colId xmlns:a16="http://schemas.microsoft.com/office/drawing/2014/main" val="3619281480"/>
                    </a:ext>
                  </a:extLst>
                </a:gridCol>
                <a:gridCol w="1127982">
                  <a:extLst>
                    <a:ext uri="{9D8B030D-6E8A-4147-A177-3AD203B41FA5}">
                      <a16:colId xmlns:a16="http://schemas.microsoft.com/office/drawing/2014/main" val="36304984"/>
                    </a:ext>
                  </a:extLst>
                </a:gridCol>
                <a:gridCol w="1254797">
                  <a:extLst>
                    <a:ext uri="{9D8B030D-6E8A-4147-A177-3AD203B41FA5}">
                      <a16:colId xmlns:a16="http://schemas.microsoft.com/office/drawing/2014/main" val="946121219"/>
                    </a:ext>
                  </a:extLst>
                </a:gridCol>
              </a:tblGrid>
              <a:tr h="550691">
                <a:tc>
                  <a:txBody>
                    <a:bodyPr/>
                    <a:lstStyle/>
                    <a:p>
                      <a:pPr algn="r"/>
                      <a:r>
                        <a:rPr lang="de-DE" sz="1050" b="1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Meldedatum</a:t>
                      </a:r>
                      <a:endParaRPr lang="en-US" sz="1050" b="1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b="1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Kalenderjahr</a:t>
                      </a:r>
                      <a:endParaRPr lang="en-US" sz="1050" b="1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b="1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Kalenderwoche</a:t>
                      </a:r>
                      <a:endParaRPr lang="en-US" sz="1050" b="1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b="1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Index</a:t>
                      </a:r>
                      <a:endParaRPr lang="en-US" sz="1050" b="1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b="1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Bundesland</a:t>
                      </a:r>
                      <a:endParaRPr lang="en-US" sz="1050" b="1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b="1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Altersgruppe</a:t>
                      </a:r>
                      <a:endParaRPr lang="en-US" sz="1050" b="1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b="1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Population</a:t>
                      </a:r>
                      <a:endParaRPr lang="en-US" sz="1050" b="1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b="1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Neuerkrankung</a:t>
                      </a:r>
                      <a:endParaRPr lang="en-US" sz="1050" b="1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b="1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Hospitalisierung</a:t>
                      </a:r>
                      <a:endParaRPr lang="en-US" sz="1050" b="1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656866"/>
                  </a:ext>
                </a:extLst>
              </a:tr>
              <a:tr h="624011"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2020-03-01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2020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9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9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Bayern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80+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871866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497095"/>
                  </a:ext>
                </a:extLst>
              </a:tr>
              <a:tr h="605975"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2020-03-08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2020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10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10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Bayern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80+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871866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3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</a:t>
                      </a: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460315"/>
                  </a:ext>
                </a:extLst>
              </a:tr>
              <a:tr h="663980"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2020-03-15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2020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11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11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Bayern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80+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871866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39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25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78747"/>
                  </a:ext>
                </a:extLst>
              </a:tr>
              <a:tr h="662377"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2020-03-22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2020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12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12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Bayern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80+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871866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214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132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57695"/>
                  </a:ext>
                </a:extLst>
              </a:tr>
              <a:tr h="662377"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2020-03-29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2020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13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13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Bayern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80+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871866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759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383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397890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FACF82E5-5139-4D3B-8A31-12A82DD7AB0A}"/>
              </a:ext>
            </a:extLst>
          </p:cNvPr>
          <p:cNvSpPr txBox="1"/>
          <p:nvPr/>
        </p:nvSpPr>
        <p:spPr>
          <a:xfrm>
            <a:off x="8819872" y="4756198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7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7" y="1847916"/>
            <a:ext cx="3192251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Datenanalyse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1761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PROBLEMATIK</a:t>
            </a:r>
            <a:endParaRPr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9A0E552-48B5-4870-86D4-35E4155358F1}"/>
              </a:ext>
            </a:extLst>
          </p:cNvPr>
          <p:cNvSpPr txBox="1"/>
          <p:nvPr/>
        </p:nvSpPr>
        <p:spPr>
          <a:xfrm>
            <a:off x="8792622" y="4747582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4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ED98828D-C005-4771-A97D-D707593FA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895" y="1035183"/>
            <a:ext cx="3706210" cy="3712399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41E36E94-3576-468E-ADAE-1EB724498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67" y="2402007"/>
            <a:ext cx="1035401" cy="853256"/>
          </a:xfrm>
          <a:prstGeom prst="rect">
            <a:avLst/>
          </a:prstGeom>
        </p:spPr>
      </p:pic>
      <p:sp>
        <p:nvSpPr>
          <p:cNvPr id="33" name="Legende: mit gebogener Linie 32">
            <a:extLst>
              <a:ext uri="{FF2B5EF4-FFF2-40B4-BE49-F238E27FC236}">
                <a16:creationId xmlns:a16="http://schemas.microsoft.com/office/drawing/2014/main" id="{BB8F1703-6004-4112-82CF-F8B3B1549A05}"/>
              </a:ext>
            </a:extLst>
          </p:cNvPr>
          <p:cNvSpPr/>
          <p:nvPr/>
        </p:nvSpPr>
        <p:spPr>
          <a:xfrm>
            <a:off x="6933063" y="1975379"/>
            <a:ext cx="1346185" cy="755700"/>
          </a:xfrm>
          <a:prstGeom prst="borderCallout2">
            <a:avLst>
              <a:gd name="adj1" fmla="val 17950"/>
              <a:gd name="adj2" fmla="val 319"/>
              <a:gd name="adj3" fmla="val 18750"/>
              <a:gd name="adj4" fmla="val -16667"/>
              <a:gd name="adj5" fmla="val 99704"/>
              <a:gd name="adj6" fmla="val -14540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Hind" panose="020B0604020202020204" charset="0"/>
                <a:cs typeface="Hind" panose="020B0604020202020204" charset="0"/>
              </a:rPr>
              <a:t>Berlin</a:t>
            </a:r>
            <a:endParaRPr lang="de-DE" dirty="0"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37" name="Legende: mit gebogener Linie 36">
            <a:extLst>
              <a:ext uri="{FF2B5EF4-FFF2-40B4-BE49-F238E27FC236}">
                <a16:creationId xmlns:a16="http://schemas.microsoft.com/office/drawing/2014/main" id="{D31670E9-0548-4DAC-BA11-B9B793589B8B}"/>
              </a:ext>
            </a:extLst>
          </p:cNvPr>
          <p:cNvSpPr/>
          <p:nvPr/>
        </p:nvSpPr>
        <p:spPr>
          <a:xfrm>
            <a:off x="716507" y="2731079"/>
            <a:ext cx="1801295" cy="755700"/>
          </a:xfrm>
          <a:prstGeom prst="borderCallout2">
            <a:avLst>
              <a:gd name="adj1" fmla="val 48652"/>
              <a:gd name="adj2" fmla="val 100179"/>
              <a:gd name="adj3" fmla="val 47646"/>
              <a:gd name="adj4" fmla="val 126787"/>
              <a:gd name="adj5" fmla="val -24005"/>
              <a:gd name="adj6" fmla="val 19098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Hind" panose="020B0604020202020204" charset="0"/>
                <a:cs typeface="Hind" panose="020B0604020202020204" charset="0"/>
              </a:rPr>
              <a:t>Brandenburg</a:t>
            </a:r>
            <a:endParaRPr lang="de-DE" dirty="0"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67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-0.22465 0.0071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33" y="34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11022E-16 L 0.17951 -0.10957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-5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7" grpId="0" animBg="1"/>
      <p:bldP spid="3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PROBLEMATIK</a:t>
            </a:r>
            <a:endParaRPr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9A0E552-48B5-4870-86D4-35E4155358F1}"/>
              </a:ext>
            </a:extLst>
          </p:cNvPr>
          <p:cNvSpPr txBox="1"/>
          <p:nvPr/>
        </p:nvSpPr>
        <p:spPr>
          <a:xfrm>
            <a:off x="8792622" y="4747582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4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A2C0B53-A2A4-4EB2-A6E0-4ACE50FCA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357" y="1173340"/>
            <a:ext cx="2867726" cy="223294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99158ED-1E69-41EB-B8A1-243DA761C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03" y="1085051"/>
            <a:ext cx="3706210" cy="3712399"/>
          </a:xfrm>
          <a:prstGeom prst="rect">
            <a:avLst/>
          </a:prstGeom>
        </p:spPr>
      </p:pic>
      <p:sp>
        <p:nvSpPr>
          <p:cNvPr id="25" name="Google Shape;933;p47">
            <a:extLst>
              <a:ext uri="{FF2B5EF4-FFF2-40B4-BE49-F238E27FC236}">
                <a16:creationId xmlns:a16="http://schemas.microsoft.com/office/drawing/2014/main" id="{C2906747-BFC4-4A40-A1E9-025AE732DDFE}"/>
              </a:ext>
            </a:extLst>
          </p:cNvPr>
          <p:cNvSpPr/>
          <p:nvPr/>
        </p:nvSpPr>
        <p:spPr>
          <a:xfrm>
            <a:off x="5241342" y="3970159"/>
            <a:ext cx="1336878" cy="863219"/>
          </a:xfrm>
          <a:prstGeom prst="roundRect">
            <a:avLst>
              <a:gd name="adj" fmla="val 18504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934;p47">
            <a:extLst>
              <a:ext uri="{FF2B5EF4-FFF2-40B4-BE49-F238E27FC236}">
                <a16:creationId xmlns:a16="http://schemas.microsoft.com/office/drawing/2014/main" id="{0A22D1FF-2080-4D3C-882D-DEAEECC267BA}"/>
              </a:ext>
            </a:extLst>
          </p:cNvPr>
          <p:cNvSpPr/>
          <p:nvPr/>
        </p:nvSpPr>
        <p:spPr>
          <a:xfrm rot="5400000">
            <a:off x="6953145" y="2996675"/>
            <a:ext cx="1191593" cy="2487358"/>
          </a:xfrm>
          <a:prstGeom prst="round2SameRect">
            <a:avLst>
              <a:gd name="adj1" fmla="val 7858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3" name="Tabelle 22">
            <a:extLst>
              <a:ext uri="{FF2B5EF4-FFF2-40B4-BE49-F238E27FC236}">
                <a16:creationId xmlns:a16="http://schemas.microsoft.com/office/drawing/2014/main" id="{4776EB97-3F96-4B31-A696-D098DE09F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372552"/>
              </p:ext>
            </p:extLst>
          </p:nvPr>
        </p:nvGraphicFramePr>
        <p:xfrm>
          <a:off x="5261211" y="3725839"/>
          <a:ext cx="3531410" cy="1110309"/>
        </p:xfrm>
        <a:graphic>
          <a:graphicData uri="http://schemas.openxmlformats.org/drawingml/2006/table">
            <a:tbl>
              <a:tblPr firstRow="1" bandRow="1">
                <a:tableStyleId>{1DD1AFA3-17FB-4D27-8459-2F0334C7B981}</a:tableStyleId>
              </a:tblPr>
              <a:tblGrid>
                <a:gridCol w="1106550">
                  <a:extLst>
                    <a:ext uri="{9D8B030D-6E8A-4147-A177-3AD203B41FA5}">
                      <a16:colId xmlns:a16="http://schemas.microsoft.com/office/drawing/2014/main" val="2147645015"/>
                    </a:ext>
                  </a:extLst>
                </a:gridCol>
                <a:gridCol w="1194394">
                  <a:extLst>
                    <a:ext uri="{9D8B030D-6E8A-4147-A177-3AD203B41FA5}">
                      <a16:colId xmlns:a16="http://schemas.microsoft.com/office/drawing/2014/main" val="708895980"/>
                    </a:ext>
                  </a:extLst>
                </a:gridCol>
                <a:gridCol w="1230466">
                  <a:extLst>
                    <a:ext uri="{9D8B030D-6E8A-4147-A177-3AD203B41FA5}">
                      <a16:colId xmlns:a16="http://schemas.microsoft.com/office/drawing/2014/main" val="2225948939"/>
                    </a:ext>
                  </a:extLst>
                </a:gridCol>
              </a:tblGrid>
              <a:tr h="370103">
                <a:tc>
                  <a:txBody>
                    <a:bodyPr/>
                    <a:lstStyle/>
                    <a:p>
                      <a:endParaRPr lang="de-DE" sz="1200" dirty="0"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Hind" panose="020B0604020202020204" charset="0"/>
                          <a:cs typeface="Hind" panose="020B0604020202020204" charset="0"/>
                        </a:rPr>
                        <a:t>Neuerkrankung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Hind" panose="020B0604020202020204" charset="0"/>
                          <a:cs typeface="Hind" panose="020B0604020202020204" charset="0"/>
                        </a:rPr>
                        <a:t>Hospitalisierung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4399408"/>
                  </a:ext>
                </a:extLst>
              </a:tr>
              <a:tr h="370103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Hind" panose="020B0604020202020204" charset="0"/>
                          <a:cs typeface="Hind" panose="020B0604020202020204" charset="0"/>
                        </a:rPr>
                        <a:t>Berlin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Hind" panose="020B0604020202020204" charset="0"/>
                          <a:cs typeface="Hind" panose="020B0604020202020204" charset="0"/>
                        </a:rPr>
                        <a:t>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6799836"/>
                  </a:ext>
                </a:extLst>
              </a:tr>
              <a:tr h="370103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Hind" panose="020B0604020202020204" charset="0"/>
                          <a:cs typeface="Hind" panose="020B0604020202020204" charset="0"/>
                        </a:rPr>
                        <a:t>Brandenburg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Hind" panose="020B0604020202020204" charset="0"/>
                          <a:cs typeface="Hind" panose="020B0604020202020204" charset="0"/>
                        </a:rPr>
                        <a:t>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0778460"/>
                  </a:ext>
                </a:extLst>
              </a:tr>
            </a:tbl>
          </a:graphicData>
        </a:graphic>
      </p:graphicFrame>
      <p:grpSp>
        <p:nvGrpSpPr>
          <p:cNvPr id="48" name="Google Shape;7122;p68">
            <a:extLst>
              <a:ext uri="{FF2B5EF4-FFF2-40B4-BE49-F238E27FC236}">
                <a16:creationId xmlns:a16="http://schemas.microsoft.com/office/drawing/2014/main" id="{D9125C00-0042-4FFC-9A66-C631C0730320}"/>
              </a:ext>
            </a:extLst>
          </p:cNvPr>
          <p:cNvGrpSpPr/>
          <p:nvPr/>
        </p:nvGrpSpPr>
        <p:grpSpPr>
          <a:xfrm>
            <a:off x="6372602" y="1963626"/>
            <a:ext cx="682938" cy="580528"/>
            <a:chOff x="5762467" y="2436584"/>
            <a:chExt cx="362163" cy="362163"/>
          </a:xfrm>
        </p:grpSpPr>
        <p:sp>
          <p:nvSpPr>
            <p:cNvPr id="49" name="Google Shape;7123;p68">
              <a:extLst>
                <a:ext uri="{FF2B5EF4-FFF2-40B4-BE49-F238E27FC236}">
                  <a16:creationId xmlns:a16="http://schemas.microsoft.com/office/drawing/2014/main" id="{C1CB61AA-6C46-4B8E-8353-1C1AA891C57F}"/>
                </a:ext>
              </a:extLst>
            </p:cNvPr>
            <p:cNvSpPr/>
            <p:nvPr/>
          </p:nvSpPr>
          <p:spPr>
            <a:xfrm>
              <a:off x="5762467" y="2778127"/>
              <a:ext cx="362163" cy="20619"/>
            </a:xfrm>
            <a:custGeom>
              <a:avLst/>
              <a:gdLst/>
              <a:ahLst/>
              <a:cxnLst/>
              <a:rect l="l" t="t" r="r" b="b"/>
              <a:pathLst>
                <a:path w="13823" h="787" extrusionOk="0">
                  <a:moveTo>
                    <a:pt x="201" y="1"/>
                  </a:moveTo>
                  <a:cubicBezTo>
                    <a:pt x="96" y="1"/>
                    <a:pt x="0" y="87"/>
                    <a:pt x="0" y="202"/>
                  </a:cubicBezTo>
                  <a:lnTo>
                    <a:pt x="0" y="585"/>
                  </a:lnTo>
                  <a:cubicBezTo>
                    <a:pt x="0" y="691"/>
                    <a:pt x="96" y="777"/>
                    <a:pt x="201" y="787"/>
                  </a:cubicBezTo>
                  <a:lnTo>
                    <a:pt x="13611" y="787"/>
                  </a:lnTo>
                  <a:cubicBezTo>
                    <a:pt x="13726" y="787"/>
                    <a:pt x="13822" y="691"/>
                    <a:pt x="13813" y="585"/>
                  </a:cubicBezTo>
                  <a:lnTo>
                    <a:pt x="13813" y="202"/>
                  </a:lnTo>
                  <a:cubicBezTo>
                    <a:pt x="13813" y="87"/>
                    <a:pt x="13726" y="1"/>
                    <a:pt x="13611" y="1"/>
                  </a:cubicBezTo>
                  <a:close/>
                </a:path>
              </a:pathLst>
            </a:custGeom>
            <a:solidFill>
              <a:srgbClr val="708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124;p68">
              <a:extLst>
                <a:ext uri="{FF2B5EF4-FFF2-40B4-BE49-F238E27FC236}">
                  <a16:creationId xmlns:a16="http://schemas.microsoft.com/office/drawing/2014/main" id="{EE86A7D7-0A83-4413-87E0-56DF177B5483}"/>
                </a:ext>
              </a:extLst>
            </p:cNvPr>
            <p:cNvSpPr/>
            <p:nvPr/>
          </p:nvSpPr>
          <p:spPr>
            <a:xfrm>
              <a:off x="5762702" y="2777891"/>
              <a:ext cx="361927" cy="9301"/>
            </a:xfrm>
            <a:custGeom>
              <a:avLst/>
              <a:gdLst/>
              <a:ahLst/>
              <a:cxnLst/>
              <a:rect l="l" t="t" r="r" b="b"/>
              <a:pathLst>
                <a:path w="13814" h="355" extrusionOk="0">
                  <a:moveTo>
                    <a:pt x="212" y="0"/>
                  </a:moveTo>
                  <a:cubicBezTo>
                    <a:pt x="87" y="0"/>
                    <a:pt x="1" y="96"/>
                    <a:pt x="1" y="211"/>
                  </a:cubicBezTo>
                  <a:lnTo>
                    <a:pt x="1" y="355"/>
                  </a:lnTo>
                  <a:lnTo>
                    <a:pt x="13813" y="355"/>
                  </a:lnTo>
                  <a:lnTo>
                    <a:pt x="13813" y="211"/>
                  </a:lnTo>
                  <a:cubicBezTo>
                    <a:pt x="13813" y="96"/>
                    <a:pt x="13717" y="0"/>
                    <a:pt x="13602" y="0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125;p68">
              <a:extLst>
                <a:ext uri="{FF2B5EF4-FFF2-40B4-BE49-F238E27FC236}">
                  <a16:creationId xmlns:a16="http://schemas.microsoft.com/office/drawing/2014/main" id="{5781FF7D-274A-4102-93D1-226AA3E643B6}"/>
                </a:ext>
              </a:extLst>
            </p:cNvPr>
            <p:cNvSpPr/>
            <p:nvPr/>
          </p:nvSpPr>
          <p:spPr>
            <a:xfrm>
              <a:off x="5852359" y="2528493"/>
              <a:ext cx="182352" cy="249660"/>
            </a:xfrm>
            <a:custGeom>
              <a:avLst/>
              <a:gdLst/>
              <a:ahLst/>
              <a:cxnLst/>
              <a:rect l="l" t="t" r="r" b="b"/>
              <a:pathLst>
                <a:path w="6960" h="9529" extrusionOk="0">
                  <a:moveTo>
                    <a:pt x="1" y="1"/>
                  </a:moveTo>
                  <a:lnTo>
                    <a:pt x="1" y="9529"/>
                  </a:lnTo>
                  <a:lnTo>
                    <a:pt x="6960" y="9529"/>
                  </a:lnTo>
                  <a:lnTo>
                    <a:pt x="6960" y="1"/>
                  </a:ln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126;p68">
              <a:extLst>
                <a:ext uri="{FF2B5EF4-FFF2-40B4-BE49-F238E27FC236}">
                  <a16:creationId xmlns:a16="http://schemas.microsoft.com/office/drawing/2014/main" id="{53CEEA38-09DB-4606-94DF-DB2A396E9DD8}"/>
                </a:ext>
              </a:extLst>
            </p:cNvPr>
            <p:cNvSpPr/>
            <p:nvPr/>
          </p:nvSpPr>
          <p:spPr>
            <a:xfrm>
              <a:off x="5838551" y="2508922"/>
              <a:ext cx="209967" cy="19860"/>
            </a:xfrm>
            <a:custGeom>
              <a:avLst/>
              <a:gdLst/>
              <a:ahLst/>
              <a:cxnLst/>
              <a:rect l="l" t="t" r="r" b="b"/>
              <a:pathLst>
                <a:path w="8014" h="758" extrusionOk="0">
                  <a:moveTo>
                    <a:pt x="211" y="0"/>
                  </a:moveTo>
                  <a:cubicBezTo>
                    <a:pt x="96" y="0"/>
                    <a:pt x="0" y="96"/>
                    <a:pt x="0" y="211"/>
                  </a:cubicBezTo>
                  <a:lnTo>
                    <a:pt x="0" y="547"/>
                  </a:lnTo>
                  <a:cubicBezTo>
                    <a:pt x="0" y="662"/>
                    <a:pt x="96" y="757"/>
                    <a:pt x="211" y="757"/>
                  </a:cubicBezTo>
                  <a:lnTo>
                    <a:pt x="7813" y="757"/>
                  </a:lnTo>
                  <a:cubicBezTo>
                    <a:pt x="7928" y="757"/>
                    <a:pt x="8014" y="662"/>
                    <a:pt x="8014" y="547"/>
                  </a:cubicBezTo>
                  <a:lnTo>
                    <a:pt x="8014" y="211"/>
                  </a:lnTo>
                  <a:cubicBezTo>
                    <a:pt x="8014" y="96"/>
                    <a:pt x="7928" y="0"/>
                    <a:pt x="7813" y="0"/>
                  </a:cubicBezTo>
                  <a:close/>
                </a:path>
              </a:pathLst>
            </a:custGeom>
            <a:solidFill>
              <a:srgbClr val="708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127;p68">
              <a:extLst>
                <a:ext uri="{FF2B5EF4-FFF2-40B4-BE49-F238E27FC236}">
                  <a16:creationId xmlns:a16="http://schemas.microsoft.com/office/drawing/2014/main" id="{99F28C47-A9ED-471F-9867-E88DB1BD55A8}"/>
                </a:ext>
              </a:extLst>
            </p:cNvPr>
            <p:cNvSpPr/>
            <p:nvPr/>
          </p:nvSpPr>
          <p:spPr>
            <a:xfrm>
              <a:off x="6014589" y="2508922"/>
              <a:ext cx="33929" cy="19598"/>
            </a:xfrm>
            <a:custGeom>
              <a:avLst/>
              <a:gdLst/>
              <a:ahLst/>
              <a:cxnLst/>
              <a:rect l="l" t="t" r="r" b="b"/>
              <a:pathLst>
                <a:path w="1295" h="748" extrusionOk="0">
                  <a:moveTo>
                    <a:pt x="1" y="0"/>
                  </a:moveTo>
                  <a:lnTo>
                    <a:pt x="1" y="748"/>
                  </a:lnTo>
                  <a:lnTo>
                    <a:pt x="1094" y="748"/>
                  </a:lnTo>
                  <a:cubicBezTo>
                    <a:pt x="1209" y="748"/>
                    <a:pt x="1295" y="652"/>
                    <a:pt x="1295" y="537"/>
                  </a:cubicBezTo>
                  <a:lnTo>
                    <a:pt x="1295" y="201"/>
                  </a:lnTo>
                  <a:cubicBezTo>
                    <a:pt x="1295" y="86"/>
                    <a:pt x="1209" y="0"/>
                    <a:pt x="1094" y="0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128;p68">
              <a:extLst>
                <a:ext uri="{FF2B5EF4-FFF2-40B4-BE49-F238E27FC236}">
                  <a16:creationId xmlns:a16="http://schemas.microsoft.com/office/drawing/2014/main" id="{D84B4223-2BF4-478B-8E8E-3BDB7E0F9428}"/>
                </a:ext>
              </a:extLst>
            </p:cNvPr>
            <p:cNvSpPr/>
            <p:nvPr/>
          </p:nvSpPr>
          <p:spPr>
            <a:xfrm>
              <a:off x="5762467" y="2565173"/>
              <a:ext cx="89918" cy="19598"/>
            </a:xfrm>
            <a:custGeom>
              <a:avLst/>
              <a:gdLst/>
              <a:ahLst/>
              <a:cxnLst/>
              <a:rect l="l" t="t" r="r" b="b"/>
              <a:pathLst>
                <a:path w="3432" h="748" extrusionOk="0">
                  <a:moveTo>
                    <a:pt x="201" y="0"/>
                  </a:moveTo>
                  <a:cubicBezTo>
                    <a:pt x="96" y="0"/>
                    <a:pt x="10" y="87"/>
                    <a:pt x="0" y="202"/>
                  </a:cubicBezTo>
                  <a:lnTo>
                    <a:pt x="0" y="547"/>
                  </a:lnTo>
                  <a:cubicBezTo>
                    <a:pt x="10" y="652"/>
                    <a:pt x="96" y="748"/>
                    <a:pt x="201" y="748"/>
                  </a:cubicBezTo>
                  <a:lnTo>
                    <a:pt x="3432" y="748"/>
                  </a:lnTo>
                  <a:lnTo>
                    <a:pt x="3432" y="0"/>
                  </a:lnTo>
                  <a:close/>
                </a:path>
              </a:pathLst>
            </a:custGeom>
            <a:solidFill>
              <a:srgbClr val="708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129;p68">
              <a:extLst>
                <a:ext uri="{FF2B5EF4-FFF2-40B4-BE49-F238E27FC236}">
                  <a16:creationId xmlns:a16="http://schemas.microsoft.com/office/drawing/2014/main" id="{6BC29555-439C-4F26-A702-460F0BA0CED4}"/>
                </a:ext>
              </a:extLst>
            </p:cNvPr>
            <p:cNvSpPr/>
            <p:nvPr/>
          </p:nvSpPr>
          <p:spPr>
            <a:xfrm>
              <a:off x="5835041" y="2565173"/>
              <a:ext cx="17344" cy="19598"/>
            </a:xfrm>
            <a:custGeom>
              <a:avLst/>
              <a:gdLst/>
              <a:ahLst/>
              <a:cxnLst/>
              <a:rect l="l" t="t" r="r" b="b"/>
              <a:pathLst>
                <a:path w="662" h="748" extrusionOk="0">
                  <a:moveTo>
                    <a:pt x="0" y="0"/>
                  </a:moveTo>
                  <a:lnTo>
                    <a:pt x="0" y="748"/>
                  </a:lnTo>
                  <a:lnTo>
                    <a:pt x="662" y="748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130;p68">
              <a:extLst>
                <a:ext uri="{FF2B5EF4-FFF2-40B4-BE49-F238E27FC236}">
                  <a16:creationId xmlns:a16="http://schemas.microsoft.com/office/drawing/2014/main" id="{2EB90739-DCA6-461F-9DB0-773C9785EFD2}"/>
                </a:ext>
              </a:extLst>
            </p:cNvPr>
            <p:cNvSpPr/>
            <p:nvPr/>
          </p:nvSpPr>
          <p:spPr>
            <a:xfrm>
              <a:off x="5835041" y="2565173"/>
              <a:ext cx="17344" cy="19598"/>
            </a:xfrm>
            <a:custGeom>
              <a:avLst/>
              <a:gdLst/>
              <a:ahLst/>
              <a:cxnLst/>
              <a:rect l="l" t="t" r="r" b="b"/>
              <a:pathLst>
                <a:path w="662" h="748" extrusionOk="0">
                  <a:moveTo>
                    <a:pt x="0" y="0"/>
                  </a:moveTo>
                  <a:lnTo>
                    <a:pt x="0" y="748"/>
                  </a:lnTo>
                  <a:lnTo>
                    <a:pt x="662" y="748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131;p68">
              <a:extLst>
                <a:ext uri="{FF2B5EF4-FFF2-40B4-BE49-F238E27FC236}">
                  <a16:creationId xmlns:a16="http://schemas.microsoft.com/office/drawing/2014/main" id="{B56AF9C9-F11B-46BA-A94F-0634BA1B660B}"/>
                </a:ext>
              </a:extLst>
            </p:cNvPr>
            <p:cNvSpPr/>
            <p:nvPr/>
          </p:nvSpPr>
          <p:spPr>
            <a:xfrm>
              <a:off x="5894803" y="2686217"/>
              <a:ext cx="97726" cy="91936"/>
            </a:xfrm>
            <a:custGeom>
              <a:avLst/>
              <a:gdLst/>
              <a:ahLst/>
              <a:cxnLst/>
              <a:rect l="l" t="t" r="r" b="b"/>
              <a:pathLst>
                <a:path w="3730" h="3509" extrusionOk="0">
                  <a:moveTo>
                    <a:pt x="576" y="0"/>
                  </a:moveTo>
                  <a:cubicBezTo>
                    <a:pt x="259" y="0"/>
                    <a:pt x="1" y="250"/>
                    <a:pt x="1" y="576"/>
                  </a:cubicBezTo>
                  <a:lnTo>
                    <a:pt x="1" y="3509"/>
                  </a:lnTo>
                  <a:lnTo>
                    <a:pt x="3729" y="3509"/>
                  </a:lnTo>
                  <a:lnTo>
                    <a:pt x="3720" y="3499"/>
                  </a:lnTo>
                  <a:lnTo>
                    <a:pt x="3720" y="576"/>
                  </a:lnTo>
                  <a:cubicBezTo>
                    <a:pt x="3720" y="250"/>
                    <a:pt x="3461" y="0"/>
                    <a:pt x="3145" y="0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132;p68">
              <a:extLst>
                <a:ext uri="{FF2B5EF4-FFF2-40B4-BE49-F238E27FC236}">
                  <a16:creationId xmlns:a16="http://schemas.microsoft.com/office/drawing/2014/main" id="{D55D70A2-1FC2-45DD-B56C-795853ABC6E9}"/>
                </a:ext>
              </a:extLst>
            </p:cNvPr>
            <p:cNvSpPr/>
            <p:nvPr/>
          </p:nvSpPr>
          <p:spPr>
            <a:xfrm>
              <a:off x="5930959" y="2686217"/>
              <a:ext cx="25152" cy="91700"/>
            </a:xfrm>
            <a:custGeom>
              <a:avLst/>
              <a:gdLst/>
              <a:ahLst/>
              <a:cxnLst/>
              <a:rect l="l" t="t" r="r" b="b"/>
              <a:pathLst>
                <a:path w="960" h="3500" extrusionOk="0">
                  <a:moveTo>
                    <a:pt x="1" y="0"/>
                  </a:moveTo>
                  <a:lnTo>
                    <a:pt x="1" y="3499"/>
                  </a:lnTo>
                  <a:lnTo>
                    <a:pt x="959" y="3499"/>
                  </a:lnTo>
                  <a:lnTo>
                    <a:pt x="959" y="0"/>
                  </a:lnTo>
                  <a:close/>
                </a:path>
              </a:pathLst>
            </a:custGeom>
            <a:solidFill>
              <a:srgbClr val="93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133;p68">
              <a:extLst>
                <a:ext uri="{FF2B5EF4-FFF2-40B4-BE49-F238E27FC236}">
                  <a16:creationId xmlns:a16="http://schemas.microsoft.com/office/drawing/2014/main" id="{AAC7FC1A-C53F-40F4-8325-022998EB2AFF}"/>
                </a:ext>
              </a:extLst>
            </p:cNvPr>
            <p:cNvSpPr/>
            <p:nvPr/>
          </p:nvSpPr>
          <p:spPr>
            <a:xfrm>
              <a:off x="5770484" y="2584745"/>
              <a:ext cx="81901" cy="193173"/>
            </a:xfrm>
            <a:custGeom>
              <a:avLst/>
              <a:gdLst/>
              <a:ahLst/>
              <a:cxnLst/>
              <a:rect l="l" t="t" r="r" b="b"/>
              <a:pathLst>
                <a:path w="3126" h="7373" extrusionOk="0">
                  <a:moveTo>
                    <a:pt x="1" y="1"/>
                  </a:moveTo>
                  <a:lnTo>
                    <a:pt x="1" y="7372"/>
                  </a:lnTo>
                  <a:lnTo>
                    <a:pt x="3126" y="7372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134;p68">
              <a:extLst>
                <a:ext uri="{FF2B5EF4-FFF2-40B4-BE49-F238E27FC236}">
                  <a16:creationId xmlns:a16="http://schemas.microsoft.com/office/drawing/2014/main" id="{956D3E50-8892-4C2E-B4E6-187A0654F698}"/>
                </a:ext>
              </a:extLst>
            </p:cNvPr>
            <p:cNvSpPr/>
            <p:nvPr/>
          </p:nvSpPr>
          <p:spPr>
            <a:xfrm>
              <a:off x="5835041" y="2584745"/>
              <a:ext cx="17344" cy="193173"/>
            </a:xfrm>
            <a:custGeom>
              <a:avLst/>
              <a:gdLst/>
              <a:ahLst/>
              <a:cxnLst/>
              <a:rect l="l" t="t" r="r" b="b"/>
              <a:pathLst>
                <a:path w="662" h="7373" extrusionOk="0">
                  <a:moveTo>
                    <a:pt x="0" y="1"/>
                  </a:moveTo>
                  <a:lnTo>
                    <a:pt x="0" y="7372"/>
                  </a:lnTo>
                  <a:lnTo>
                    <a:pt x="662" y="737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C8D1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135;p68">
              <a:extLst>
                <a:ext uri="{FF2B5EF4-FFF2-40B4-BE49-F238E27FC236}">
                  <a16:creationId xmlns:a16="http://schemas.microsoft.com/office/drawing/2014/main" id="{8600EA64-C52C-4907-A51F-24F192F2CBFD}"/>
                </a:ext>
              </a:extLst>
            </p:cNvPr>
            <p:cNvSpPr/>
            <p:nvPr/>
          </p:nvSpPr>
          <p:spPr>
            <a:xfrm>
              <a:off x="5835041" y="2584745"/>
              <a:ext cx="17344" cy="193173"/>
            </a:xfrm>
            <a:custGeom>
              <a:avLst/>
              <a:gdLst/>
              <a:ahLst/>
              <a:cxnLst/>
              <a:rect l="l" t="t" r="r" b="b"/>
              <a:pathLst>
                <a:path w="662" h="7373" extrusionOk="0">
                  <a:moveTo>
                    <a:pt x="0" y="1"/>
                  </a:moveTo>
                  <a:lnTo>
                    <a:pt x="0" y="7372"/>
                  </a:lnTo>
                  <a:lnTo>
                    <a:pt x="662" y="737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C8D1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136;p68">
              <a:extLst>
                <a:ext uri="{FF2B5EF4-FFF2-40B4-BE49-F238E27FC236}">
                  <a16:creationId xmlns:a16="http://schemas.microsoft.com/office/drawing/2014/main" id="{2F4D3DA1-8806-48CC-A901-8628E4063E8A}"/>
                </a:ext>
              </a:extLst>
            </p:cNvPr>
            <p:cNvSpPr/>
            <p:nvPr/>
          </p:nvSpPr>
          <p:spPr>
            <a:xfrm>
              <a:off x="6034685" y="2584745"/>
              <a:ext cx="81901" cy="193408"/>
            </a:xfrm>
            <a:custGeom>
              <a:avLst/>
              <a:gdLst/>
              <a:ahLst/>
              <a:cxnLst/>
              <a:rect l="l" t="t" r="r" b="b"/>
              <a:pathLst>
                <a:path w="3126" h="7382" extrusionOk="0">
                  <a:moveTo>
                    <a:pt x="1" y="1"/>
                  </a:moveTo>
                  <a:lnTo>
                    <a:pt x="1" y="7382"/>
                  </a:lnTo>
                  <a:lnTo>
                    <a:pt x="3126" y="7382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137;p68">
              <a:extLst>
                <a:ext uri="{FF2B5EF4-FFF2-40B4-BE49-F238E27FC236}">
                  <a16:creationId xmlns:a16="http://schemas.microsoft.com/office/drawing/2014/main" id="{EBBE19EB-6262-4EA2-8112-4053BBD96E31}"/>
                </a:ext>
              </a:extLst>
            </p:cNvPr>
            <p:cNvSpPr/>
            <p:nvPr/>
          </p:nvSpPr>
          <p:spPr>
            <a:xfrm>
              <a:off x="6034685" y="2584745"/>
              <a:ext cx="17371" cy="193173"/>
            </a:xfrm>
            <a:custGeom>
              <a:avLst/>
              <a:gdLst/>
              <a:ahLst/>
              <a:cxnLst/>
              <a:rect l="l" t="t" r="r" b="b"/>
              <a:pathLst>
                <a:path w="663" h="7373" extrusionOk="0">
                  <a:moveTo>
                    <a:pt x="1" y="1"/>
                  </a:moveTo>
                  <a:lnTo>
                    <a:pt x="1" y="7372"/>
                  </a:lnTo>
                  <a:lnTo>
                    <a:pt x="662" y="737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C8D1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138;p68">
              <a:extLst>
                <a:ext uri="{FF2B5EF4-FFF2-40B4-BE49-F238E27FC236}">
                  <a16:creationId xmlns:a16="http://schemas.microsoft.com/office/drawing/2014/main" id="{66F60D91-6664-47FB-98BC-57BF320CC634}"/>
                </a:ext>
              </a:extLst>
            </p:cNvPr>
            <p:cNvSpPr/>
            <p:nvPr/>
          </p:nvSpPr>
          <p:spPr>
            <a:xfrm>
              <a:off x="5872192" y="2567400"/>
              <a:ext cx="29920" cy="58819"/>
            </a:xfrm>
            <a:custGeom>
              <a:avLst/>
              <a:gdLst/>
              <a:ahLst/>
              <a:cxnLst/>
              <a:rect l="l" t="t" r="r" b="b"/>
              <a:pathLst>
                <a:path w="1142" h="2245" extrusionOk="0">
                  <a:moveTo>
                    <a:pt x="206" y="1"/>
                  </a:moveTo>
                  <a:cubicBezTo>
                    <a:pt x="89" y="1"/>
                    <a:pt x="1" y="102"/>
                    <a:pt x="1" y="212"/>
                  </a:cubicBezTo>
                  <a:lnTo>
                    <a:pt x="1" y="2024"/>
                  </a:lnTo>
                  <a:cubicBezTo>
                    <a:pt x="1" y="2149"/>
                    <a:pt x="97" y="2245"/>
                    <a:pt x="221" y="2245"/>
                  </a:cubicBezTo>
                  <a:lnTo>
                    <a:pt x="921" y="2245"/>
                  </a:lnTo>
                  <a:cubicBezTo>
                    <a:pt x="1046" y="2245"/>
                    <a:pt x="1142" y="2139"/>
                    <a:pt x="1142" y="2024"/>
                  </a:cubicBezTo>
                  <a:lnTo>
                    <a:pt x="1142" y="212"/>
                  </a:lnTo>
                  <a:cubicBezTo>
                    <a:pt x="1142" y="102"/>
                    <a:pt x="1045" y="1"/>
                    <a:pt x="936" y="1"/>
                  </a:cubicBezTo>
                  <a:cubicBezTo>
                    <a:pt x="931" y="1"/>
                    <a:pt x="926" y="1"/>
                    <a:pt x="921" y="2"/>
                  </a:cubicBezTo>
                  <a:lnTo>
                    <a:pt x="221" y="2"/>
                  </a:lnTo>
                  <a:cubicBezTo>
                    <a:pt x="216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139;p68">
              <a:extLst>
                <a:ext uri="{FF2B5EF4-FFF2-40B4-BE49-F238E27FC236}">
                  <a16:creationId xmlns:a16="http://schemas.microsoft.com/office/drawing/2014/main" id="{3E7AE849-D6AD-4BFD-AA1B-C903A9C96F17}"/>
                </a:ext>
              </a:extLst>
            </p:cNvPr>
            <p:cNvSpPr/>
            <p:nvPr/>
          </p:nvSpPr>
          <p:spPr>
            <a:xfrm>
              <a:off x="5928706" y="2567400"/>
              <a:ext cx="29920" cy="58819"/>
            </a:xfrm>
            <a:custGeom>
              <a:avLst/>
              <a:gdLst/>
              <a:ahLst/>
              <a:cxnLst/>
              <a:rect l="l" t="t" r="r" b="b"/>
              <a:pathLst>
                <a:path w="1142" h="2245" extrusionOk="0">
                  <a:moveTo>
                    <a:pt x="205" y="1"/>
                  </a:moveTo>
                  <a:cubicBezTo>
                    <a:pt x="89" y="1"/>
                    <a:pt x="1" y="102"/>
                    <a:pt x="1" y="212"/>
                  </a:cubicBezTo>
                  <a:lnTo>
                    <a:pt x="1" y="2024"/>
                  </a:lnTo>
                  <a:cubicBezTo>
                    <a:pt x="1" y="2149"/>
                    <a:pt x="97" y="2245"/>
                    <a:pt x="221" y="2245"/>
                  </a:cubicBezTo>
                  <a:lnTo>
                    <a:pt x="911" y="2245"/>
                  </a:lnTo>
                  <a:cubicBezTo>
                    <a:pt x="1036" y="2245"/>
                    <a:pt x="1141" y="2149"/>
                    <a:pt x="1141" y="2024"/>
                  </a:cubicBezTo>
                  <a:lnTo>
                    <a:pt x="1141" y="212"/>
                  </a:lnTo>
                  <a:cubicBezTo>
                    <a:pt x="1141" y="102"/>
                    <a:pt x="1045" y="1"/>
                    <a:pt x="935" y="1"/>
                  </a:cubicBezTo>
                  <a:cubicBezTo>
                    <a:pt x="931" y="1"/>
                    <a:pt x="926" y="1"/>
                    <a:pt x="921" y="2"/>
                  </a:cubicBezTo>
                  <a:lnTo>
                    <a:pt x="221" y="2"/>
                  </a:lnTo>
                  <a:cubicBezTo>
                    <a:pt x="216" y="1"/>
                    <a:pt x="211" y="1"/>
                    <a:pt x="205" y="1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140;p68">
              <a:extLst>
                <a:ext uri="{FF2B5EF4-FFF2-40B4-BE49-F238E27FC236}">
                  <a16:creationId xmlns:a16="http://schemas.microsoft.com/office/drawing/2014/main" id="{DB92334B-5404-476A-BD35-E63798A533CC}"/>
                </a:ext>
              </a:extLst>
            </p:cNvPr>
            <p:cNvSpPr/>
            <p:nvPr/>
          </p:nvSpPr>
          <p:spPr>
            <a:xfrm>
              <a:off x="5984957" y="2567400"/>
              <a:ext cx="29920" cy="58819"/>
            </a:xfrm>
            <a:custGeom>
              <a:avLst/>
              <a:gdLst/>
              <a:ahLst/>
              <a:cxnLst/>
              <a:rect l="l" t="t" r="r" b="b"/>
              <a:pathLst>
                <a:path w="1142" h="2245" extrusionOk="0">
                  <a:moveTo>
                    <a:pt x="206" y="1"/>
                  </a:moveTo>
                  <a:cubicBezTo>
                    <a:pt x="89" y="1"/>
                    <a:pt x="1" y="102"/>
                    <a:pt x="1" y="212"/>
                  </a:cubicBezTo>
                  <a:lnTo>
                    <a:pt x="1" y="2024"/>
                  </a:lnTo>
                  <a:cubicBezTo>
                    <a:pt x="1" y="2149"/>
                    <a:pt x="97" y="2245"/>
                    <a:pt x="221" y="2245"/>
                  </a:cubicBezTo>
                  <a:lnTo>
                    <a:pt x="921" y="2245"/>
                  </a:lnTo>
                  <a:cubicBezTo>
                    <a:pt x="1036" y="2245"/>
                    <a:pt x="1141" y="2149"/>
                    <a:pt x="1132" y="2024"/>
                  </a:cubicBezTo>
                  <a:lnTo>
                    <a:pt x="1132" y="212"/>
                  </a:lnTo>
                  <a:cubicBezTo>
                    <a:pt x="1132" y="102"/>
                    <a:pt x="1044" y="1"/>
                    <a:pt x="936" y="1"/>
                  </a:cubicBezTo>
                  <a:cubicBezTo>
                    <a:pt x="931" y="1"/>
                    <a:pt x="926" y="1"/>
                    <a:pt x="921" y="2"/>
                  </a:cubicBezTo>
                  <a:lnTo>
                    <a:pt x="221" y="2"/>
                  </a:lnTo>
                  <a:cubicBezTo>
                    <a:pt x="216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141;p68">
              <a:extLst>
                <a:ext uri="{FF2B5EF4-FFF2-40B4-BE49-F238E27FC236}">
                  <a16:creationId xmlns:a16="http://schemas.microsoft.com/office/drawing/2014/main" id="{EF6A49A4-D42D-4FF9-8997-91BE809C44EF}"/>
                </a:ext>
              </a:extLst>
            </p:cNvPr>
            <p:cNvSpPr/>
            <p:nvPr/>
          </p:nvSpPr>
          <p:spPr>
            <a:xfrm>
              <a:off x="5796369" y="2651817"/>
              <a:ext cx="29894" cy="59029"/>
            </a:xfrm>
            <a:custGeom>
              <a:avLst/>
              <a:gdLst/>
              <a:ahLst/>
              <a:cxnLst/>
              <a:rect l="l" t="t" r="r" b="b"/>
              <a:pathLst>
                <a:path w="1141" h="2253" extrusionOk="0">
                  <a:moveTo>
                    <a:pt x="221" y="0"/>
                  </a:moveTo>
                  <a:cubicBezTo>
                    <a:pt x="106" y="0"/>
                    <a:pt x="0" y="96"/>
                    <a:pt x="10" y="221"/>
                  </a:cubicBezTo>
                  <a:lnTo>
                    <a:pt x="10" y="2032"/>
                  </a:lnTo>
                  <a:cubicBezTo>
                    <a:pt x="0" y="2147"/>
                    <a:pt x="106" y="2253"/>
                    <a:pt x="221" y="2253"/>
                  </a:cubicBezTo>
                  <a:lnTo>
                    <a:pt x="920" y="2253"/>
                  </a:lnTo>
                  <a:cubicBezTo>
                    <a:pt x="1045" y="2253"/>
                    <a:pt x="1141" y="2147"/>
                    <a:pt x="1141" y="2032"/>
                  </a:cubicBezTo>
                  <a:lnTo>
                    <a:pt x="1141" y="221"/>
                  </a:lnTo>
                  <a:cubicBezTo>
                    <a:pt x="1141" y="96"/>
                    <a:pt x="1045" y="0"/>
                    <a:pt x="920" y="0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142;p68">
              <a:extLst>
                <a:ext uri="{FF2B5EF4-FFF2-40B4-BE49-F238E27FC236}">
                  <a16:creationId xmlns:a16="http://schemas.microsoft.com/office/drawing/2014/main" id="{3F230D00-F274-4618-B441-C03A1B05DA15}"/>
                </a:ext>
              </a:extLst>
            </p:cNvPr>
            <p:cNvSpPr/>
            <p:nvPr/>
          </p:nvSpPr>
          <p:spPr>
            <a:xfrm>
              <a:off x="6060806" y="2651817"/>
              <a:ext cx="29658" cy="59029"/>
            </a:xfrm>
            <a:custGeom>
              <a:avLst/>
              <a:gdLst/>
              <a:ahLst/>
              <a:cxnLst/>
              <a:rect l="l" t="t" r="r" b="b"/>
              <a:pathLst>
                <a:path w="1132" h="2253" extrusionOk="0">
                  <a:moveTo>
                    <a:pt x="221" y="0"/>
                  </a:moveTo>
                  <a:cubicBezTo>
                    <a:pt x="96" y="0"/>
                    <a:pt x="1" y="96"/>
                    <a:pt x="1" y="221"/>
                  </a:cubicBezTo>
                  <a:lnTo>
                    <a:pt x="1" y="2032"/>
                  </a:lnTo>
                  <a:cubicBezTo>
                    <a:pt x="1" y="2147"/>
                    <a:pt x="96" y="2253"/>
                    <a:pt x="221" y="2253"/>
                  </a:cubicBezTo>
                  <a:lnTo>
                    <a:pt x="921" y="2253"/>
                  </a:lnTo>
                  <a:cubicBezTo>
                    <a:pt x="1036" y="2253"/>
                    <a:pt x="1132" y="2147"/>
                    <a:pt x="1132" y="2032"/>
                  </a:cubicBezTo>
                  <a:lnTo>
                    <a:pt x="1132" y="221"/>
                  </a:lnTo>
                  <a:cubicBezTo>
                    <a:pt x="1132" y="96"/>
                    <a:pt x="1036" y="0"/>
                    <a:pt x="921" y="0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143;p68">
              <a:extLst>
                <a:ext uri="{FF2B5EF4-FFF2-40B4-BE49-F238E27FC236}">
                  <a16:creationId xmlns:a16="http://schemas.microsoft.com/office/drawing/2014/main" id="{41144D31-B7CD-44B2-9A9B-F9B94AAB8D68}"/>
                </a:ext>
              </a:extLst>
            </p:cNvPr>
            <p:cNvSpPr/>
            <p:nvPr/>
          </p:nvSpPr>
          <p:spPr>
            <a:xfrm>
              <a:off x="6034685" y="2565173"/>
              <a:ext cx="89945" cy="19860"/>
            </a:xfrm>
            <a:custGeom>
              <a:avLst/>
              <a:gdLst/>
              <a:ahLst/>
              <a:cxnLst/>
              <a:rect l="l" t="t" r="r" b="b"/>
              <a:pathLst>
                <a:path w="3433" h="758" extrusionOk="0">
                  <a:moveTo>
                    <a:pt x="1" y="0"/>
                  </a:moveTo>
                  <a:lnTo>
                    <a:pt x="1" y="758"/>
                  </a:lnTo>
                  <a:lnTo>
                    <a:pt x="3221" y="758"/>
                  </a:lnTo>
                  <a:cubicBezTo>
                    <a:pt x="3336" y="758"/>
                    <a:pt x="3432" y="662"/>
                    <a:pt x="3432" y="547"/>
                  </a:cubicBezTo>
                  <a:lnTo>
                    <a:pt x="3432" y="211"/>
                  </a:lnTo>
                  <a:cubicBezTo>
                    <a:pt x="3432" y="96"/>
                    <a:pt x="3336" y="0"/>
                    <a:pt x="3221" y="0"/>
                  </a:cubicBezTo>
                  <a:close/>
                </a:path>
              </a:pathLst>
            </a:custGeom>
            <a:solidFill>
              <a:srgbClr val="708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144;p68">
              <a:extLst>
                <a:ext uri="{FF2B5EF4-FFF2-40B4-BE49-F238E27FC236}">
                  <a16:creationId xmlns:a16="http://schemas.microsoft.com/office/drawing/2014/main" id="{8C47C112-B638-43CE-B986-B8DE174571FC}"/>
                </a:ext>
              </a:extLst>
            </p:cNvPr>
            <p:cNvSpPr/>
            <p:nvPr/>
          </p:nvSpPr>
          <p:spPr>
            <a:xfrm>
              <a:off x="6034685" y="2565173"/>
              <a:ext cx="17371" cy="19598"/>
            </a:xfrm>
            <a:custGeom>
              <a:avLst/>
              <a:gdLst/>
              <a:ahLst/>
              <a:cxnLst/>
              <a:rect l="l" t="t" r="r" b="b"/>
              <a:pathLst>
                <a:path w="663" h="748" extrusionOk="0">
                  <a:moveTo>
                    <a:pt x="1" y="0"/>
                  </a:moveTo>
                  <a:lnTo>
                    <a:pt x="1" y="748"/>
                  </a:lnTo>
                  <a:lnTo>
                    <a:pt x="662" y="748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45;p68">
              <a:extLst>
                <a:ext uri="{FF2B5EF4-FFF2-40B4-BE49-F238E27FC236}">
                  <a16:creationId xmlns:a16="http://schemas.microsoft.com/office/drawing/2014/main" id="{D1A61A0A-9DEE-43DE-AC52-147897037167}"/>
                </a:ext>
              </a:extLst>
            </p:cNvPr>
            <p:cNvSpPr/>
            <p:nvPr/>
          </p:nvSpPr>
          <p:spPr>
            <a:xfrm>
              <a:off x="5892550" y="2436584"/>
              <a:ext cx="101735" cy="72364"/>
            </a:xfrm>
            <a:custGeom>
              <a:avLst/>
              <a:gdLst/>
              <a:ahLst/>
              <a:cxnLst/>
              <a:rect l="l" t="t" r="r" b="b"/>
              <a:pathLst>
                <a:path w="3883" h="2762" extrusionOk="0">
                  <a:moveTo>
                    <a:pt x="451" y="1"/>
                  </a:moveTo>
                  <a:cubicBezTo>
                    <a:pt x="202" y="1"/>
                    <a:pt x="0" y="202"/>
                    <a:pt x="0" y="451"/>
                  </a:cubicBezTo>
                  <a:lnTo>
                    <a:pt x="0" y="2761"/>
                  </a:lnTo>
                  <a:lnTo>
                    <a:pt x="3882" y="2761"/>
                  </a:lnTo>
                  <a:lnTo>
                    <a:pt x="3882" y="451"/>
                  </a:lnTo>
                  <a:cubicBezTo>
                    <a:pt x="3882" y="202"/>
                    <a:pt x="3681" y="1"/>
                    <a:pt x="3432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146;p68">
              <a:extLst>
                <a:ext uri="{FF2B5EF4-FFF2-40B4-BE49-F238E27FC236}">
                  <a16:creationId xmlns:a16="http://schemas.microsoft.com/office/drawing/2014/main" id="{77821837-17C0-4646-9B55-9A80362CA1FE}"/>
                </a:ext>
              </a:extLst>
            </p:cNvPr>
            <p:cNvSpPr/>
            <p:nvPr/>
          </p:nvSpPr>
          <p:spPr>
            <a:xfrm>
              <a:off x="5976416" y="2436584"/>
              <a:ext cx="18130" cy="72364"/>
            </a:xfrm>
            <a:custGeom>
              <a:avLst/>
              <a:gdLst/>
              <a:ahLst/>
              <a:cxnLst/>
              <a:rect l="l" t="t" r="r" b="b"/>
              <a:pathLst>
                <a:path w="692" h="2762" extrusionOk="0">
                  <a:moveTo>
                    <a:pt x="1" y="1"/>
                  </a:moveTo>
                  <a:lnTo>
                    <a:pt x="1" y="2761"/>
                  </a:lnTo>
                  <a:lnTo>
                    <a:pt x="691" y="2761"/>
                  </a:lnTo>
                  <a:lnTo>
                    <a:pt x="691" y="451"/>
                  </a:lnTo>
                  <a:cubicBezTo>
                    <a:pt x="691" y="202"/>
                    <a:pt x="490" y="1"/>
                    <a:pt x="241" y="1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147;p68">
              <a:extLst>
                <a:ext uri="{FF2B5EF4-FFF2-40B4-BE49-F238E27FC236}">
                  <a16:creationId xmlns:a16="http://schemas.microsoft.com/office/drawing/2014/main" id="{3111022D-31D0-4369-AF79-702E8CEB5FD0}"/>
                </a:ext>
              </a:extLst>
            </p:cNvPr>
            <p:cNvSpPr/>
            <p:nvPr/>
          </p:nvSpPr>
          <p:spPr>
            <a:xfrm>
              <a:off x="5919405" y="2450706"/>
              <a:ext cx="48260" cy="44619"/>
            </a:xfrm>
            <a:custGeom>
              <a:avLst/>
              <a:gdLst/>
              <a:ahLst/>
              <a:cxnLst/>
              <a:rect l="l" t="t" r="r" b="b"/>
              <a:pathLst>
                <a:path w="1842" h="1703" extrusionOk="0">
                  <a:moveTo>
                    <a:pt x="921" y="1"/>
                  </a:moveTo>
                  <a:cubicBezTo>
                    <a:pt x="816" y="1"/>
                    <a:pt x="710" y="70"/>
                    <a:pt x="710" y="209"/>
                  </a:cubicBezTo>
                  <a:lnTo>
                    <a:pt x="710" y="641"/>
                  </a:lnTo>
                  <a:lnTo>
                    <a:pt x="279" y="641"/>
                  </a:lnTo>
                  <a:cubicBezTo>
                    <a:pt x="1" y="641"/>
                    <a:pt x="1" y="1062"/>
                    <a:pt x="279" y="1062"/>
                  </a:cubicBezTo>
                  <a:lnTo>
                    <a:pt x="710" y="1062"/>
                  </a:lnTo>
                  <a:lnTo>
                    <a:pt x="710" y="1494"/>
                  </a:lnTo>
                  <a:cubicBezTo>
                    <a:pt x="710" y="1633"/>
                    <a:pt x="816" y="1702"/>
                    <a:pt x="921" y="1702"/>
                  </a:cubicBezTo>
                  <a:cubicBezTo>
                    <a:pt x="1027" y="1702"/>
                    <a:pt x="1132" y="1633"/>
                    <a:pt x="1132" y="1494"/>
                  </a:cubicBezTo>
                  <a:lnTo>
                    <a:pt x="1132" y="1062"/>
                  </a:lnTo>
                  <a:lnTo>
                    <a:pt x="1563" y="1062"/>
                  </a:lnTo>
                  <a:cubicBezTo>
                    <a:pt x="1841" y="1062"/>
                    <a:pt x="1841" y="641"/>
                    <a:pt x="1563" y="641"/>
                  </a:cubicBezTo>
                  <a:lnTo>
                    <a:pt x="1132" y="641"/>
                  </a:lnTo>
                  <a:lnTo>
                    <a:pt x="1132" y="209"/>
                  </a:lnTo>
                  <a:cubicBezTo>
                    <a:pt x="1132" y="70"/>
                    <a:pt x="1027" y="1"/>
                    <a:pt x="9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6816;p67">
            <a:extLst>
              <a:ext uri="{FF2B5EF4-FFF2-40B4-BE49-F238E27FC236}">
                <a16:creationId xmlns:a16="http://schemas.microsoft.com/office/drawing/2014/main" id="{CD74C073-2438-4021-A00D-D895B2488E44}"/>
              </a:ext>
            </a:extLst>
          </p:cNvPr>
          <p:cNvGrpSpPr/>
          <p:nvPr/>
        </p:nvGrpSpPr>
        <p:grpSpPr>
          <a:xfrm>
            <a:off x="1965228" y="2087063"/>
            <a:ext cx="566932" cy="550467"/>
            <a:chOff x="6319908" y="3696721"/>
            <a:chExt cx="373963" cy="343119"/>
          </a:xfrm>
        </p:grpSpPr>
        <p:sp>
          <p:nvSpPr>
            <p:cNvPr id="75" name="Google Shape;6817;p67">
              <a:extLst>
                <a:ext uri="{FF2B5EF4-FFF2-40B4-BE49-F238E27FC236}">
                  <a16:creationId xmlns:a16="http://schemas.microsoft.com/office/drawing/2014/main" id="{272E40F1-7934-4C95-A84F-23BA6C845429}"/>
                </a:ext>
              </a:extLst>
            </p:cNvPr>
            <p:cNvSpPr/>
            <p:nvPr/>
          </p:nvSpPr>
          <p:spPr>
            <a:xfrm>
              <a:off x="6378049" y="3745325"/>
              <a:ext cx="48315" cy="6618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B7C2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818;p67">
              <a:extLst>
                <a:ext uri="{FF2B5EF4-FFF2-40B4-BE49-F238E27FC236}">
                  <a16:creationId xmlns:a16="http://schemas.microsoft.com/office/drawing/2014/main" id="{A5E61D09-FDB0-47C7-916C-67903322F7BD}"/>
                </a:ext>
              </a:extLst>
            </p:cNvPr>
            <p:cNvSpPr/>
            <p:nvPr/>
          </p:nvSpPr>
          <p:spPr>
            <a:xfrm>
              <a:off x="6401195" y="3745325"/>
              <a:ext cx="25169" cy="46135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9FA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819;p67">
              <a:extLst>
                <a:ext uri="{FF2B5EF4-FFF2-40B4-BE49-F238E27FC236}">
                  <a16:creationId xmlns:a16="http://schemas.microsoft.com/office/drawing/2014/main" id="{13A49DA0-B9FB-46B2-95D0-AE93179FC45F}"/>
                </a:ext>
              </a:extLst>
            </p:cNvPr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879A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820;p67">
              <a:extLst>
                <a:ext uri="{FF2B5EF4-FFF2-40B4-BE49-F238E27FC236}">
                  <a16:creationId xmlns:a16="http://schemas.microsoft.com/office/drawing/2014/main" id="{7CCA053A-B6EB-43E9-A664-E6BA800952F2}"/>
                </a:ext>
              </a:extLst>
            </p:cNvPr>
            <p:cNvSpPr/>
            <p:nvPr/>
          </p:nvSpPr>
          <p:spPr>
            <a:xfrm>
              <a:off x="6493753" y="3736813"/>
              <a:ext cx="153825" cy="303027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707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821;p67">
              <a:extLst>
                <a:ext uri="{FF2B5EF4-FFF2-40B4-BE49-F238E27FC236}">
                  <a16:creationId xmlns:a16="http://schemas.microsoft.com/office/drawing/2014/main" id="{02F5395B-0AC9-4697-8A4F-9DBD9BB1F7EB}"/>
                </a:ext>
              </a:extLst>
            </p:cNvPr>
            <p:cNvSpPr/>
            <p:nvPr/>
          </p:nvSpPr>
          <p:spPr>
            <a:xfrm>
              <a:off x="6366200" y="3726750"/>
              <a:ext cx="70174" cy="22069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576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822;p67">
              <a:extLst>
                <a:ext uri="{FF2B5EF4-FFF2-40B4-BE49-F238E27FC236}">
                  <a16:creationId xmlns:a16="http://schemas.microsoft.com/office/drawing/2014/main" id="{66ED3972-975C-42D0-A508-D330F4703329}"/>
                </a:ext>
              </a:extLst>
            </p:cNvPr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576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823;p67">
              <a:extLst>
                <a:ext uri="{FF2B5EF4-FFF2-40B4-BE49-F238E27FC236}">
                  <a16:creationId xmlns:a16="http://schemas.microsoft.com/office/drawing/2014/main" id="{98176A3B-435A-432F-B8B8-A2C0C4C500FA}"/>
                </a:ext>
              </a:extLst>
            </p:cNvPr>
            <p:cNvSpPr/>
            <p:nvPr/>
          </p:nvSpPr>
          <p:spPr>
            <a:xfrm>
              <a:off x="6519632" y="3889298"/>
              <a:ext cx="33182" cy="150541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22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824;p67">
              <a:extLst>
                <a:ext uri="{FF2B5EF4-FFF2-40B4-BE49-F238E27FC236}">
                  <a16:creationId xmlns:a16="http://schemas.microsoft.com/office/drawing/2014/main" id="{FD3CF4A3-E72F-4114-A407-601707B4AB7A}"/>
                </a:ext>
              </a:extLst>
            </p:cNvPr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87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825;p67">
              <a:extLst>
                <a:ext uri="{FF2B5EF4-FFF2-40B4-BE49-F238E27FC236}">
                  <a16:creationId xmlns:a16="http://schemas.microsoft.com/office/drawing/2014/main" id="{CFB34541-F47C-4D32-88A4-C7D29D562D6B}"/>
                </a:ext>
              </a:extLst>
            </p:cNvPr>
            <p:cNvSpPr/>
            <p:nvPr/>
          </p:nvSpPr>
          <p:spPr>
            <a:xfrm>
              <a:off x="6411021" y="3726750"/>
              <a:ext cx="25353" cy="22253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22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7166;p68">
            <a:extLst>
              <a:ext uri="{FF2B5EF4-FFF2-40B4-BE49-F238E27FC236}">
                <a16:creationId xmlns:a16="http://schemas.microsoft.com/office/drawing/2014/main" id="{C63D835B-5C0C-4119-AA1B-6736FFC83EB0}"/>
              </a:ext>
            </a:extLst>
          </p:cNvPr>
          <p:cNvGrpSpPr/>
          <p:nvPr/>
        </p:nvGrpSpPr>
        <p:grpSpPr>
          <a:xfrm>
            <a:off x="2805763" y="1871952"/>
            <a:ext cx="407122" cy="315448"/>
            <a:chOff x="4875937" y="2468731"/>
            <a:chExt cx="407122" cy="315448"/>
          </a:xfrm>
        </p:grpSpPr>
        <p:sp>
          <p:nvSpPr>
            <p:cNvPr id="85" name="Google Shape;7167;p68">
              <a:extLst>
                <a:ext uri="{FF2B5EF4-FFF2-40B4-BE49-F238E27FC236}">
                  <a16:creationId xmlns:a16="http://schemas.microsoft.com/office/drawing/2014/main" id="{94918A19-FF94-43BF-A477-F994598E1951}"/>
                </a:ext>
              </a:extLst>
            </p:cNvPr>
            <p:cNvSpPr/>
            <p:nvPr/>
          </p:nvSpPr>
          <p:spPr>
            <a:xfrm>
              <a:off x="4876199" y="2482801"/>
              <a:ext cx="223041" cy="247380"/>
            </a:xfrm>
            <a:custGeom>
              <a:avLst/>
              <a:gdLst/>
              <a:ahLst/>
              <a:cxnLst/>
              <a:rect l="l" t="t" r="r" b="b"/>
              <a:pathLst>
                <a:path w="8513" h="9442" extrusionOk="0">
                  <a:moveTo>
                    <a:pt x="719" y="0"/>
                  </a:moveTo>
                  <a:cubicBezTo>
                    <a:pt x="317" y="0"/>
                    <a:pt x="0" y="317"/>
                    <a:pt x="0" y="719"/>
                  </a:cubicBezTo>
                  <a:lnTo>
                    <a:pt x="0" y="8723"/>
                  </a:lnTo>
                  <a:cubicBezTo>
                    <a:pt x="0" y="9126"/>
                    <a:pt x="317" y="9442"/>
                    <a:pt x="719" y="9442"/>
                  </a:cubicBezTo>
                  <a:lnTo>
                    <a:pt x="2483" y="9442"/>
                  </a:lnTo>
                  <a:cubicBezTo>
                    <a:pt x="2617" y="8570"/>
                    <a:pt x="3365" y="7918"/>
                    <a:pt x="4256" y="7918"/>
                  </a:cubicBezTo>
                  <a:cubicBezTo>
                    <a:pt x="5138" y="7918"/>
                    <a:pt x="5895" y="8570"/>
                    <a:pt x="6020" y="9442"/>
                  </a:cubicBezTo>
                  <a:lnTo>
                    <a:pt x="8512" y="9442"/>
                  </a:lnTo>
                  <a:lnTo>
                    <a:pt x="8512" y="719"/>
                  </a:lnTo>
                  <a:cubicBezTo>
                    <a:pt x="8512" y="326"/>
                    <a:pt x="8196" y="0"/>
                    <a:pt x="77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168;p68">
              <a:extLst>
                <a:ext uri="{FF2B5EF4-FFF2-40B4-BE49-F238E27FC236}">
                  <a16:creationId xmlns:a16="http://schemas.microsoft.com/office/drawing/2014/main" id="{0C4CC185-05B9-428F-B934-702AABB0158A}"/>
                </a:ext>
              </a:extLst>
            </p:cNvPr>
            <p:cNvSpPr/>
            <p:nvPr/>
          </p:nvSpPr>
          <p:spPr>
            <a:xfrm>
              <a:off x="5044456" y="2482801"/>
              <a:ext cx="54784" cy="247642"/>
            </a:xfrm>
            <a:custGeom>
              <a:avLst/>
              <a:gdLst/>
              <a:ahLst/>
              <a:cxnLst/>
              <a:rect l="l" t="t" r="r" b="b"/>
              <a:pathLst>
                <a:path w="2091" h="9452" extrusionOk="0">
                  <a:moveTo>
                    <a:pt x="0" y="0"/>
                  </a:moveTo>
                  <a:cubicBezTo>
                    <a:pt x="403" y="0"/>
                    <a:pt x="719" y="317"/>
                    <a:pt x="719" y="719"/>
                  </a:cubicBezTo>
                  <a:lnTo>
                    <a:pt x="719" y="9451"/>
                  </a:lnTo>
                  <a:lnTo>
                    <a:pt x="2081" y="9451"/>
                  </a:lnTo>
                  <a:lnTo>
                    <a:pt x="2081" y="719"/>
                  </a:lnTo>
                  <a:cubicBezTo>
                    <a:pt x="2090" y="326"/>
                    <a:pt x="1764" y="0"/>
                    <a:pt x="1362" y="0"/>
                  </a:cubicBezTo>
                  <a:close/>
                </a:path>
              </a:pathLst>
            </a:custGeom>
            <a:solidFill>
              <a:srgbClr val="DFE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169;p68">
              <a:extLst>
                <a:ext uri="{FF2B5EF4-FFF2-40B4-BE49-F238E27FC236}">
                  <a16:creationId xmlns:a16="http://schemas.microsoft.com/office/drawing/2014/main" id="{0BEBBAC5-BCC7-487E-BCDD-339C369FDDD0}"/>
                </a:ext>
              </a:extLst>
            </p:cNvPr>
            <p:cNvSpPr/>
            <p:nvPr/>
          </p:nvSpPr>
          <p:spPr>
            <a:xfrm>
              <a:off x="5099214" y="2530249"/>
              <a:ext cx="183845" cy="200194"/>
            </a:xfrm>
            <a:custGeom>
              <a:avLst/>
              <a:gdLst/>
              <a:ahLst/>
              <a:cxnLst/>
              <a:rect l="l" t="t" r="r" b="b"/>
              <a:pathLst>
                <a:path w="7017" h="7641" extrusionOk="0">
                  <a:moveTo>
                    <a:pt x="0" y="1"/>
                  </a:moveTo>
                  <a:lnTo>
                    <a:pt x="0" y="7640"/>
                  </a:lnTo>
                  <a:lnTo>
                    <a:pt x="1467" y="7640"/>
                  </a:lnTo>
                  <a:cubicBezTo>
                    <a:pt x="1601" y="6759"/>
                    <a:pt x="2349" y="6116"/>
                    <a:pt x="3240" y="6116"/>
                  </a:cubicBezTo>
                  <a:cubicBezTo>
                    <a:pt x="4122" y="6116"/>
                    <a:pt x="4879" y="6759"/>
                    <a:pt x="5004" y="7640"/>
                  </a:cubicBezTo>
                  <a:lnTo>
                    <a:pt x="6298" y="7640"/>
                  </a:lnTo>
                  <a:cubicBezTo>
                    <a:pt x="6691" y="7640"/>
                    <a:pt x="7017" y="7315"/>
                    <a:pt x="7017" y="6922"/>
                  </a:cubicBezTo>
                  <a:lnTo>
                    <a:pt x="7017" y="3375"/>
                  </a:lnTo>
                  <a:cubicBezTo>
                    <a:pt x="7007" y="3126"/>
                    <a:pt x="6921" y="2877"/>
                    <a:pt x="6748" y="2694"/>
                  </a:cubicBezTo>
                  <a:lnTo>
                    <a:pt x="4649" y="346"/>
                  </a:lnTo>
                  <a:cubicBezTo>
                    <a:pt x="4457" y="126"/>
                    <a:pt x="4179" y="1"/>
                    <a:pt x="38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170;p68">
              <a:extLst>
                <a:ext uri="{FF2B5EF4-FFF2-40B4-BE49-F238E27FC236}">
                  <a16:creationId xmlns:a16="http://schemas.microsoft.com/office/drawing/2014/main" id="{45B89576-702B-4E1A-A303-5AD273F2D916}"/>
                </a:ext>
              </a:extLst>
            </p:cNvPr>
            <p:cNvSpPr/>
            <p:nvPr/>
          </p:nvSpPr>
          <p:spPr>
            <a:xfrm>
              <a:off x="5169770" y="2530249"/>
              <a:ext cx="113289" cy="200194"/>
            </a:xfrm>
            <a:custGeom>
              <a:avLst/>
              <a:gdLst/>
              <a:ahLst/>
              <a:cxnLst/>
              <a:rect l="l" t="t" r="r" b="b"/>
              <a:pathLst>
                <a:path w="4324" h="7641" extrusionOk="0">
                  <a:moveTo>
                    <a:pt x="33" y="0"/>
                  </a:moveTo>
                  <a:cubicBezTo>
                    <a:pt x="22" y="0"/>
                    <a:pt x="11" y="1"/>
                    <a:pt x="1" y="1"/>
                  </a:cubicBezTo>
                  <a:lnTo>
                    <a:pt x="64" y="1"/>
                  </a:lnTo>
                  <a:cubicBezTo>
                    <a:pt x="54" y="1"/>
                    <a:pt x="43" y="0"/>
                    <a:pt x="33" y="0"/>
                  </a:cubicBezTo>
                  <a:close/>
                  <a:moveTo>
                    <a:pt x="64" y="1"/>
                  </a:moveTo>
                  <a:lnTo>
                    <a:pt x="64" y="1"/>
                  </a:lnTo>
                  <a:cubicBezTo>
                    <a:pt x="337" y="10"/>
                    <a:pt x="590" y="132"/>
                    <a:pt x="767" y="336"/>
                  </a:cubicBezTo>
                  <a:lnTo>
                    <a:pt x="1189" y="816"/>
                  </a:lnTo>
                  <a:lnTo>
                    <a:pt x="1851" y="1554"/>
                  </a:lnTo>
                  <a:lnTo>
                    <a:pt x="2867" y="2694"/>
                  </a:lnTo>
                  <a:cubicBezTo>
                    <a:pt x="3039" y="2877"/>
                    <a:pt x="3135" y="3126"/>
                    <a:pt x="3135" y="3375"/>
                  </a:cubicBezTo>
                  <a:lnTo>
                    <a:pt x="3135" y="6922"/>
                  </a:lnTo>
                  <a:cubicBezTo>
                    <a:pt x="3135" y="7315"/>
                    <a:pt x="2809" y="7640"/>
                    <a:pt x="2416" y="7640"/>
                  </a:cubicBezTo>
                  <a:lnTo>
                    <a:pt x="3605" y="7640"/>
                  </a:lnTo>
                  <a:cubicBezTo>
                    <a:pt x="3998" y="7640"/>
                    <a:pt x="4324" y="7315"/>
                    <a:pt x="4324" y="6922"/>
                  </a:cubicBezTo>
                  <a:lnTo>
                    <a:pt x="4324" y="3375"/>
                  </a:lnTo>
                  <a:cubicBezTo>
                    <a:pt x="4314" y="3126"/>
                    <a:pt x="4218" y="2877"/>
                    <a:pt x="4055" y="2694"/>
                  </a:cubicBezTo>
                  <a:lnTo>
                    <a:pt x="3039" y="1554"/>
                  </a:lnTo>
                  <a:lnTo>
                    <a:pt x="2378" y="816"/>
                  </a:lnTo>
                  <a:lnTo>
                    <a:pt x="1956" y="336"/>
                  </a:lnTo>
                  <a:cubicBezTo>
                    <a:pt x="1755" y="126"/>
                    <a:pt x="1486" y="1"/>
                    <a:pt x="1189" y="1"/>
                  </a:cubicBezTo>
                  <a:close/>
                </a:path>
              </a:pathLst>
            </a:custGeom>
            <a:solidFill>
              <a:srgbClr val="DFE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171;p68">
              <a:extLst>
                <a:ext uri="{FF2B5EF4-FFF2-40B4-BE49-F238E27FC236}">
                  <a16:creationId xmlns:a16="http://schemas.microsoft.com/office/drawing/2014/main" id="{0A29BA03-A59A-48F3-8F05-9194021A4491}"/>
                </a:ext>
              </a:extLst>
            </p:cNvPr>
            <p:cNvSpPr/>
            <p:nvPr/>
          </p:nvSpPr>
          <p:spPr>
            <a:xfrm>
              <a:off x="5141396" y="2560405"/>
              <a:ext cx="75115" cy="69849"/>
            </a:xfrm>
            <a:custGeom>
              <a:avLst/>
              <a:gdLst/>
              <a:ahLst/>
              <a:cxnLst/>
              <a:rect l="l" t="t" r="r" b="b"/>
              <a:pathLst>
                <a:path w="2867" h="2666" extrusionOk="0">
                  <a:moveTo>
                    <a:pt x="355" y="0"/>
                  </a:moveTo>
                  <a:cubicBezTo>
                    <a:pt x="163" y="0"/>
                    <a:pt x="0" y="154"/>
                    <a:pt x="10" y="345"/>
                  </a:cubicBezTo>
                  <a:lnTo>
                    <a:pt x="10" y="2320"/>
                  </a:lnTo>
                  <a:cubicBezTo>
                    <a:pt x="1" y="2506"/>
                    <a:pt x="154" y="2665"/>
                    <a:pt x="339" y="2665"/>
                  </a:cubicBezTo>
                  <a:cubicBezTo>
                    <a:pt x="344" y="2665"/>
                    <a:pt x="350" y="2665"/>
                    <a:pt x="355" y="2665"/>
                  </a:cubicBezTo>
                  <a:lnTo>
                    <a:pt x="2521" y="2665"/>
                  </a:lnTo>
                  <a:cubicBezTo>
                    <a:pt x="2713" y="2665"/>
                    <a:pt x="2866" y="2512"/>
                    <a:pt x="2866" y="2329"/>
                  </a:cubicBezTo>
                  <a:lnTo>
                    <a:pt x="2866" y="1572"/>
                  </a:lnTo>
                  <a:cubicBezTo>
                    <a:pt x="2866" y="1486"/>
                    <a:pt x="2838" y="1409"/>
                    <a:pt x="2790" y="1342"/>
                  </a:cubicBezTo>
                  <a:lnTo>
                    <a:pt x="1735" y="125"/>
                  </a:lnTo>
                  <a:cubicBezTo>
                    <a:pt x="1668" y="48"/>
                    <a:pt x="1572" y="0"/>
                    <a:pt x="1477" y="0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172;p68">
              <a:extLst>
                <a:ext uri="{FF2B5EF4-FFF2-40B4-BE49-F238E27FC236}">
                  <a16:creationId xmlns:a16="http://schemas.microsoft.com/office/drawing/2014/main" id="{6AFB8661-B1F6-474F-AD80-BD5BAA6A1251}"/>
                </a:ext>
              </a:extLst>
            </p:cNvPr>
            <p:cNvSpPr/>
            <p:nvPr/>
          </p:nvSpPr>
          <p:spPr>
            <a:xfrm>
              <a:off x="5128846" y="2512669"/>
              <a:ext cx="62042" cy="17606"/>
            </a:xfrm>
            <a:custGeom>
              <a:avLst/>
              <a:gdLst/>
              <a:ahLst/>
              <a:cxnLst/>
              <a:rect l="l" t="t" r="r" b="b"/>
              <a:pathLst>
                <a:path w="2368" h="672" extrusionOk="0">
                  <a:moveTo>
                    <a:pt x="288" y="1"/>
                  </a:moveTo>
                  <a:cubicBezTo>
                    <a:pt x="125" y="1"/>
                    <a:pt x="0" y="126"/>
                    <a:pt x="0" y="289"/>
                  </a:cubicBezTo>
                  <a:lnTo>
                    <a:pt x="0" y="672"/>
                  </a:lnTo>
                  <a:lnTo>
                    <a:pt x="2368" y="672"/>
                  </a:lnTo>
                  <a:lnTo>
                    <a:pt x="2368" y="289"/>
                  </a:lnTo>
                  <a:cubicBezTo>
                    <a:pt x="2368" y="126"/>
                    <a:pt x="2243" y="1"/>
                    <a:pt x="2080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173;p68">
              <a:extLst>
                <a:ext uri="{FF2B5EF4-FFF2-40B4-BE49-F238E27FC236}">
                  <a16:creationId xmlns:a16="http://schemas.microsoft.com/office/drawing/2014/main" id="{BB529489-1877-456E-A41D-412252051C26}"/>
                </a:ext>
              </a:extLst>
            </p:cNvPr>
            <p:cNvSpPr/>
            <p:nvPr/>
          </p:nvSpPr>
          <p:spPr>
            <a:xfrm>
              <a:off x="5135867" y="2468731"/>
              <a:ext cx="47998" cy="43728"/>
            </a:xfrm>
            <a:custGeom>
              <a:avLst/>
              <a:gdLst/>
              <a:ahLst/>
              <a:cxnLst/>
              <a:rect l="l" t="t" r="r" b="b"/>
              <a:pathLst>
                <a:path w="1832" h="1669" extrusionOk="0">
                  <a:moveTo>
                    <a:pt x="892" y="1"/>
                  </a:moveTo>
                  <a:cubicBezTo>
                    <a:pt x="403" y="1"/>
                    <a:pt x="1" y="403"/>
                    <a:pt x="1" y="892"/>
                  </a:cubicBezTo>
                  <a:lnTo>
                    <a:pt x="1" y="1668"/>
                  </a:lnTo>
                  <a:lnTo>
                    <a:pt x="1831" y="1668"/>
                  </a:lnTo>
                  <a:lnTo>
                    <a:pt x="1831" y="892"/>
                  </a:lnTo>
                  <a:cubicBezTo>
                    <a:pt x="1831" y="403"/>
                    <a:pt x="1438" y="1"/>
                    <a:pt x="950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174;p68">
              <a:extLst>
                <a:ext uri="{FF2B5EF4-FFF2-40B4-BE49-F238E27FC236}">
                  <a16:creationId xmlns:a16="http://schemas.microsoft.com/office/drawing/2014/main" id="{BF8AFF10-5D48-4D81-85AD-E7AC6019921C}"/>
                </a:ext>
              </a:extLst>
            </p:cNvPr>
            <p:cNvSpPr/>
            <p:nvPr/>
          </p:nvSpPr>
          <p:spPr>
            <a:xfrm>
              <a:off x="5150697" y="2468731"/>
              <a:ext cx="33405" cy="43728"/>
            </a:xfrm>
            <a:custGeom>
              <a:avLst/>
              <a:gdLst/>
              <a:ahLst/>
              <a:cxnLst/>
              <a:rect l="l" t="t" r="r" b="b"/>
              <a:pathLst>
                <a:path w="1275" h="1669" extrusionOk="0">
                  <a:moveTo>
                    <a:pt x="355" y="1"/>
                  </a:moveTo>
                  <a:cubicBezTo>
                    <a:pt x="230" y="1"/>
                    <a:pt x="115" y="20"/>
                    <a:pt x="0" y="68"/>
                  </a:cubicBezTo>
                  <a:cubicBezTo>
                    <a:pt x="345" y="211"/>
                    <a:pt x="575" y="547"/>
                    <a:pt x="575" y="911"/>
                  </a:cubicBezTo>
                  <a:lnTo>
                    <a:pt x="575" y="1668"/>
                  </a:lnTo>
                  <a:lnTo>
                    <a:pt x="1275" y="1668"/>
                  </a:lnTo>
                  <a:lnTo>
                    <a:pt x="1275" y="911"/>
                  </a:lnTo>
                  <a:cubicBezTo>
                    <a:pt x="1265" y="403"/>
                    <a:pt x="853" y="1"/>
                    <a:pt x="355" y="1"/>
                  </a:cubicBezTo>
                  <a:close/>
                </a:path>
              </a:pathLst>
            </a:custGeom>
            <a:solidFill>
              <a:srgbClr val="526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175;p68">
              <a:extLst>
                <a:ext uri="{FF2B5EF4-FFF2-40B4-BE49-F238E27FC236}">
                  <a16:creationId xmlns:a16="http://schemas.microsoft.com/office/drawing/2014/main" id="{CDE1B8EA-0B40-4234-B303-DF6E79E63F1D}"/>
                </a:ext>
              </a:extLst>
            </p:cNvPr>
            <p:cNvSpPr/>
            <p:nvPr/>
          </p:nvSpPr>
          <p:spPr>
            <a:xfrm>
              <a:off x="4924905" y="2690488"/>
              <a:ext cx="109778" cy="93691"/>
            </a:xfrm>
            <a:custGeom>
              <a:avLst/>
              <a:gdLst/>
              <a:ahLst/>
              <a:cxnLst/>
              <a:rect l="l" t="t" r="r" b="b"/>
              <a:pathLst>
                <a:path w="4190" h="3576" extrusionOk="0">
                  <a:moveTo>
                    <a:pt x="2397" y="0"/>
                  </a:moveTo>
                  <a:cubicBezTo>
                    <a:pt x="796" y="0"/>
                    <a:pt x="1" y="1917"/>
                    <a:pt x="1122" y="3049"/>
                  </a:cubicBezTo>
                  <a:cubicBezTo>
                    <a:pt x="1486" y="3412"/>
                    <a:pt x="1935" y="3575"/>
                    <a:pt x="2375" y="3575"/>
                  </a:cubicBezTo>
                  <a:cubicBezTo>
                    <a:pt x="3292" y="3575"/>
                    <a:pt x="4174" y="2868"/>
                    <a:pt x="4180" y="1793"/>
                  </a:cubicBezTo>
                  <a:cubicBezTo>
                    <a:pt x="4190" y="806"/>
                    <a:pt x="3384" y="0"/>
                    <a:pt x="2397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176;p68">
              <a:extLst>
                <a:ext uri="{FF2B5EF4-FFF2-40B4-BE49-F238E27FC236}">
                  <a16:creationId xmlns:a16="http://schemas.microsoft.com/office/drawing/2014/main" id="{65559284-B5C2-4C7C-B283-ACCEABE36478}"/>
                </a:ext>
              </a:extLst>
            </p:cNvPr>
            <p:cNvSpPr/>
            <p:nvPr/>
          </p:nvSpPr>
          <p:spPr>
            <a:xfrm>
              <a:off x="4949533" y="2697772"/>
              <a:ext cx="93691" cy="86303"/>
            </a:xfrm>
            <a:custGeom>
              <a:avLst/>
              <a:gdLst/>
              <a:ahLst/>
              <a:cxnLst/>
              <a:rect l="l" t="t" r="r" b="b"/>
              <a:pathLst>
                <a:path w="3576" h="3294" extrusionOk="0">
                  <a:moveTo>
                    <a:pt x="2464" y="0"/>
                  </a:moveTo>
                  <a:cubicBezTo>
                    <a:pt x="3294" y="1300"/>
                    <a:pt x="2243" y="2766"/>
                    <a:pt x="964" y="2766"/>
                  </a:cubicBezTo>
                  <a:cubicBezTo>
                    <a:pt x="648" y="2766"/>
                    <a:pt x="319" y="2676"/>
                    <a:pt x="0" y="2473"/>
                  </a:cubicBezTo>
                  <a:lnTo>
                    <a:pt x="0" y="2473"/>
                  </a:lnTo>
                  <a:cubicBezTo>
                    <a:pt x="345" y="3012"/>
                    <a:pt x="920" y="3294"/>
                    <a:pt x="1503" y="3294"/>
                  </a:cubicBezTo>
                  <a:cubicBezTo>
                    <a:pt x="1956" y="3294"/>
                    <a:pt x="2414" y="3123"/>
                    <a:pt x="2770" y="2771"/>
                  </a:cubicBezTo>
                  <a:cubicBezTo>
                    <a:pt x="3576" y="1965"/>
                    <a:pt x="3432" y="614"/>
                    <a:pt x="2473" y="0"/>
                  </a:cubicBezTo>
                  <a:close/>
                </a:path>
              </a:pathLst>
            </a:custGeom>
            <a:solidFill>
              <a:srgbClr val="657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177;p68">
              <a:extLst>
                <a:ext uri="{FF2B5EF4-FFF2-40B4-BE49-F238E27FC236}">
                  <a16:creationId xmlns:a16="http://schemas.microsoft.com/office/drawing/2014/main" id="{06829251-0711-4C5C-BCE8-EBC2DF02866C}"/>
                </a:ext>
              </a:extLst>
            </p:cNvPr>
            <p:cNvSpPr/>
            <p:nvPr/>
          </p:nvSpPr>
          <p:spPr>
            <a:xfrm>
              <a:off x="4961087" y="2717605"/>
              <a:ext cx="46479" cy="39824"/>
            </a:xfrm>
            <a:custGeom>
              <a:avLst/>
              <a:gdLst/>
              <a:ahLst/>
              <a:cxnLst/>
              <a:rect l="l" t="t" r="r" b="b"/>
              <a:pathLst>
                <a:path w="1774" h="1520" extrusionOk="0">
                  <a:moveTo>
                    <a:pt x="1016" y="1"/>
                  </a:moveTo>
                  <a:cubicBezTo>
                    <a:pt x="336" y="1"/>
                    <a:pt x="0" y="815"/>
                    <a:pt x="470" y="1295"/>
                  </a:cubicBezTo>
                  <a:cubicBezTo>
                    <a:pt x="625" y="1450"/>
                    <a:pt x="817" y="1520"/>
                    <a:pt x="1005" y="1520"/>
                  </a:cubicBezTo>
                  <a:cubicBezTo>
                    <a:pt x="1397" y="1520"/>
                    <a:pt x="1773" y="1218"/>
                    <a:pt x="1773" y="758"/>
                  </a:cubicBezTo>
                  <a:cubicBezTo>
                    <a:pt x="1773" y="336"/>
                    <a:pt x="1428" y="1"/>
                    <a:pt x="1016" y="1"/>
                  </a:cubicBezTo>
                  <a:close/>
                </a:path>
              </a:pathLst>
            </a:custGeom>
            <a:solidFill>
              <a:srgbClr val="D5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178;p68">
              <a:extLst>
                <a:ext uri="{FF2B5EF4-FFF2-40B4-BE49-F238E27FC236}">
                  <a16:creationId xmlns:a16="http://schemas.microsoft.com/office/drawing/2014/main" id="{BCBFCC5C-7C1D-4E09-9068-E27ECE61C54A}"/>
                </a:ext>
              </a:extLst>
            </p:cNvPr>
            <p:cNvSpPr/>
            <p:nvPr/>
          </p:nvSpPr>
          <p:spPr>
            <a:xfrm>
              <a:off x="5121300" y="2690488"/>
              <a:ext cx="109516" cy="93691"/>
            </a:xfrm>
            <a:custGeom>
              <a:avLst/>
              <a:gdLst/>
              <a:ahLst/>
              <a:cxnLst/>
              <a:rect l="l" t="t" r="r" b="b"/>
              <a:pathLst>
                <a:path w="4180" h="3576" extrusionOk="0">
                  <a:moveTo>
                    <a:pt x="2387" y="0"/>
                  </a:moveTo>
                  <a:cubicBezTo>
                    <a:pt x="796" y="0"/>
                    <a:pt x="1" y="1917"/>
                    <a:pt x="1122" y="3049"/>
                  </a:cubicBezTo>
                  <a:cubicBezTo>
                    <a:pt x="1486" y="3412"/>
                    <a:pt x="1934" y="3575"/>
                    <a:pt x="2375" y="3575"/>
                  </a:cubicBezTo>
                  <a:cubicBezTo>
                    <a:pt x="3292" y="3575"/>
                    <a:pt x="4173" y="2868"/>
                    <a:pt x="4180" y="1793"/>
                  </a:cubicBezTo>
                  <a:cubicBezTo>
                    <a:pt x="4180" y="806"/>
                    <a:pt x="3384" y="0"/>
                    <a:pt x="2387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179;p68">
              <a:extLst>
                <a:ext uri="{FF2B5EF4-FFF2-40B4-BE49-F238E27FC236}">
                  <a16:creationId xmlns:a16="http://schemas.microsoft.com/office/drawing/2014/main" id="{A7519167-1D64-41DA-AF76-ED604956EC0C}"/>
                </a:ext>
              </a:extLst>
            </p:cNvPr>
            <p:cNvSpPr/>
            <p:nvPr/>
          </p:nvSpPr>
          <p:spPr>
            <a:xfrm>
              <a:off x="5144409" y="2697772"/>
              <a:ext cx="93691" cy="86303"/>
            </a:xfrm>
            <a:custGeom>
              <a:avLst/>
              <a:gdLst/>
              <a:ahLst/>
              <a:cxnLst/>
              <a:rect l="l" t="t" r="r" b="b"/>
              <a:pathLst>
                <a:path w="3576" h="3294" extrusionOk="0">
                  <a:moveTo>
                    <a:pt x="2483" y="0"/>
                  </a:moveTo>
                  <a:cubicBezTo>
                    <a:pt x="2934" y="710"/>
                    <a:pt x="2838" y="1639"/>
                    <a:pt x="2234" y="2234"/>
                  </a:cubicBezTo>
                  <a:cubicBezTo>
                    <a:pt x="1890" y="2583"/>
                    <a:pt x="1434" y="2762"/>
                    <a:pt x="973" y="2762"/>
                  </a:cubicBezTo>
                  <a:cubicBezTo>
                    <a:pt x="638" y="2762"/>
                    <a:pt x="299" y="2667"/>
                    <a:pt x="0" y="2473"/>
                  </a:cubicBezTo>
                  <a:lnTo>
                    <a:pt x="0" y="2473"/>
                  </a:lnTo>
                  <a:cubicBezTo>
                    <a:pt x="345" y="3012"/>
                    <a:pt x="924" y="3294"/>
                    <a:pt x="1507" y="3294"/>
                  </a:cubicBezTo>
                  <a:cubicBezTo>
                    <a:pt x="1961" y="3294"/>
                    <a:pt x="2418" y="3123"/>
                    <a:pt x="2771" y="2771"/>
                  </a:cubicBezTo>
                  <a:cubicBezTo>
                    <a:pt x="3576" y="1965"/>
                    <a:pt x="3432" y="623"/>
                    <a:pt x="2483" y="0"/>
                  </a:cubicBezTo>
                  <a:close/>
                </a:path>
              </a:pathLst>
            </a:custGeom>
            <a:solidFill>
              <a:srgbClr val="657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180;p68">
              <a:extLst>
                <a:ext uri="{FF2B5EF4-FFF2-40B4-BE49-F238E27FC236}">
                  <a16:creationId xmlns:a16="http://schemas.microsoft.com/office/drawing/2014/main" id="{07A17C06-437C-4266-9384-DC0B0605188E}"/>
                </a:ext>
              </a:extLst>
            </p:cNvPr>
            <p:cNvSpPr/>
            <p:nvPr/>
          </p:nvSpPr>
          <p:spPr>
            <a:xfrm>
              <a:off x="5157220" y="2717605"/>
              <a:ext cx="46741" cy="39824"/>
            </a:xfrm>
            <a:custGeom>
              <a:avLst/>
              <a:gdLst/>
              <a:ahLst/>
              <a:cxnLst/>
              <a:rect l="l" t="t" r="r" b="b"/>
              <a:pathLst>
                <a:path w="1784" h="1520" extrusionOk="0">
                  <a:moveTo>
                    <a:pt x="1016" y="1"/>
                  </a:moveTo>
                  <a:cubicBezTo>
                    <a:pt x="345" y="1"/>
                    <a:pt x="0" y="815"/>
                    <a:pt x="480" y="1295"/>
                  </a:cubicBezTo>
                  <a:cubicBezTo>
                    <a:pt x="635" y="1450"/>
                    <a:pt x="827" y="1520"/>
                    <a:pt x="1015" y="1520"/>
                  </a:cubicBezTo>
                  <a:cubicBezTo>
                    <a:pt x="1407" y="1520"/>
                    <a:pt x="1783" y="1218"/>
                    <a:pt x="1783" y="758"/>
                  </a:cubicBezTo>
                  <a:cubicBezTo>
                    <a:pt x="1783" y="336"/>
                    <a:pt x="1438" y="1"/>
                    <a:pt x="1016" y="1"/>
                  </a:cubicBezTo>
                  <a:close/>
                </a:path>
              </a:pathLst>
            </a:custGeom>
            <a:solidFill>
              <a:srgbClr val="D5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181;p68">
              <a:extLst>
                <a:ext uri="{FF2B5EF4-FFF2-40B4-BE49-F238E27FC236}">
                  <a16:creationId xmlns:a16="http://schemas.microsoft.com/office/drawing/2014/main" id="{8EC66956-9E58-4FBC-8199-CB7294B25B0C}"/>
                </a:ext>
              </a:extLst>
            </p:cNvPr>
            <p:cNvSpPr/>
            <p:nvPr/>
          </p:nvSpPr>
          <p:spPr>
            <a:xfrm>
              <a:off x="4936223" y="2525245"/>
              <a:ext cx="102730" cy="102494"/>
            </a:xfrm>
            <a:custGeom>
              <a:avLst/>
              <a:gdLst/>
              <a:ahLst/>
              <a:cxnLst/>
              <a:rect l="l" t="t" r="r" b="b"/>
              <a:pathLst>
                <a:path w="3921" h="3912" extrusionOk="0">
                  <a:moveTo>
                    <a:pt x="1678" y="0"/>
                  </a:moveTo>
                  <a:cubicBezTo>
                    <a:pt x="1476" y="0"/>
                    <a:pt x="1313" y="154"/>
                    <a:pt x="1313" y="355"/>
                  </a:cubicBezTo>
                  <a:lnTo>
                    <a:pt x="1313" y="1304"/>
                  </a:lnTo>
                  <a:lnTo>
                    <a:pt x="364" y="1304"/>
                  </a:lnTo>
                  <a:cubicBezTo>
                    <a:pt x="163" y="1304"/>
                    <a:pt x="0" y="1467"/>
                    <a:pt x="0" y="1668"/>
                  </a:cubicBezTo>
                  <a:lnTo>
                    <a:pt x="0" y="2234"/>
                  </a:lnTo>
                  <a:cubicBezTo>
                    <a:pt x="0" y="2425"/>
                    <a:pt x="163" y="2598"/>
                    <a:pt x="364" y="2598"/>
                  </a:cubicBezTo>
                  <a:lnTo>
                    <a:pt x="1304" y="2598"/>
                  </a:lnTo>
                  <a:lnTo>
                    <a:pt x="1304" y="3547"/>
                  </a:lnTo>
                  <a:cubicBezTo>
                    <a:pt x="1304" y="3748"/>
                    <a:pt x="1467" y="3911"/>
                    <a:pt x="1678" y="3911"/>
                  </a:cubicBezTo>
                  <a:lnTo>
                    <a:pt x="2234" y="3911"/>
                  </a:lnTo>
                  <a:cubicBezTo>
                    <a:pt x="2435" y="3911"/>
                    <a:pt x="2607" y="3748"/>
                    <a:pt x="2598" y="3547"/>
                  </a:cubicBezTo>
                  <a:lnTo>
                    <a:pt x="2598" y="2598"/>
                  </a:lnTo>
                  <a:lnTo>
                    <a:pt x="3547" y="2598"/>
                  </a:lnTo>
                  <a:cubicBezTo>
                    <a:pt x="3552" y="2598"/>
                    <a:pt x="3557" y="2598"/>
                    <a:pt x="3563" y="2598"/>
                  </a:cubicBezTo>
                  <a:cubicBezTo>
                    <a:pt x="3757" y="2598"/>
                    <a:pt x="3920" y="2430"/>
                    <a:pt x="3911" y="2234"/>
                  </a:cubicBezTo>
                  <a:lnTo>
                    <a:pt x="3911" y="1668"/>
                  </a:lnTo>
                  <a:cubicBezTo>
                    <a:pt x="3911" y="1467"/>
                    <a:pt x="3748" y="1304"/>
                    <a:pt x="3556" y="1304"/>
                  </a:cubicBezTo>
                  <a:lnTo>
                    <a:pt x="2607" y="1304"/>
                  </a:lnTo>
                  <a:lnTo>
                    <a:pt x="2607" y="355"/>
                  </a:lnTo>
                  <a:cubicBezTo>
                    <a:pt x="2607" y="154"/>
                    <a:pt x="2435" y="0"/>
                    <a:pt x="2243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182;p68">
              <a:extLst>
                <a:ext uri="{FF2B5EF4-FFF2-40B4-BE49-F238E27FC236}">
                  <a16:creationId xmlns:a16="http://schemas.microsoft.com/office/drawing/2014/main" id="{C7CB512B-1BF1-4A00-902D-CE145CF1870A}"/>
                </a:ext>
              </a:extLst>
            </p:cNvPr>
            <p:cNvSpPr/>
            <p:nvPr/>
          </p:nvSpPr>
          <p:spPr>
            <a:xfrm>
              <a:off x="5098952" y="2670890"/>
              <a:ext cx="183872" cy="59815"/>
            </a:xfrm>
            <a:custGeom>
              <a:avLst/>
              <a:gdLst/>
              <a:ahLst/>
              <a:cxnLst/>
              <a:rect l="l" t="t" r="r" b="b"/>
              <a:pathLst>
                <a:path w="7018" h="2283" extrusionOk="0">
                  <a:moveTo>
                    <a:pt x="1" y="1"/>
                  </a:moveTo>
                  <a:lnTo>
                    <a:pt x="1" y="2282"/>
                  </a:lnTo>
                  <a:lnTo>
                    <a:pt x="1467" y="2282"/>
                  </a:lnTo>
                  <a:cubicBezTo>
                    <a:pt x="1601" y="1400"/>
                    <a:pt x="2359" y="748"/>
                    <a:pt x="3240" y="748"/>
                  </a:cubicBezTo>
                  <a:cubicBezTo>
                    <a:pt x="3247" y="748"/>
                    <a:pt x="3253" y="748"/>
                    <a:pt x="3260" y="748"/>
                  </a:cubicBezTo>
                  <a:cubicBezTo>
                    <a:pt x="4143" y="748"/>
                    <a:pt x="4880" y="1397"/>
                    <a:pt x="5014" y="2272"/>
                  </a:cubicBezTo>
                  <a:lnTo>
                    <a:pt x="6298" y="2272"/>
                  </a:lnTo>
                  <a:cubicBezTo>
                    <a:pt x="6691" y="2272"/>
                    <a:pt x="7017" y="1947"/>
                    <a:pt x="7017" y="1554"/>
                  </a:cubicBezTo>
                  <a:lnTo>
                    <a:pt x="7017" y="1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183;p68">
              <a:extLst>
                <a:ext uri="{FF2B5EF4-FFF2-40B4-BE49-F238E27FC236}">
                  <a16:creationId xmlns:a16="http://schemas.microsoft.com/office/drawing/2014/main" id="{508C745F-F301-4392-B9C5-BF8286B1C309}"/>
                </a:ext>
              </a:extLst>
            </p:cNvPr>
            <p:cNvSpPr/>
            <p:nvPr/>
          </p:nvSpPr>
          <p:spPr>
            <a:xfrm>
              <a:off x="5233069" y="2670890"/>
              <a:ext cx="49990" cy="59553"/>
            </a:xfrm>
            <a:custGeom>
              <a:avLst/>
              <a:gdLst/>
              <a:ahLst/>
              <a:cxnLst/>
              <a:rect l="l" t="t" r="r" b="b"/>
              <a:pathLst>
                <a:path w="1908" h="2273" extrusionOk="0">
                  <a:moveTo>
                    <a:pt x="719" y="1"/>
                  </a:moveTo>
                  <a:lnTo>
                    <a:pt x="719" y="1554"/>
                  </a:lnTo>
                  <a:cubicBezTo>
                    <a:pt x="719" y="1947"/>
                    <a:pt x="393" y="2272"/>
                    <a:pt x="0" y="2272"/>
                  </a:cubicBezTo>
                  <a:lnTo>
                    <a:pt x="1189" y="2272"/>
                  </a:lnTo>
                  <a:cubicBezTo>
                    <a:pt x="1582" y="2272"/>
                    <a:pt x="1908" y="1947"/>
                    <a:pt x="1908" y="1554"/>
                  </a:cubicBezTo>
                  <a:lnTo>
                    <a:pt x="1908" y="1"/>
                  </a:lnTo>
                  <a:close/>
                </a:path>
              </a:pathLst>
            </a:custGeom>
            <a:solidFill>
              <a:srgbClr val="526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184;p68">
              <a:extLst>
                <a:ext uri="{FF2B5EF4-FFF2-40B4-BE49-F238E27FC236}">
                  <a16:creationId xmlns:a16="http://schemas.microsoft.com/office/drawing/2014/main" id="{59C0C724-4E5A-4379-825E-0359B79C3698}"/>
                </a:ext>
              </a:extLst>
            </p:cNvPr>
            <p:cNvSpPr/>
            <p:nvPr/>
          </p:nvSpPr>
          <p:spPr>
            <a:xfrm>
              <a:off x="4875937" y="2670655"/>
              <a:ext cx="223303" cy="59788"/>
            </a:xfrm>
            <a:custGeom>
              <a:avLst/>
              <a:gdLst/>
              <a:ahLst/>
              <a:cxnLst/>
              <a:rect l="l" t="t" r="r" b="b"/>
              <a:pathLst>
                <a:path w="8523" h="2282" extrusionOk="0">
                  <a:moveTo>
                    <a:pt x="1" y="0"/>
                  </a:moveTo>
                  <a:lnTo>
                    <a:pt x="1" y="1553"/>
                  </a:lnTo>
                  <a:cubicBezTo>
                    <a:pt x="1" y="1956"/>
                    <a:pt x="327" y="2281"/>
                    <a:pt x="720" y="2281"/>
                  </a:cubicBezTo>
                  <a:lnTo>
                    <a:pt x="2493" y="2281"/>
                  </a:lnTo>
                  <a:cubicBezTo>
                    <a:pt x="2627" y="1409"/>
                    <a:pt x="3375" y="757"/>
                    <a:pt x="4257" y="757"/>
                  </a:cubicBezTo>
                  <a:cubicBezTo>
                    <a:pt x="5148" y="757"/>
                    <a:pt x="5896" y="1409"/>
                    <a:pt x="6030" y="2281"/>
                  </a:cubicBezTo>
                  <a:lnTo>
                    <a:pt x="8522" y="2281"/>
                  </a:lnTo>
                  <a:lnTo>
                    <a:pt x="8522" y="0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185;p68">
              <a:extLst>
                <a:ext uri="{FF2B5EF4-FFF2-40B4-BE49-F238E27FC236}">
                  <a16:creationId xmlns:a16="http://schemas.microsoft.com/office/drawing/2014/main" id="{5D4E5024-7C1C-433A-B0F1-D660874727C3}"/>
                </a:ext>
              </a:extLst>
            </p:cNvPr>
            <p:cNvSpPr/>
            <p:nvPr/>
          </p:nvSpPr>
          <p:spPr>
            <a:xfrm>
              <a:off x="5063529" y="2670890"/>
              <a:ext cx="35711" cy="59815"/>
            </a:xfrm>
            <a:custGeom>
              <a:avLst/>
              <a:gdLst/>
              <a:ahLst/>
              <a:cxnLst/>
              <a:rect l="l" t="t" r="r" b="b"/>
              <a:pathLst>
                <a:path w="1363" h="2283" extrusionOk="0">
                  <a:moveTo>
                    <a:pt x="1" y="1"/>
                  </a:moveTo>
                  <a:lnTo>
                    <a:pt x="1" y="2282"/>
                  </a:lnTo>
                  <a:lnTo>
                    <a:pt x="1362" y="2282"/>
                  </a:lnTo>
                  <a:lnTo>
                    <a:pt x="1362" y="1"/>
                  </a:lnTo>
                  <a:close/>
                </a:path>
              </a:pathLst>
            </a:custGeom>
            <a:solidFill>
              <a:srgbClr val="526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2073;p61">
            <a:extLst>
              <a:ext uri="{FF2B5EF4-FFF2-40B4-BE49-F238E27FC236}">
                <a16:creationId xmlns:a16="http://schemas.microsoft.com/office/drawing/2014/main" id="{9EFE76E6-0D10-41FC-B536-666B5B9C444D}"/>
              </a:ext>
            </a:extLst>
          </p:cNvPr>
          <p:cNvGrpSpPr/>
          <p:nvPr/>
        </p:nvGrpSpPr>
        <p:grpSpPr>
          <a:xfrm>
            <a:off x="2686301" y="2239054"/>
            <a:ext cx="3521236" cy="208784"/>
            <a:chOff x="6336021" y="3733725"/>
            <a:chExt cx="2566204" cy="351310"/>
          </a:xfrm>
        </p:grpSpPr>
        <p:sp>
          <p:nvSpPr>
            <p:cNvPr id="113" name="Google Shape;2074;p61">
              <a:extLst>
                <a:ext uri="{FF2B5EF4-FFF2-40B4-BE49-F238E27FC236}">
                  <a16:creationId xmlns:a16="http://schemas.microsoft.com/office/drawing/2014/main" id="{00E470A4-B310-4BEF-9B29-6417A2E47A7E}"/>
                </a:ext>
              </a:extLst>
            </p:cNvPr>
            <p:cNvSpPr/>
            <p:nvPr/>
          </p:nvSpPr>
          <p:spPr>
            <a:xfrm>
              <a:off x="6336021" y="3733735"/>
              <a:ext cx="1359580" cy="351300"/>
            </a:xfrm>
            <a:prstGeom prst="homePlate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075;p61">
              <a:extLst>
                <a:ext uri="{FF2B5EF4-FFF2-40B4-BE49-F238E27FC236}">
                  <a16:creationId xmlns:a16="http://schemas.microsoft.com/office/drawing/2014/main" id="{AE29918E-05AE-4A76-A545-B07883482B79}"/>
                </a:ext>
              </a:extLst>
            </p:cNvPr>
            <p:cNvSpPr/>
            <p:nvPr/>
          </p:nvSpPr>
          <p:spPr>
            <a:xfrm>
              <a:off x="7674391" y="3733725"/>
              <a:ext cx="674445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076;p61">
              <a:extLst>
                <a:ext uri="{FF2B5EF4-FFF2-40B4-BE49-F238E27FC236}">
                  <a16:creationId xmlns:a16="http://schemas.microsoft.com/office/drawing/2014/main" id="{A3EAE296-C585-4FDC-8B44-56DE58F9BD45}"/>
                </a:ext>
              </a:extLst>
            </p:cNvPr>
            <p:cNvSpPr/>
            <p:nvPr/>
          </p:nvSpPr>
          <p:spPr>
            <a:xfrm>
              <a:off x="8327125" y="3733725"/>
              <a:ext cx="418440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077;p61">
              <a:extLst>
                <a:ext uri="{FF2B5EF4-FFF2-40B4-BE49-F238E27FC236}">
                  <a16:creationId xmlns:a16="http://schemas.microsoft.com/office/drawing/2014/main" id="{F8D8D3EE-620E-4C98-9920-4D1BAD2FB940}"/>
                </a:ext>
              </a:extLst>
            </p:cNvPr>
            <p:cNvSpPr/>
            <p:nvPr/>
          </p:nvSpPr>
          <p:spPr>
            <a:xfrm>
              <a:off x="8711264" y="3733725"/>
              <a:ext cx="190961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0185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44444E-6 L 0.31962 0.0034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72" y="15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FB16C-EA4C-4983-8AAC-D18053E8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INTERPRETATIONEN VON „HOSPITALISIERUNGSRATE“</a:t>
            </a: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CE5C590-B131-4DB5-8E55-0D6AEA4A9EBB}"/>
              </a:ext>
            </a:extLst>
          </p:cNvPr>
          <p:cNvSpPr txBox="1"/>
          <p:nvPr/>
        </p:nvSpPr>
        <p:spPr>
          <a:xfrm>
            <a:off x="8707662" y="4770442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13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095B99C6-49ED-43F9-8E0B-39ACDFCBE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50" y="1574112"/>
            <a:ext cx="8149507" cy="1222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9732703F-7613-467F-ADD3-712A10038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45" y="3417542"/>
            <a:ext cx="8149508" cy="1222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BBE6DF46-8F2F-46E8-98E6-87A984F86F19}"/>
              </a:ext>
            </a:extLst>
          </p:cNvPr>
          <p:cNvSpPr/>
          <p:nvPr/>
        </p:nvSpPr>
        <p:spPr>
          <a:xfrm>
            <a:off x="470250" y="1204780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00" dirty="0">
                <a:solidFill>
                  <a:srgbClr val="FFFFFF"/>
                </a:solidFill>
                <a:latin typeface="Hind" panose="020B0604020202020204" charset="0"/>
                <a:cs typeface="Hind" panose="020B0604020202020204" charset="0"/>
              </a:rPr>
              <a:t>Standard</a:t>
            </a:r>
            <a:endParaRPr lang="en-US" sz="1800" dirty="0">
              <a:solidFill>
                <a:srgbClr val="FFFFFF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E0A5BCC5-796A-4DB6-A8B2-CE46ABC0E044}"/>
              </a:ext>
            </a:extLst>
          </p:cNvPr>
          <p:cNvSpPr/>
          <p:nvPr/>
        </p:nvSpPr>
        <p:spPr>
          <a:xfrm>
            <a:off x="470250" y="3048210"/>
            <a:ext cx="1802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00" dirty="0">
                <a:solidFill>
                  <a:srgbClr val="FFFFFF"/>
                </a:solidFill>
                <a:latin typeface="Hind" panose="020B0604020202020204" charset="0"/>
                <a:cs typeface="Hind" panose="020B0604020202020204" charset="0"/>
              </a:rPr>
              <a:t>Absolute Anzahl</a:t>
            </a:r>
            <a:endParaRPr lang="en-US" sz="1800" dirty="0">
              <a:solidFill>
                <a:srgbClr val="FFFFFF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8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FB16C-EA4C-4983-8AAC-D18053E8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INTERPRETATIONEN VON „HOSPITALISIERUNGSRATE“</a:t>
            </a: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CE5C590-B131-4DB5-8E55-0D6AEA4A9EBB}"/>
              </a:ext>
            </a:extLst>
          </p:cNvPr>
          <p:cNvSpPr txBox="1"/>
          <p:nvPr/>
        </p:nvSpPr>
        <p:spPr>
          <a:xfrm>
            <a:off x="8707662" y="4770442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13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BE6DF46-8F2F-46E8-98E6-87A984F86F19}"/>
              </a:ext>
            </a:extLst>
          </p:cNvPr>
          <p:cNvSpPr/>
          <p:nvPr/>
        </p:nvSpPr>
        <p:spPr>
          <a:xfrm>
            <a:off x="470250" y="1204780"/>
            <a:ext cx="3220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00" dirty="0">
                <a:solidFill>
                  <a:srgbClr val="FFFFFF"/>
                </a:solidFill>
                <a:latin typeface="Hind" panose="020B0604020202020204" charset="0"/>
                <a:cs typeface="Hind" panose="020B0604020202020204" charset="0"/>
              </a:rPr>
              <a:t>Hospitalisierungen / Infizierten</a:t>
            </a:r>
            <a:endParaRPr lang="en-US" sz="1800" dirty="0">
              <a:solidFill>
                <a:srgbClr val="FFFFFF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834305D-206A-4EC3-81AF-510AE5A09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55" y="1582872"/>
            <a:ext cx="7227489" cy="32523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7367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FB16C-EA4C-4983-8AAC-D18053E8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HOSPITALISIERUNGSRATE NACH BUNDESLAND</a:t>
            </a: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CE5C590-B131-4DB5-8E55-0D6AEA4A9EBB}"/>
              </a:ext>
            </a:extLst>
          </p:cNvPr>
          <p:cNvSpPr txBox="1"/>
          <p:nvPr/>
        </p:nvSpPr>
        <p:spPr>
          <a:xfrm>
            <a:off x="8707662" y="4770442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13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2B3CDD2-572B-462E-A099-254A33FEE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75" y="1101750"/>
            <a:ext cx="8152650" cy="36686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246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33"/>
          <p:cNvGrpSpPr/>
          <p:nvPr/>
        </p:nvGrpSpPr>
        <p:grpSpPr>
          <a:xfrm>
            <a:off x="3855446" y="1102940"/>
            <a:ext cx="971700" cy="652014"/>
            <a:chOff x="3600450" y="1186000"/>
            <a:chExt cx="1457400" cy="971700"/>
          </a:xfrm>
        </p:grpSpPr>
        <p:sp>
          <p:nvSpPr>
            <p:cNvPr id="364" name="Google Shape;364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5" name="Google Shape;365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33"/>
            <p:cNvCxnSpPr>
              <a:stCxn id="364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7" name="Google Shape;367;p33"/>
          <p:cNvSpPr txBox="1">
            <a:spLocks noGrp="1"/>
          </p:cNvSpPr>
          <p:nvPr>
            <p:ph type="title" idx="3"/>
          </p:nvPr>
        </p:nvSpPr>
        <p:spPr>
          <a:xfrm>
            <a:off x="2643625" y="346050"/>
            <a:ext cx="38568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369" name="Google Shape;369;p33"/>
          <p:cNvSpPr txBox="1">
            <a:spLocks noGrp="1"/>
          </p:cNvSpPr>
          <p:nvPr>
            <p:ph type="title"/>
          </p:nvPr>
        </p:nvSpPr>
        <p:spPr>
          <a:xfrm>
            <a:off x="4126946" y="1123991"/>
            <a:ext cx="700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01</a:t>
            </a:r>
            <a:endParaRPr sz="3200" dirty="0"/>
          </a:p>
        </p:txBody>
      </p:sp>
      <p:sp>
        <p:nvSpPr>
          <p:cNvPr id="370" name="Google Shape;370;p33"/>
          <p:cNvSpPr txBox="1">
            <a:spLocks noGrp="1"/>
          </p:cNvSpPr>
          <p:nvPr>
            <p:ph type="subTitle" idx="2"/>
          </p:nvPr>
        </p:nvSpPr>
        <p:spPr>
          <a:xfrm flipH="1">
            <a:off x="1134524" y="1128491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</a:t>
            </a:r>
            <a:r>
              <a:rPr lang="en-US" dirty="0" err="1"/>
              <a:t>llgemeine</a:t>
            </a:r>
            <a:r>
              <a:rPr lang="en-US" dirty="0"/>
              <a:t> </a:t>
            </a:r>
            <a:r>
              <a:rPr lang="en-US" dirty="0" err="1"/>
              <a:t>Informationen</a:t>
            </a:r>
            <a:endParaRPr dirty="0"/>
          </a:p>
        </p:txBody>
      </p:sp>
      <p:grpSp>
        <p:nvGrpSpPr>
          <p:cNvPr id="371" name="Google Shape;371;p33"/>
          <p:cNvGrpSpPr/>
          <p:nvPr/>
        </p:nvGrpSpPr>
        <p:grpSpPr>
          <a:xfrm flipH="1">
            <a:off x="3855451" y="1842876"/>
            <a:ext cx="971695" cy="667594"/>
            <a:chOff x="3600450" y="1186000"/>
            <a:chExt cx="1457400" cy="971700"/>
          </a:xfrm>
        </p:grpSpPr>
        <p:sp>
          <p:nvSpPr>
            <p:cNvPr id="372" name="Google Shape;372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3" name="Google Shape;373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33"/>
            <p:cNvCxnSpPr>
              <a:stCxn id="372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0" name="Google Shape;380;p33"/>
          <p:cNvSpPr txBox="1">
            <a:spLocks noGrp="1"/>
          </p:cNvSpPr>
          <p:nvPr>
            <p:ph type="subTitle" idx="5"/>
          </p:nvPr>
        </p:nvSpPr>
        <p:spPr>
          <a:xfrm flipH="1">
            <a:off x="4820788" y="1872378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Datenaufbereitung</a:t>
            </a:r>
            <a:endParaRPr dirty="0"/>
          </a:p>
        </p:txBody>
      </p:sp>
      <p:sp>
        <p:nvSpPr>
          <p:cNvPr id="382" name="Google Shape;382;p33"/>
          <p:cNvSpPr txBox="1">
            <a:spLocks noGrp="1"/>
          </p:cNvSpPr>
          <p:nvPr>
            <p:ph type="subTitle" idx="7"/>
          </p:nvPr>
        </p:nvSpPr>
        <p:spPr>
          <a:xfrm flipH="1">
            <a:off x="1126155" y="2650667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Datenanalyse</a:t>
            </a:r>
            <a:endParaRPr dirty="0"/>
          </a:p>
        </p:txBody>
      </p:sp>
      <p:sp>
        <p:nvSpPr>
          <p:cNvPr id="383" name="Google Shape;383;p33"/>
          <p:cNvSpPr txBox="1">
            <a:spLocks noGrp="1"/>
          </p:cNvSpPr>
          <p:nvPr>
            <p:ph type="title" idx="8"/>
          </p:nvPr>
        </p:nvSpPr>
        <p:spPr>
          <a:xfrm>
            <a:off x="3805671" y="1863378"/>
            <a:ext cx="700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02</a:t>
            </a:r>
            <a:endParaRPr sz="3200" dirty="0"/>
          </a:p>
        </p:txBody>
      </p:sp>
      <p:grpSp>
        <p:nvGrpSpPr>
          <p:cNvPr id="33" name="Google Shape;371;p33">
            <a:extLst>
              <a:ext uri="{FF2B5EF4-FFF2-40B4-BE49-F238E27FC236}">
                <a16:creationId xmlns:a16="http://schemas.microsoft.com/office/drawing/2014/main" id="{E07084DF-AB3D-4116-A08C-896DAA95D4DB}"/>
              </a:ext>
            </a:extLst>
          </p:cNvPr>
          <p:cNvGrpSpPr/>
          <p:nvPr/>
        </p:nvGrpSpPr>
        <p:grpSpPr>
          <a:xfrm flipH="1">
            <a:off x="3849093" y="3379961"/>
            <a:ext cx="971695" cy="667594"/>
            <a:chOff x="3600450" y="1186000"/>
            <a:chExt cx="1457400" cy="971700"/>
          </a:xfrm>
        </p:grpSpPr>
        <p:sp>
          <p:nvSpPr>
            <p:cNvPr id="34" name="Google Shape;372;p33">
              <a:extLst>
                <a:ext uri="{FF2B5EF4-FFF2-40B4-BE49-F238E27FC236}">
                  <a16:creationId xmlns:a16="http://schemas.microsoft.com/office/drawing/2014/main" id="{6BBE76AA-C957-409E-A38A-6834B2B58133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" name="Google Shape;373;p33">
              <a:extLst>
                <a:ext uri="{FF2B5EF4-FFF2-40B4-BE49-F238E27FC236}">
                  <a16:creationId xmlns:a16="http://schemas.microsoft.com/office/drawing/2014/main" id="{B3BF4F55-9689-4D5D-BF77-C071D6BE3E9A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74;p33">
              <a:extLst>
                <a:ext uri="{FF2B5EF4-FFF2-40B4-BE49-F238E27FC236}">
                  <a16:creationId xmlns:a16="http://schemas.microsoft.com/office/drawing/2014/main" id="{E26FFBE2-1657-452E-BD63-BA309F0DD4A6}"/>
                </a:ext>
              </a:extLst>
            </p:cNvPr>
            <p:cNvCxnSpPr>
              <a:stCxn id="34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" name="Google Shape;363;p33">
            <a:extLst>
              <a:ext uri="{FF2B5EF4-FFF2-40B4-BE49-F238E27FC236}">
                <a16:creationId xmlns:a16="http://schemas.microsoft.com/office/drawing/2014/main" id="{281F2495-8AC2-43B2-9490-F49FCD71B9D5}"/>
              </a:ext>
            </a:extLst>
          </p:cNvPr>
          <p:cNvGrpSpPr/>
          <p:nvPr/>
        </p:nvGrpSpPr>
        <p:grpSpPr>
          <a:xfrm>
            <a:off x="3849094" y="2617047"/>
            <a:ext cx="971700" cy="652014"/>
            <a:chOff x="3600450" y="1186000"/>
            <a:chExt cx="1457400" cy="971700"/>
          </a:xfrm>
        </p:grpSpPr>
        <p:sp>
          <p:nvSpPr>
            <p:cNvPr id="38" name="Google Shape;364;p33">
              <a:extLst>
                <a:ext uri="{FF2B5EF4-FFF2-40B4-BE49-F238E27FC236}">
                  <a16:creationId xmlns:a16="http://schemas.microsoft.com/office/drawing/2014/main" id="{41262F7A-250D-40D6-AB9C-16CB7A5BCFF3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" name="Google Shape;365;p33">
              <a:extLst>
                <a:ext uri="{FF2B5EF4-FFF2-40B4-BE49-F238E27FC236}">
                  <a16:creationId xmlns:a16="http://schemas.microsoft.com/office/drawing/2014/main" id="{C0294D66-A61D-4245-A6A6-CFCCF684115F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366;p33">
              <a:extLst>
                <a:ext uri="{FF2B5EF4-FFF2-40B4-BE49-F238E27FC236}">
                  <a16:creationId xmlns:a16="http://schemas.microsoft.com/office/drawing/2014/main" id="{A367905E-ED20-4C05-A6C7-9FE648717183}"/>
                </a:ext>
              </a:extLst>
            </p:cNvPr>
            <p:cNvCxnSpPr>
              <a:stCxn id="38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1" name="Google Shape;363;p33">
            <a:extLst>
              <a:ext uri="{FF2B5EF4-FFF2-40B4-BE49-F238E27FC236}">
                <a16:creationId xmlns:a16="http://schemas.microsoft.com/office/drawing/2014/main" id="{D853CAB8-33A8-49DE-BFCA-A9716074D7E4}"/>
              </a:ext>
            </a:extLst>
          </p:cNvPr>
          <p:cNvGrpSpPr/>
          <p:nvPr/>
        </p:nvGrpSpPr>
        <p:grpSpPr>
          <a:xfrm>
            <a:off x="3849093" y="4158455"/>
            <a:ext cx="971700" cy="652014"/>
            <a:chOff x="3600450" y="1186000"/>
            <a:chExt cx="1457400" cy="971700"/>
          </a:xfrm>
        </p:grpSpPr>
        <p:sp>
          <p:nvSpPr>
            <p:cNvPr id="42" name="Google Shape;364;p33">
              <a:extLst>
                <a:ext uri="{FF2B5EF4-FFF2-40B4-BE49-F238E27FC236}">
                  <a16:creationId xmlns:a16="http://schemas.microsoft.com/office/drawing/2014/main" id="{EC3BABB4-DF2B-49A9-A4C0-F62D8E12741D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" name="Google Shape;365;p33">
              <a:extLst>
                <a:ext uri="{FF2B5EF4-FFF2-40B4-BE49-F238E27FC236}">
                  <a16:creationId xmlns:a16="http://schemas.microsoft.com/office/drawing/2014/main" id="{EF088562-F115-4DC4-9E83-D392F9FEC4E6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366;p33">
              <a:extLst>
                <a:ext uri="{FF2B5EF4-FFF2-40B4-BE49-F238E27FC236}">
                  <a16:creationId xmlns:a16="http://schemas.microsoft.com/office/drawing/2014/main" id="{F35D140F-7242-45ED-A54C-1A5FFDAD8112}"/>
                </a:ext>
              </a:extLst>
            </p:cNvPr>
            <p:cNvCxnSpPr>
              <a:stCxn id="42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" name="Google Shape;369;p33">
            <a:extLst>
              <a:ext uri="{FF2B5EF4-FFF2-40B4-BE49-F238E27FC236}">
                <a16:creationId xmlns:a16="http://schemas.microsoft.com/office/drawing/2014/main" id="{ED4E828E-2BEA-4CA7-8195-C6F1339F2F85}"/>
              </a:ext>
            </a:extLst>
          </p:cNvPr>
          <p:cNvSpPr txBox="1">
            <a:spLocks/>
          </p:cNvSpPr>
          <p:nvPr/>
        </p:nvSpPr>
        <p:spPr>
          <a:xfrm>
            <a:off x="4126946" y="2641667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Pathway Gothic One"/>
              <a:buNone/>
              <a:defRPr sz="3600" b="1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3200" dirty="0"/>
              <a:t>03</a:t>
            </a:r>
          </a:p>
        </p:txBody>
      </p:sp>
      <p:sp>
        <p:nvSpPr>
          <p:cNvPr id="46" name="Google Shape;369;p33">
            <a:extLst>
              <a:ext uri="{FF2B5EF4-FFF2-40B4-BE49-F238E27FC236}">
                <a16:creationId xmlns:a16="http://schemas.microsoft.com/office/drawing/2014/main" id="{379642E7-DE6D-48BC-8F75-FDE44F3AF218}"/>
              </a:ext>
            </a:extLst>
          </p:cNvPr>
          <p:cNvSpPr txBox="1">
            <a:spLocks/>
          </p:cNvSpPr>
          <p:nvPr/>
        </p:nvSpPr>
        <p:spPr>
          <a:xfrm>
            <a:off x="3812064" y="3412252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Pathway Gothic One"/>
              <a:buNone/>
              <a:defRPr sz="3600" b="1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3200" dirty="0"/>
              <a:t>04</a:t>
            </a:r>
          </a:p>
        </p:txBody>
      </p:sp>
      <p:sp>
        <p:nvSpPr>
          <p:cNvPr id="47" name="Google Shape;369;p33">
            <a:extLst>
              <a:ext uri="{FF2B5EF4-FFF2-40B4-BE49-F238E27FC236}">
                <a16:creationId xmlns:a16="http://schemas.microsoft.com/office/drawing/2014/main" id="{47B02250-8DD5-4A5D-9CCC-E513DC887D92}"/>
              </a:ext>
            </a:extLst>
          </p:cNvPr>
          <p:cNvSpPr txBox="1">
            <a:spLocks/>
          </p:cNvSpPr>
          <p:nvPr/>
        </p:nvSpPr>
        <p:spPr>
          <a:xfrm>
            <a:off x="4153112" y="4183668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Pathway Gothic One"/>
              <a:buNone/>
              <a:defRPr sz="3600" b="1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3200" dirty="0"/>
              <a:t>05</a:t>
            </a:r>
          </a:p>
        </p:txBody>
      </p:sp>
      <p:sp>
        <p:nvSpPr>
          <p:cNvPr id="48" name="Google Shape;380;p33">
            <a:extLst>
              <a:ext uri="{FF2B5EF4-FFF2-40B4-BE49-F238E27FC236}">
                <a16:creationId xmlns:a16="http://schemas.microsoft.com/office/drawing/2014/main" id="{25FCD8C2-82B5-4D0C-9EA9-FBDA7B648E41}"/>
              </a:ext>
            </a:extLst>
          </p:cNvPr>
          <p:cNvSpPr txBox="1">
            <a:spLocks/>
          </p:cNvSpPr>
          <p:nvPr/>
        </p:nvSpPr>
        <p:spPr>
          <a:xfrm flipH="1">
            <a:off x="4827146" y="3416752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indent="0"/>
            <a:r>
              <a:rPr lang="en-US" dirty="0" err="1"/>
              <a:t>Modellvorstellung</a:t>
            </a:r>
            <a:endParaRPr lang="en-US" dirty="0"/>
          </a:p>
        </p:txBody>
      </p:sp>
      <p:sp>
        <p:nvSpPr>
          <p:cNvPr id="49" name="Google Shape;382;p33">
            <a:extLst>
              <a:ext uri="{FF2B5EF4-FFF2-40B4-BE49-F238E27FC236}">
                <a16:creationId xmlns:a16="http://schemas.microsoft.com/office/drawing/2014/main" id="{720BDD76-C03F-4DD1-9C82-D1D97A4D19B9}"/>
              </a:ext>
            </a:extLst>
          </p:cNvPr>
          <p:cNvSpPr txBox="1">
            <a:spLocks/>
          </p:cNvSpPr>
          <p:nvPr/>
        </p:nvSpPr>
        <p:spPr>
          <a:xfrm flipH="1">
            <a:off x="984052" y="4200062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indent="0"/>
            <a:r>
              <a:rPr lang="en-US" dirty="0" err="1"/>
              <a:t>Diskussionsrunde</a:t>
            </a:r>
            <a:endParaRPr lang="en-US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2ADE2907-8C73-4175-8B11-32C3AC0F6845}"/>
              </a:ext>
            </a:extLst>
          </p:cNvPr>
          <p:cNvSpPr txBox="1"/>
          <p:nvPr/>
        </p:nvSpPr>
        <p:spPr>
          <a:xfrm>
            <a:off x="8807048" y="476146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FC38987-58AD-4717-8059-6E7953791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76" y="1101750"/>
            <a:ext cx="8152649" cy="36686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96FB16C-EA4C-4983-8AAC-D18053E8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HOSPITALISIERUNGSRATE NACH ALTERSGRUPPE</a:t>
            </a: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CE5C590-B131-4DB5-8E55-0D6AEA4A9EBB}"/>
              </a:ext>
            </a:extLst>
          </p:cNvPr>
          <p:cNvSpPr txBox="1"/>
          <p:nvPr/>
        </p:nvSpPr>
        <p:spPr>
          <a:xfrm>
            <a:off x="8707662" y="4770442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13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345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FB16C-EA4C-4983-8AAC-D18053E8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HOSPITALISIERUNG VS. NEUERKRANKUNG</a:t>
            </a: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CE5C590-B131-4DB5-8E55-0D6AEA4A9EBB}"/>
              </a:ext>
            </a:extLst>
          </p:cNvPr>
          <p:cNvSpPr txBox="1"/>
          <p:nvPr/>
        </p:nvSpPr>
        <p:spPr>
          <a:xfrm>
            <a:off x="8707662" y="4770442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13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B3A754E-48B8-4F85-9E4B-EDE9BE38A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58" y="1208492"/>
            <a:ext cx="7156357" cy="35050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5777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1434F9F-9DCE-4C09-9FC8-5CB5083FC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58" y="1208492"/>
            <a:ext cx="7156357" cy="350508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96FB16C-EA4C-4983-8AAC-D18053E8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HOSPITALISIERUNG VS. NEUERKRANKUNG</a:t>
            </a: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CE5C590-B131-4DB5-8E55-0D6AEA4A9EBB}"/>
              </a:ext>
            </a:extLst>
          </p:cNvPr>
          <p:cNvSpPr txBox="1"/>
          <p:nvPr/>
        </p:nvSpPr>
        <p:spPr>
          <a:xfrm>
            <a:off x="8707662" y="4770442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13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B175CDC-3492-4259-9596-1F1FA79F2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58" y="1208491"/>
            <a:ext cx="7156357" cy="35050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1E6B8B3-D736-47D0-BC50-030A09642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3815" y="1208491"/>
            <a:ext cx="638705" cy="350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E40C29F7-015C-453F-B4DC-814AA422C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64" y="1203547"/>
            <a:ext cx="7794578" cy="35100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96FB16C-EA4C-4983-8AAC-D18053E8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JAHRESZYKLUS</a:t>
            </a: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CE5C590-B131-4DB5-8E55-0D6AEA4A9EBB}"/>
              </a:ext>
            </a:extLst>
          </p:cNvPr>
          <p:cNvSpPr txBox="1"/>
          <p:nvPr/>
        </p:nvSpPr>
        <p:spPr>
          <a:xfrm>
            <a:off x="8707662" y="4770442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13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173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FB16C-EA4C-4983-8AAC-D18053E8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JAHRESZYKLUS</a:t>
            </a: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CE5C590-B131-4DB5-8E55-0D6AEA4A9EBB}"/>
              </a:ext>
            </a:extLst>
          </p:cNvPr>
          <p:cNvSpPr txBox="1"/>
          <p:nvPr/>
        </p:nvSpPr>
        <p:spPr>
          <a:xfrm>
            <a:off x="8707662" y="4770442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13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61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6" y="1847916"/>
            <a:ext cx="3779691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Modellvorstellung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8726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90B25-A44D-4721-973D-AABD2AB2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MODELLVORSTELLUNG (FÜR BAYERN)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3BDAB23-26F1-4D36-892D-703A5CF69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90039" y="1542631"/>
            <a:ext cx="6338274" cy="1885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044" rIns="0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Hospitalisiert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)</a:t>
            </a:r>
            <a:r>
              <a:rPr kumimoji="0" lang="en-US" altLang="en-US" sz="2000" b="0" i="0" u="none" strike="noStrike" cap="none" normalizeH="0" baseline="-2500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</a:t>
            </a:r>
            <a:r>
              <a:rPr kumimoji="0" lang="el-GR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+ 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</a:t>
            </a: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Altersgruppe</a:t>
            </a:r>
            <a:r>
              <a:rPr lang="en-US" altLang="en-US" sz="2000" baseline="-25000" dirty="0" err="1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"60+")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</a:t>
            </a: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season</a:t>
            </a:r>
            <a:r>
              <a:rPr lang="en-US" altLang="en-US" sz="2000" baseline="-25000" dirty="0" err="1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"Autumn")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Ⅰ(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season</a:t>
            </a:r>
            <a:r>
              <a:rPr lang="en-US" altLang="en-US" sz="2000" baseline="-25000" dirty="0" err="1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"Spring")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</a:t>
            </a: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season</a:t>
            </a:r>
            <a:r>
              <a:rPr lang="en-US" altLang="en-US" sz="2000" baseline="-25000" dirty="0" err="1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"Winter")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log(Neuerkrankte_lag1)</a:t>
            </a:r>
            <a:r>
              <a:rPr kumimoji="0" lang="en-US" altLang="en-US" sz="2000" b="0" i="0" u="none" strike="noStrike" cap="none" normalizeH="0" baseline="-2500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log(Neuerkrankte_lag2)</a:t>
            </a:r>
            <a:r>
              <a:rPr kumimoji="0" lang="en-US" altLang="en-US" sz="2000" b="0" i="0" u="none" strike="noStrike" cap="none" normalizeH="0" baseline="-2500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+ </a:t>
            </a:r>
            <a:r>
              <a:rPr lang="el-GR" sz="2000" dirty="0">
                <a:solidFill>
                  <a:srgbClr val="FFFFFF"/>
                </a:solidFill>
                <a:cs typeface="Hind" panose="020B0604020202020204" charset="0"/>
              </a:rPr>
              <a:t>ε</a:t>
            </a:r>
            <a:r>
              <a:rPr lang="de-DE" sz="2000" baseline="-25000" dirty="0">
                <a:solidFill>
                  <a:srgbClr val="FFFFFF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D88D526-FBDF-42C2-9232-E0983008D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039" y="3868631"/>
            <a:ext cx="6751848" cy="34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044" rIns="0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Hind" panose="020B0604020202020204" charset="0"/>
                <a:cs typeface="Hind" panose="020B0604020202020204" charset="0"/>
              </a:rPr>
              <a:t>Multiple R-squared: 0.9512	Adjusted R-squared: 0.9495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49CC122-5ABC-4839-A16B-C7DA7A681391}"/>
              </a:ext>
            </a:extLst>
          </p:cNvPr>
          <p:cNvSpPr txBox="1"/>
          <p:nvPr/>
        </p:nvSpPr>
        <p:spPr>
          <a:xfrm>
            <a:off x="8693236" y="4755202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15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375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5E5FE1-2187-4B13-AD93-B2DE8866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PREDICTION</a:t>
            </a:r>
            <a:r>
              <a:rPr lang="de-DE" dirty="0"/>
              <a:t> GRAPH (FÜR BAYERN)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D520E8-8177-49F8-9AB6-8B205608F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11">
            <a:extLst>
              <a:ext uri="{FF2B5EF4-FFF2-40B4-BE49-F238E27FC236}">
                <a16:creationId xmlns:a16="http://schemas.microsoft.com/office/drawing/2014/main" id="{5D2626A9-5339-4778-8CE3-D3A019886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70" y="1129300"/>
            <a:ext cx="7932860" cy="3569787"/>
          </a:xfrm>
          <a:prstGeom prst="round2DiagRect">
            <a:avLst>
              <a:gd name="adj1" fmla="val 536"/>
              <a:gd name="adj2" fmla="val 87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7624462-570D-479B-A74B-92053CE8E5BC}"/>
              </a:ext>
            </a:extLst>
          </p:cNvPr>
          <p:cNvSpPr txBox="1"/>
          <p:nvPr/>
        </p:nvSpPr>
        <p:spPr>
          <a:xfrm>
            <a:off x="8702854" y="4755202"/>
            <a:ext cx="44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16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557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FDE99-A055-4D0B-9738-BBC96666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753170-86B1-41A5-B0E1-2839D767E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Infektion aufteilen in geimpft und ungeimpft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Tiefergehende Datenanalyse bzgl. Interaktionseffekten und weiterer Kovariablen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Testen von GAM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Diagnose des aktuellen Modells</a:t>
            </a:r>
            <a:endParaRPr lang="en-US" sz="2000" dirty="0">
              <a:solidFill>
                <a:schemeClr val="tx2"/>
              </a:solidFill>
            </a:endParaRPr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CFADBED-0C06-49F0-ABAA-98DD2F9A6C79}"/>
              </a:ext>
            </a:extLst>
          </p:cNvPr>
          <p:cNvSpPr txBox="1"/>
          <p:nvPr/>
        </p:nvSpPr>
        <p:spPr>
          <a:xfrm>
            <a:off x="8698044" y="4778062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17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40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76486-772A-4C99-9FC9-185C36D9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741" y="1225232"/>
            <a:ext cx="3644250" cy="2693034"/>
          </a:xfrm>
        </p:spPr>
        <p:txBody>
          <a:bodyPr/>
          <a:lstStyle/>
          <a:p>
            <a:r>
              <a:rPr lang="de-DE" sz="4800" dirty="0"/>
              <a:t>Diskussionsrunde</a:t>
            </a:r>
            <a:endParaRPr lang="en-US" sz="4800" dirty="0"/>
          </a:p>
        </p:txBody>
      </p:sp>
      <p:grpSp>
        <p:nvGrpSpPr>
          <p:cNvPr id="3" name="Google Shape;706;p39">
            <a:extLst>
              <a:ext uri="{FF2B5EF4-FFF2-40B4-BE49-F238E27FC236}">
                <a16:creationId xmlns:a16="http://schemas.microsoft.com/office/drawing/2014/main" id="{E642ABA3-5EE5-4710-A5E5-21515B2952F2}"/>
              </a:ext>
            </a:extLst>
          </p:cNvPr>
          <p:cNvGrpSpPr/>
          <p:nvPr/>
        </p:nvGrpSpPr>
        <p:grpSpPr>
          <a:xfrm flipH="1">
            <a:off x="1133994" y="1895767"/>
            <a:ext cx="2011204" cy="1351965"/>
            <a:chOff x="3609450" y="1186000"/>
            <a:chExt cx="1448400" cy="971700"/>
          </a:xfrm>
        </p:grpSpPr>
        <p:sp>
          <p:nvSpPr>
            <p:cNvPr id="4" name="Google Shape;707;p39">
              <a:extLst>
                <a:ext uri="{FF2B5EF4-FFF2-40B4-BE49-F238E27FC236}">
                  <a16:creationId xmlns:a16="http://schemas.microsoft.com/office/drawing/2014/main" id="{8CED86E7-97FB-4463-886B-A51A9EDA9C25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5" name="Google Shape;708;p39">
              <a:extLst>
                <a:ext uri="{FF2B5EF4-FFF2-40B4-BE49-F238E27FC236}">
                  <a16:creationId xmlns:a16="http://schemas.microsoft.com/office/drawing/2014/main" id="{141F9AD5-7233-40D9-AD73-BAA9142E526C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709;p39">
              <a:extLst>
                <a:ext uri="{FF2B5EF4-FFF2-40B4-BE49-F238E27FC236}">
                  <a16:creationId xmlns:a16="http://schemas.microsoft.com/office/drawing/2014/main" id="{22B46C13-0A15-4A12-B964-1E1A476B76E3}"/>
                </a:ext>
              </a:extLst>
            </p:cNvPr>
            <p:cNvCxnSpPr>
              <a:stCxn id="4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Google Shape;711;p39">
            <a:extLst>
              <a:ext uri="{FF2B5EF4-FFF2-40B4-BE49-F238E27FC236}">
                <a16:creationId xmlns:a16="http://schemas.microsoft.com/office/drawing/2014/main" id="{60C3B9C8-33AC-42C1-8798-716F693A0E63}"/>
              </a:ext>
            </a:extLst>
          </p:cNvPr>
          <p:cNvSpPr txBox="1">
            <a:spLocks/>
          </p:cNvSpPr>
          <p:nvPr/>
        </p:nvSpPr>
        <p:spPr>
          <a:xfrm>
            <a:off x="850880" y="2228099"/>
            <a:ext cx="1915500" cy="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96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r>
              <a:rPr lang="en" sz="7200" dirty="0"/>
              <a:t>05</a:t>
            </a:r>
          </a:p>
        </p:txBody>
      </p:sp>
      <p:grpSp>
        <p:nvGrpSpPr>
          <p:cNvPr id="9" name="Google Shape;816;p42">
            <a:extLst>
              <a:ext uri="{FF2B5EF4-FFF2-40B4-BE49-F238E27FC236}">
                <a16:creationId xmlns:a16="http://schemas.microsoft.com/office/drawing/2014/main" id="{0CE5974E-87E6-48F7-9E61-A22F6D3164B4}"/>
              </a:ext>
            </a:extLst>
          </p:cNvPr>
          <p:cNvGrpSpPr/>
          <p:nvPr/>
        </p:nvGrpSpPr>
        <p:grpSpPr>
          <a:xfrm>
            <a:off x="237352" y="194400"/>
            <a:ext cx="1227056" cy="1245022"/>
            <a:chOff x="3605950" y="3926100"/>
            <a:chExt cx="657375" cy="667000"/>
          </a:xfrm>
        </p:grpSpPr>
        <p:sp>
          <p:nvSpPr>
            <p:cNvPr id="10" name="Google Shape;817;p42">
              <a:extLst>
                <a:ext uri="{FF2B5EF4-FFF2-40B4-BE49-F238E27FC236}">
                  <a16:creationId xmlns:a16="http://schemas.microsoft.com/office/drawing/2014/main" id="{8989F998-5E1B-41D4-9890-473D12A66570}"/>
                </a:ext>
              </a:extLst>
            </p:cNvPr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18;p42">
              <a:extLst>
                <a:ext uri="{FF2B5EF4-FFF2-40B4-BE49-F238E27FC236}">
                  <a16:creationId xmlns:a16="http://schemas.microsoft.com/office/drawing/2014/main" id="{8B471C4B-09D6-402E-A78C-55E3C2F8B8F6}"/>
                </a:ext>
              </a:extLst>
            </p:cNvPr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19;p42">
              <a:extLst>
                <a:ext uri="{FF2B5EF4-FFF2-40B4-BE49-F238E27FC236}">
                  <a16:creationId xmlns:a16="http://schemas.microsoft.com/office/drawing/2014/main" id="{1BD4D37D-BBB3-48BD-84F2-0ECF6A8655E5}"/>
                </a:ext>
              </a:extLst>
            </p:cNvPr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20;p42">
              <a:extLst>
                <a:ext uri="{FF2B5EF4-FFF2-40B4-BE49-F238E27FC236}">
                  <a16:creationId xmlns:a16="http://schemas.microsoft.com/office/drawing/2014/main" id="{456B70FB-47B7-4030-ACBA-D04CEF714D7B}"/>
                </a:ext>
              </a:extLst>
            </p:cNvPr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1;p42">
              <a:extLst>
                <a:ext uri="{FF2B5EF4-FFF2-40B4-BE49-F238E27FC236}">
                  <a16:creationId xmlns:a16="http://schemas.microsoft.com/office/drawing/2014/main" id="{2E022549-CC3F-4D9D-A594-576DAED5BCB5}"/>
                </a:ext>
              </a:extLst>
            </p:cNvPr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22;p42">
              <a:extLst>
                <a:ext uri="{FF2B5EF4-FFF2-40B4-BE49-F238E27FC236}">
                  <a16:creationId xmlns:a16="http://schemas.microsoft.com/office/drawing/2014/main" id="{31E0D483-DC46-4F39-97C5-50C8195B8BAE}"/>
                </a:ext>
              </a:extLst>
            </p:cNvPr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23;p42">
              <a:extLst>
                <a:ext uri="{FF2B5EF4-FFF2-40B4-BE49-F238E27FC236}">
                  <a16:creationId xmlns:a16="http://schemas.microsoft.com/office/drawing/2014/main" id="{DD7BD399-6A85-4D28-ADC2-2504B808ED6B}"/>
                </a:ext>
              </a:extLst>
            </p:cNvPr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24;p42">
              <a:extLst>
                <a:ext uri="{FF2B5EF4-FFF2-40B4-BE49-F238E27FC236}">
                  <a16:creationId xmlns:a16="http://schemas.microsoft.com/office/drawing/2014/main" id="{52B6ABAF-D777-46F0-A714-697CD81A7753}"/>
                </a:ext>
              </a:extLst>
            </p:cNvPr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25;p42">
              <a:extLst>
                <a:ext uri="{FF2B5EF4-FFF2-40B4-BE49-F238E27FC236}">
                  <a16:creationId xmlns:a16="http://schemas.microsoft.com/office/drawing/2014/main" id="{71C0121C-9D97-45CA-90EE-4FAB99538F36}"/>
                </a:ext>
              </a:extLst>
            </p:cNvPr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26;p42">
              <a:extLst>
                <a:ext uri="{FF2B5EF4-FFF2-40B4-BE49-F238E27FC236}">
                  <a16:creationId xmlns:a16="http://schemas.microsoft.com/office/drawing/2014/main" id="{6F2E6E80-FF9F-4839-ABBE-910B2A6775D4}"/>
                </a:ext>
              </a:extLst>
            </p:cNvPr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27;p42">
              <a:extLst>
                <a:ext uri="{FF2B5EF4-FFF2-40B4-BE49-F238E27FC236}">
                  <a16:creationId xmlns:a16="http://schemas.microsoft.com/office/drawing/2014/main" id="{BC28E809-9318-4DC2-B92D-3812553831BD}"/>
                </a:ext>
              </a:extLst>
            </p:cNvPr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28;p42">
              <a:extLst>
                <a:ext uri="{FF2B5EF4-FFF2-40B4-BE49-F238E27FC236}">
                  <a16:creationId xmlns:a16="http://schemas.microsoft.com/office/drawing/2014/main" id="{4B020E5E-F159-4792-A1B0-AB306E38F7B8}"/>
                </a:ext>
              </a:extLst>
            </p:cNvPr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29;p42">
              <a:extLst>
                <a:ext uri="{FF2B5EF4-FFF2-40B4-BE49-F238E27FC236}">
                  <a16:creationId xmlns:a16="http://schemas.microsoft.com/office/drawing/2014/main" id="{86FD7307-4F29-4B2A-87D9-50F1B7DBDD85}"/>
                </a:ext>
              </a:extLst>
            </p:cNvPr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30;p42">
              <a:extLst>
                <a:ext uri="{FF2B5EF4-FFF2-40B4-BE49-F238E27FC236}">
                  <a16:creationId xmlns:a16="http://schemas.microsoft.com/office/drawing/2014/main" id="{0F81144E-7A32-45E5-ABB6-6733D14F70C6}"/>
                </a:ext>
              </a:extLst>
            </p:cNvPr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31;p42">
              <a:extLst>
                <a:ext uri="{FF2B5EF4-FFF2-40B4-BE49-F238E27FC236}">
                  <a16:creationId xmlns:a16="http://schemas.microsoft.com/office/drawing/2014/main" id="{E38631A3-DA96-424C-9633-273C6E5AF3CA}"/>
                </a:ext>
              </a:extLst>
            </p:cNvPr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32;p42">
              <a:extLst>
                <a:ext uri="{FF2B5EF4-FFF2-40B4-BE49-F238E27FC236}">
                  <a16:creationId xmlns:a16="http://schemas.microsoft.com/office/drawing/2014/main" id="{1E29FEB7-A9C7-4949-B86B-897A4C545545}"/>
                </a:ext>
              </a:extLst>
            </p:cNvPr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33;p42">
              <a:extLst>
                <a:ext uri="{FF2B5EF4-FFF2-40B4-BE49-F238E27FC236}">
                  <a16:creationId xmlns:a16="http://schemas.microsoft.com/office/drawing/2014/main" id="{930B67FC-8057-4A41-9EDC-905A3A8E38BD}"/>
                </a:ext>
              </a:extLst>
            </p:cNvPr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34;p42">
              <a:extLst>
                <a:ext uri="{FF2B5EF4-FFF2-40B4-BE49-F238E27FC236}">
                  <a16:creationId xmlns:a16="http://schemas.microsoft.com/office/drawing/2014/main" id="{D582A7D2-DE9C-4D55-9DC2-217D5199D86A}"/>
                </a:ext>
              </a:extLst>
            </p:cNvPr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35;p42">
              <a:extLst>
                <a:ext uri="{FF2B5EF4-FFF2-40B4-BE49-F238E27FC236}">
                  <a16:creationId xmlns:a16="http://schemas.microsoft.com/office/drawing/2014/main" id="{2A91EBFF-7B19-44F5-B224-647F336A9C82}"/>
                </a:ext>
              </a:extLst>
            </p:cNvPr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36;p42">
              <a:extLst>
                <a:ext uri="{FF2B5EF4-FFF2-40B4-BE49-F238E27FC236}">
                  <a16:creationId xmlns:a16="http://schemas.microsoft.com/office/drawing/2014/main" id="{AE07F09D-8B31-4311-A5FD-DCC420794B42}"/>
                </a:ext>
              </a:extLst>
            </p:cNvPr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37;p42">
              <a:extLst>
                <a:ext uri="{FF2B5EF4-FFF2-40B4-BE49-F238E27FC236}">
                  <a16:creationId xmlns:a16="http://schemas.microsoft.com/office/drawing/2014/main" id="{F22C414D-0ECB-42C4-8873-8B7A1182E7F4}"/>
                </a:ext>
              </a:extLst>
            </p:cNvPr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38;p42">
              <a:extLst>
                <a:ext uri="{FF2B5EF4-FFF2-40B4-BE49-F238E27FC236}">
                  <a16:creationId xmlns:a16="http://schemas.microsoft.com/office/drawing/2014/main" id="{EA4A8A3B-3C67-4709-AA48-84F9AC9D461E}"/>
                </a:ext>
              </a:extLst>
            </p:cNvPr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39;p42">
              <a:extLst>
                <a:ext uri="{FF2B5EF4-FFF2-40B4-BE49-F238E27FC236}">
                  <a16:creationId xmlns:a16="http://schemas.microsoft.com/office/drawing/2014/main" id="{680BB316-7AC9-42AE-9589-CB564DA24BA8}"/>
                </a:ext>
              </a:extLst>
            </p:cNvPr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40;p42">
              <a:extLst>
                <a:ext uri="{FF2B5EF4-FFF2-40B4-BE49-F238E27FC236}">
                  <a16:creationId xmlns:a16="http://schemas.microsoft.com/office/drawing/2014/main" id="{B7238DA8-75A2-4F71-A4F4-99E94FA26F9F}"/>
                </a:ext>
              </a:extLst>
            </p:cNvPr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41;p42">
              <a:extLst>
                <a:ext uri="{FF2B5EF4-FFF2-40B4-BE49-F238E27FC236}">
                  <a16:creationId xmlns:a16="http://schemas.microsoft.com/office/drawing/2014/main" id="{F139B1B1-62D5-4AED-BA6B-2857D80B17AA}"/>
                </a:ext>
              </a:extLst>
            </p:cNvPr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42;p42">
              <a:extLst>
                <a:ext uri="{FF2B5EF4-FFF2-40B4-BE49-F238E27FC236}">
                  <a16:creationId xmlns:a16="http://schemas.microsoft.com/office/drawing/2014/main" id="{A1316557-6FD6-409D-A916-0B5684203F3C}"/>
                </a:ext>
              </a:extLst>
            </p:cNvPr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43;p42">
              <a:extLst>
                <a:ext uri="{FF2B5EF4-FFF2-40B4-BE49-F238E27FC236}">
                  <a16:creationId xmlns:a16="http://schemas.microsoft.com/office/drawing/2014/main" id="{58E29194-6425-4FCA-8D80-59EDACE69134}"/>
                </a:ext>
              </a:extLst>
            </p:cNvPr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44;p42">
              <a:extLst>
                <a:ext uri="{FF2B5EF4-FFF2-40B4-BE49-F238E27FC236}">
                  <a16:creationId xmlns:a16="http://schemas.microsoft.com/office/drawing/2014/main" id="{FC5BCC43-5D90-4CC9-8988-5353FBD2E2DA}"/>
                </a:ext>
              </a:extLst>
            </p:cNvPr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45;p42">
              <a:extLst>
                <a:ext uri="{FF2B5EF4-FFF2-40B4-BE49-F238E27FC236}">
                  <a16:creationId xmlns:a16="http://schemas.microsoft.com/office/drawing/2014/main" id="{BB463F21-F4C9-4CE6-AD74-C2BB4291C8DD}"/>
                </a:ext>
              </a:extLst>
            </p:cNvPr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46;p42">
              <a:extLst>
                <a:ext uri="{FF2B5EF4-FFF2-40B4-BE49-F238E27FC236}">
                  <a16:creationId xmlns:a16="http://schemas.microsoft.com/office/drawing/2014/main" id="{3F6A84F3-2DA7-4E6C-8BB1-99C6259DB1F9}"/>
                </a:ext>
              </a:extLst>
            </p:cNvPr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47;p42">
              <a:extLst>
                <a:ext uri="{FF2B5EF4-FFF2-40B4-BE49-F238E27FC236}">
                  <a16:creationId xmlns:a16="http://schemas.microsoft.com/office/drawing/2014/main" id="{F7798560-0323-4A9D-B0C9-6610208A6FC5}"/>
                </a:ext>
              </a:extLst>
            </p:cNvPr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48;p42">
              <a:extLst>
                <a:ext uri="{FF2B5EF4-FFF2-40B4-BE49-F238E27FC236}">
                  <a16:creationId xmlns:a16="http://schemas.microsoft.com/office/drawing/2014/main" id="{4596ECFF-F23B-4540-ACB3-206755158BFE}"/>
                </a:ext>
              </a:extLst>
            </p:cNvPr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49;p42">
              <a:extLst>
                <a:ext uri="{FF2B5EF4-FFF2-40B4-BE49-F238E27FC236}">
                  <a16:creationId xmlns:a16="http://schemas.microsoft.com/office/drawing/2014/main" id="{F28C8FE3-6ECA-4F8C-B203-2E1EA0A6E593}"/>
                </a:ext>
              </a:extLst>
            </p:cNvPr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50;p42">
              <a:extLst>
                <a:ext uri="{FF2B5EF4-FFF2-40B4-BE49-F238E27FC236}">
                  <a16:creationId xmlns:a16="http://schemas.microsoft.com/office/drawing/2014/main" id="{20B27A4E-17D2-4F3B-A852-C986AE941AEC}"/>
                </a:ext>
              </a:extLst>
            </p:cNvPr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51;p42">
              <a:extLst>
                <a:ext uri="{FF2B5EF4-FFF2-40B4-BE49-F238E27FC236}">
                  <a16:creationId xmlns:a16="http://schemas.microsoft.com/office/drawing/2014/main" id="{E233DD3E-89A3-4222-AAC0-B05118DED2D7}"/>
                </a:ext>
              </a:extLst>
            </p:cNvPr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52;p42">
              <a:extLst>
                <a:ext uri="{FF2B5EF4-FFF2-40B4-BE49-F238E27FC236}">
                  <a16:creationId xmlns:a16="http://schemas.microsoft.com/office/drawing/2014/main" id="{8D6244F2-A3F7-4D29-A76D-712331BCD074}"/>
                </a:ext>
              </a:extLst>
            </p:cNvPr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53;p42">
              <a:extLst>
                <a:ext uri="{FF2B5EF4-FFF2-40B4-BE49-F238E27FC236}">
                  <a16:creationId xmlns:a16="http://schemas.microsoft.com/office/drawing/2014/main" id="{6EE2B52D-EB92-407A-9383-2D6195CDA9E2}"/>
                </a:ext>
              </a:extLst>
            </p:cNvPr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54;p42">
              <a:extLst>
                <a:ext uri="{FF2B5EF4-FFF2-40B4-BE49-F238E27FC236}">
                  <a16:creationId xmlns:a16="http://schemas.microsoft.com/office/drawing/2014/main" id="{3A16F115-060C-4FB6-91A9-5AD45F93FB49}"/>
                </a:ext>
              </a:extLst>
            </p:cNvPr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4027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7" y="1847916"/>
            <a:ext cx="3192251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Allgemeine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I</a:t>
            </a:r>
            <a:r>
              <a:rPr lang="en-US" dirty="0" err="1"/>
              <a:t>nformationen</a:t>
            </a:r>
            <a:endParaRPr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93EDD54-23D8-4594-BFED-A99C6B75FB77}"/>
              </a:ext>
            </a:extLst>
          </p:cNvPr>
          <p:cNvSpPr txBox="1"/>
          <p:nvPr/>
        </p:nvSpPr>
        <p:spPr>
          <a:xfrm>
            <a:off x="0" y="4739962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3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42"/>
          <p:cNvGrpSpPr/>
          <p:nvPr/>
        </p:nvGrpSpPr>
        <p:grpSpPr>
          <a:xfrm>
            <a:off x="200777" y="261525"/>
            <a:ext cx="1227056" cy="1245022"/>
            <a:chOff x="3605950" y="3926100"/>
            <a:chExt cx="657375" cy="667000"/>
          </a:xfrm>
        </p:grpSpPr>
        <p:sp>
          <p:nvSpPr>
            <p:cNvPr id="817" name="Google Shape;817;p42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2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5" name="Google Shape;855;p42"/>
          <p:cNvSpPr txBox="1">
            <a:spLocks noGrp="1"/>
          </p:cNvSpPr>
          <p:nvPr>
            <p:ph type="title"/>
          </p:nvPr>
        </p:nvSpPr>
        <p:spPr>
          <a:xfrm>
            <a:off x="456000" y="924275"/>
            <a:ext cx="6367800" cy="31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ANHANG</a:t>
            </a:r>
            <a:endParaRPr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404F8B3-7E81-4F79-86A2-BFFE348B1104}"/>
              </a:ext>
            </a:extLst>
          </p:cNvPr>
          <p:cNvSpPr txBox="1"/>
          <p:nvPr/>
        </p:nvSpPr>
        <p:spPr>
          <a:xfrm>
            <a:off x="0" y="473996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19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151AC-CFB4-494A-8610-9C7371AF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Beta Koeffizienten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4558167-63CF-456C-AE99-F8264B6F4D80}"/>
              </a:ext>
            </a:extLst>
          </p:cNvPr>
          <p:cNvSpPr/>
          <p:nvPr/>
        </p:nvSpPr>
        <p:spPr>
          <a:xfrm>
            <a:off x="1372947" y="2007201"/>
            <a:ext cx="63981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Coefficients: </a:t>
            </a:r>
          </a:p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			Estimate		 </a:t>
            </a:r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Pr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(&gt;|t|) </a:t>
            </a:r>
          </a:p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(Intercept)			 -1.83770 		 &lt; 2e-16 *** </a:t>
            </a:r>
          </a:p>
          <a:p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Altersgruppe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(60+)		  1.66400		 &lt; 2e-16 *** </a:t>
            </a:r>
          </a:p>
          <a:p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seasonAutumn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 		 -0.11828 		 0.14855 </a:t>
            </a:r>
          </a:p>
          <a:p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seasonSpring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 		  0.23664	 	0.00387 ** </a:t>
            </a:r>
          </a:p>
          <a:p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seasonWinter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 		  0.09325	 	0.36223 </a:t>
            </a:r>
          </a:p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log(Neuerkrankte_lag_1) 	  1.37197		 &lt; 2e-16 *** </a:t>
            </a:r>
          </a:p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log(Neuerkrankte_lag_2) 	 -0.57622 	 	 &lt; 2e-16 ***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422CE17-AF56-4621-B975-3766845B2B7C}"/>
              </a:ext>
            </a:extLst>
          </p:cNvPr>
          <p:cNvSpPr txBox="1"/>
          <p:nvPr/>
        </p:nvSpPr>
        <p:spPr>
          <a:xfrm>
            <a:off x="0" y="473996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20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99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79B52-563F-4E93-B1F9-3D65EEC6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DIAGNOSEPLOTS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2B5516-0345-4905-875D-64B8AF465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A2EEA1BF-95E0-44B5-BFDA-024DD4E52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129300"/>
            <a:ext cx="7704000" cy="34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3370C4E-EA58-4BD6-96E4-F12677ED42FD}"/>
              </a:ext>
            </a:extLst>
          </p:cNvPr>
          <p:cNvSpPr txBox="1"/>
          <p:nvPr/>
        </p:nvSpPr>
        <p:spPr>
          <a:xfrm>
            <a:off x="0" y="4739962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21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223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3F2D9A-3302-47E1-AE4A-4316C67B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0D8AAA-B54D-4006-9B88-A5B79636C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2FA38AF-570C-41F8-894D-690DAA79C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045" y="723900"/>
            <a:ext cx="6491910" cy="369602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5A937A6-12C8-40BA-B5D6-0FB03111B7B4}"/>
              </a:ext>
            </a:extLst>
          </p:cNvPr>
          <p:cNvSpPr txBox="1"/>
          <p:nvPr/>
        </p:nvSpPr>
        <p:spPr>
          <a:xfrm>
            <a:off x="0" y="4739962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22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52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89864-437E-47EF-BFA2-F7CEDF43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3C1053-8083-48F8-921D-D1F8C18EE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9CB1FB-FE54-4785-A079-DF82A5E86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954" y="635927"/>
            <a:ext cx="6646092" cy="387164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12F0599-2963-4211-9A57-5361E0D0D873}"/>
              </a:ext>
            </a:extLst>
          </p:cNvPr>
          <p:cNvSpPr txBox="1"/>
          <p:nvPr/>
        </p:nvSpPr>
        <p:spPr>
          <a:xfrm>
            <a:off x="0" y="4739962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23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247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CA166-1366-4E32-B3AB-F6312C70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6B871C-6E92-46F5-88AC-C7C8BFE8D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8352563-F4DB-4E21-9A20-581613998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429" y="598198"/>
            <a:ext cx="6815141" cy="394710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3D218CB-1F71-43E9-B5C2-38FD347FB57E}"/>
              </a:ext>
            </a:extLst>
          </p:cNvPr>
          <p:cNvSpPr txBox="1"/>
          <p:nvPr/>
        </p:nvSpPr>
        <p:spPr>
          <a:xfrm>
            <a:off x="0" y="473996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24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286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303A8-0720-4D86-B1C5-4F434F71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VERTEILUNG HOSPITALISIERUNG INNERHALB EINER WOCHE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6DBB9D-B759-4ED2-8F34-56A290506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9">
            <a:extLst>
              <a:ext uri="{FF2B5EF4-FFF2-40B4-BE49-F238E27FC236}">
                <a16:creationId xmlns:a16="http://schemas.microsoft.com/office/drawing/2014/main" id="{6E6BB886-4434-461F-8020-791939648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40" y="1129300"/>
            <a:ext cx="7635560" cy="34360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B9B6818-9944-49F2-AEFF-B3D6B91CE8A9}"/>
              </a:ext>
            </a:extLst>
          </p:cNvPr>
          <p:cNvSpPr txBox="1"/>
          <p:nvPr/>
        </p:nvSpPr>
        <p:spPr>
          <a:xfrm>
            <a:off x="0" y="473996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25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5028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E7E4D-00D0-44C8-A56C-F04F2E84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HOSPITALISIERUNGSINZIDENZ NACH ALTERSGRUPPEN UND IMPFSTATUS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439385-4E91-4BA6-836E-BF985B0D2D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7025640A-68F3-4FE3-9E70-62A94D917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64" y="1129300"/>
            <a:ext cx="7806471" cy="35129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7ECD8F5-B94D-4AF3-AC28-E70C2EE1EA45}"/>
              </a:ext>
            </a:extLst>
          </p:cNvPr>
          <p:cNvSpPr txBox="1"/>
          <p:nvPr/>
        </p:nvSpPr>
        <p:spPr>
          <a:xfrm>
            <a:off x="0" y="4739962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26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5429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28EA7-465B-44B8-A42B-452A5F45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53D813-1846-4179-A833-3A24A0F9F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nhaltsplatzhalter 11">
            <a:extLst>
              <a:ext uri="{FF2B5EF4-FFF2-40B4-BE49-F238E27FC236}">
                <a16:creationId xmlns:a16="http://schemas.microsoft.com/office/drawing/2014/main" id="{12536DBE-7543-4AD2-A159-C3FF57D27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19" y="1129300"/>
            <a:ext cx="5069761" cy="3393376"/>
          </a:xfrm>
        </p:spPr>
      </p:pic>
      <p:pic>
        <p:nvPicPr>
          <p:cNvPr id="5" name="Inhaltsplatzhalter 11">
            <a:extLst>
              <a:ext uri="{FF2B5EF4-FFF2-40B4-BE49-F238E27FC236}">
                <a16:creationId xmlns:a16="http://schemas.microsoft.com/office/drawing/2014/main" id="{1BFD0C7F-7069-4857-BEAA-E0E2FCA73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18" y="1101750"/>
            <a:ext cx="5069761" cy="3393376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5201BF6-70DB-4AA4-841F-2D7F8092CE16}"/>
              </a:ext>
            </a:extLst>
          </p:cNvPr>
          <p:cNvSpPr txBox="1"/>
          <p:nvPr/>
        </p:nvSpPr>
        <p:spPr>
          <a:xfrm>
            <a:off x="0" y="4739962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27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33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ALLGEMEINE INFORMATIONEN</a:t>
            </a:r>
            <a:endParaRPr dirty="0"/>
          </a:p>
        </p:txBody>
      </p:sp>
      <p:sp>
        <p:nvSpPr>
          <p:cNvPr id="358" name="Google Shape;358;p32"/>
          <p:cNvSpPr txBox="1">
            <a:spLocks noGrp="1"/>
          </p:cNvSpPr>
          <p:nvPr>
            <p:ph type="body" idx="1"/>
          </p:nvPr>
        </p:nvSpPr>
        <p:spPr>
          <a:xfrm>
            <a:off x="720000" y="959649"/>
            <a:ext cx="7704000" cy="3787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81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FFFFFF"/>
                </a:solidFill>
              </a:rPr>
              <a:t>Hintergrund:</a:t>
            </a:r>
          </a:p>
          <a:p>
            <a:pPr marL="609600" lvl="1" indent="0">
              <a:buClr>
                <a:srgbClr val="FFFFFF"/>
              </a:buClr>
              <a:buNone/>
            </a:pPr>
            <a:r>
              <a:rPr lang="de-DE" sz="1600" dirty="0">
                <a:solidFill>
                  <a:srgbClr val="FFFFFF"/>
                </a:solidFill>
              </a:rPr>
              <a:t>Als Leitkriterium für Maßnahmen gegen die weitere Ausbreitung des Virus dienen sinnvolle Auswertungen der Datengrundlage und der Bestimmung von Maßzahlen (wie </a:t>
            </a:r>
            <a:r>
              <a:rPr lang="de-DE" sz="1600" dirty="0" err="1">
                <a:solidFill>
                  <a:srgbClr val="FFFFFF"/>
                </a:solidFill>
              </a:rPr>
              <a:t>z.B</a:t>
            </a:r>
            <a:r>
              <a:rPr lang="de-DE" sz="1600" dirty="0">
                <a:solidFill>
                  <a:srgbClr val="FFFFFF"/>
                </a:solidFill>
              </a:rPr>
              <a:t> die Reproduktionszahl, die Inzidenz bzw. Hospitalisierungsinzidenz).</a:t>
            </a:r>
          </a:p>
          <a:p>
            <a:pPr marL="609600" lvl="1" indent="0">
              <a:buClr>
                <a:srgbClr val="FFFFFF"/>
              </a:buClr>
              <a:buNone/>
            </a:pPr>
            <a:endParaRPr lang="de-DE" dirty="0">
              <a:solidFill>
                <a:srgbClr val="FFFFFF"/>
              </a:solidFill>
            </a:endParaRPr>
          </a:p>
          <a:p>
            <a:pPr marL="4381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FFFFFF"/>
                </a:solidFill>
              </a:rPr>
              <a:t>Aufgabe:</a:t>
            </a:r>
          </a:p>
          <a:p>
            <a:pPr marL="609600" lvl="1" indent="0">
              <a:buClr>
                <a:srgbClr val="FFFFFF"/>
              </a:buClr>
              <a:buNone/>
            </a:pPr>
            <a:r>
              <a:rPr lang="de-DE" sz="1600" dirty="0">
                <a:solidFill>
                  <a:srgbClr val="FFFFFF"/>
                </a:solidFill>
              </a:rPr>
              <a:t>Hospitalisierungsrate eine Woche in der Zukunft vorhersagen, dabei zeitliche und räumliche Faktoren miteinbeziehen.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9A0E552-48B5-4870-86D4-35E4155358F1}"/>
              </a:ext>
            </a:extLst>
          </p:cNvPr>
          <p:cNvSpPr txBox="1"/>
          <p:nvPr/>
        </p:nvSpPr>
        <p:spPr>
          <a:xfrm>
            <a:off x="8792622" y="4747582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4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0"/>
          <p:cNvSpPr/>
          <p:nvPr/>
        </p:nvSpPr>
        <p:spPr>
          <a:xfrm>
            <a:off x="1436250" y="1330675"/>
            <a:ext cx="6271500" cy="986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 b="1" dirty="0" err="1">
                <a:solidFill>
                  <a:srgbClr val="212E73"/>
                </a:solidFill>
                <a:latin typeface="Pathway Gothic One" panose="020B0604020202020204" charset="0"/>
              </a:rPr>
              <a:t>HOSPITALISIERUNGS</a:t>
            </a:r>
            <a:r>
              <a:rPr lang="de-DE" sz="3200" b="1" dirty="0">
                <a:solidFill>
                  <a:srgbClr val="212E73"/>
                </a:solidFill>
                <a:latin typeface="Pathway Gothic One" panose="020B0604020202020204" charset="0"/>
              </a:rPr>
              <a:t>(RATE)</a:t>
            </a:r>
            <a:endParaRPr sz="32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sp>
        <p:nvSpPr>
          <p:cNvPr id="718" name="Google Shape;718;p40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DEFINITIONEN</a:t>
            </a:r>
            <a:endParaRPr dirty="0"/>
          </a:p>
        </p:txBody>
      </p:sp>
      <p:sp>
        <p:nvSpPr>
          <p:cNvPr id="719" name="Google Shape;719;p40"/>
          <p:cNvSpPr txBox="1">
            <a:spLocks noGrp="1"/>
          </p:cNvSpPr>
          <p:nvPr>
            <p:ph type="body" idx="2"/>
          </p:nvPr>
        </p:nvSpPr>
        <p:spPr>
          <a:xfrm>
            <a:off x="1489050" y="2459875"/>
            <a:ext cx="6165900" cy="23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ctr">
              <a:buSzPts val="1600"/>
              <a:buNone/>
            </a:pPr>
            <a:r>
              <a:rPr lang="de-DE" sz="2000" dirty="0">
                <a:solidFill>
                  <a:srgbClr val="FFFFFF"/>
                </a:solidFill>
              </a:rPr>
              <a:t>Die Anzahl der zur Behandlung aufgenommenen COVID-19 Patienten (je 100.000 Einwohner) in einem bestimmten Zeitraum </a:t>
            </a:r>
          </a:p>
          <a:p>
            <a:pPr marL="127000" lvl="0" indent="0" algn="ctr">
              <a:buSzPts val="1600"/>
              <a:buNone/>
            </a:pPr>
            <a:r>
              <a:rPr lang="de-DE" sz="2000" dirty="0">
                <a:solidFill>
                  <a:srgbClr val="FFFFFF"/>
                </a:solidFill>
              </a:rPr>
              <a:t>Formel</a:t>
            </a:r>
            <a:endParaRPr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0"/>
          <p:cNvSpPr/>
          <p:nvPr/>
        </p:nvSpPr>
        <p:spPr>
          <a:xfrm>
            <a:off x="1436250" y="1330675"/>
            <a:ext cx="6271500" cy="986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 b="1" dirty="0" err="1">
                <a:solidFill>
                  <a:srgbClr val="212E73"/>
                </a:solidFill>
                <a:latin typeface="Pathway Gothic One" panose="020B0604020202020204" charset="0"/>
              </a:rPr>
              <a:t>NOWCASTING</a:t>
            </a:r>
            <a:endParaRPr sz="32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sp>
        <p:nvSpPr>
          <p:cNvPr id="718" name="Google Shape;718;p40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DEFINITIONEN</a:t>
            </a:r>
            <a:endParaRPr dirty="0"/>
          </a:p>
        </p:txBody>
      </p:sp>
      <p:sp>
        <p:nvSpPr>
          <p:cNvPr id="719" name="Google Shape;719;p40"/>
          <p:cNvSpPr txBox="1">
            <a:spLocks noGrp="1"/>
          </p:cNvSpPr>
          <p:nvPr>
            <p:ph type="body" idx="2"/>
          </p:nvPr>
        </p:nvSpPr>
        <p:spPr>
          <a:xfrm>
            <a:off x="1489050" y="2459875"/>
            <a:ext cx="6165900" cy="23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SzPts val="1600"/>
              <a:buNone/>
            </a:pPr>
            <a:r>
              <a:rPr lang="de-DE" sz="2000" dirty="0">
                <a:solidFill>
                  <a:srgbClr val="FFFFFF"/>
                </a:solidFill>
              </a:rPr>
              <a:t>Verzögerungen bei der Meldung (Zeitraum zwischen Krankheitsbeginn und Meldung) </a:t>
            </a:r>
          </a:p>
          <a:p>
            <a:pPr marL="412750" indent="-285750">
              <a:buSzPts val="1600"/>
              <a:buFont typeface="Wingdings" panose="05000000000000000000" pitchFamily="2" charset="2"/>
              <a:buChar char="è"/>
            </a:pPr>
            <a:r>
              <a:rPr lang="de-DE" sz="2000" dirty="0">
                <a:solidFill>
                  <a:srgbClr val="FFFFFF"/>
                </a:solidFill>
              </a:rPr>
              <a:t>Die täglich neu gemeldeten Hospitalisierungen entsprechen nicht der tatsächlichen Zahl</a:t>
            </a:r>
          </a:p>
          <a:p>
            <a:pPr marL="412750" indent="-285750">
              <a:buSzPts val="1600"/>
              <a:buFont typeface="Wingdings" panose="05000000000000000000" pitchFamily="2" charset="2"/>
              <a:buChar char="è"/>
            </a:pPr>
            <a:r>
              <a:rPr lang="en-US" sz="2000" b="1" u="sng" dirty="0">
                <a:solidFill>
                  <a:srgbClr val="FFFFFF"/>
                </a:solidFill>
              </a:rPr>
              <a:t>Nowcast</a:t>
            </a:r>
            <a:r>
              <a:rPr lang="en-US" sz="2000" dirty="0">
                <a:solidFill>
                  <a:srgbClr val="FFFFFF"/>
                </a:solidFill>
              </a:rPr>
              <a:t>: </a:t>
            </a:r>
            <a:r>
              <a:rPr lang="en-US" sz="2000" dirty="0" err="1">
                <a:solidFill>
                  <a:srgbClr val="FFFFFF"/>
                </a:solidFill>
              </a:rPr>
              <a:t>Durch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ein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statistisches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Verfahren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erfolgt</a:t>
            </a:r>
            <a:r>
              <a:rPr lang="en-US" sz="2000" dirty="0">
                <a:solidFill>
                  <a:srgbClr val="FFFFFF"/>
                </a:solidFill>
              </a:rPr>
              <a:t> e</a:t>
            </a:r>
            <a:r>
              <a:rPr lang="de-DE" sz="2000" dirty="0" err="1">
                <a:solidFill>
                  <a:srgbClr val="FFFFFF"/>
                </a:solidFill>
              </a:rPr>
              <a:t>ine</a:t>
            </a:r>
            <a:r>
              <a:rPr lang="de-DE" sz="2000" dirty="0">
                <a:solidFill>
                  <a:srgbClr val="FFFFFF"/>
                </a:solidFill>
              </a:rPr>
              <a:t> Schätzung zum aktuellen Zeitpunkt</a:t>
            </a:r>
          </a:p>
        </p:txBody>
      </p:sp>
    </p:spTree>
    <p:extLst>
      <p:ext uri="{BB962C8B-B14F-4D97-AF65-F5344CB8AC3E}">
        <p14:creationId xmlns:p14="http://schemas.microsoft.com/office/powerpoint/2010/main" val="3508058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0"/>
          <p:cNvSpPr/>
          <p:nvPr/>
        </p:nvSpPr>
        <p:spPr>
          <a:xfrm>
            <a:off x="1436250" y="1330675"/>
            <a:ext cx="6271500" cy="986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 b="1" dirty="0">
                <a:solidFill>
                  <a:srgbClr val="212E73"/>
                </a:solidFill>
                <a:latin typeface="Pathway Gothic One" panose="020B0604020202020204" charset="0"/>
              </a:rPr>
              <a:t>NACHMELDUNGEN</a:t>
            </a:r>
            <a:endParaRPr sz="32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sp>
        <p:nvSpPr>
          <p:cNvPr id="718" name="Google Shape;718;p40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DEFINITIONEN</a:t>
            </a:r>
            <a:endParaRPr dirty="0"/>
          </a:p>
        </p:txBody>
      </p:sp>
      <p:cxnSp>
        <p:nvCxnSpPr>
          <p:cNvPr id="5" name="Google Shape;1075;p49">
            <a:extLst>
              <a:ext uri="{FF2B5EF4-FFF2-40B4-BE49-F238E27FC236}">
                <a16:creationId xmlns:a16="http://schemas.microsoft.com/office/drawing/2014/main" id="{A4E4D0F5-02E9-45A1-8DD1-6F78063EA654}"/>
              </a:ext>
            </a:extLst>
          </p:cNvPr>
          <p:cNvCxnSpPr>
            <a:cxnSpLocks/>
          </p:cNvCxnSpPr>
          <p:nvPr/>
        </p:nvCxnSpPr>
        <p:spPr>
          <a:xfrm>
            <a:off x="1475239" y="3225127"/>
            <a:ext cx="278309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081;p49">
            <a:extLst>
              <a:ext uri="{FF2B5EF4-FFF2-40B4-BE49-F238E27FC236}">
                <a16:creationId xmlns:a16="http://schemas.microsoft.com/office/drawing/2014/main" id="{EEEBEA3D-7F0D-431A-8891-8342EC9D9DC7}"/>
              </a:ext>
            </a:extLst>
          </p:cNvPr>
          <p:cNvCxnSpPr>
            <a:cxnSpLocks/>
          </p:cNvCxnSpPr>
          <p:nvPr/>
        </p:nvCxnSpPr>
        <p:spPr>
          <a:xfrm flipH="1">
            <a:off x="4258337" y="3046513"/>
            <a:ext cx="1" cy="3572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081;p49">
            <a:extLst>
              <a:ext uri="{FF2B5EF4-FFF2-40B4-BE49-F238E27FC236}">
                <a16:creationId xmlns:a16="http://schemas.microsoft.com/office/drawing/2014/main" id="{CB6596B9-2141-4CB0-964A-340CDD828901}"/>
              </a:ext>
            </a:extLst>
          </p:cNvPr>
          <p:cNvCxnSpPr>
            <a:cxnSpLocks/>
          </p:cNvCxnSpPr>
          <p:nvPr/>
        </p:nvCxnSpPr>
        <p:spPr>
          <a:xfrm flipH="1">
            <a:off x="1475239" y="3046512"/>
            <a:ext cx="1" cy="3572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081;p49">
            <a:extLst>
              <a:ext uri="{FF2B5EF4-FFF2-40B4-BE49-F238E27FC236}">
                <a16:creationId xmlns:a16="http://schemas.microsoft.com/office/drawing/2014/main" id="{49732E3B-8BA8-4A8C-86A6-A1981478E02A}"/>
              </a:ext>
            </a:extLst>
          </p:cNvPr>
          <p:cNvCxnSpPr>
            <a:cxnSpLocks/>
          </p:cNvCxnSpPr>
          <p:nvPr/>
        </p:nvCxnSpPr>
        <p:spPr>
          <a:xfrm flipH="1">
            <a:off x="1861075" y="3046510"/>
            <a:ext cx="1" cy="3572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081;p49">
            <a:extLst>
              <a:ext uri="{FF2B5EF4-FFF2-40B4-BE49-F238E27FC236}">
                <a16:creationId xmlns:a16="http://schemas.microsoft.com/office/drawing/2014/main" id="{787E1743-9A9F-4858-A7DE-F03D4567A17E}"/>
              </a:ext>
            </a:extLst>
          </p:cNvPr>
          <p:cNvCxnSpPr>
            <a:cxnSpLocks/>
          </p:cNvCxnSpPr>
          <p:nvPr/>
        </p:nvCxnSpPr>
        <p:spPr>
          <a:xfrm flipH="1">
            <a:off x="2210560" y="3046511"/>
            <a:ext cx="1" cy="3572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081;p49">
            <a:extLst>
              <a:ext uri="{FF2B5EF4-FFF2-40B4-BE49-F238E27FC236}">
                <a16:creationId xmlns:a16="http://schemas.microsoft.com/office/drawing/2014/main" id="{D677552C-1EFB-4488-8056-E67B69FEE6C0}"/>
              </a:ext>
            </a:extLst>
          </p:cNvPr>
          <p:cNvCxnSpPr>
            <a:cxnSpLocks/>
          </p:cNvCxnSpPr>
          <p:nvPr/>
        </p:nvCxnSpPr>
        <p:spPr>
          <a:xfrm flipH="1">
            <a:off x="2555260" y="3046511"/>
            <a:ext cx="1" cy="3572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081;p49">
            <a:extLst>
              <a:ext uri="{FF2B5EF4-FFF2-40B4-BE49-F238E27FC236}">
                <a16:creationId xmlns:a16="http://schemas.microsoft.com/office/drawing/2014/main" id="{A2F1E628-0ECE-4CE0-AD6C-332CF3A98CB0}"/>
              </a:ext>
            </a:extLst>
          </p:cNvPr>
          <p:cNvCxnSpPr>
            <a:cxnSpLocks/>
          </p:cNvCxnSpPr>
          <p:nvPr/>
        </p:nvCxnSpPr>
        <p:spPr>
          <a:xfrm flipH="1">
            <a:off x="2899676" y="3046510"/>
            <a:ext cx="1" cy="3572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081;p49">
            <a:extLst>
              <a:ext uri="{FF2B5EF4-FFF2-40B4-BE49-F238E27FC236}">
                <a16:creationId xmlns:a16="http://schemas.microsoft.com/office/drawing/2014/main" id="{84914E50-3234-420F-AC6B-17233DB07470}"/>
              </a:ext>
            </a:extLst>
          </p:cNvPr>
          <p:cNvCxnSpPr>
            <a:cxnSpLocks/>
          </p:cNvCxnSpPr>
          <p:nvPr/>
        </p:nvCxnSpPr>
        <p:spPr>
          <a:xfrm flipH="1">
            <a:off x="3244092" y="3036585"/>
            <a:ext cx="1" cy="3572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081;p49">
            <a:extLst>
              <a:ext uri="{FF2B5EF4-FFF2-40B4-BE49-F238E27FC236}">
                <a16:creationId xmlns:a16="http://schemas.microsoft.com/office/drawing/2014/main" id="{5F86DAAC-A1AB-42D1-A6AB-8362E5B68851}"/>
              </a:ext>
            </a:extLst>
          </p:cNvPr>
          <p:cNvCxnSpPr>
            <a:cxnSpLocks/>
          </p:cNvCxnSpPr>
          <p:nvPr/>
        </p:nvCxnSpPr>
        <p:spPr>
          <a:xfrm flipH="1">
            <a:off x="3593577" y="3046510"/>
            <a:ext cx="1" cy="3572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1081;p49">
            <a:extLst>
              <a:ext uri="{FF2B5EF4-FFF2-40B4-BE49-F238E27FC236}">
                <a16:creationId xmlns:a16="http://schemas.microsoft.com/office/drawing/2014/main" id="{DF092219-DA3C-43AD-9E24-09365C532D89}"/>
              </a:ext>
            </a:extLst>
          </p:cNvPr>
          <p:cNvCxnSpPr>
            <a:cxnSpLocks/>
          </p:cNvCxnSpPr>
          <p:nvPr/>
        </p:nvCxnSpPr>
        <p:spPr>
          <a:xfrm flipH="1">
            <a:off x="3934489" y="3046510"/>
            <a:ext cx="1" cy="3572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AutoShape 13">
            <a:extLst>
              <a:ext uri="{FF2B5EF4-FFF2-40B4-BE49-F238E27FC236}">
                <a16:creationId xmlns:a16="http://schemas.microsoft.com/office/drawing/2014/main" id="{EAB22AC2-BBBF-48BB-B259-D76A1BB699DC}"/>
              </a:ext>
            </a:extLst>
          </p:cNvPr>
          <p:cNvSpPr>
            <a:spLocks/>
          </p:cNvSpPr>
          <p:nvPr/>
        </p:nvSpPr>
        <p:spPr bwMode="auto">
          <a:xfrm>
            <a:off x="1475240" y="3490184"/>
            <a:ext cx="2459250" cy="338138"/>
          </a:xfrm>
          <a:custGeom>
            <a:avLst/>
            <a:gdLst>
              <a:gd name="T0" fmla="*/ 2013649 w 21397"/>
              <a:gd name="T1" fmla="*/ 170530 h 21407"/>
              <a:gd name="T2" fmla="*/ 2013649 w 21397"/>
              <a:gd name="T3" fmla="*/ 170530 h 21407"/>
              <a:gd name="T4" fmla="*/ 2013649 w 21397"/>
              <a:gd name="T5" fmla="*/ 170530 h 21407"/>
              <a:gd name="T6" fmla="*/ 2013649 w 21397"/>
              <a:gd name="T7" fmla="*/ 170530 h 214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97" h="21407">
                <a:moveTo>
                  <a:pt x="127" y="22"/>
                </a:moveTo>
                <a:cubicBezTo>
                  <a:pt x="80" y="-93"/>
                  <a:pt x="32" y="257"/>
                  <a:pt x="22" y="818"/>
                </a:cubicBezTo>
                <a:cubicBezTo>
                  <a:pt x="-49" y="4615"/>
                  <a:pt x="-101" y="17739"/>
                  <a:pt x="2551" y="17739"/>
                </a:cubicBezTo>
                <a:cubicBezTo>
                  <a:pt x="5450" y="17739"/>
                  <a:pt x="7783" y="14753"/>
                  <a:pt x="8489" y="14753"/>
                </a:cubicBezTo>
                <a:cubicBezTo>
                  <a:pt x="9176" y="14753"/>
                  <a:pt x="9850" y="13902"/>
                  <a:pt x="10398" y="21024"/>
                </a:cubicBezTo>
                <a:cubicBezTo>
                  <a:pt x="10425" y="21380"/>
                  <a:pt x="10468" y="21507"/>
                  <a:pt x="10505" y="21322"/>
                </a:cubicBezTo>
                <a:cubicBezTo>
                  <a:pt x="10558" y="21061"/>
                  <a:pt x="10581" y="20322"/>
                  <a:pt x="10552" y="19730"/>
                </a:cubicBezTo>
                <a:cubicBezTo>
                  <a:pt x="10406" y="16761"/>
                  <a:pt x="9857" y="9109"/>
                  <a:pt x="8066" y="9816"/>
                </a:cubicBezTo>
                <a:cubicBezTo>
                  <a:pt x="6083" y="10599"/>
                  <a:pt x="4031" y="11246"/>
                  <a:pt x="2102" y="11647"/>
                </a:cubicBezTo>
                <a:cubicBezTo>
                  <a:pt x="1094" y="11858"/>
                  <a:pt x="161" y="11423"/>
                  <a:pt x="201" y="1097"/>
                </a:cubicBezTo>
                <a:cubicBezTo>
                  <a:pt x="203" y="581"/>
                  <a:pt x="172" y="124"/>
                  <a:pt x="129" y="22"/>
                </a:cubicBezTo>
                <a:cubicBezTo>
                  <a:pt x="128" y="22"/>
                  <a:pt x="128" y="22"/>
                  <a:pt x="127" y="22"/>
                </a:cubicBezTo>
                <a:close/>
                <a:moveTo>
                  <a:pt x="21269" y="22"/>
                </a:moveTo>
                <a:cubicBezTo>
                  <a:pt x="21226" y="124"/>
                  <a:pt x="21195" y="581"/>
                  <a:pt x="21197" y="1097"/>
                </a:cubicBezTo>
                <a:cubicBezTo>
                  <a:pt x="21237" y="11423"/>
                  <a:pt x="20304" y="11858"/>
                  <a:pt x="19296" y="11647"/>
                </a:cubicBezTo>
                <a:cubicBezTo>
                  <a:pt x="17367" y="11246"/>
                  <a:pt x="15315" y="10599"/>
                  <a:pt x="13332" y="9816"/>
                </a:cubicBezTo>
                <a:cubicBezTo>
                  <a:pt x="11541" y="9109"/>
                  <a:pt x="10992" y="16761"/>
                  <a:pt x="10846" y="19730"/>
                </a:cubicBezTo>
                <a:cubicBezTo>
                  <a:pt x="10817" y="20322"/>
                  <a:pt x="10840" y="21061"/>
                  <a:pt x="10893" y="21322"/>
                </a:cubicBezTo>
                <a:cubicBezTo>
                  <a:pt x="10930" y="21507"/>
                  <a:pt x="10973" y="21380"/>
                  <a:pt x="11000" y="21024"/>
                </a:cubicBezTo>
                <a:cubicBezTo>
                  <a:pt x="11548" y="13902"/>
                  <a:pt x="12222" y="14753"/>
                  <a:pt x="12909" y="14753"/>
                </a:cubicBezTo>
                <a:cubicBezTo>
                  <a:pt x="13615" y="14753"/>
                  <a:pt x="15948" y="17739"/>
                  <a:pt x="18847" y="17739"/>
                </a:cubicBezTo>
                <a:cubicBezTo>
                  <a:pt x="21499" y="17739"/>
                  <a:pt x="21447" y="4615"/>
                  <a:pt x="21376" y="818"/>
                </a:cubicBezTo>
                <a:cubicBezTo>
                  <a:pt x="21366" y="257"/>
                  <a:pt x="21318" y="-93"/>
                  <a:pt x="21271" y="22"/>
                </a:cubicBezTo>
                <a:cubicBezTo>
                  <a:pt x="21270" y="22"/>
                  <a:pt x="21270" y="22"/>
                  <a:pt x="21269" y="22"/>
                </a:cubicBezTo>
                <a:close/>
              </a:path>
            </a:pathLst>
          </a:custGeom>
          <a:solidFill>
            <a:schemeClr val="tx1"/>
          </a:solidFill>
          <a:ln w="3175"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23" name="AutoShape 13">
            <a:extLst>
              <a:ext uri="{FF2B5EF4-FFF2-40B4-BE49-F238E27FC236}">
                <a16:creationId xmlns:a16="http://schemas.microsoft.com/office/drawing/2014/main" id="{8D558186-E2E4-4B96-8EB6-7558FD09B496}"/>
              </a:ext>
            </a:extLst>
          </p:cNvPr>
          <p:cNvSpPr>
            <a:spLocks/>
          </p:cNvSpPr>
          <p:nvPr/>
        </p:nvSpPr>
        <p:spPr bwMode="auto">
          <a:xfrm>
            <a:off x="1861074" y="4109024"/>
            <a:ext cx="2401627" cy="338138"/>
          </a:xfrm>
          <a:custGeom>
            <a:avLst/>
            <a:gdLst>
              <a:gd name="T0" fmla="*/ 2013649 w 21397"/>
              <a:gd name="T1" fmla="*/ 170530 h 21407"/>
              <a:gd name="T2" fmla="*/ 2013649 w 21397"/>
              <a:gd name="T3" fmla="*/ 170530 h 21407"/>
              <a:gd name="T4" fmla="*/ 2013649 w 21397"/>
              <a:gd name="T5" fmla="*/ 170530 h 21407"/>
              <a:gd name="T6" fmla="*/ 2013649 w 21397"/>
              <a:gd name="T7" fmla="*/ 170530 h 214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97" h="21407">
                <a:moveTo>
                  <a:pt x="127" y="22"/>
                </a:moveTo>
                <a:cubicBezTo>
                  <a:pt x="80" y="-93"/>
                  <a:pt x="32" y="257"/>
                  <a:pt x="22" y="818"/>
                </a:cubicBezTo>
                <a:cubicBezTo>
                  <a:pt x="-49" y="4615"/>
                  <a:pt x="-101" y="17739"/>
                  <a:pt x="2551" y="17739"/>
                </a:cubicBezTo>
                <a:cubicBezTo>
                  <a:pt x="5450" y="17739"/>
                  <a:pt x="7783" y="14753"/>
                  <a:pt x="8489" y="14753"/>
                </a:cubicBezTo>
                <a:cubicBezTo>
                  <a:pt x="9176" y="14753"/>
                  <a:pt x="9850" y="13902"/>
                  <a:pt x="10398" y="21024"/>
                </a:cubicBezTo>
                <a:cubicBezTo>
                  <a:pt x="10425" y="21380"/>
                  <a:pt x="10468" y="21507"/>
                  <a:pt x="10505" y="21322"/>
                </a:cubicBezTo>
                <a:cubicBezTo>
                  <a:pt x="10558" y="21061"/>
                  <a:pt x="10581" y="20322"/>
                  <a:pt x="10552" y="19730"/>
                </a:cubicBezTo>
                <a:cubicBezTo>
                  <a:pt x="10406" y="16761"/>
                  <a:pt x="9857" y="9109"/>
                  <a:pt x="8066" y="9816"/>
                </a:cubicBezTo>
                <a:cubicBezTo>
                  <a:pt x="6083" y="10599"/>
                  <a:pt x="4031" y="11246"/>
                  <a:pt x="2102" y="11647"/>
                </a:cubicBezTo>
                <a:cubicBezTo>
                  <a:pt x="1094" y="11858"/>
                  <a:pt x="161" y="11423"/>
                  <a:pt x="201" y="1097"/>
                </a:cubicBezTo>
                <a:cubicBezTo>
                  <a:pt x="203" y="581"/>
                  <a:pt x="172" y="124"/>
                  <a:pt x="129" y="22"/>
                </a:cubicBezTo>
                <a:cubicBezTo>
                  <a:pt x="128" y="22"/>
                  <a:pt x="128" y="22"/>
                  <a:pt x="127" y="22"/>
                </a:cubicBezTo>
                <a:close/>
                <a:moveTo>
                  <a:pt x="21269" y="22"/>
                </a:moveTo>
                <a:cubicBezTo>
                  <a:pt x="21226" y="124"/>
                  <a:pt x="21195" y="581"/>
                  <a:pt x="21197" y="1097"/>
                </a:cubicBezTo>
                <a:cubicBezTo>
                  <a:pt x="21237" y="11423"/>
                  <a:pt x="20304" y="11858"/>
                  <a:pt x="19296" y="11647"/>
                </a:cubicBezTo>
                <a:cubicBezTo>
                  <a:pt x="17367" y="11246"/>
                  <a:pt x="15315" y="10599"/>
                  <a:pt x="13332" y="9816"/>
                </a:cubicBezTo>
                <a:cubicBezTo>
                  <a:pt x="11541" y="9109"/>
                  <a:pt x="10992" y="16761"/>
                  <a:pt x="10846" y="19730"/>
                </a:cubicBezTo>
                <a:cubicBezTo>
                  <a:pt x="10817" y="20322"/>
                  <a:pt x="10840" y="21061"/>
                  <a:pt x="10893" y="21322"/>
                </a:cubicBezTo>
                <a:cubicBezTo>
                  <a:pt x="10930" y="21507"/>
                  <a:pt x="10973" y="21380"/>
                  <a:pt x="11000" y="21024"/>
                </a:cubicBezTo>
                <a:cubicBezTo>
                  <a:pt x="11548" y="13902"/>
                  <a:pt x="12222" y="14753"/>
                  <a:pt x="12909" y="14753"/>
                </a:cubicBezTo>
                <a:cubicBezTo>
                  <a:pt x="13615" y="14753"/>
                  <a:pt x="15948" y="17739"/>
                  <a:pt x="18847" y="17739"/>
                </a:cubicBezTo>
                <a:cubicBezTo>
                  <a:pt x="21499" y="17739"/>
                  <a:pt x="21447" y="4615"/>
                  <a:pt x="21376" y="818"/>
                </a:cubicBezTo>
                <a:cubicBezTo>
                  <a:pt x="21366" y="257"/>
                  <a:pt x="21318" y="-93"/>
                  <a:pt x="21271" y="22"/>
                </a:cubicBezTo>
                <a:cubicBezTo>
                  <a:pt x="21270" y="22"/>
                  <a:pt x="21270" y="22"/>
                  <a:pt x="21269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D09C7BA-E206-45BC-A576-287E455C12EE}"/>
              </a:ext>
            </a:extLst>
          </p:cNvPr>
          <p:cNvSpPr/>
          <p:nvPr/>
        </p:nvSpPr>
        <p:spPr>
          <a:xfrm>
            <a:off x="2498604" y="3817953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1800" dirty="0">
                <a:solidFill>
                  <a:srgbClr val="FFFFFF"/>
                </a:solidFill>
                <a:latin typeface="Pathway Gothic One" panose="020B0604020202020204" charset="0"/>
              </a:rPr>
              <a:t>407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E4FB9A5-5DAA-4F0A-AD43-A6230E43B87B}"/>
              </a:ext>
            </a:extLst>
          </p:cNvPr>
          <p:cNvSpPr/>
          <p:nvPr/>
        </p:nvSpPr>
        <p:spPr>
          <a:xfrm>
            <a:off x="2866788" y="4447162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1800" dirty="0">
                <a:solidFill>
                  <a:srgbClr val="FFFFFF"/>
                </a:solidFill>
                <a:latin typeface="Pathway Gothic One" panose="020B0604020202020204" charset="0"/>
              </a:rPr>
              <a:t>416</a:t>
            </a:r>
          </a:p>
        </p:txBody>
      </p:sp>
      <p:sp>
        <p:nvSpPr>
          <p:cNvPr id="28" name="Google Shape;933;p47">
            <a:extLst>
              <a:ext uri="{FF2B5EF4-FFF2-40B4-BE49-F238E27FC236}">
                <a16:creationId xmlns:a16="http://schemas.microsoft.com/office/drawing/2014/main" id="{A0B18E0E-11D9-4E55-A15F-775A13D0A253}"/>
              </a:ext>
            </a:extLst>
          </p:cNvPr>
          <p:cNvSpPr/>
          <p:nvPr/>
        </p:nvSpPr>
        <p:spPr>
          <a:xfrm>
            <a:off x="4872020" y="3372111"/>
            <a:ext cx="1336878" cy="875366"/>
          </a:xfrm>
          <a:prstGeom prst="roundRect">
            <a:avLst>
              <a:gd name="adj" fmla="val 18504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934;p47">
            <a:extLst>
              <a:ext uri="{FF2B5EF4-FFF2-40B4-BE49-F238E27FC236}">
                <a16:creationId xmlns:a16="http://schemas.microsoft.com/office/drawing/2014/main" id="{57B84474-73AA-4109-B2C0-484DB2685848}"/>
              </a:ext>
            </a:extLst>
          </p:cNvPr>
          <p:cNvSpPr/>
          <p:nvPr/>
        </p:nvSpPr>
        <p:spPr>
          <a:xfrm rot="5400000">
            <a:off x="6478457" y="2503993"/>
            <a:ext cx="1200968" cy="2286001"/>
          </a:xfrm>
          <a:prstGeom prst="round2SameRect">
            <a:avLst>
              <a:gd name="adj1" fmla="val 7858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0" name="Tabelle 29">
            <a:extLst>
              <a:ext uri="{FF2B5EF4-FFF2-40B4-BE49-F238E27FC236}">
                <a16:creationId xmlns:a16="http://schemas.microsoft.com/office/drawing/2014/main" id="{54A5AD18-5A95-427D-BC79-10D5C59F4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321128"/>
              </p:ext>
            </p:extLst>
          </p:nvPr>
        </p:nvGraphicFramePr>
        <p:xfrm>
          <a:off x="4895867" y="3098315"/>
          <a:ext cx="3310186" cy="1149162"/>
        </p:xfrm>
        <a:graphic>
          <a:graphicData uri="http://schemas.openxmlformats.org/drawingml/2006/table">
            <a:tbl>
              <a:tblPr firstRow="1" bandRow="1">
                <a:tableStyleId>{1DD1AFA3-17FB-4D27-8459-2F0334C7B981}</a:tableStyleId>
              </a:tblPr>
              <a:tblGrid>
                <a:gridCol w="1037231">
                  <a:extLst>
                    <a:ext uri="{9D8B030D-6E8A-4147-A177-3AD203B41FA5}">
                      <a16:colId xmlns:a16="http://schemas.microsoft.com/office/drawing/2014/main" val="2147645015"/>
                    </a:ext>
                  </a:extLst>
                </a:gridCol>
                <a:gridCol w="996286">
                  <a:extLst>
                    <a:ext uri="{9D8B030D-6E8A-4147-A177-3AD203B41FA5}">
                      <a16:colId xmlns:a16="http://schemas.microsoft.com/office/drawing/2014/main" val="708895980"/>
                    </a:ext>
                  </a:extLst>
                </a:gridCol>
                <a:gridCol w="1276669">
                  <a:extLst>
                    <a:ext uri="{9D8B030D-6E8A-4147-A177-3AD203B41FA5}">
                      <a16:colId xmlns:a16="http://schemas.microsoft.com/office/drawing/2014/main" val="2225948939"/>
                    </a:ext>
                  </a:extLst>
                </a:gridCol>
              </a:tblGrid>
              <a:tr h="383054">
                <a:tc>
                  <a:txBody>
                    <a:bodyPr/>
                    <a:lstStyle/>
                    <a:p>
                      <a:endParaRPr lang="de-DE" sz="1200" dirty="0"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Hind" panose="020B0604020202020204" charset="0"/>
                          <a:cs typeface="Hind" panose="020B0604020202020204" charset="0"/>
                        </a:rPr>
                        <a:t>Berichtet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Hind" panose="020B0604020202020204" charset="0"/>
                          <a:cs typeface="Hind" panose="020B0604020202020204" charset="0"/>
                        </a:rPr>
                        <a:t>Aktualisiert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4399408"/>
                  </a:ext>
                </a:extLst>
              </a:tr>
              <a:tr h="383054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Hind" panose="020B0604020202020204" charset="0"/>
                          <a:cs typeface="Hind" panose="020B0604020202020204" charset="0"/>
                        </a:rPr>
                        <a:t>01.08.2021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Hind" panose="020B0604020202020204" charset="0"/>
                          <a:cs typeface="Hind" panose="020B0604020202020204" charset="0"/>
                        </a:rPr>
                        <a:t>407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Hind" panose="020B0604020202020204" charset="0"/>
                          <a:cs typeface="Hind" panose="020B0604020202020204" charset="0"/>
                        </a:rPr>
                        <a:t>756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6799836"/>
                  </a:ext>
                </a:extLst>
              </a:tr>
              <a:tr h="383054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Hind" panose="020B0604020202020204" charset="0"/>
                          <a:cs typeface="Hind" panose="020B0604020202020204" charset="0"/>
                        </a:rPr>
                        <a:t>02.08.2021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Hind" panose="020B0604020202020204" charset="0"/>
                          <a:cs typeface="Hind" panose="020B0604020202020204" charset="0"/>
                        </a:rPr>
                        <a:t>416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Hind" panose="020B0604020202020204" charset="0"/>
                          <a:cs typeface="Hind" panose="020B0604020202020204" charset="0"/>
                        </a:rPr>
                        <a:t>786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0778460"/>
                  </a:ext>
                </a:extLst>
              </a:tr>
            </a:tbl>
          </a:graphicData>
        </a:graphic>
      </p:graphicFrame>
      <p:pic>
        <p:nvPicPr>
          <p:cNvPr id="26" name="Grafik 25" descr="Tageskalender">
            <a:extLst>
              <a:ext uri="{FF2B5EF4-FFF2-40B4-BE49-F238E27FC236}">
                <a16:creationId xmlns:a16="http://schemas.microsoft.com/office/drawing/2014/main" id="{6712D945-4F53-43F8-90C9-150DD57AD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728" y="2842147"/>
            <a:ext cx="695311" cy="69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9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9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KRANKHEITSVERLAUF</a:t>
            </a:r>
            <a:r>
              <a:rPr lang="en-US" dirty="0"/>
              <a:t> BEI COVID-19 </a:t>
            </a:r>
            <a:r>
              <a:rPr lang="en-US" dirty="0" err="1"/>
              <a:t>PATIENTEN</a:t>
            </a:r>
            <a:endParaRPr dirty="0"/>
          </a:p>
        </p:txBody>
      </p:sp>
      <p:cxnSp>
        <p:nvCxnSpPr>
          <p:cNvPr id="1075" name="Google Shape;1075;p49"/>
          <p:cNvCxnSpPr>
            <a:cxnSpLocks/>
          </p:cNvCxnSpPr>
          <p:nvPr/>
        </p:nvCxnSpPr>
        <p:spPr>
          <a:xfrm>
            <a:off x="1525112" y="2714450"/>
            <a:ext cx="371753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6" name="Google Shape;1076;p49"/>
          <p:cNvSpPr/>
          <p:nvPr/>
        </p:nvSpPr>
        <p:spPr>
          <a:xfrm>
            <a:off x="878277" y="1407245"/>
            <a:ext cx="1293670" cy="92565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rgbClr val="212E73"/>
                </a:solidFill>
                <a:latin typeface="Pathway Gothic One" panose="020B0604020202020204" charset="0"/>
              </a:rPr>
              <a:t>Infektion</a:t>
            </a:r>
            <a:endParaRPr sz="20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sp>
        <p:nvSpPr>
          <p:cNvPr id="1077" name="Google Shape;1077;p49"/>
          <p:cNvSpPr/>
          <p:nvPr/>
        </p:nvSpPr>
        <p:spPr>
          <a:xfrm>
            <a:off x="2247595" y="1407245"/>
            <a:ext cx="1612038" cy="91015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rgbClr val="212E73"/>
                </a:solidFill>
                <a:latin typeface="Pathway Gothic One" panose="020B0604020202020204" charset="0"/>
              </a:rPr>
              <a:t>Ansteckend</a:t>
            </a:r>
            <a:endParaRPr sz="20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cxnSp>
        <p:nvCxnSpPr>
          <p:cNvPr id="1080" name="Google Shape;1080;p49"/>
          <p:cNvCxnSpPr>
            <a:cxnSpLocks/>
            <a:stCxn id="1076" idx="4"/>
          </p:cNvCxnSpPr>
          <p:nvPr/>
        </p:nvCxnSpPr>
        <p:spPr>
          <a:xfrm>
            <a:off x="1525112" y="2332899"/>
            <a:ext cx="1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1" name="Google Shape;1081;p49"/>
          <p:cNvCxnSpPr/>
          <p:nvPr/>
        </p:nvCxnSpPr>
        <p:spPr>
          <a:xfrm>
            <a:off x="5242643" y="2333449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49"/>
          <p:cNvCxnSpPr>
            <a:cxnSpLocks/>
            <a:stCxn id="1077" idx="4"/>
          </p:cNvCxnSpPr>
          <p:nvPr/>
        </p:nvCxnSpPr>
        <p:spPr>
          <a:xfrm>
            <a:off x="3053614" y="2317396"/>
            <a:ext cx="0" cy="39705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49"/>
          <p:cNvCxnSpPr/>
          <p:nvPr/>
        </p:nvCxnSpPr>
        <p:spPr>
          <a:xfrm>
            <a:off x="7618887" y="233345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4" name="Google Shape;1084;p49"/>
          <p:cNvSpPr txBox="1">
            <a:spLocks noGrp="1"/>
          </p:cNvSpPr>
          <p:nvPr>
            <p:ph type="ctrTitle" idx="4294967295"/>
          </p:nvPr>
        </p:nvSpPr>
        <p:spPr>
          <a:xfrm flipH="1">
            <a:off x="383278" y="3228008"/>
            <a:ext cx="3831276" cy="4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1800" dirty="0" err="1"/>
              <a:t>Latenzzeit</a:t>
            </a:r>
            <a:r>
              <a:rPr lang="en-US" sz="1800" dirty="0"/>
              <a:t> (</a:t>
            </a:r>
            <a:r>
              <a:rPr lang="en-US" sz="1800" dirty="0" err="1"/>
              <a:t>nicht</a:t>
            </a:r>
            <a:r>
              <a:rPr lang="en-US" sz="1800" dirty="0"/>
              <a:t> </a:t>
            </a:r>
            <a:r>
              <a:rPr lang="en-US" sz="1800" dirty="0" err="1"/>
              <a:t>infektiös</a:t>
            </a:r>
            <a:r>
              <a:rPr lang="en-US" sz="1800" dirty="0"/>
              <a:t>): Ø 2.5 </a:t>
            </a:r>
            <a:r>
              <a:rPr lang="en-US" sz="1800" dirty="0" err="1"/>
              <a:t>Tage</a:t>
            </a:r>
            <a:endParaRPr sz="1800" dirty="0"/>
          </a:p>
        </p:txBody>
      </p:sp>
      <p:sp>
        <p:nvSpPr>
          <p:cNvPr id="1089" name="Google Shape;1089;p49"/>
          <p:cNvSpPr txBox="1">
            <a:spLocks noGrp="1"/>
          </p:cNvSpPr>
          <p:nvPr>
            <p:ph type="ctrTitle" idx="4294967295"/>
          </p:nvPr>
        </p:nvSpPr>
        <p:spPr>
          <a:xfrm flipH="1">
            <a:off x="7000572" y="3346550"/>
            <a:ext cx="666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</a:rPr>
              <a:t>04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1092" name="Google Shape;1092;p49"/>
          <p:cNvSpPr txBox="1">
            <a:spLocks noGrp="1"/>
          </p:cNvSpPr>
          <p:nvPr>
            <p:ph type="ctrTitle" idx="4294967295"/>
          </p:nvPr>
        </p:nvSpPr>
        <p:spPr>
          <a:xfrm flipH="1">
            <a:off x="2031981" y="4075595"/>
            <a:ext cx="265387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dirty="0" err="1"/>
              <a:t>Inkubationszeit</a:t>
            </a:r>
            <a:r>
              <a:rPr lang="en-US" sz="1800" dirty="0"/>
              <a:t>: Ø 5 – 6 </a:t>
            </a:r>
            <a:r>
              <a:rPr lang="en-US" sz="1800" dirty="0" err="1"/>
              <a:t>Tage</a:t>
            </a:r>
            <a:endParaRPr sz="1800" dirty="0"/>
          </a:p>
        </p:txBody>
      </p:sp>
      <p:sp>
        <p:nvSpPr>
          <p:cNvPr id="1094" name="Google Shape;1094;p49"/>
          <p:cNvSpPr txBox="1">
            <a:spLocks noGrp="1"/>
          </p:cNvSpPr>
          <p:nvPr>
            <p:ph type="ctrTitle" idx="4294967295"/>
          </p:nvPr>
        </p:nvSpPr>
        <p:spPr>
          <a:xfrm flipH="1">
            <a:off x="5650464" y="3228008"/>
            <a:ext cx="156060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dirty="0"/>
              <a:t>Ø</a:t>
            </a:r>
            <a:r>
              <a:rPr lang="en" sz="1800" dirty="0"/>
              <a:t> 4 </a:t>
            </a:r>
            <a:r>
              <a:rPr lang="en-US" sz="1800" dirty="0" err="1"/>
              <a:t>Tage</a:t>
            </a:r>
            <a:endParaRPr sz="1800" dirty="0"/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7CB56DD3-C534-47A7-B1AE-784207FAD93D}"/>
              </a:ext>
            </a:extLst>
          </p:cNvPr>
          <p:cNvSpPr>
            <a:spLocks/>
          </p:cNvSpPr>
          <p:nvPr/>
        </p:nvSpPr>
        <p:spPr bwMode="auto">
          <a:xfrm>
            <a:off x="1525113" y="2869989"/>
            <a:ext cx="1547606" cy="338138"/>
          </a:xfrm>
          <a:custGeom>
            <a:avLst/>
            <a:gdLst>
              <a:gd name="T0" fmla="*/ 2013649 w 21397"/>
              <a:gd name="T1" fmla="*/ 170530 h 21407"/>
              <a:gd name="T2" fmla="*/ 2013649 w 21397"/>
              <a:gd name="T3" fmla="*/ 170530 h 21407"/>
              <a:gd name="T4" fmla="*/ 2013649 w 21397"/>
              <a:gd name="T5" fmla="*/ 170530 h 21407"/>
              <a:gd name="T6" fmla="*/ 2013649 w 21397"/>
              <a:gd name="T7" fmla="*/ 170530 h 214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97" h="21407">
                <a:moveTo>
                  <a:pt x="127" y="22"/>
                </a:moveTo>
                <a:cubicBezTo>
                  <a:pt x="80" y="-93"/>
                  <a:pt x="32" y="257"/>
                  <a:pt x="22" y="818"/>
                </a:cubicBezTo>
                <a:cubicBezTo>
                  <a:pt x="-49" y="4615"/>
                  <a:pt x="-101" y="17739"/>
                  <a:pt x="2551" y="17739"/>
                </a:cubicBezTo>
                <a:cubicBezTo>
                  <a:pt x="5450" y="17739"/>
                  <a:pt x="7783" y="14753"/>
                  <a:pt x="8489" y="14753"/>
                </a:cubicBezTo>
                <a:cubicBezTo>
                  <a:pt x="9176" y="14753"/>
                  <a:pt x="9850" y="13902"/>
                  <a:pt x="10398" y="21024"/>
                </a:cubicBezTo>
                <a:cubicBezTo>
                  <a:pt x="10425" y="21380"/>
                  <a:pt x="10468" y="21507"/>
                  <a:pt x="10505" y="21322"/>
                </a:cubicBezTo>
                <a:cubicBezTo>
                  <a:pt x="10558" y="21061"/>
                  <a:pt x="10581" y="20322"/>
                  <a:pt x="10552" y="19730"/>
                </a:cubicBezTo>
                <a:cubicBezTo>
                  <a:pt x="10406" y="16761"/>
                  <a:pt x="9857" y="9109"/>
                  <a:pt x="8066" y="9816"/>
                </a:cubicBezTo>
                <a:cubicBezTo>
                  <a:pt x="6083" y="10599"/>
                  <a:pt x="4031" y="11246"/>
                  <a:pt x="2102" y="11647"/>
                </a:cubicBezTo>
                <a:cubicBezTo>
                  <a:pt x="1094" y="11858"/>
                  <a:pt x="161" y="11423"/>
                  <a:pt x="201" y="1097"/>
                </a:cubicBezTo>
                <a:cubicBezTo>
                  <a:pt x="203" y="581"/>
                  <a:pt x="172" y="124"/>
                  <a:pt x="129" y="22"/>
                </a:cubicBezTo>
                <a:cubicBezTo>
                  <a:pt x="128" y="22"/>
                  <a:pt x="128" y="22"/>
                  <a:pt x="127" y="22"/>
                </a:cubicBezTo>
                <a:close/>
                <a:moveTo>
                  <a:pt x="21269" y="22"/>
                </a:moveTo>
                <a:cubicBezTo>
                  <a:pt x="21226" y="124"/>
                  <a:pt x="21195" y="581"/>
                  <a:pt x="21197" y="1097"/>
                </a:cubicBezTo>
                <a:cubicBezTo>
                  <a:pt x="21237" y="11423"/>
                  <a:pt x="20304" y="11858"/>
                  <a:pt x="19296" y="11647"/>
                </a:cubicBezTo>
                <a:cubicBezTo>
                  <a:pt x="17367" y="11246"/>
                  <a:pt x="15315" y="10599"/>
                  <a:pt x="13332" y="9816"/>
                </a:cubicBezTo>
                <a:cubicBezTo>
                  <a:pt x="11541" y="9109"/>
                  <a:pt x="10992" y="16761"/>
                  <a:pt x="10846" y="19730"/>
                </a:cubicBezTo>
                <a:cubicBezTo>
                  <a:pt x="10817" y="20322"/>
                  <a:pt x="10840" y="21061"/>
                  <a:pt x="10893" y="21322"/>
                </a:cubicBezTo>
                <a:cubicBezTo>
                  <a:pt x="10930" y="21507"/>
                  <a:pt x="10973" y="21380"/>
                  <a:pt x="11000" y="21024"/>
                </a:cubicBezTo>
                <a:cubicBezTo>
                  <a:pt x="11548" y="13902"/>
                  <a:pt x="12222" y="14753"/>
                  <a:pt x="12909" y="14753"/>
                </a:cubicBezTo>
                <a:cubicBezTo>
                  <a:pt x="13615" y="14753"/>
                  <a:pt x="15948" y="17739"/>
                  <a:pt x="18847" y="17739"/>
                </a:cubicBezTo>
                <a:cubicBezTo>
                  <a:pt x="21499" y="17739"/>
                  <a:pt x="21447" y="4615"/>
                  <a:pt x="21376" y="818"/>
                </a:cubicBezTo>
                <a:cubicBezTo>
                  <a:pt x="21366" y="257"/>
                  <a:pt x="21318" y="-93"/>
                  <a:pt x="21271" y="22"/>
                </a:cubicBezTo>
                <a:cubicBezTo>
                  <a:pt x="21270" y="22"/>
                  <a:pt x="21270" y="22"/>
                  <a:pt x="21269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29" name="AutoShape 13">
            <a:extLst>
              <a:ext uri="{FF2B5EF4-FFF2-40B4-BE49-F238E27FC236}">
                <a16:creationId xmlns:a16="http://schemas.microsoft.com/office/drawing/2014/main" id="{F5FE0FAA-5C8E-4541-BDB1-2CDAA1979C47}"/>
              </a:ext>
            </a:extLst>
          </p:cNvPr>
          <p:cNvSpPr>
            <a:spLocks/>
          </p:cNvSpPr>
          <p:nvPr/>
        </p:nvSpPr>
        <p:spPr bwMode="auto">
          <a:xfrm>
            <a:off x="1525112" y="3687529"/>
            <a:ext cx="3717531" cy="338138"/>
          </a:xfrm>
          <a:custGeom>
            <a:avLst/>
            <a:gdLst>
              <a:gd name="T0" fmla="*/ 2013649 w 21397"/>
              <a:gd name="T1" fmla="*/ 170530 h 21407"/>
              <a:gd name="T2" fmla="*/ 2013649 w 21397"/>
              <a:gd name="T3" fmla="*/ 170530 h 21407"/>
              <a:gd name="T4" fmla="*/ 2013649 w 21397"/>
              <a:gd name="T5" fmla="*/ 170530 h 21407"/>
              <a:gd name="T6" fmla="*/ 2013649 w 21397"/>
              <a:gd name="T7" fmla="*/ 170530 h 214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97" h="21407">
                <a:moveTo>
                  <a:pt x="127" y="22"/>
                </a:moveTo>
                <a:cubicBezTo>
                  <a:pt x="80" y="-93"/>
                  <a:pt x="32" y="257"/>
                  <a:pt x="22" y="818"/>
                </a:cubicBezTo>
                <a:cubicBezTo>
                  <a:pt x="-49" y="4615"/>
                  <a:pt x="-101" y="17739"/>
                  <a:pt x="2551" y="17739"/>
                </a:cubicBezTo>
                <a:cubicBezTo>
                  <a:pt x="5450" y="17739"/>
                  <a:pt x="7783" y="14753"/>
                  <a:pt x="8489" y="14753"/>
                </a:cubicBezTo>
                <a:cubicBezTo>
                  <a:pt x="9176" y="14753"/>
                  <a:pt x="9850" y="13902"/>
                  <a:pt x="10398" y="21024"/>
                </a:cubicBezTo>
                <a:cubicBezTo>
                  <a:pt x="10425" y="21380"/>
                  <a:pt x="10468" y="21507"/>
                  <a:pt x="10505" y="21322"/>
                </a:cubicBezTo>
                <a:cubicBezTo>
                  <a:pt x="10558" y="21061"/>
                  <a:pt x="10581" y="20322"/>
                  <a:pt x="10552" y="19730"/>
                </a:cubicBezTo>
                <a:cubicBezTo>
                  <a:pt x="10406" y="16761"/>
                  <a:pt x="9857" y="9109"/>
                  <a:pt x="8066" y="9816"/>
                </a:cubicBezTo>
                <a:cubicBezTo>
                  <a:pt x="6083" y="10599"/>
                  <a:pt x="4031" y="11246"/>
                  <a:pt x="2102" y="11647"/>
                </a:cubicBezTo>
                <a:cubicBezTo>
                  <a:pt x="1094" y="11858"/>
                  <a:pt x="161" y="11423"/>
                  <a:pt x="201" y="1097"/>
                </a:cubicBezTo>
                <a:cubicBezTo>
                  <a:pt x="203" y="581"/>
                  <a:pt x="172" y="124"/>
                  <a:pt x="129" y="22"/>
                </a:cubicBezTo>
                <a:cubicBezTo>
                  <a:pt x="128" y="22"/>
                  <a:pt x="128" y="22"/>
                  <a:pt x="127" y="22"/>
                </a:cubicBezTo>
                <a:close/>
                <a:moveTo>
                  <a:pt x="21269" y="22"/>
                </a:moveTo>
                <a:cubicBezTo>
                  <a:pt x="21226" y="124"/>
                  <a:pt x="21195" y="581"/>
                  <a:pt x="21197" y="1097"/>
                </a:cubicBezTo>
                <a:cubicBezTo>
                  <a:pt x="21237" y="11423"/>
                  <a:pt x="20304" y="11858"/>
                  <a:pt x="19296" y="11647"/>
                </a:cubicBezTo>
                <a:cubicBezTo>
                  <a:pt x="17367" y="11246"/>
                  <a:pt x="15315" y="10599"/>
                  <a:pt x="13332" y="9816"/>
                </a:cubicBezTo>
                <a:cubicBezTo>
                  <a:pt x="11541" y="9109"/>
                  <a:pt x="10992" y="16761"/>
                  <a:pt x="10846" y="19730"/>
                </a:cubicBezTo>
                <a:cubicBezTo>
                  <a:pt x="10817" y="20322"/>
                  <a:pt x="10840" y="21061"/>
                  <a:pt x="10893" y="21322"/>
                </a:cubicBezTo>
                <a:cubicBezTo>
                  <a:pt x="10930" y="21507"/>
                  <a:pt x="10973" y="21380"/>
                  <a:pt x="11000" y="21024"/>
                </a:cubicBezTo>
                <a:cubicBezTo>
                  <a:pt x="11548" y="13902"/>
                  <a:pt x="12222" y="14753"/>
                  <a:pt x="12909" y="14753"/>
                </a:cubicBezTo>
                <a:cubicBezTo>
                  <a:pt x="13615" y="14753"/>
                  <a:pt x="15948" y="17739"/>
                  <a:pt x="18847" y="17739"/>
                </a:cubicBezTo>
                <a:cubicBezTo>
                  <a:pt x="21499" y="17739"/>
                  <a:pt x="21447" y="4615"/>
                  <a:pt x="21376" y="818"/>
                </a:cubicBezTo>
                <a:cubicBezTo>
                  <a:pt x="21366" y="257"/>
                  <a:pt x="21318" y="-93"/>
                  <a:pt x="21271" y="22"/>
                </a:cubicBezTo>
                <a:cubicBezTo>
                  <a:pt x="21270" y="22"/>
                  <a:pt x="21270" y="22"/>
                  <a:pt x="21269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" name="AutoShape 13">
            <a:extLst>
              <a:ext uri="{FF2B5EF4-FFF2-40B4-BE49-F238E27FC236}">
                <a16:creationId xmlns:a16="http://schemas.microsoft.com/office/drawing/2014/main" id="{1C6E7EDB-6F9B-4AE6-A37D-F8DC4BD7F959}"/>
              </a:ext>
            </a:extLst>
          </p:cNvPr>
          <p:cNvSpPr>
            <a:spLocks/>
          </p:cNvSpPr>
          <p:nvPr/>
        </p:nvSpPr>
        <p:spPr bwMode="auto">
          <a:xfrm>
            <a:off x="5242643" y="2865963"/>
            <a:ext cx="2376243" cy="338138"/>
          </a:xfrm>
          <a:custGeom>
            <a:avLst/>
            <a:gdLst>
              <a:gd name="T0" fmla="*/ 2013649 w 21397"/>
              <a:gd name="T1" fmla="*/ 170530 h 21407"/>
              <a:gd name="T2" fmla="*/ 2013649 w 21397"/>
              <a:gd name="T3" fmla="*/ 170530 h 21407"/>
              <a:gd name="T4" fmla="*/ 2013649 w 21397"/>
              <a:gd name="T5" fmla="*/ 170530 h 21407"/>
              <a:gd name="T6" fmla="*/ 2013649 w 21397"/>
              <a:gd name="T7" fmla="*/ 170530 h 214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97" h="21407">
                <a:moveTo>
                  <a:pt x="127" y="22"/>
                </a:moveTo>
                <a:cubicBezTo>
                  <a:pt x="80" y="-93"/>
                  <a:pt x="32" y="257"/>
                  <a:pt x="22" y="818"/>
                </a:cubicBezTo>
                <a:cubicBezTo>
                  <a:pt x="-49" y="4615"/>
                  <a:pt x="-101" y="17739"/>
                  <a:pt x="2551" y="17739"/>
                </a:cubicBezTo>
                <a:cubicBezTo>
                  <a:pt x="5450" y="17739"/>
                  <a:pt x="7783" y="14753"/>
                  <a:pt x="8489" y="14753"/>
                </a:cubicBezTo>
                <a:cubicBezTo>
                  <a:pt x="9176" y="14753"/>
                  <a:pt x="9850" y="13902"/>
                  <a:pt x="10398" y="21024"/>
                </a:cubicBezTo>
                <a:cubicBezTo>
                  <a:pt x="10425" y="21380"/>
                  <a:pt x="10468" y="21507"/>
                  <a:pt x="10505" y="21322"/>
                </a:cubicBezTo>
                <a:cubicBezTo>
                  <a:pt x="10558" y="21061"/>
                  <a:pt x="10581" y="20322"/>
                  <a:pt x="10552" y="19730"/>
                </a:cubicBezTo>
                <a:cubicBezTo>
                  <a:pt x="10406" y="16761"/>
                  <a:pt x="9857" y="9109"/>
                  <a:pt x="8066" y="9816"/>
                </a:cubicBezTo>
                <a:cubicBezTo>
                  <a:pt x="6083" y="10599"/>
                  <a:pt x="4031" y="11246"/>
                  <a:pt x="2102" y="11647"/>
                </a:cubicBezTo>
                <a:cubicBezTo>
                  <a:pt x="1094" y="11858"/>
                  <a:pt x="161" y="11423"/>
                  <a:pt x="201" y="1097"/>
                </a:cubicBezTo>
                <a:cubicBezTo>
                  <a:pt x="203" y="581"/>
                  <a:pt x="172" y="124"/>
                  <a:pt x="129" y="22"/>
                </a:cubicBezTo>
                <a:cubicBezTo>
                  <a:pt x="128" y="22"/>
                  <a:pt x="128" y="22"/>
                  <a:pt x="127" y="22"/>
                </a:cubicBezTo>
                <a:close/>
                <a:moveTo>
                  <a:pt x="21269" y="22"/>
                </a:moveTo>
                <a:cubicBezTo>
                  <a:pt x="21226" y="124"/>
                  <a:pt x="21195" y="581"/>
                  <a:pt x="21197" y="1097"/>
                </a:cubicBezTo>
                <a:cubicBezTo>
                  <a:pt x="21237" y="11423"/>
                  <a:pt x="20304" y="11858"/>
                  <a:pt x="19296" y="11647"/>
                </a:cubicBezTo>
                <a:cubicBezTo>
                  <a:pt x="17367" y="11246"/>
                  <a:pt x="15315" y="10599"/>
                  <a:pt x="13332" y="9816"/>
                </a:cubicBezTo>
                <a:cubicBezTo>
                  <a:pt x="11541" y="9109"/>
                  <a:pt x="10992" y="16761"/>
                  <a:pt x="10846" y="19730"/>
                </a:cubicBezTo>
                <a:cubicBezTo>
                  <a:pt x="10817" y="20322"/>
                  <a:pt x="10840" y="21061"/>
                  <a:pt x="10893" y="21322"/>
                </a:cubicBezTo>
                <a:cubicBezTo>
                  <a:pt x="10930" y="21507"/>
                  <a:pt x="10973" y="21380"/>
                  <a:pt x="11000" y="21024"/>
                </a:cubicBezTo>
                <a:cubicBezTo>
                  <a:pt x="11548" y="13902"/>
                  <a:pt x="12222" y="14753"/>
                  <a:pt x="12909" y="14753"/>
                </a:cubicBezTo>
                <a:cubicBezTo>
                  <a:pt x="13615" y="14753"/>
                  <a:pt x="15948" y="17739"/>
                  <a:pt x="18847" y="17739"/>
                </a:cubicBezTo>
                <a:cubicBezTo>
                  <a:pt x="21499" y="17739"/>
                  <a:pt x="21447" y="4615"/>
                  <a:pt x="21376" y="818"/>
                </a:cubicBezTo>
                <a:cubicBezTo>
                  <a:pt x="21366" y="257"/>
                  <a:pt x="21318" y="-93"/>
                  <a:pt x="21271" y="22"/>
                </a:cubicBezTo>
                <a:cubicBezTo>
                  <a:pt x="21270" y="22"/>
                  <a:pt x="21270" y="22"/>
                  <a:pt x="21269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0D876D8-B287-48F8-885A-FD5A118D4569}"/>
              </a:ext>
            </a:extLst>
          </p:cNvPr>
          <p:cNvSpPr txBox="1"/>
          <p:nvPr/>
        </p:nvSpPr>
        <p:spPr>
          <a:xfrm>
            <a:off x="8802240" y="4762822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5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cxnSp>
        <p:nvCxnSpPr>
          <p:cNvPr id="25" name="Google Shape;1075;p49">
            <a:extLst>
              <a:ext uri="{FF2B5EF4-FFF2-40B4-BE49-F238E27FC236}">
                <a16:creationId xmlns:a16="http://schemas.microsoft.com/office/drawing/2014/main" id="{BB01B2A8-B9AB-4ADD-B336-EC8827F90BF6}"/>
              </a:ext>
            </a:extLst>
          </p:cNvPr>
          <p:cNvCxnSpPr>
            <a:cxnSpLocks/>
          </p:cNvCxnSpPr>
          <p:nvPr/>
        </p:nvCxnSpPr>
        <p:spPr>
          <a:xfrm>
            <a:off x="5242643" y="2714449"/>
            <a:ext cx="23762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1079;p49">
            <a:extLst>
              <a:ext uri="{FF2B5EF4-FFF2-40B4-BE49-F238E27FC236}">
                <a16:creationId xmlns:a16="http://schemas.microsoft.com/office/drawing/2014/main" id="{08AC8369-50AB-415C-9662-888BB034235F}"/>
              </a:ext>
            </a:extLst>
          </p:cNvPr>
          <p:cNvSpPr/>
          <p:nvPr/>
        </p:nvSpPr>
        <p:spPr>
          <a:xfrm>
            <a:off x="6549316" y="1216527"/>
            <a:ext cx="2139139" cy="118811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rgbClr val="212E73"/>
                </a:solidFill>
                <a:latin typeface="Pathway Gothic One" panose="020B0604020202020204" charset="0"/>
              </a:rPr>
              <a:t>Hospitalisierung schwerer Fälle</a:t>
            </a:r>
            <a:endParaRPr sz="20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sp>
        <p:nvSpPr>
          <p:cNvPr id="33" name="Google Shape;1078;p49">
            <a:extLst>
              <a:ext uri="{FF2B5EF4-FFF2-40B4-BE49-F238E27FC236}">
                <a16:creationId xmlns:a16="http://schemas.microsoft.com/office/drawing/2014/main" id="{A20341AA-47AF-46B3-80D6-635298B87D32}"/>
              </a:ext>
            </a:extLst>
          </p:cNvPr>
          <p:cNvSpPr/>
          <p:nvPr/>
        </p:nvSpPr>
        <p:spPr>
          <a:xfrm>
            <a:off x="4512969" y="1151678"/>
            <a:ext cx="1459347" cy="116571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rgbClr val="212E73"/>
                </a:solidFill>
                <a:latin typeface="Pathway Gothic One" panose="020B0604020202020204" charset="0"/>
              </a:rPr>
              <a:t>Erste Symptome</a:t>
            </a:r>
            <a:endParaRPr sz="20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6" grpId="0" animBg="1"/>
      <p:bldP spid="1077" grpId="0" animBg="1"/>
      <p:bldP spid="1084" grpId="0"/>
      <p:bldP spid="1092" grpId="0"/>
      <p:bldP spid="1094" grpId="0"/>
      <p:bldP spid="28" grpId="0" animBg="1"/>
      <p:bldP spid="29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9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ANMELDEVERLAUF</a:t>
            </a:r>
            <a:r>
              <a:rPr lang="en-US" dirty="0"/>
              <a:t> BEI COVID-19 </a:t>
            </a:r>
            <a:r>
              <a:rPr lang="en-US" dirty="0" err="1"/>
              <a:t>PATIENTEN</a:t>
            </a:r>
            <a:endParaRPr dirty="0"/>
          </a:p>
        </p:txBody>
      </p:sp>
      <p:sp>
        <p:nvSpPr>
          <p:cNvPr id="1078" name="Google Shape;1078;p49"/>
          <p:cNvSpPr/>
          <p:nvPr/>
        </p:nvSpPr>
        <p:spPr>
          <a:xfrm>
            <a:off x="249312" y="1619038"/>
            <a:ext cx="1459347" cy="116571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rgbClr val="212E73"/>
                </a:solidFill>
                <a:latin typeface="Pathway Gothic One" panose="020B0604020202020204" charset="0"/>
              </a:rPr>
              <a:t>Erste Symptome</a:t>
            </a:r>
            <a:endParaRPr sz="20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sp>
        <p:nvSpPr>
          <p:cNvPr id="1079" name="Google Shape;1079;p49"/>
          <p:cNvSpPr/>
          <p:nvPr/>
        </p:nvSpPr>
        <p:spPr>
          <a:xfrm>
            <a:off x="6833981" y="1595506"/>
            <a:ext cx="2139139" cy="118811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rgbClr val="212E73"/>
                </a:solidFill>
                <a:latin typeface="Pathway Gothic One" panose="020B0604020202020204" charset="0"/>
              </a:rPr>
              <a:t>Hospitalisierung schwerer Fälle</a:t>
            </a:r>
            <a:endParaRPr sz="20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cxnSp>
        <p:nvCxnSpPr>
          <p:cNvPr id="1081" name="Google Shape;1081;p49"/>
          <p:cNvCxnSpPr>
            <a:cxnSpLocks/>
          </p:cNvCxnSpPr>
          <p:nvPr/>
        </p:nvCxnSpPr>
        <p:spPr>
          <a:xfrm flipH="1">
            <a:off x="995056" y="2800244"/>
            <a:ext cx="9" cy="77117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49"/>
          <p:cNvCxnSpPr>
            <a:cxnSpLocks/>
          </p:cNvCxnSpPr>
          <p:nvPr/>
        </p:nvCxnSpPr>
        <p:spPr>
          <a:xfrm>
            <a:off x="7903550" y="2773504"/>
            <a:ext cx="0" cy="77117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20D876D8-B287-48F8-885A-FD5A118D4569}"/>
              </a:ext>
            </a:extLst>
          </p:cNvPr>
          <p:cNvSpPr txBox="1"/>
          <p:nvPr/>
        </p:nvSpPr>
        <p:spPr>
          <a:xfrm>
            <a:off x="8802240" y="4762822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5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cxnSp>
        <p:nvCxnSpPr>
          <p:cNvPr id="25" name="Google Shape;1075;p49">
            <a:extLst>
              <a:ext uri="{FF2B5EF4-FFF2-40B4-BE49-F238E27FC236}">
                <a16:creationId xmlns:a16="http://schemas.microsoft.com/office/drawing/2014/main" id="{BB01B2A8-B9AB-4ADD-B336-EC8827F90BF6}"/>
              </a:ext>
            </a:extLst>
          </p:cNvPr>
          <p:cNvCxnSpPr>
            <a:cxnSpLocks/>
          </p:cNvCxnSpPr>
          <p:nvPr/>
        </p:nvCxnSpPr>
        <p:spPr>
          <a:xfrm flipV="1">
            <a:off x="995056" y="3544683"/>
            <a:ext cx="6908494" cy="2674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1081;p49">
            <a:extLst>
              <a:ext uri="{FF2B5EF4-FFF2-40B4-BE49-F238E27FC236}">
                <a16:creationId xmlns:a16="http://schemas.microsoft.com/office/drawing/2014/main" id="{1D2950BF-EE8B-4AE3-9E93-2248B71E6616}"/>
              </a:ext>
            </a:extLst>
          </p:cNvPr>
          <p:cNvCxnSpPr>
            <a:cxnSpLocks/>
          </p:cNvCxnSpPr>
          <p:nvPr/>
        </p:nvCxnSpPr>
        <p:spPr>
          <a:xfrm flipH="1">
            <a:off x="2489238" y="2773504"/>
            <a:ext cx="1" cy="78454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1081;p49">
            <a:extLst>
              <a:ext uri="{FF2B5EF4-FFF2-40B4-BE49-F238E27FC236}">
                <a16:creationId xmlns:a16="http://schemas.microsoft.com/office/drawing/2014/main" id="{54DB0390-4EE5-403C-938A-B318FE9E400E}"/>
              </a:ext>
            </a:extLst>
          </p:cNvPr>
          <p:cNvCxnSpPr>
            <a:cxnSpLocks/>
          </p:cNvCxnSpPr>
          <p:nvPr/>
        </p:nvCxnSpPr>
        <p:spPr>
          <a:xfrm flipH="1">
            <a:off x="4116839" y="2773504"/>
            <a:ext cx="1" cy="101758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1081;p49">
            <a:extLst>
              <a:ext uri="{FF2B5EF4-FFF2-40B4-BE49-F238E27FC236}">
                <a16:creationId xmlns:a16="http://schemas.microsoft.com/office/drawing/2014/main" id="{A6713D72-D942-44EF-8071-50EC9CA3FF19}"/>
              </a:ext>
            </a:extLst>
          </p:cNvPr>
          <p:cNvCxnSpPr>
            <a:cxnSpLocks/>
          </p:cNvCxnSpPr>
          <p:nvPr/>
        </p:nvCxnSpPr>
        <p:spPr>
          <a:xfrm flipH="1">
            <a:off x="5912614" y="2786874"/>
            <a:ext cx="9" cy="77117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1078;p49">
            <a:extLst>
              <a:ext uri="{FF2B5EF4-FFF2-40B4-BE49-F238E27FC236}">
                <a16:creationId xmlns:a16="http://schemas.microsoft.com/office/drawing/2014/main" id="{AEC6AEC1-C5CE-408E-A27F-D24D43A5106A}"/>
              </a:ext>
            </a:extLst>
          </p:cNvPr>
          <p:cNvSpPr/>
          <p:nvPr/>
        </p:nvSpPr>
        <p:spPr>
          <a:xfrm>
            <a:off x="1893182" y="1847923"/>
            <a:ext cx="1213063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rgbClr val="212E73"/>
                </a:solidFill>
                <a:latin typeface="Pathway Gothic One" panose="020B0604020202020204" charset="0"/>
              </a:rPr>
              <a:t>Positiv getestet</a:t>
            </a:r>
            <a:endParaRPr sz="20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sp>
        <p:nvSpPr>
          <p:cNvPr id="36" name="Google Shape;1078;p49">
            <a:extLst>
              <a:ext uri="{FF2B5EF4-FFF2-40B4-BE49-F238E27FC236}">
                <a16:creationId xmlns:a16="http://schemas.microsoft.com/office/drawing/2014/main" id="{45A3440F-0CDB-446F-9A67-2E4E07828666}"/>
              </a:ext>
            </a:extLst>
          </p:cNvPr>
          <p:cNvSpPr/>
          <p:nvPr/>
        </p:nvSpPr>
        <p:spPr>
          <a:xfrm>
            <a:off x="3285808" y="1175652"/>
            <a:ext cx="1675597" cy="160797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rgbClr val="212E73"/>
                </a:solidFill>
                <a:latin typeface="Pathway Gothic One" panose="020B0604020202020204" charset="0"/>
              </a:rPr>
              <a:t>Anmeldung bei lokalem Gesundheits-amt</a:t>
            </a:r>
            <a:endParaRPr sz="20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sp>
        <p:nvSpPr>
          <p:cNvPr id="37" name="Google Shape;1078;p49">
            <a:extLst>
              <a:ext uri="{FF2B5EF4-FFF2-40B4-BE49-F238E27FC236}">
                <a16:creationId xmlns:a16="http://schemas.microsoft.com/office/drawing/2014/main" id="{4983AEF2-0E3B-42B5-9F2B-E17B3FAF8974}"/>
              </a:ext>
            </a:extLst>
          </p:cNvPr>
          <p:cNvSpPr/>
          <p:nvPr/>
        </p:nvSpPr>
        <p:spPr>
          <a:xfrm>
            <a:off x="5144889" y="1685942"/>
            <a:ext cx="1535450" cy="109768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rgbClr val="212E73"/>
                </a:solidFill>
                <a:latin typeface="Pathway Gothic One" panose="020B0604020202020204" charset="0"/>
              </a:rPr>
              <a:t>Anmeldung bei RKI</a:t>
            </a:r>
            <a:endParaRPr sz="20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8ED13F5-FE7A-4AE0-9630-7087BD6D452F}"/>
              </a:ext>
            </a:extLst>
          </p:cNvPr>
          <p:cNvSpPr/>
          <p:nvPr/>
        </p:nvSpPr>
        <p:spPr>
          <a:xfrm>
            <a:off x="3469417" y="3791087"/>
            <a:ext cx="1294843" cy="7207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rgbClr val="212E73"/>
                </a:solidFill>
                <a:latin typeface="Pathway Gothic One" panose="020B0604020202020204" charset="0"/>
              </a:rPr>
              <a:t>Meldedatum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F47091C-EC8A-46AC-9AF8-ADCF12C53BA5}"/>
              </a:ext>
            </a:extLst>
          </p:cNvPr>
          <p:cNvSpPr/>
          <p:nvPr/>
        </p:nvSpPr>
        <p:spPr>
          <a:xfrm>
            <a:off x="7156513" y="3791087"/>
            <a:ext cx="1494073" cy="7207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rgbClr val="212E73"/>
                </a:solidFill>
                <a:latin typeface="Pathway Gothic One" panose="020B0604020202020204" charset="0"/>
              </a:rPr>
              <a:t>Hospitalisierungs-datum</a:t>
            </a:r>
            <a:endParaRPr lang="de-DE" sz="2000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6251072D-C168-4606-A722-CF85E469AA35}"/>
              </a:ext>
            </a:extLst>
          </p:cNvPr>
          <p:cNvSpPr/>
          <p:nvPr/>
        </p:nvSpPr>
        <p:spPr>
          <a:xfrm rot="10800000">
            <a:off x="5031029" y="3861168"/>
            <a:ext cx="1802951" cy="58063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Google Shape;1083;p49">
            <a:extLst>
              <a:ext uri="{FF2B5EF4-FFF2-40B4-BE49-F238E27FC236}">
                <a16:creationId xmlns:a16="http://schemas.microsoft.com/office/drawing/2014/main" id="{4552FCEB-9220-445C-BC80-F014DBDA3E47}"/>
              </a:ext>
            </a:extLst>
          </p:cNvPr>
          <p:cNvCxnSpPr>
            <a:cxnSpLocks/>
          </p:cNvCxnSpPr>
          <p:nvPr/>
        </p:nvCxnSpPr>
        <p:spPr>
          <a:xfrm>
            <a:off x="7903550" y="3544683"/>
            <a:ext cx="0" cy="24640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9129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14" grpId="0" animBg="1"/>
      <p:bldP spid="44" grpId="0" animBg="1"/>
      <p:bldP spid="2" grpId="0" animBg="1"/>
    </p:bldLst>
  </p:timing>
</p:sld>
</file>

<file path=ppt/theme/theme1.xml><?xml version="1.0" encoding="utf-8"?>
<a:theme xmlns:a="http://schemas.openxmlformats.org/drawingml/2006/main" name="Coronavirus Disease by Slidesgo">
  <a:themeElements>
    <a:clrScheme name="Simple Light">
      <a:dk1>
        <a:srgbClr val="F5A785"/>
      </a:dk1>
      <a:lt1>
        <a:srgbClr val="212E73"/>
      </a:lt1>
      <a:dk2>
        <a:srgbClr val="141E5C"/>
      </a:dk2>
      <a:lt2>
        <a:srgbClr val="EFF1FF"/>
      </a:lt2>
      <a:accent1>
        <a:srgbClr val="E07A54"/>
      </a:accent1>
      <a:accent2>
        <a:srgbClr val="A83423"/>
      </a:accent2>
      <a:accent3>
        <a:srgbClr val="E97664"/>
      </a:accent3>
      <a:accent4>
        <a:srgbClr val="4A60D8"/>
      </a:accent4>
      <a:accent5>
        <a:srgbClr val="3143A7"/>
      </a:accent5>
      <a:accent6>
        <a:srgbClr val="6573BE"/>
      </a:accent6>
      <a:hlink>
        <a:srgbClr val="EFF1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790</Words>
  <Application>Microsoft Office PowerPoint</Application>
  <PresentationFormat>Bildschirmpräsentation (16:9)</PresentationFormat>
  <Paragraphs>237</Paragraphs>
  <Slides>38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8" baseType="lpstr">
      <vt:lpstr>Wingdings</vt:lpstr>
      <vt:lpstr>Oxygen Light</vt:lpstr>
      <vt:lpstr>Roboto Condensed Light</vt:lpstr>
      <vt:lpstr>Pathway Gothic One</vt:lpstr>
      <vt:lpstr>Monaco</vt:lpstr>
      <vt:lpstr>Arial</vt:lpstr>
      <vt:lpstr>Hind</vt:lpstr>
      <vt:lpstr>Oswald</vt:lpstr>
      <vt:lpstr>Fira Sans Extra Condensed Medium</vt:lpstr>
      <vt:lpstr>Coronavirus Disease by Slidesgo</vt:lpstr>
      <vt:lpstr>COVID-19: VORHERSAGE DER HOSPITALISIERUNGSRATE</vt:lpstr>
      <vt:lpstr>AGENDA</vt:lpstr>
      <vt:lpstr>01</vt:lpstr>
      <vt:lpstr>ALLGEMEINE INFORMATIONEN</vt:lpstr>
      <vt:lpstr>DEFINITIONEN</vt:lpstr>
      <vt:lpstr>DEFINITIONEN</vt:lpstr>
      <vt:lpstr>DEFINITIONEN</vt:lpstr>
      <vt:lpstr>KRANKHEITSVERLAUF BEI COVID-19 PATIENTEN</vt:lpstr>
      <vt:lpstr>ANMELDEVERLAUF BEI COVID-19 PATIENTEN</vt:lpstr>
      <vt:lpstr>WAS WIRD DANN TATSÄCHLICH VORHERGESAGT?</vt:lpstr>
      <vt:lpstr>02</vt:lpstr>
      <vt:lpstr>DATENSAMMLUNG</vt:lpstr>
      <vt:lpstr>FINALER DATENSATZ</vt:lpstr>
      <vt:lpstr>03</vt:lpstr>
      <vt:lpstr>PROBLEMATIK</vt:lpstr>
      <vt:lpstr>PROBLEMATIK</vt:lpstr>
      <vt:lpstr>INTERPRETATIONEN VON „HOSPITALISIERUNGSRATE“</vt:lpstr>
      <vt:lpstr>INTERPRETATIONEN VON „HOSPITALISIERUNGSRATE“</vt:lpstr>
      <vt:lpstr>HOSPITALISIERUNGSRATE NACH BUNDESLAND</vt:lpstr>
      <vt:lpstr>HOSPITALISIERUNGSRATE NACH ALTERSGRUPPE</vt:lpstr>
      <vt:lpstr>HOSPITALISIERUNG VS. NEUERKRANKUNG</vt:lpstr>
      <vt:lpstr>HOSPITALISIERUNG VS. NEUERKRANKUNG</vt:lpstr>
      <vt:lpstr>JAHRESZYKLUS</vt:lpstr>
      <vt:lpstr>JAHRESZYKLUS</vt:lpstr>
      <vt:lpstr>04</vt:lpstr>
      <vt:lpstr>MODELLVORSTELLUNG (FÜR BAYERN)</vt:lpstr>
      <vt:lpstr>PREDICTION GRAPH (FÜR BAYERN)</vt:lpstr>
      <vt:lpstr>AUSBLICK</vt:lpstr>
      <vt:lpstr>Diskussionsrunde</vt:lpstr>
      <vt:lpstr>ANHANG</vt:lpstr>
      <vt:lpstr>Beta Koeffizienten</vt:lpstr>
      <vt:lpstr>DIAGNOSEPLOTS</vt:lpstr>
      <vt:lpstr>PowerPoint-Präsentation</vt:lpstr>
      <vt:lpstr>PowerPoint-Präsentation</vt:lpstr>
      <vt:lpstr>PowerPoint-Präsentation</vt:lpstr>
      <vt:lpstr>VERTEILUNG HOSPITALISIERUNG INNERHALB EINER WOCHE</vt:lpstr>
      <vt:lpstr>HOSPITALISIERUNGSINZIDENZ NACH ALTERSGRUPPEN UND IMPFSTATUS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COVID-19: VORHERSAGE DER HOSPITALISIERUNGSRATE</dc:title>
  <dc:creator>Ngoc Phu Nguyen</dc:creator>
  <cp:lastModifiedBy>Ngoc Phu Nguyen</cp:lastModifiedBy>
  <cp:revision>90</cp:revision>
  <dcterms:modified xsi:type="dcterms:W3CDTF">2022-03-08T09:53:39Z</dcterms:modified>
</cp:coreProperties>
</file>