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5"/>
  </p:notesMasterIdLst>
  <p:sldIdLst>
    <p:sldId id="256" r:id="rId2"/>
    <p:sldId id="258" r:id="rId3"/>
    <p:sldId id="264" r:id="rId4"/>
    <p:sldId id="257" r:id="rId5"/>
    <p:sldId id="274" r:id="rId6"/>
    <p:sldId id="301" r:id="rId7"/>
    <p:sldId id="302" r:id="rId8"/>
    <p:sldId id="303" r:id="rId9"/>
    <p:sldId id="304" r:id="rId10"/>
    <p:sldId id="306" r:id="rId11"/>
    <p:sldId id="307" r:id="rId12"/>
    <p:sldId id="308" r:id="rId13"/>
    <p:sldId id="310" r:id="rId14"/>
    <p:sldId id="309" r:id="rId15"/>
    <p:sldId id="311" r:id="rId16"/>
    <p:sldId id="313" r:id="rId17"/>
    <p:sldId id="312" r:id="rId18"/>
    <p:sldId id="267" r:id="rId19"/>
    <p:sldId id="317" r:id="rId20"/>
    <p:sldId id="305" r:id="rId21"/>
    <p:sldId id="314" r:id="rId22"/>
    <p:sldId id="315" r:id="rId23"/>
    <p:sldId id="316" r:id="rId24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Hind" panose="020B0604020202020204" charset="0"/>
      <p:regular r:id="rId30"/>
      <p:bold r:id="rId31"/>
    </p:embeddedFont>
    <p:embeddedFont>
      <p:font typeface="Oswald" panose="020B0604020202020204" charset="0"/>
      <p:regular r:id="rId32"/>
      <p:bold r:id="rId33"/>
    </p:embeddedFont>
    <p:embeddedFont>
      <p:font typeface="Pathway Gothic One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141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D1AFA3-17FB-4D27-8459-2F0334C7B981}">
  <a:tblStyle styleId="{1DD1AFA3-17FB-4D27-8459-2F0334C7B9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52A1EA-5C8D-43DE-B0A8-9E8F9FCAC8F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25" autoAdjust="0"/>
  </p:normalViewPr>
  <p:slideViewPr>
    <p:cSldViewPr snapToGrid="0">
      <p:cViewPr varScale="1">
        <p:scale>
          <a:sx n="140" d="100"/>
          <a:sy n="140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800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Coefficients: Estimate Std. Error t value </a:t>
            </a:r>
            <a:r>
              <a:rPr lang="en-US" dirty="0" err="1"/>
              <a:t>Pr</a:t>
            </a:r>
            <a:r>
              <a:rPr lang="en-US" dirty="0"/>
              <a:t>(&gt;|t|) (Intercept) -1.83770 0.15982 -11.499 &lt; 2e-16 *** </a:t>
            </a:r>
            <a:r>
              <a:rPr lang="en-US" dirty="0" err="1"/>
              <a:t>Altersgruppe</a:t>
            </a:r>
            <a:r>
              <a:rPr lang="en-US" dirty="0"/>
              <a:t>(59, Inf) 1.66400 0.06008 27.698 &lt; 2e-16 *** </a:t>
            </a:r>
            <a:r>
              <a:rPr lang="en-US" dirty="0" err="1"/>
              <a:t>seasonAutumn</a:t>
            </a:r>
            <a:r>
              <a:rPr lang="en-US" dirty="0"/>
              <a:t> -0.11828 0.08151 -1.451 0.14855 </a:t>
            </a:r>
            <a:r>
              <a:rPr lang="en-US" dirty="0" err="1"/>
              <a:t>seasonSpring</a:t>
            </a:r>
            <a:r>
              <a:rPr lang="en-US" dirty="0"/>
              <a:t> 0.23664 0.08079 2.929 0.00387 ** </a:t>
            </a:r>
            <a:r>
              <a:rPr lang="en-US" dirty="0" err="1"/>
              <a:t>seasonWinter</a:t>
            </a:r>
            <a:r>
              <a:rPr lang="en-US" dirty="0"/>
              <a:t> 0.09325 0.10207 0.914 0.36223 log(lag_1) 1.37197 0.05791 23.692 &lt; 2e-16 *** log(lag_2) -0.57622 0.05312 -10.847 &lt; 2e-16 ***</a:t>
            </a:r>
          </a:p>
        </p:txBody>
      </p:sp>
    </p:spTree>
    <p:extLst>
      <p:ext uri="{BB962C8B-B14F-4D97-AF65-F5344CB8AC3E}">
        <p14:creationId xmlns:p14="http://schemas.microsoft.com/office/powerpoint/2010/main" val="2781791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988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700345baf0_2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700345baf0_2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fe0c27f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fe0c27f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6fe0c27f63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6fe0c27f63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234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8748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562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352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000950" y="-247650"/>
            <a:ext cx="2849429" cy="277368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17975" y="3172675"/>
            <a:ext cx="4528136" cy="234624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40050" y="-2"/>
            <a:ext cx="2437096" cy="3777791"/>
            <a:chOff x="-340050" y="-2"/>
            <a:chExt cx="2437096" cy="3777791"/>
          </a:xfrm>
        </p:grpSpPr>
        <p:sp>
          <p:nvSpPr>
            <p:cNvPr id="12" name="Google Shape;12;p2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21" name="Google Shape;21;p2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307950" y="643525"/>
            <a:ext cx="452820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3171600" y="283412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76503" y="1276348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274403" y="-2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206129" y="2908331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 rot="5400000" flipH="1">
            <a:off x="5473768" y="-470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-6299885" flipH="1">
            <a:off x="-734243" y="-1909936"/>
            <a:ext cx="2563413" cy="4737495"/>
            <a:chOff x="-340050" y="-2"/>
            <a:chExt cx="2437096" cy="3777791"/>
          </a:xfrm>
        </p:grpSpPr>
        <p:sp>
          <p:nvSpPr>
            <p:cNvPr id="34" name="Google Shape;34;p3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43" name="Google Shape;43;p3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hasCustomPrompt="1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2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/>
        </p:nvSpPr>
        <p:spPr>
          <a:xfrm flipH="1">
            <a:off x="-741332" y="-7132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166049" y="476298"/>
            <a:ext cx="304208" cy="31008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899477" y="-215697"/>
            <a:ext cx="741377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7462202" y="4507253"/>
            <a:ext cx="741377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720000" y="1129300"/>
            <a:ext cx="7704000" cy="3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xygen Light"/>
              <a:buAutoNum type="arabicPeriod"/>
              <a:defRPr sz="13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8"/>
          <p:cNvGrpSpPr/>
          <p:nvPr/>
        </p:nvGrpSpPr>
        <p:grpSpPr>
          <a:xfrm flipH="1">
            <a:off x="5807015" y="-636946"/>
            <a:ext cx="4224355" cy="5857441"/>
            <a:chOff x="2397737" y="2494825"/>
            <a:chExt cx="1808913" cy="2508325"/>
          </a:xfrm>
        </p:grpSpPr>
        <p:sp>
          <p:nvSpPr>
            <p:cNvPr id="81" name="Google Shape;81;p8"/>
            <p:cNvSpPr/>
            <p:nvPr/>
          </p:nvSpPr>
          <p:spPr>
            <a:xfrm>
              <a:off x="2588500" y="2494825"/>
              <a:ext cx="1618150" cy="2508325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3479675" y="3291600"/>
              <a:ext cx="402175" cy="497400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2397737" y="2595675"/>
              <a:ext cx="1399375" cy="2407275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2588500" y="2924525"/>
              <a:ext cx="360850" cy="448075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3251150" y="2735850"/>
              <a:ext cx="480725" cy="39350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2702250" y="4516700"/>
              <a:ext cx="565000" cy="367425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471550" y="4318275"/>
              <a:ext cx="210050" cy="317525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683950" y="3624150"/>
              <a:ext cx="613625" cy="725100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/>
          <p:nvPr/>
        </p:nvSpPr>
        <p:spPr>
          <a:xfrm rot="10800000">
            <a:off x="-343975" y="1842925"/>
            <a:ext cx="4344379" cy="4229085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 rot="-1893416">
            <a:off x="611114" y="3819618"/>
            <a:ext cx="647272" cy="6599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 rot="-1893416">
            <a:off x="1456235" y="4261915"/>
            <a:ext cx="385362" cy="394973"/>
          </a:xfrm>
          <a:custGeom>
            <a:avLst/>
            <a:gdLst/>
            <a:ahLst/>
            <a:cxnLst/>
            <a:rect l="l" t="t" r="r" b="b"/>
            <a:pathLst>
              <a:path w="7498" h="7685" extrusionOk="0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45600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/>
          <p:nvPr/>
        </p:nvSpPr>
        <p:spPr>
          <a:xfrm rot="5400000">
            <a:off x="5468968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"/>
          <p:cNvSpPr/>
          <p:nvPr/>
        </p:nvSpPr>
        <p:spPr>
          <a:xfrm>
            <a:off x="7974354" y="2157706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8040018" y="3210327"/>
            <a:ext cx="953208" cy="971699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-419885" y="820373"/>
            <a:ext cx="916686" cy="93443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536849" y="346049"/>
            <a:ext cx="419412" cy="427572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title" hasCustomPrompt="1"/>
          </p:nvPr>
        </p:nvSpPr>
        <p:spPr>
          <a:xfrm>
            <a:off x="4221900" y="1382958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2"/>
          <p:cNvSpPr txBox="1">
            <a:spLocks noGrp="1"/>
          </p:cNvSpPr>
          <p:nvPr>
            <p:ph type="subTitle" idx="2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title" idx="3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subTitle" idx="4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subTitle" idx="5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subTitle" idx="6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subTitle" idx="7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title" idx="8" hasCustomPrompt="1"/>
          </p:nvPr>
        </p:nvSpPr>
        <p:spPr>
          <a:xfrm>
            <a:off x="3736125" y="26143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2"/>
          <p:cNvSpPr txBox="1">
            <a:spLocks noGrp="1"/>
          </p:cNvSpPr>
          <p:nvPr>
            <p:ph type="title" idx="9" hasCustomPrompt="1"/>
          </p:nvPr>
        </p:nvSpPr>
        <p:spPr>
          <a:xfrm>
            <a:off x="4221900" y="38362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73" r:id="rId7"/>
    <p:sldLayoutId id="2147483674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1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273" name="Google Shape;273;p31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1"/>
          <p:cNvSpPr/>
          <p:nvPr/>
        </p:nvSpPr>
        <p:spPr>
          <a:xfrm>
            <a:off x="5432715" y="347784"/>
            <a:ext cx="2631573" cy="971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2" name="Google Shape;312;p31"/>
          <p:cNvSpPr txBox="1">
            <a:spLocks noGrp="1"/>
          </p:cNvSpPr>
          <p:nvPr>
            <p:ph type="ctrTitle"/>
          </p:nvPr>
        </p:nvSpPr>
        <p:spPr>
          <a:xfrm>
            <a:off x="2183321" y="1013924"/>
            <a:ext cx="656712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600" dirty="0"/>
              <a:t>COVID-19:</a:t>
            </a:r>
            <a:br>
              <a:rPr lang="de-DE" sz="6600" dirty="0"/>
            </a:br>
            <a:r>
              <a:rPr lang="de-DE" sz="6600" dirty="0"/>
              <a:t>V</a:t>
            </a:r>
            <a:r>
              <a:rPr lang="en-US" sz="6600" dirty="0" err="1"/>
              <a:t>ORHERSAGE</a:t>
            </a:r>
            <a:r>
              <a:rPr lang="en-US" sz="6600" dirty="0"/>
              <a:t> DER </a:t>
            </a:r>
            <a:r>
              <a:rPr lang="en-US" sz="6600" dirty="0" err="1"/>
              <a:t>HOSPITALISIERUNGSRATE</a:t>
            </a:r>
            <a:endParaRPr sz="6600"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subTitle" idx="1"/>
          </p:nvPr>
        </p:nvSpPr>
        <p:spPr>
          <a:xfrm>
            <a:off x="5361274" y="518264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</a:rPr>
              <a:t>Statistisches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Praktikum</a:t>
            </a:r>
            <a:endParaRPr lang="en-US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2"/>
                </a:solidFill>
              </a:rPr>
              <a:t>W</a:t>
            </a:r>
            <a:r>
              <a:rPr lang="en-US" dirty="0">
                <a:solidFill>
                  <a:schemeClr val="dk2"/>
                </a:solidFill>
              </a:rPr>
              <a:t>iSe21/22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314" name="Google Shape;314;p31"/>
          <p:cNvGrpSpPr/>
          <p:nvPr/>
        </p:nvGrpSpPr>
        <p:grpSpPr>
          <a:xfrm>
            <a:off x="7398291" y="3762736"/>
            <a:ext cx="903819" cy="915039"/>
            <a:chOff x="4304200" y="4312250"/>
            <a:chExt cx="191325" cy="193700"/>
          </a:xfrm>
        </p:grpSpPr>
        <p:sp>
          <p:nvSpPr>
            <p:cNvPr id="315" name="Google Shape;315;p31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311;p31">
            <a:extLst>
              <a:ext uri="{FF2B5EF4-FFF2-40B4-BE49-F238E27FC236}">
                <a16:creationId xmlns:a16="http://schemas.microsoft.com/office/drawing/2014/main" id="{D10E1018-0B4C-40CA-B640-DDD4C7B15F65}"/>
              </a:ext>
            </a:extLst>
          </p:cNvPr>
          <p:cNvSpPr/>
          <p:nvPr/>
        </p:nvSpPr>
        <p:spPr>
          <a:xfrm>
            <a:off x="841890" y="3490325"/>
            <a:ext cx="5037504" cy="148942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313;p31">
            <a:extLst>
              <a:ext uri="{FF2B5EF4-FFF2-40B4-BE49-F238E27FC236}">
                <a16:creationId xmlns:a16="http://schemas.microsoft.com/office/drawing/2014/main" id="{C0A7A41E-C6F2-4A8F-BDFA-04A02BFC3C91}"/>
              </a:ext>
            </a:extLst>
          </p:cNvPr>
          <p:cNvSpPr txBox="1">
            <a:spLocks/>
          </p:cNvSpPr>
          <p:nvPr/>
        </p:nvSpPr>
        <p:spPr>
          <a:xfrm>
            <a:off x="1032858" y="3597149"/>
            <a:ext cx="5037504" cy="148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1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/>
            <a:r>
              <a:rPr lang="de-DE" dirty="0">
                <a:solidFill>
                  <a:srgbClr val="141E5C"/>
                </a:solidFill>
              </a:rPr>
              <a:t>Projektpartner:</a:t>
            </a:r>
          </a:p>
          <a:p>
            <a:pPr algn="l"/>
            <a:r>
              <a:rPr lang="de-DE" dirty="0" err="1">
                <a:solidFill>
                  <a:srgbClr val="141E5C"/>
                </a:solidFill>
              </a:rPr>
              <a:t>Yeganeh</a:t>
            </a:r>
            <a:r>
              <a:rPr lang="de-DE" dirty="0">
                <a:solidFill>
                  <a:srgbClr val="141E5C"/>
                </a:solidFill>
              </a:rPr>
              <a:t> </a:t>
            </a:r>
            <a:r>
              <a:rPr lang="de-DE" dirty="0" err="1">
                <a:solidFill>
                  <a:srgbClr val="141E5C"/>
                </a:solidFill>
              </a:rPr>
              <a:t>Khazaei</a:t>
            </a:r>
            <a:endParaRPr lang="de-DE" dirty="0">
              <a:solidFill>
                <a:srgbClr val="141E5C"/>
              </a:solidFill>
            </a:endParaRPr>
          </a:p>
          <a:p>
            <a:pPr algn="l"/>
            <a:r>
              <a:rPr lang="de-DE" dirty="0">
                <a:solidFill>
                  <a:srgbClr val="141E5C"/>
                </a:solidFill>
              </a:rPr>
              <a:t>Statistisches Beratungslabor </a:t>
            </a:r>
            <a:r>
              <a:rPr lang="de-DE" dirty="0" err="1">
                <a:solidFill>
                  <a:srgbClr val="141E5C"/>
                </a:solidFill>
              </a:rPr>
              <a:t>StaBLab</a:t>
            </a:r>
            <a:r>
              <a:rPr lang="de-DE" dirty="0">
                <a:solidFill>
                  <a:srgbClr val="141E5C"/>
                </a:solidFill>
              </a:rPr>
              <a:t> der LMU</a:t>
            </a:r>
          </a:p>
          <a:p>
            <a:pPr algn="l"/>
            <a:r>
              <a:rPr lang="de-DE" dirty="0">
                <a:solidFill>
                  <a:srgbClr val="141E5C"/>
                </a:solidFill>
              </a:rPr>
              <a:t>Institut für Statistik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93E3E-2B05-4557-84AE-3E29A8D8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 NACH ALTERSGRUPPEN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68C33-FD17-469D-B952-DFDD442A9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29300"/>
            <a:ext cx="7704000" cy="3350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Inhaltsplatzhalter 10">
            <a:extLst>
              <a:ext uri="{FF2B5EF4-FFF2-40B4-BE49-F238E27FC236}">
                <a16:creationId xmlns:a16="http://schemas.microsoft.com/office/drawing/2014/main" id="{5C08EBB3-C794-484D-8614-32DB19F20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1129300"/>
            <a:ext cx="7704001" cy="3466800"/>
          </a:xfrm>
        </p:spPr>
      </p:pic>
    </p:spTree>
    <p:extLst>
      <p:ext uri="{BB962C8B-B14F-4D97-AF65-F5344CB8AC3E}">
        <p14:creationId xmlns:p14="http://schemas.microsoft.com/office/powerpoint/2010/main" val="249137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83E72-BF2D-4C9A-BDB3-2B0C55ED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 NACH JAHRESZEITEN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2B5549-44F0-4B0A-B135-FCB41F62A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970B7364-0E61-4B58-BE4B-ABC0666EB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129300"/>
            <a:ext cx="7704000" cy="34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230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FB16C-EA4C-4983-8AAC-D18053E8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 NEUERKRANKUNG - HOSPITALISIERUNG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B8594B-7621-47CF-ACC6-8A351E992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D3D5845F-B41E-41F2-837E-596C45DA7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13" y="1129300"/>
            <a:ext cx="7212373" cy="3584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358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6" y="1847916"/>
            <a:ext cx="377969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Modellvorstellung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872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90B25-A44D-4721-973D-AABD2AB2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MODELLVORSTELLUNG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BDAB23-26F1-4D36-892D-703A5CF69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90039" y="1542631"/>
            <a:ext cx="6363922" cy="188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Hospitalisiert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</a:t>
            </a:r>
            <a:r>
              <a:rPr kumimoji="0" lang="el-GR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Altersgruppe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"60+")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</a:t>
            </a: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"Autumn")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Ⅰ(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"Spring")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</a:t>
            </a: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"Winter")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log(Neuerkrankte_lag1)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log(Neuerkrankte_lag2)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</a:t>
            </a:r>
            <a:r>
              <a:rPr lang="el-GR" sz="2000" dirty="0">
                <a:solidFill>
                  <a:srgbClr val="FFFFFF"/>
                </a:solidFill>
                <a:cs typeface="Hind" panose="020B0604020202020204" charset="0"/>
              </a:rPr>
              <a:t>ε</a:t>
            </a:r>
            <a:r>
              <a:rPr lang="de-DE" sz="2000" baseline="-25000" dirty="0">
                <a:solidFill>
                  <a:srgbClr val="FFFFFF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D88D526-FBDF-42C2-9232-E0983008D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039" y="3868631"/>
            <a:ext cx="6751848" cy="3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Hind" panose="020B0604020202020204" charset="0"/>
                <a:cs typeface="Hind" panose="020B0604020202020204" charset="0"/>
              </a:rPr>
              <a:t>Multiple R-squared: 0.9512	Adjusted R-squared: 0.9495 </a:t>
            </a:r>
          </a:p>
        </p:txBody>
      </p:sp>
    </p:spTree>
    <p:extLst>
      <p:ext uri="{BB962C8B-B14F-4D97-AF65-F5344CB8AC3E}">
        <p14:creationId xmlns:p14="http://schemas.microsoft.com/office/powerpoint/2010/main" val="162737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E5FE1-2187-4B13-AD93-B2DE8866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PREDICTION</a:t>
            </a:r>
            <a:r>
              <a:rPr lang="de-DE" dirty="0"/>
              <a:t> GRAPH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D520E8-8177-49F8-9AB6-8B205608F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11">
            <a:extLst>
              <a:ext uri="{FF2B5EF4-FFF2-40B4-BE49-F238E27FC236}">
                <a16:creationId xmlns:a16="http://schemas.microsoft.com/office/drawing/2014/main" id="{5D2626A9-5339-4778-8CE3-D3A019886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70" y="1129300"/>
            <a:ext cx="7932860" cy="3569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555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FDE99-A055-4D0B-9738-BBC96666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753170-86B1-41A5-B0E1-2839D767E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Infektion aufteilen in geimpft und ungeimpft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Tiefergehende Datenanalyse bzgl. Interaktionseffekten und weiterer Kovariablen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Testen von GAM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Diagnose des aktuellen Modells</a:t>
            </a:r>
            <a:endParaRPr lang="en-US" sz="200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0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6" y="1847916"/>
            <a:ext cx="377969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Diskussionsrunde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328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42"/>
          <p:cNvGrpSpPr/>
          <p:nvPr/>
        </p:nvGrpSpPr>
        <p:grpSpPr>
          <a:xfrm>
            <a:off x="200777" y="261525"/>
            <a:ext cx="1227056" cy="1245022"/>
            <a:chOff x="3605950" y="3926100"/>
            <a:chExt cx="657375" cy="667000"/>
          </a:xfrm>
        </p:grpSpPr>
        <p:sp>
          <p:nvSpPr>
            <p:cNvPr id="817" name="Google Shape;817;p42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5" name="Google Shape;855;p42"/>
          <p:cNvSpPr txBox="1">
            <a:spLocks noGrp="1"/>
          </p:cNvSpPr>
          <p:nvPr>
            <p:ph type="title"/>
          </p:nvPr>
        </p:nvSpPr>
        <p:spPr>
          <a:xfrm>
            <a:off x="456000" y="924275"/>
            <a:ext cx="6367800" cy="31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ANHANG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151AC-CFB4-494A-8610-9C7371AF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Beta Koeffizienten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4558167-63CF-456C-AE99-F8264B6F4D80}"/>
              </a:ext>
            </a:extLst>
          </p:cNvPr>
          <p:cNvSpPr/>
          <p:nvPr/>
        </p:nvSpPr>
        <p:spPr>
          <a:xfrm>
            <a:off x="1372947" y="2007201"/>
            <a:ext cx="63981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Coefficients: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			Estimate		 </a:t>
            </a:r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Pr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(&gt;|t|)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(Intercept)			 -1.83770 		 &lt; 2e-16 ***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Altersgruppe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(60+)		  1.66400		 &lt; 2e-16 ***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seasonAutumn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-0.11828 		 0.14855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seasonSpring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 0.23664	 	0.00387 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seasonWinter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 0.09325	 	0.36223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log(Neuerkrankte_lag_1) 	  1.37197		 &lt; 2e-16 ***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log(Neuerkrankte_lag_2) 	 -0.57622 	 	 &lt; 2e-16 ***</a:t>
            </a:r>
          </a:p>
        </p:txBody>
      </p:sp>
    </p:spTree>
    <p:extLst>
      <p:ext uri="{BB962C8B-B14F-4D97-AF65-F5344CB8AC3E}">
        <p14:creationId xmlns:p14="http://schemas.microsoft.com/office/powerpoint/2010/main" val="16619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3"/>
          <p:cNvGrpSpPr/>
          <p:nvPr/>
        </p:nvGrpSpPr>
        <p:grpSpPr>
          <a:xfrm>
            <a:off x="3855446" y="1102940"/>
            <a:ext cx="971700" cy="652014"/>
            <a:chOff x="3600450" y="1186000"/>
            <a:chExt cx="1457400" cy="971700"/>
          </a:xfrm>
        </p:grpSpPr>
        <p:sp>
          <p:nvSpPr>
            <p:cNvPr id="364" name="Google Shape;364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5" name="Google Shape;365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33"/>
            <p:cNvCxnSpPr>
              <a:stCxn id="36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7" name="Google Shape;367;p33"/>
          <p:cNvSpPr txBox="1">
            <a:spLocks noGrp="1"/>
          </p:cNvSpPr>
          <p:nvPr>
            <p:ph type="title" idx="3"/>
          </p:nvPr>
        </p:nvSpPr>
        <p:spPr>
          <a:xfrm>
            <a:off x="2643625" y="346050"/>
            <a:ext cx="3856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369" name="Google Shape;369;p33"/>
          <p:cNvSpPr txBox="1">
            <a:spLocks noGrp="1"/>
          </p:cNvSpPr>
          <p:nvPr>
            <p:ph type="title"/>
          </p:nvPr>
        </p:nvSpPr>
        <p:spPr>
          <a:xfrm>
            <a:off x="4126946" y="1123991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sz="3200" dirty="0"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2"/>
          </p:nvPr>
        </p:nvSpPr>
        <p:spPr>
          <a:xfrm flipH="1">
            <a:off x="1134524" y="112849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</a:t>
            </a:r>
            <a:r>
              <a:rPr lang="en-US" dirty="0" err="1"/>
              <a:t>llgemeine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endParaRPr dirty="0"/>
          </a:p>
        </p:txBody>
      </p:sp>
      <p:grpSp>
        <p:nvGrpSpPr>
          <p:cNvPr id="371" name="Google Shape;371;p33"/>
          <p:cNvGrpSpPr/>
          <p:nvPr/>
        </p:nvGrpSpPr>
        <p:grpSpPr>
          <a:xfrm flipH="1">
            <a:off x="3855451" y="1842876"/>
            <a:ext cx="971695" cy="667594"/>
            <a:chOff x="3600450" y="1186000"/>
            <a:chExt cx="1457400" cy="971700"/>
          </a:xfrm>
        </p:grpSpPr>
        <p:sp>
          <p:nvSpPr>
            <p:cNvPr id="372" name="Google Shape;372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3" name="Google Shape;373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33"/>
            <p:cNvCxnSpPr>
              <a:stCxn id="37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0" name="Google Shape;380;p33"/>
          <p:cNvSpPr txBox="1">
            <a:spLocks noGrp="1"/>
          </p:cNvSpPr>
          <p:nvPr>
            <p:ph type="subTitle" idx="5"/>
          </p:nvPr>
        </p:nvSpPr>
        <p:spPr>
          <a:xfrm flipH="1">
            <a:off x="4820788" y="1872378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Datenaufbereitung</a:t>
            </a:r>
            <a:endParaRPr dirty="0"/>
          </a:p>
        </p:txBody>
      </p:sp>
      <p:sp>
        <p:nvSpPr>
          <p:cNvPr id="382" name="Google Shape;382;p33"/>
          <p:cNvSpPr txBox="1">
            <a:spLocks noGrp="1"/>
          </p:cNvSpPr>
          <p:nvPr>
            <p:ph type="subTitle" idx="7"/>
          </p:nvPr>
        </p:nvSpPr>
        <p:spPr>
          <a:xfrm flipH="1">
            <a:off x="1126155" y="2650667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Datenanalyse</a:t>
            </a:r>
            <a:endParaRPr dirty="0"/>
          </a:p>
        </p:txBody>
      </p:sp>
      <p:sp>
        <p:nvSpPr>
          <p:cNvPr id="383" name="Google Shape;383;p33"/>
          <p:cNvSpPr txBox="1">
            <a:spLocks noGrp="1"/>
          </p:cNvSpPr>
          <p:nvPr>
            <p:ph type="title" idx="8"/>
          </p:nvPr>
        </p:nvSpPr>
        <p:spPr>
          <a:xfrm>
            <a:off x="3805671" y="1863378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02</a:t>
            </a:r>
            <a:endParaRPr sz="3200" dirty="0"/>
          </a:p>
        </p:txBody>
      </p:sp>
      <p:grpSp>
        <p:nvGrpSpPr>
          <p:cNvPr id="33" name="Google Shape;371;p33">
            <a:extLst>
              <a:ext uri="{FF2B5EF4-FFF2-40B4-BE49-F238E27FC236}">
                <a16:creationId xmlns:a16="http://schemas.microsoft.com/office/drawing/2014/main" id="{E07084DF-AB3D-4116-A08C-896DAA95D4DB}"/>
              </a:ext>
            </a:extLst>
          </p:cNvPr>
          <p:cNvGrpSpPr/>
          <p:nvPr/>
        </p:nvGrpSpPr>
        <p:grpSpPr>
          <a:xfrm flipH="1">
            <a:off x="3849093" y="3379961"/>
            <a:ext cx="971695" cy="667594"/>
            <a:chOff x="3600450" y="1186000"/>
            <a:chExt cx="1457400" cy="971700"/>
          </a:xfrm>
        </p:grpSpPr>
        <p:sp>
          <p:nvSpPr>
            <p:cNvPr id="34" name="Google Shape;372;p33">
              <a:extLst>
                <a:ext uri="{FF2B5EF4-FFF2-40B4-BE49-F238E27FC236}">
                  <a16:creationId xmlns:a16="http://schemas.microsoft.com/office/drawing/2014/main" id="{6BBE76AA-C957-409E-A38A-6834B2B58133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" name="Google Shape;373;p33">
              <a:extLst>
                <a:ext uri="{FF2B5EF4-FFF2-40B4-BE49-F238E27FC236}">
                  <a16:creationId xmlns:a16="http://schemas.microsoft.com/office/drawing/2014/main" id="{B3BF4F55-9689-4D5D-BF77-C071D6BE3E9A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74;p33">
              <a:extLst>
                <a:ext uri="{FF2B5EF4-FFF2-40B4-BE49-F238E27FC236}">
                  <a16:creationId xmlns:a16="http://schemas.microsoft.com/office/drawing/2014/main" id="{E26FFBE2-1657-452E-BD63-BA309F0DD4A6}"/>
                </a:ext>
              </a:extLst>
            </p:cNvPr>
            <p:cNvCxnSpPr>
              <a:stCxn id="3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" name="Google Shape;363;p33">
            <a:extLst>
              <a:ext uri="{FF2B5EF4-FFF2-40B4-BE49-F238E27FC236}">
                <a16:creationId xmlns:a16="http://schemas.microsoft.com/office/drawing/2014/main" id="{281F2495-8AC2-43B2-9490-F49FCD71B9D5}"/>
              </a:ext>
            </a:extLst>
          </p:cNvPr>
          <p:cNvGrpSpPr/>
          <p:nvPr/>
        </p:nvGrpSpPr>
        <p:grpSpPr>
          <a:xfrm>
            <a:off x="3849094" y="2617047"/>
            <a:ext cx="971700" cy="652014"/>
            <a:chOff x="3600450" y="1186000"/>
            <a:chExt cx="1457400" cy="971700"/>
          </a:xfrm>
        </p:grpSpPr>
        <p:sp>
          <p:nvSpPr>
            <p:cNvPr id="38" name="Google Shape;364;p33">
              <a:extLst>
                <a:ext uri="{FF2B5EF4-FFF2-40B4-BE49-F238E27FC236}">
                  <a16:creationId xmlns:a16="http://schemas.microsoft.com/office/drawing/2014/main" id="{41262F7A-250D-40D6-AB9C-16CB7A5BCFF3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" name="Google Shape;365;p33">
              <a:extLst>
                <a:ext uri="{FF2B5EF4-FFF2-40B4-BE49-F238E27FC236}">
                  <a16:creationId xmlns:a16="http://schemas.microsoft.com/office/drawing/2014/main" id="{C0294D66-A61D-4245-A6A6-CFCCF684115F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366;p33">
              <a:extLst>
                <a:ext uri="{FF2B5EF4-FFF2-40B4-BE49-F238E27FC236}">
                  <a16:creationId xmlns:a16="http://schemas.microsoft.com/office/drawing/2014/main" id="{A367905E-ED20-4C05-A6C7-9FE648717183}"/>
                </a:ext>
              </a:extLst>
            </p:cNvPr>
            <p:cNvCxnSpPr>
              <a:stCxn id="38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" name="Google Shape;363;p33">
            <a:extLst>
              <a:ext uri="{FF2B5EF4-FFF2-40B4-BE49-F238E27FC236}">
                <a16:creationId xmlns:a16="http://schemas.microsoft.com/office/drawing/2014/main" id="{D853CAB8-33A8-49DE-BFCA-A9716074D7E4}"/>
              </a:ext>
            </a:extLst>
          </p:cNvPr>
          <p:cNvGrpSpPr/>
          <p:nvPr/>
        </p:nvGrpSpPr>
        <p:grpSpPr>
          <a:xfrm>
            <a:off x="3849093" y="4158455"/>
            <a:ext cx="971700" cy="652014"/>
            <a:chOff x="3600450" y="1186000"/>
            <a:chExt cx="1457400" cy="971700"/>
          </a:xfrm>
        </p:grpSpPr>
        <p:sp>
          <p:nvSpPr>
            <p:cNvPr id="42" name="Google Shape;364;p33">
              <a:extLst>
                <a:ext uri="{FF2B5EF4-FFF2-40B4-BE49-F238E27FC236}">
                  <a16:creationId xmlns:a16="http://schemas.microsoft.com/office/drawing/2014/main" id="{EC3BABB4-DF2B-49A9-A4C0-F62D8E12741D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" name="Google Shape;365;p33">
              <a:extLst>
                <a:ext uri="{FF2B5EF4-FFF2-40B4-BE49-F238E27FC236}">
                  <a16:creationId xmlns:a16="http://schemas.microsoft.com/office/drawing/2014/main" id="{EF088562-F115-4DC4-9E83-D392F9FEC4E6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366;p33">
              <a:extLst>
                <a:ext uri="{FF2B5EF4-FFF2-40B4-BE49-F238E27FC236}">
                  <a16:creationId xmlns:a16="http://schemas.microsoft.com/office/drawing/2014/main" id="{F35D140F-7242-45ED-A54C-1A5FFDAD8112}"/>
                </a:ext>
              </a:extLst>
            </p:cNvPr>
            <p:cNvCxnSpPr>
              <a:stCxn id="4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Google Shape;369;p33">
            <a:extLst>
              <a:ext uri="{FF2B5EF4-FFF2-40B4-BE49-F238E27FC236}">
                <a16:creationId xmlns:a16="http://schemas.microsoft.com/office/drawing/2014/main" id="{ED4E828E-2BEA-4CA7-8195-C6F1339F2F85}"/>
              </a:ext>
            </a:extLst>
          </p:cNvPr>
          <p:cNvSpPr txBox="1">
            <a:spLocks/>
          </p:cNvSpPr>
          <p:nvPr/>
        </p:nvSpPr>
        <p:spPr>
          <a:xfrm>
            <a:off x="4126946" y="2641667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03</a:t>
            </a:r>
          </a:p>
        </p:txBody>
      </p:sp>
      <p:sp>
        <p:nvSpPr>
          <p:cNvPr id="46" name="Google Shape;369;p33">
            <a:extLst>
              <a:ext uri="{FF2B5EF4-FFF2-40B4-BE49-F238E27FC236}">
                <a16:creationId xmlns:a16="http://schemas.microsoft.com/office/drawing/2014/main" id="{379642E7-DE6D-48BC-8F75-FDE44F3AF218}"/>
              </a:ext>
            </a:extLst>
          </p:cNvPr>
          <p:cNvSpPr txBox="1">
            <a:spLocks/>
          </p:cNvSpPr>
          <p:nvPr/>
        </p:nvSpPr>
        <p:spPr>
          <a:xfrm>
            <a:off x="3812064" y="3412252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04</a:t>
            </a:r>
          </a:p>
        </p:txBody>
      </p:sp>
      <p:sp>
        <p:nvSpPr>
          <p:cNvPr id="47" name="Google Shape;369;p33">
            <a:extLst>
              <a:ext uri="{FF2B5EF4-FFF2-40B4-BE49-F238E27FC236}">
                <a16:creationId xmlns:a16="http://schemas.microsoft.com/office/drawing/2014/main" id="{47B02250-8DD5-4A5D-9CCC-E513DC887D92}"/>
              </a:ext>
            </a:extLst>
          </p:cNvPr>
          <p:cNvSpPr txBox="1">
            <a:spLocks/>
          </p:cNvSpPr>
          <p:nvPr/>
        </p:nvSpPr>
        <p:spPr>
          <a:xfrm>
            <a:off x="4153112" y="4183668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05</a:t>
            </a:r>
          </a:p>
        </p:txBody>
      </p:sp>
      <p:sp>
        <p:nvSpPr>
          <p:cNvPr id="48" name="Google Shape;380;p33">
            <a:extLst>
              <a:ext uri="{FF2B5EF4-FFF2-40B4-BE49-F238E27FC236}">
                <a16:creationId xmlns:a16="http://schemas.microsoft.com/office/drawing/2014/main" id="{25FCD8C2-82B5-4D0C-9EA9-FBDA7B648E41}"/>
              </a:ext>
            </a:extLst>
          </p:cNvPr>
          <p:cNvSpPr txBox="1">
            <a:spLocks/>
          </p:cNvSpPr>
          <p:nvPr/>
        </p:nvSpPr>
        <p:spPr>
          <a:xfrm flipH="1">
            <a:off x="4827146" y="3416752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n-US" dirty="0" err="1"/>
              <a:t>Modellvorstellung</a:t>
            </a:r>
            <a:endParaRPr lang="en-US" dirty="0"/>
          </a:p>
        </p:txBody>
      </p:sp>
      <p:sp>
        <p:nvSpPr>
          <p:cNvPr id="49" name="Google Shape;382;p33">
            <a:extLst>
              <a:ext uri="{FF2B5EF4-FFF2-40B4-BE49-F238E27FC236}">
                <a16:creationId xmlns:a16="http://schemas.microsoft.com/office/drawing/2014/main" id="{720BDD76-C03F-4DD1-9C82-D1D97A4D19B9}"/>
              </a:ext>
            </a:extLst>
          </p:cNvPr>
          <p:cNvSpPr txBox="1">
            <a:spLocks/>
          </p:cNvSpPr>
          <p:nvPr/>
        </p:nvSpPr>
        <p:spPr>
          <a:xfrm flipH="1">
            <a:off x="984052" y="4200062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n-US" dirty="0" err="1"/>
              <a:t>Diskussionsrunde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303A8-0720-4D86-B1C5-4F434F71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HOSPITALISIERUNG INNERHALB EINER WOCHE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6DBB9D-B759-4ED2-8F34-56A290506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9">
            <a:extLst>
              <a:ext uri="{FF2B5EF4-FFF2-40B4-BE49-F238E27FC236}">
                <a16:creationId xmlns:a16="http://schemas.microsoft.com/office/drawing/2014/main" id="{6E6BB886-4434-461F-8020-791939648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0" y="1129300"/>
            <a:ext cx="7635560" cy="3436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4502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E7E4D-00D0-44C8-A56C-F04F2E84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HOSPITALISIERUNGSINZIDENZ NACH ALTERSGRUPPEN UND IMPFSTATUS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439385-4E91-4BA6-836E-BF985B0D2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7025640A-68F3-4FE3-9E70-62A94D917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64" y="1129300"/>
            <a:ext cx="7806471" cy="3512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542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28EA7-465B-44B8-A42B-452A5F45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53D813-1846-4179-A833-3A24A0F9F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nhaltsplatzhalter 11">
            <a:extLst>
              <a:ext uri="{FF2B5EF4-FFF2-40B4-BE49-F238E27FC236}">
                <a16:creationId xmlns:a16="http://schemas.microsoft.com/office/drawing/2014/main" id="{12536DBE-7543-4AD2-A159-C3FF57D27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9" y="1129300"/>
            <a:ext cx="5069761" cy="3393376"/>
          </a:xfrm>
        </p:spPr>
      </p:pic>
      <p:pic>
        <p:nvPicPr>
          <p:cNvPr id="5" name="Inhaltsplatzhalter 11">
            <a:extLst>
              <a:ext uri="{FF2B5EF4-FFF2-40B4-BE49-F238E27FC236}">
                <a16:creationId xmlns:a16="http://schemas.microsoft.com/office/drawing/2014/main" id="{1BFD0C7F-7069-4857-BEAA-E0E2FCA73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8" y="1101750"/>
            <a:ext cx="5069761" cy="3393376"/>
          </a:xfrm>
        </p:spPr>
      </p:pic>
    </p:spTree>
    <p:extLst>
      <p:ext uri="{BB962C8B-B14F-4D97-AF65-F5344CB8AC3E}">
        <p14:creationId xmlns:p14="http://schemas.microsoft.com/office/powerpoint/2010/main" val="2895335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79B52-563F-4E93-B1F9-3D65EEC6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DIAGNOSEPLOTS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2B5516-0345-4905-875D-64B8AF465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A2EEA1BF-95E0-44B5-BFDA-024DD4E52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129300"/>
            <a:ext cx="7704000" cy="34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22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7" y="1847916"/>
            <a:ext cx="319225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Allgemeine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I</a:t>
            </a:r>
            <a:r>
              <a:rPr lang="en-US" dirty="0" err="1"/>
              <a:t>nformationen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ALLGEMEINE INFORMATIONEN</a:t>
            </a: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20000" y="1129299"/>
            <a:ext cx="7704000" cy="378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2"/>
                </a:solidFill>
              </a:rPr>
              <a:t>Hintergrund: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Als Leitkriterium für Maßnahmen gegen die weitere Ausbreitung 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des Virus dienen sinnvolle Auswertungen der Datengrundlage und 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der Bestimmung von Maßzahlen (wie </a:t>
            </a:r>
            <a:r>
              <a:rPr lang="de-DE" sz="1800" dirty="0" err="1">
                <a:solidFill>
                  <a:schemeClr val="tx2"/>
                </a:solidFill>
              </a:rPr>
              <a:t>z.B</a:t>
            </a:r>
            <a:r>
              <a:rPr lang="de-DE" sz="1800" dirty="0">
                <a:solidFill>
                  <a:schemeClr val="tx2"/>
                </a:solidFill>
              </a:rPr>
              <a:t> die Reproduktionszahl, 	die Inzidenz bzw. Hospitalisierungsinzidenz) </a:t>
            </a:r>
          </a:p>
          <a:p>
            <a:pPr marL="4953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2"/>
                </a:solidFill>
              </a:rPr>
              <a:t>Aufgabe: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Hospitalisierungsrate eine Woche in der Zukunft vorhersagen, 	dabei zeitliche und räumliche Faktoren miteinbeziehen</a:t>
            </a:r>
          </a:p>
          <a:p>
            <a:pPr marL="4953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2"/>
                </a:solidFill>
              </a:rPr>
              <a:t>Definition: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Hospitalisierungsrate: die Anzahl der zur Behandlung 	aufgenommenen Covid-19 Patienten innerhalb einer Woche</a:t>
            </a:r>
          </a:p>
          <a:p>
            <a:pPr marL="152400" indent="0">
              <a:buNone/>
            </a:pPr>
            <a:endParaRPr lang="de-DE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KRANKHEITSVERLAUF</a:t>
            </a:r>
            <a:r>
              <a:rPr lang="en-US" dirty="0"/>
              <a:t> BEI COVID-19 </a:t>
            </a:r>
            <a:r>
              <a:rPr lang="en-US" dirty="0" err="1"/>
              <a:t>PATIENTEN</a:t>
            </a:r>
            <a:endParaRPr dirty="0"/>
          </a:p>
        </p:txBody>
      </p:sp>
      <p:cxnSp>
        <p:nvCxnSpPr>
          <p:cNvPr id="1075" name="Google Shape;1075;p49"/>
          <p:cNvCxnSpPr>
            <a:cxnSpLocks/>
          </p:cNvCxnSpPr>
          <p:nvPr/>
        </p:nvCxnSpPr>
        <p:spPr>
          <a:xfrm>
            <a:off x="1525112" y="2714450"/>
            <a:ext cx="60937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6" name="Google Shape;1076;p49"/>
          <p:cNvSpPr/>
          <p:nvPr/>
        </p:nvSpPr>
        <p:spPr>
          <a:xfrm>
            <a:off x="968313" y="1399176"/>
            <a:ext cx="1113598" cy="92565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49"/>
          <p:cNvSpPr/>
          <p:nvPr/>
        </p:nvSpPr>
        <p:spPr>
          <a:xfrm>
            <a:off x="2813124" y="1423298"/>
            <a:ext cx="1093189" cy="91015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49"/>
          <p:cNvSpPr/>
          <p:nvPr/>
        </p:nvSpPr>
        <p:spPr>
          <a:xfrm>
            <a:off x="5032922" y="1410523"/>
            <a:ext cx="1113583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49"/>
          <p:cNvSpPr/>
          <p:nvPr/>
        </p:nvSpPr>
        <p:spPr>
          <a:xfrm>
            <a:off x="6762083" y="1388571"/>
            <a:ext cx="1713607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80" name="Google Shape;1080;p49"/>
          <p:cNvCxnSpPr>
            <a:cxnSpLocks/>
          </p:cNvCxnSpPr>
          <p:nvPr/>
        </p:nvCxnSpPr>
        <p:spPr>
          <a:xfrm>
            <a:off x="1525112" y="2333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49"/>
          <p:cNvCxnSpPr/>
          <p:nvPr/>
        </p:nvCxnSpPr>
        <p:spPr>
          <a:xfrm>
            <a:off x="5589714" y="2333449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49"/>
          <p:cNvCxnSpPr/>
          <p:nvPr/>
        </p:nvCxnSpPr>
        <p:spPr>
          <a:xfrm>
            <a:off x="3359719" y="2333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49"/>
          <p:cNvCxnSpPr/>
          <p:nvPr/>
        </p:nvCxnSpPr>
        <p:spPr>
          <a:xfrm>
            <a:off x="7618887" y="2333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4" name="Google Shape;1084;p49"/>
          <p:cNvSpPr txBox="1">
            <a:spLocks noGrp="1"/>
          </p:cNvSpPr>
          <p:nvPr>
            <p:ph type="ctrTitle" idx="4294967295"/>
          </p:nvPr>
        </p:nvSpPr>
        <p:spPr>
          <a:xfrm flipH="1">
            <a:off x="526777" y="3228008"/>
            <a:ext cx="3831276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1800" dirty="0" err="1"/>
              <a:t>Latenzzeit</a:t>
            </a:r>
            <a:r>
              <a:rPr lang="en-US" sz="1800" dirty="0"/>
              <a:t> (</a:t>
            </a:r>
            <a:r>
              <a:rPr lang="en-US" sz="1800" dirty="0" err="1"/>
              <a:t>nicht</a:t>
            </a:r>
            <a:r>
              <a:rPr lang="en-US" sz="1800" dirty="0"/>
              <a:t> </a:t>
            </a:r>
            <a:r>
              <a:rPr lang="en-US" sz="1800" dirty="0" err="1"/>
              <a:t>infektiös</a:t>
            </a:r>
            <a:r>
              <a:rPr lang="en-US" sz="1800" dirty="0"/>
              <a:t>): Ø 2.5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1086" name="Google Shape;1086;p49"/>
          <p:cNvSpPr txBox="1">
            <a:spLocks noGrp="1"/>
          </p:cNvSpPr>
          <p:nvPr>
            <p:ph type="ctrTitle" idx="4294967295"/>
          </p:nvPr>
        </p:nvSpPr>
        <p:spPr>
          <a:xfrm flipH="1">
            <a:off x="685816" y="1646762"/>
            <a:ext cx="1696541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Infektion</a:t>
            </a:r>
            <a:endParaRPr sz="2000" b="1" dirty="0">
              <a:solidFill>
                <a:schemeClr val="lt1"/>
              </a:solidFill>
            </a:endParaRPr>
          </a:p>
        </p:txBody>
      </p:sp>
      <p:sp>
        <p:nvSpPr>
          <p:cNvPr id="1087" name="Google Shape;1087;p49"/>
          <p:cNvSpPr txBox="1">
            <a:spLocks noGrp="1"/>
          </p:cNvSpPr>
          <p:nvPr>
            <p:ph type="ctrTitle" idx="4294967295"/>
          </p:nvPr>
        </p:nvSpPr>
        <p:spPr>
          <a:xfrm flipH="1">
            <a:off x="2823770" y="1646762"/>
            <a:ext cx="1113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Ansteckend</a:t>
            </a:r>
            <a:endParaRPr sz="2000" b="1" dirty="0">
              <a:solidFill>
                <a:schemeClr val="lt1"/>
              </a:solidFill>
            </a:endParaRPr>
          </a:p>
        </p:txBody>
      </p:sp>
      <p:sp>
        <p:nvSpPr>
          <p:cNvPr id="1089" name="Google Shape;1089;p49"/>
          <p:cNvSpPr txBox="1">
            <a:spLocks noGrp="1"/>
          </p:cNvSpPr>
          <p:nvPr>
            <p:ph type="ctrTitle" idx="4294967295"/>
          </p:nvPr>
        </p:nvSpPr>
        <p:spPr>
          <a:xfrm flipH="1">
            <a:off x="7000572" y="3346550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04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092" name="Google Shape;1092;p49"/>
          <p:cNvSpPr txBox="1">
            <a:spLocks noGrp="1"/>
          </p:cNvSpPr>
          <p:nvPr>
            <p:ph type="ctrTitle" idx="4294967295"/>
          </p:nvPr>
        </p:nvSpPr>
        <p:spPr>
          <a:xfrm flipH="1">
            <a:off x="2239242" y="4077709"/>
            <a:ext cx="265387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 err="1"/>
              <a:t>Inkubationszeit</a:t>
            </a:r>
            <a:r>
              <a:rPr lang="en-US" sz="1800" dirty="0"/>
              <a:t>: Ø 5 – 6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1094" name="Google Shape;1094;p49"/>
          <p:cNvSpPr txBox="1">
            <a:spLocks noGrp="1"/>
          </p:cNvSpPr>
          <p:nvPr>
            <p:ph type="ctrTitle" idx="4294967295"/>
          </p:nvPr>
        </p:nvSpPr>
        <p:spPr>
          <a:xfrm flipH="1">
            <a:off x="5855024" y="3217763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/>
              <a:t>Ø</a:t>
            </a:r>
            <a:r>
              <a:rPr lang="en" sz="1800" dirty="0"/>
              <a:t> 4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26" name="Google Shape;1087;p49">
            <a:extLst>
              <a:ext uri="{FF2B5EF4-FFF2-40B4-BE49-F238E27FC236}">
                <a16:creationId xmlns:a16="http://schemas.microsoft.com/office/drawing/2014/main" id="{C73329EE-895C-4A65-8B02-1F3402664EC6}"/>
              </a:ext>
            </a:extLst>
          </p:cNvPr>
          <p:cNvSpPr txBox="1">
            <a:spLocks/>
          </p:cNvSpPr>
          <p:nvPr/>
        </p:nvSpPr>
        <p:spPr>
          <a:xfrm flipH="1">
            <a:off x="5032922" y="1607443"/>
            <a:ext cx="1113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pPr algn="ctr"/>
            <a:r>
              <a:rPr lang="en-US" sz="2000" b="1" dirty="0" err="1">
                <a:solidFill>
                  <a:schemeClr val="lt1"/>
                </a:solidFill>
              </a:rPr>
              <a:t>Erste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Symptome</a:t>
            </a:r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27" name="Google Shape;1087;p49">
            <a:extLst>
              <a:ext uri="{FF2B5EF4-FFF2-40B4-BE49-F238E27FC236}">
                <a16:creationId xmlns:a16="http://schemas.microsoft.com/office/drawing/2014/main" id="{9C3169BA-9986-43E1-A8F9-DBD0025B8B31}"/>
              </a:ext>
            </a:extLst>
          </p:cNvPr>
          <p:cNvSpPr txBox="1">
            <a:spLocks/>
          </p:cNvSpPr>
          <p:nvPr/>
        </p:nvSpPr>
        <p:spPr>
          <a:xfrm flipH="1">
            <a:off x="6772288" y="1643108"/>
            <a:ext cx="1713611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pPr algn="ctr"/>
            <a:r>
              <a:rPr lang="en-US" sz="2000" b="1" dirty="0" err="1">
                <a:solidFill>
                  <a:schemeClr val="lt1"/>
                </a:solidFill>
              </a:rPr>
              <a:t>Hospitalisierung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schwerer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Fälle</a:t>
            </a:r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7CB56DD3-C534-47A7-B1AE-784207FAD93D}"/>
              </a:ext>
            </a:extLst>
          </p:cNvPr>
          <p:cNvSpPr>
            <a:spLocks/>
          </p:cNvSpPr>
          <p:nvPr/>
        </p:nvSpPr>
        <p:spPr bwMode="auto">
          <a:xfrm>
            <a:off x="1525112" y="2869989"/>
            <a:ext cx="1834607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29" name="AutoShape 13">
            <a:extLst>
              <a:ext uri="{FF2B5EF4-FFF2-40B4-BE49-F238E27FC236}">
                <a16:creationId xmlns:a16="http://schemas.microsoft.com/office/drawing/2014/main" id="{F5FE0FAA-5C8E-4541-BDB1-2CDAA1979C47}"/>
              </a:ext>
            </a:extLst>
          </p:cNvPr>
          <p:cNvSpPr>
            <a:spLocks/>
          </p:cNvSpPr>
          <p:nvPr/>
        </p:nvSpPr>
        <p:spPr bwMode="auto">
          <a:xfrm>
            <a:off x="1525112" y="3687529"/>
            <a:ext cx="4130417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" name="AutoShape 13">
            <a:extLst>
              <a:ext uri="{FF2B5EF4-FFF2-40B4-BE49-F238E27FC236}">
                <a16:creationId xmlns:a16="http://schemas.microsoft.com/office/drawing/2014/main" id="{1C6E7EDB-6F9B-4AE6-A37D-F8DC4BD7F959}"/>
              </a:ext>
            </a:extLst>
          </p:cNvPr>
          <p:cNvSpPr>
            <a:spLocks/>
          </p:cNvSpPr>
          <p:nvPr/>
        </p:nvSpPr>
        <p:spPr bwMode="auto">
          <a:xfrm>
            <a:off x="5651763" y="2865963"/>
            <a:ext cx="1967123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6" y="1847916"/>
            <a:ext cx="3903518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Datenaufbereitung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38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DATENAUFBEREITUNG</a:t>
            </a: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20000" y="1129299"/>
            <a:ext cx="7704000" cy="378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2"/>
                </a:solidFill>
              </a:rPr>
              <a:t>Finaler Datensatz:</a:t>
            </a:r>
          </a:p>
          <a:p>
            <a:pPr marL="152400" indent="0">
              <a:buNone/>
            </a:pPr>
            <a:endParaRPr lang="de-DE" sz="2000" dirty="0">
              <a:solidFill>
                <a:schemeClr val="tx2"/>
              </a:solidFill>
            </a:endParaRPr>
          </a:p>
        </p:txBody>
      </p:sp>
      <p:pic>
        <p:nvPicPr>
          <p:cNvPr id="4" name="Picture 4" descr="final.png">
            <a:extLst>
              <a:ext uri="{FF2B5EF4-FFF2-40B4-BE49-F238E27FC236}">
                <a16:creationId xmlns:a16="http://schemas.microsoft.com/office/drawing/2014/main" id="{40341DA2-E806-4136-8B94-D7FAD6257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6" y="2015685"/>
            <a:ext cx="8912150" cy="1998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38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7" y="1847916"/>
            <a:ext cx="319225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Datenanalyse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176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HOSPITALISIERUNG NACH </a:t>
            </a:r>
            <a:r>
              <a:rPr lang="de-DE" dirty="0" err="1"/>
              <a:t>LOCKDOWNSTATUS</a:t>
            </a: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20000" y="1129299"/>
            <a:ext cx="7704000" cy="378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de-DE" sz="2000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78ED6D9-4934-4AC5-90B8-8BE9F9FC9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29299"/>
            <a:ext cx="7704000" cy="34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96632"/>
      </p:ext>
    </p:extLst>
  </p:cSld>
  <p:clrMapOvr>
    <a:masterClrMapping/>
  </p:clrMapOvr>
</p:sld>
</file>

<file path=ppt/theme/theme1.xml><?xml version="1.0" encoding="utf-8"?>
<a:theme xmlns:a="http://schemas.openxmlformats.org/drawingml/2006/main" name="Coronavirus Disease by Slidesgo">
  <a:themeElements>
    <a:clrScheme name="Simple Light">
      <a:dk1>
        <a:srgbClr val="F5A785"/>
      </a:dk1>
      <a:lt1>
        <a:srgbClr val="212E73"/>
      </a:lt1>
      <a:dk2>
        <a:srgbClr val="141E5C"/>
      </a:dk2>
      <a:lt2>
        <a:srgbClr val="EFF1FF"/>
      </a:lt2>
      <a:accent1>
        <a:srgbClr val="E07A54"/>
      </a:accent1>
      <a:accent2>
        <a:srgbClr val="A83423"/>
      </a:accent2>
      <a:accent3>
        <a:srgbClr val="E97664"/>
      </a:accent3>
      <a:accent4>
        <a:srgbClr val="4A60D8"/>
      </a:accent4>
      <a:accent5>
        <a:srgbClr val="3143A7"/>
      </a:accent5>
      <a:accent6>
        <a:srgbClr val="6573BE"/>
      </a:accent6>
      <a:hlink>
        <a:srgbClr val="EFF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Office PowerPoint</Application>
  <PresentationFormat>Bildschirmpräsentation (16:9)</PresentationFormat>
  <Paragraphs>82</Paragraphs>
  <Slides>23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2" baseType="lpstr">
      <vt:lpstr>Hind</vt:lpstr>
      <vt:lpstr>Oxygen Light</vt:lpstr>
      <vt:lpstr>Arial</vt:lpstr>
      <vt:lpstr>Monaco</vt:lpstr>
      <vt:lpstr>Pathway Gothic One</vt:lpstr>
      <vt:lpstr>Oswald</vt:lpstr>
      <vt:lpstr>Roboto Condensed Light</vt:lpstr>
      <vt:lpstr>Fira Sans Extra Condensed Medium</vt:lpstr>
      <vt:lpstr>Coronavirus Disease by Slidesgo</vt:lpstr>
      <vt:lpstr>COVID-19: VORHERSAGE DER HOSPITALISIERUNGSRATE</vt:lpstr>
      <vt:lpstr>AGENDA</vt:lpstr>
      <vt:lpstr>01</vt:lpstr>
      <vt:lpstr>ALLGEMEINE INFORMATIONEN</vt:lpstr>
      <vt:lpstr>KRANKHEITSVERLAUF BEI COVID-19 PATIENTEN</vt:lpstr>
      <vt:lpstr>02</vt:lpstr>
      <vt:lpstr>DATENAUFBEREITUNG</vt:lpstr>
      <vt:lpstr>03</vt:lpstr>
      <vt:lpstr>HOSPITALISIERUNG NACH LOCKDOWNSTATUS</vt:lpstr>
      <vt:lpstr>HOSPITALISIERUNG NACH ALTERSGRUPPEN</vt:lpstr>
      <vt:lpstr>HOSPITALISIERUNG NACH JAHRESZEITEN</vt:lpstr>
      <vt:lpstr>KORRELATION NEUERKRANKUNG - HOSPITALISIERUNG</vt:lpstr>
      <vt:lpstr>04</vt:lpstr>
      <vt:lpstr>MODELLVORSTELLUNG</vt:lpstr>
      <vt:lpstr>PREDICTION GRAPH</vt:lpstr>
      <vt:lpstr>AUSBLICK</vt:lpstr>
      <vt:lpstr>05</vt:lpstr>
      <vt:lpstr>ANHANG</vt:lpstr>
      <vt:lpstr>Beta Koeffizienten</vt:lpstr>
      <vt:lpstr>VERTEILUNG HOSPITALISIERUNG INNERHALB EINER WOCHE</vt:lpstr>
      <vt:lpstr>HOSPITALISIERUNGSINZIDENZ NACH ALTERSGRUPPEN UND IMPFSTATUS</vt:lpstr>
      <vt:lpstr>PowerPoint-Präsentation</vt:lpstr>
      <vt:lpstr>DIAGNOSEPLOTS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COVID-19: VORHERSAGE DER HOSPITALISIERUNGSRATE</dc:title>
  <dc:creator>Ngoc Phu Nguyen</dc:creator>
  <cp:lastModifiedBy>Ngoc Phu Nguyen</cp:lastModifiedBy>
  <cp:revision>18</cp:revision>
  <dcterms:modified xsi:type="dcterms:W3CDTF">2021-12-11T21:16:04Z</dcterms:modified>
</cp:coreProperties>
</file>