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5"/>
  </p:notesMasterIdLst>
  <p:sldIdLst>
    <p:sldId id="256" r:id="rId2"/>
    <p:sldId id="258" r:id="rId3"/>
    <p:sldId id="264" r:id="rId4"/>
    <p:sldId id="257" r:id="rId5"/>
    <p:sldId id="274" r:id="rId6"/>
    <p:sldId id="301" r:id="rId7"/>
    <p:sldId id="318" r:id="rId8"/>
    <p:sldId id="303" r:id="rId9"/>
    <p:sldId id="304" r:id="rId10"/>
    <p:sldId id="306" r:id="rId11"/>
    <p:sldId id="307" r:id="rId12"/>
    <p:sldId id="308" r:id="rId13"/>
    <p:sldId id="310" r:id="rId14"/>
    <p:sldId id="309" r:id="rId15"/>
    <p:sldId id="311" r:id="rId16"/>
    <p:sldId id="313" r:id="rId17"/>
    <p:sldId id="312" r:id="rId18"/>
    <p:sldId id="267" r:id="rId19"/>
    <p:sldId id="317" r:id="rId20"/>
    <p:sldId id="305" r:id="rId21"/>
    <p:sldId id="314" r:id="rId22"/>
    <p:sldId id="315" r:id="rId23"/>
    <p:sldId id="316" r:id="rId2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Hind" panose="020B0604020202020204" charset="0"/>
      <p:regular r:id="rId30"/>
      <p:bold r:id="rId31"/>
    </p:embeddedFont>
    <p:embeddedFont>
      <p:font typeface="Oswald" panose="020B0604020202020204" charset="0"/>
      <p:regular r:id="rId32"/>
      <p:bold r:id="rId33"/>
    </p:embeddedFont>
    <p:embeddedFont>
      <p:font typeface="Pathway Gothic One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785"/>
    <a:srgbClr val="141E5C"/>
    <a:srgbClr val="212E73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D1AFA3-17FB-4D27-8459-2F0334C7B981}">
  <a:tblStyle styleId="{1DD1AFA3-17FB-4D27-8459-2F0334C7B9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52A1EA-5C8D-43DE-B0A8-9E8F9FCAC8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725" autoAdjust="0"/>
  </p:normalViewPr>
  <p:slideViewPr>
    <p:cSldViewPr snapToGrid="0">
      <p:cViewPr varScale="1">
        <p:scale>
          <a:sx n="140" d="100"/>
          <a:sy n="140" d="100"/>
        </p:scale>
        <p:origin x="5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800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Coefficients: Estimate Std. Error t value </a:t>
            </a:r>
            <a:r>
              <a:rPr lang="en-US" dirty="0" err="1"/>
              <a:t>Pr</a:t>
            </a:r>
            <a:r>
              <a:rPr lang="en-US" dirty="0"/>
              <a:t>(&gt;|t|) (Intercept) -1.83770 0.15982 -11.499 &lt; 2e-16 *** </a:t>
            </a:r>
            <a:r>
              <a:rPr lang="en-US" dirty="0" err="1"/>
              <a:t>Altersgruppe</a:t>
            </a:r>
            <a:r>
              <a:rPr lang="en-US" dirty="0"/>
              <a:t>(59, Inf) 1.66400 0.06008 27.698 &lt; 2e-16 *** </a:t>
            </a:r>
            <a:r>
              <a:rPr lang="en-US" dirty="0" err="1"/>
              <a:t>seasonAutumn</a:t>
            </a:r>
            <a:r>
              <a:rPr lang="en-US" dirty="0"/>
              <a:t> -0.11828 0.08151 -1.451 0.14855 </a:t>
            </a:r>
            <a:r>
              <a:rPr lang="en-US" dirty="0" err="1"/>
              <a:t>seasonSpring</a:t>
            </a:r>
            <a:r>
              <a:rPr lang="en-US" dirty="0"/>
              <a:t> 0.23664 0.08079 2.929 0.00387 ** </a:t>
            </a:r>
            <a:r>
              <a:rPr lang="en-US" dirty="0" err="1"/>
              <a:t>seasonWinter</a:t>
            </a:r>
            <a:r>
              <a:rPr lang="en-US" dirty="0"/>
              <a:t> 0.09325 0.10207 0.914 0.36223 log(lag_1) 1.37197 0.05791 23.692 &lt; 2e-16 *** log(lag_2) -0.57622 0.05312 -10.847 &lt; 2e-16 ***</a:t>
            </a:r>
          </a:p>
        </p:txBody>
      </p:sp>
    </p:spTree>
    <p:extLst>
      <p:ext uri="{BB962C8B-B14F-4D97-AF65-F5344CB8AC3E}">
        <p14:creationId xmlns:p14="http://schemas.microsoft.com/office/powerpoint/2010/main" val="2781791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988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700345baf0_2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700345baf0_2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fe0c27f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fe0c27f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fe0c27f6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fe0c27f6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234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6fe0c27f6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6fe0c27f6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00345baf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00345baf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562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e0c27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e0c27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352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000950" y="-247650"/>
            <a:ext cx="2849429" cy="2773686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417975" y="3172675"/>
            <a:ext cx="4528136" cy="2346245"/>
          </a:xfrm>
          <a:custGeom>
            <a:avLst/>
            <a:gdLst/>
            <a:ahLst/>
            <a:cxnLst/>
            <a:rect l="l" t="t" r="r" b="b"/>
            <a:pathLst>
              <a:path w="95864" h="47768" extrusionOk="0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2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76503" y="1276348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274403" y="-2"/>
            <a:ext cx="466639" cy="475690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206129" y="2908331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5400000" flipH="1">
            <a:off x="5473768" y="-470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-6299885" flipH="1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34" name="Google Shape;34;p3"/>
            <p:cNvSpPr/>
            <p:nvPr/>
          </p:nvSpPr>
          <p:spPr>
            <a:xfrm rot="10800000" flipH="1">
              <a:off x="-340050" y="0"/>
              <a:ext cx="2437096" cy="3777788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1002179" y="1828604"/>
              <a:ext cx="605716" cy="749134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-340050" y="-2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-340050" y="24557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657989" y="28221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-168727" y="179194"/>
              <a:ext cx="850947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989941" y="553203"/>
              <a:ext cx="316356" cy="478224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-196290" y="9848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43" name="Google Shape;43;p3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hasCustomPrompt="1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2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 flipH="1">
            <a:off x="-741332" y="-713203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166049" y="476298"/>
            <a:ext cx="304208" cy="31008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899477" y="-215697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7462202" y="4507253"/>
            <a:ext cx="741377" cy="755698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8"/>
          <p:cNvGrpSpPr/>
          <p:nvPr/>
        </p:nvGrpSpPr>
        <p:grpSpPr>
          <a:xfrm flipH="1">
            <a:off x="5807015" y="-636946"/>
            <a:ext cx="4224355" cy="5857441"/>
            <a:chOff x="2397737" y="2494825"/>
            <a:chExt cx="1808913" cy="2508325"/>
          </a:xfrm>
        </p:grpSpPr>
        <p:sp>
          <p:nvSpPr>
            <p:cNvPr id="81" name="Google Shape;81;p8"/>
            <p:cNvSpPr/>
            <p:nvPr/>
          </p:nvSpPr>
          <p:spPr>
            <a:xfrm>
              <a:off x="2588500" y="2494825"/>
              <a:ext cx="1618150" cy="2508325"/>
            </a:xfrm>
            <a:custGeom>
              <a:avLst/>
              <a:gdLst/>
              <a:ahLst/>
              <a:cxnLst/>
              <a:rect l="l" t="t" r="r" b="b"/>
              <a:pathLst>
                <a:path w="64726" h="100333" extrusionOk="0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3479675" y="3291600"/>
              <a:ext cx="402175" cy="497400"/>
            </a:xfrm>
            <a:custGeom>
              <a:avLst/>
              <a:gdLst/>
              <a:ahLst/>
              <a:cxnLst/>
              <a:rect l="l" t="t" r="r" b="b"/>
              <a:pathLst>
                <a:path w="16087" h="19896" extrusionOk="0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397737" y="2595675"/>
              <a:ext cx="1399375" cy="2407275"/>
            </a:xfrm>
            <a:custGeom>
              <a:avLst/>
              <a:gdLst/>
              <a:ahLst/>
              <a:cxnLst/>
              <a:rect l="l" t="t" r="r" b="b"/>
              <a:pathLst>
                <a:path w="55975" h="96291" extrusionOk="0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588500" y="2924525"/>
              <a:ext cx="360850" cy="448075"/>
            </a:xfrm>
            <a:custGeom>
              <a:avLst/>
              <a:gdLst/>
              <a:ahLst/>
              <a:cxnLst/>
              <a:rect l="l" t="t" r="r" b="b"/>
              <a:pathLst>
                <a:path w="14434" h="17923" extrusionOk="0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251150" y="2735850"/>
              <a:ext cx="480725" cy="393500"/>
            </a:xfrm>
            <a:custGeom>
              <a:avLst/>
              <a:gdLst/>
              <a:ahLst/>
              <a:cxnLst/>
              <a:rect l="l" t="t" r="r" b="b"/>
              <a:pathLst>
                <a:path w="19229" h="15740" extrusionOk="0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2702250" y="4516700"/>
              <a:ext cx="565000" cy="367425"/>
            </a:xfrm>
            <a:custGeom>
              <a:avLst/>
              <a:gdLst/>
              <a:ahLst/>
              <a:cxnLst/>
              <a:rect l="l" t="t" r="r" b="b"/>
              <a:pathLst>
                <a:path w="22600" h="14697" extrusionOk="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471550" y="4318275"/>
              <a:ext cx="210050" cy="317525"/>
            </a:xfrm>
            <a:custGeom>
              <a:avLst/>
              <a:gdLst/>
              <a:ahLst/>
              <a:cxnLst/>
              <a:rect l="l" t="t" r="r" b="b"/>
              <a:pathLst>
                <a:path w="8402" h="12701" extrusionOk="0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683950" y="3624150"/>
              <a:ext cx="613625" cy="725100"/>
            </a:xfrm>
            <a:custGeom>
              <a:avLst/>
              <a:gdLst/>
              <a:ahLst/>
              <a:cxnLst/>
              <a:rect l="l" t="t" r="r" b="b"/>
              <a:pathLst>
                <a:path w="24545" h="29004" extrusionOk="0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/>
          <p:nvPr/>
        </p:nvSpPr>
        <p:spPr>
          <a:xfrm rot="10800000">
            <a:off x="-343975" y="1842925"/>
            <a:ext cx="4344379" cy="4229085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-1893416">
            <a:off x="611114" y="3819618"/>
            <a:ext cx="647272" cy="659916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 rot="-1893416">
            <a:off x="1456235" y="4261915"/>
            <a:ext cx="385362" cy="394973"/>
          </a:xfrm>
          <a:custGeom>
            <a:avLst/>
            <a:gdLst/>
            <a:ahLst/>
            <a:cxnLst/>
            <a:rect l="l" t="t" r="r" b="b"/>
            <a:pathLst>
              <a:path w="7498" h="7685" extrusionOk="0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 rot="5400000">
            <a:off x="5468968" y="1499747"/>
            <a:ext cx="4256056" cy="4142923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"/>
          <p:cNvSpPr/>
          <p:nvPr/>
        </p:nvSpPr>
        <p:spPr>
          <a:xfrm>
            <a:off x="7974354" y="2157706"/>
            <a:ext cx="339188" cy="34578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8040018" y="3210327"/>
            <a:ext cx="953208" cy="971699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-419885" y="820373"/>
            <a:ext cx="916686" cy="934431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"/>
          <p:cNvSpPr/>
          <p:nvPr/>
        </p:nvSpPr>
        <p:spPr>
          <a:xfrm>
            <a:off x="536849" y="346049"/>
            <a:ext cx="419412" cy="427572"/>
          </a:xfrm>
          <a:custGeom>
            <a:avLst/>
            <a:gdLst/>
            <a:ahLst/>
            <a:cxnLst/>
            <a:rect l="l" t="t" r="r" b="b"/>
            <a:pathLst>
              <a:path w="12594" h="12840" extrusionOk="0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title" hasCustomPrompt="1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2"/>
          <p:cNvSpPr txBox="1">
            <a:spLocks noGrp="1"/>
          </p:cNvSpPr>
          <p:nvPr>
            <p:ph type="subTitle" idx="2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title" idx="3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4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5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6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7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 idx="8" hasCustomPrompt="1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 idx="9" hasCustomPrompt="1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4" name="Google Shape;244;p23"/>
          <p:cNvSpPr/>
          <p:nvPr/>
        </p:nvSpPr>
        <p:spPr>
          <a:xfrm rot="5400000">
            <a:off x="5272412" y="1271825"/>
            <a:ext cx="3923738" cy="3819438"/>
          </a:xfrm>
          <a:custGeom>
            <a:avLst/>
            <a:gdLst/>
            <a:ahLst/>
            <a:cxnLst/>
            <a:rect l="l" t="t" r="r" b="b"/>
            <a:pathLst>
              <a:path w="76970" h="74924" extrusionOk="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594301" y="4071975"/>
            <a:ext cx="310326" cy="3180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8024829" y="3907018"/>
            <a:ext cx="632225" cy="647949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1699825" y="1339001"/>
            <a:ext cx="411953" cy="422198"/>
          </a:xfrm>
          <a:custGeom>
            <a:avLst/>
            <a:gdLst/>
            <a:ahLst/>
            <a:cxnLst/>
            <a:rect l="l" t="t" r="r" b="b"/>
            <a:pathLst>
              <a:path w="3452" h="3538" extrusionOk="0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28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73" r:id="rId7"/>
    <p:sldLayoutId id="2147483674" r:id="rId8"/>
    <p:sldLayoutId id="2147483677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273" name="Google Shape;273;p31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1"/>
          <p:cNvSpPr/>
          <p:nvPr/>
        </p:nvSpPr>
        <p:spPr>
          <a:xfrm>
            <a:off x="5432715" y="347784"/>
            <a:ext cx="2631573" cy="971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2183321" y="1013924"/>
            <a:ext cx="6567120" cy="24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600" dirty="0"/>
              <a:t>COVID-19:</a:t>
            </a:r>
            <a:br>
              <a:rPr lang="de-DE" sz="6600" dirty="0"/>
            </a:br>
            <a:r>
              <a:rPr lang="de-DE" sz="6600" dirty="0"/>
              <a:t>V</a:t>
            </a:r>
            <a:r>
              <a:rPr lang="en-US" sz="6600" dirty="0" err="1"/>
              <a:t>ORHERSAGE</a:t>
            </a:r>
            <a:r>
              <a:rPr lang="en-US" sz="6600" dirty="0"/>
              <a:t> DER </a:t>
            </a:r>
            <a:r>
              <a:rPr lang="en-US" sz="6600" dirty="0" err="1"/>
              <a:t>HOSPITALISIERUNGSRATE</a:t>
            </a:r>
            <a:endParaRPr sz="6600"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subTitle" idx="1"/>
          </p:nvPr>
        </p:nvSpPr>
        <p:spPr>
          <a:xfrm>
            <a:off x="5361274" y="518264"/>
            <a:ext cx="280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</a:rPr>
              <a:t>Statistisches</a:t>
            </a:r>
            <a:r>
              <a:rPr lang="en-US" dirty="0">
                <a:solidFill>
                  <a:schemeClr val="dk2"/>
                </a:solidFill>
              </a:rPr>
              <a:t> </a:t>
            </a:r>
            <a:r>
              <a:rPr lang="en-US" dirty="0" err="1">
                <a:solidFill>
                  <a:schemeClr val="dk2"/>
                </a:solidFill>
              </a:rPr>
              <a:t>Praktikum</a:t>
            </a:r>
            <a:endParaRPr lang="en-US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2"/>
                </a:solidFill>
              </a:rPr>
              <a:t>W</a:t>
            </a:r>
            <a:r>
              <a:rPr lang="en-US" dirty="0">
                <a:solidFill>
                  <a:schemeClr val="dk2"/>
                </a:solidFill>
              </a:rPr>
              <a:t>iSe21/22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314" name="Google Shape;314;p31"/>
          <p:cNvGrpSpPr/>
          <p:nvPr/>
        </p:nvGrpSpPr>
        <p:grpSpPr>
          <a:xfrm>
            <a:off x="5296925" y="3752752"/>
            <a:ext cx="903819" cy="915039"/>
            <a:chOff x="4304200" y="4312250"/>
            <a:chExt cx="191325" cy="193700"/>
          </a:xfrm>
        </p:grpSpPr>
        <p:sp>
          <p:nvSpPr>
            <p:cNvPr id="315" name="Google Shape;315;p31"/>
            <p:cNvSpPr/>
            <p:nvPr/>
          </p:nvSpPr>
          <p:spPr>
            <a:xfrm>
              <a:off x="4390025" y="4365900"/>
              <a:ext cx="105500" cy="55400"/>
            </a:xfrm>
            <a:custGeom>
              <a:avLst/>
              <a:gdLst/>
              <a:ahLst/>
              <a:cxnLst/>
              <a:rect l="l" t="t" r="r" b="b"/>
              <a:pathLst>
                <a:path w="4220" h="2216" extrusionOk="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483525" y="4382550"/>
              <a:ext cx="5875" cy="5025"/>
            </a:xfrm>
            <a:custGeom>
              <a:avLst/>
              <a:gdLst/>
              <a:ahLst/>
              <a:cxnLst/>
              <a:rect l="l" t="t" r="r" b="b"/>
              <a:pathLst>
                <a:path w="235" h="201" extrusionOk="0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435600" y="4378100"/>
              <a:ext cx="58800" cy="25475"/>
            </a:xfrm>
            <a:custGeom>
              <a:avLst/>
              <a:gdLst/>
              <a:ahLst/>
              <a:cxnLst/>
              <a:rect l="l" t="t" r="r" b="b"/>
              <a:pathLst>
                <a:path w="2352" h="1019" extrusionOk="0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4469575" y="4365750"/>
              <a:ext cx="15000" cy="15925"/>
            </a:xfrm>
            <a:custGeom>
              <a:avLst/>
              <a:gdLst/>
              <a:ahLst/>
              <a:cxnLst/>
              <a:rect l="l" t="t" r="r" b="b"/>
              <a:pathLst>
                <a:path w="600" h="637" extrusionOk="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4386000" y="4312400"/>
              <a:ext cx="36425" cy="105025"/>
            </a:xfrm>
            <a:custGeom>
              <a:avLst/>
              <a:gdLst/>
              <a:ahLst/>
              <a:cxnLst/>
              <a:rect l="l" t="t" r="r" b="b"/>
              <a:pathLst>
                <a:path w="1457" h="4201" extrusionOk="0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404700" y="4315175"/>
              <a:ext cx="6450" cy="5275"/>
            </a:xfrm>
            <a:custGeom>
              <a:avLst/>
              <a:gdLst/>
              <a:ahLst/>
              <a:cxnLst/>
              <a:rect l="l" t="t" r="r" b="b"/>
              <a:pathLst>
                <a:path w="258" h="211" extrusionOk="0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4400025" y="4312250"/>
              <a:ext cx="23675" cy="55300"/>
            </a:xfrm>
            <a:custGeom>
              <a:avLst/>
              <a:gdLst/>
              <a:ahLst/>
              <a:cxnLst/>
              <a:rect l="l" t="t" r="r" b="b"/>
              <a:pathLst>
                <a:path w="947" h="2212" extrusionOk="0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386000" y="4314825"/>
              <a:ext cx="13400" cy="16450"/>
            </a:xfrm>
            <a:custGeom>
              <a:avLst/>
              <a:gdLst/>
              <a:ahLst/>
              <a:cxnLst/>
              <a:rect l="l" t="t" r="r" b="b"/>
              <a:pathLst>
                <a:path w="536" h="658" extrusionOk="0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4393100" y="4421750"/>
              <a:ext cx="67800" cy="71625"/>
            </a:xfrm>
            <a:custGeom>
              <a:avLst/>
              <a:gdLst/>
              <a:ahLst/>
              <a:cxnLst/>
              <a:rect l="l" t="t" r="r" b="b"/>
              <a:pathLst>
                <a:path w="2712" h="2865" extrusionOk="0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445750" y="4485125"/>
              <a:ext cx="4700" cy="4125"/>
            </a:xfrm>
            <a:custGeom>
              <a:avLst/>
              <a:gdLst/>
              <a:ahLst/>
              <a:cxnLst/>
              <a:rect l="l" t="t" r="r" b="b"/>
              <a:pathLst>
                <a:path w="188" h="165" extrusionOk="0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4420975" y="4453900"/>
              <a:ext cx="33650" cy="40800"/>
            </a:xfrm>
            <a:custGeom>
              <a:avLst/>
              <a:gdLst/>
              <a:ahLst/>
              <a:cxnLst/>
              <a:rect l="l" t="t" r="r" b="b"/>
              <a:pathLst>
                <a:path w="1346" h="1632" extrusionOk="0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446400" y="4471225"/>
              <a:ext cx="14500" cy="9650"/>
            </a:xfrm>
            <a:custGeom>
              <a:avLst/>
              <a:gdLst/>
              <a:ahLst/>
              <a:cxnLst/>
              <a:rect l="l" t="t" r="r" b="b"/>
              <a:pathLst>
                <a:path w="580" h="386" extrusionOk="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420150" y="4423350"/>
              <a:ext cx="53325" cy="21225"/>
            </a:xfrm>
            <a:custGeom>
              <a:avLst/>
              <a:gdLst/>
              <a:ahLst/>
              <a:cxnLst/>
              <a:rect l="l" t="t" r="r" b="b"/>
              <a:pathLst>
                <a:path w="2133" h="849" extrusionOk="0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467925" y="4437375"/>
              <a:ext cx="3825" cy="2525"/>
            </a:xfrm>
            <a:custGeom>
              <a:avLst/>
              <a:gdLst/>
              <a:ahLst/>
              <a:cxnLst/>
              <a:rect l="l" t="t" r="r" b="b"/>
              <a:pathLst>
                <a:path w="153" h="101" extrusionOk="0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4444625" y="4429150"/>
              <a:ext cx="28675" cy="16850"/>
            </a:xfrm>
            <a:custGeom>
              <a:avLst/>
              <a:gdLst/>
              <a:ahLst/>
              <a:cxnLst/>
              <a:rect l="l" t="t" r="r" b="b"/>
              <a:pathLst>
                <a:path w="1147" h="674" extrusionOk="0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464100" y="4427150"/>
              <a:ext cx="9050" cy="5575"/>
            </a:xfrm>
            <a:custGeom>
              <a:avLst/>
              <a:gdLst/>
              <a:ahLst/>
              <a:cxnLst/>
              <a:rect l="l" t="t" r="r" b="b"/>
              <a:pathLst>
                <a:path w="362" h="223" extrusionOk="0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4410325" y="4348150"/>
              <a:ext cx="48325" cy="41100"/>
            </a:xfrm>
            <a:custGeom>
              <a:avLst/>
              <a:gdLst/>
              <a:ahLst/>
              <a:cxnLst/>
              <a:rect l="l" t="t" r="r" b="b"/>
              <a:pathLst>
                <a:path w="1933" h="1644" extrusionOk="0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450425" y="4354600"/>
              <a:ext cx="3225" cy="3075"/>
            </a:xfrm>
            <a:custGeom>
              <a:avLst/>
              <a:gdLst/>
              <a:ahLst/>
              <a:cxnLst/>
              <a:rect l="l" t="t" r="r" b="b"/>
              <a:pathLst>
                <a:path w="129" h="123" extrusionOk="0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430450" y="4352025"/>
              <a:ext cx="27400" cy="20325"/>
            </a:xfrm>
            <a:custGeom>
              <a:avLst/>
              <a:gdLst/>
              <a:ahLst/>
              <a:cxnLst/>
              <a:rect l="l" t="t" r="r" b="b"/>
              <a:pathLst>
                <a:path w="1096" h="813" extrusionOk="0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441550" y="4348150"/>
              <a:ext cx="7125" cy="8900"/>
            </a:xfrm>
            <a:custGeom>
              <a:avLst/>
              <a:gdLst/>
              <a:ahLst/>
              <a:cxnLst/>
              <a:rect l="l" t="t" r="r" b="b"/>
              <a:pathLst>
                <a:path w="285" h="356" extrusionOk="0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304200" y="4418375"/>
              <a:ext cx="66850" cy="39700"/>
            </a:xfrm>
            <a:custGeom>
              <a:avLst/>
              <a:gdLst/>
              <a:ahLst/>
              <a:cxnLst/>
              <a:rect l="l" t="t" r="r" b="b"/>
              <a:pathLst>
                <a:path w="2674" h="1588" extrusionOk="0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4308700" y="4444450"/>
              <a:ext cx="3700" cy="3275"/>
            </a:xfrm>
            <a:custGeom>
              <a:avLst/>
              <a:gdLst/>
              <a:ahLst/>
              <a:cxnLst/>
              <a:rect l="l" t="t" r="r" b="b"/>
              <a:pathLst>
                <a:path w="148" h="131" extrusionOk="0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305175" y="4432050"/>
              <a:ext cx="36575" cy="18875"/>
            </a:xfrm>
            <a:custGeom>
              <a:avLst/>
              <a:gdLst/>
              <a:ahLst/>
              <a:cxnLst/>
              <a:rect l="l" t="t" r="r" b="b"/>
              <a:pathLst>
                <a:path w="1463" h="755" extrusionOk="0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312575" y="4447525"/>
              <a:ext cx="9350" cy="10475"/>
            </a:xfrm>
            <a:custGeom>
              <a:avLst/>
              <a:gdLst/>
              <a:ahLst/>
              <a:cxnLst/>
              <a:rect l="l" t="t" r="r" b="b"/>
              <a:pathLst>
                <a:path w="374" h="419" extrusionOk="0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345575" y="4401950"/>
              <a:ext cx="49800" cy="102950"/>
            </a:xfrm>
            <a:custGeom>
              <a:avLst/>
              <a:gdLst/>
              <a:ahLst/>
              <a:cxnLst/>
              <a:rect l="l" t="t" r="r" b="b"/>
              <a:pathLst>
                <a:path w="1992" h="4118" extrusionOk="0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4363250" y="4497725"/>
              <a:ext cx="5875" cy="4900"/>
            </a:xfrm>
            <a:custGeom>
              <a:avLst/>
              <a:gdLst/>
              <a:ahLst/>
              <a:cxnLst/>
              <a:rect l="l" t="t" r="r" b="b"/>
              <a:pathLst>
                <a:path w="235" h="196" extrusionOk="0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4359425" y="4451150"/>
              <a:ext cx="24350" cy="54800"/>
            </a:xfrm>
            <a:custGeom>
              <a:avLst/>
              <a:gdLst/>
              <a:ahLst/>
              <a:cxnLst/>
              <a:rect l="l" t="t" r="r" b="b"/>
              <a:pathLst>
                <a:path w="974" h="2192" extrusionOk="0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4345575" y="4484700"/>
              <a:ext cx="15975" cy="14525"/>
            </a:xfrm>
            <a:custGeom>
              <a:avLst/>
              <a:gdLst/>
              <a:ahLst/>
              <a:cxnLst/>
              <a:rect l="l" t="t" r="r" b="b"/>
              <a:pathLst>
                <a:path w="639" h="581" extrusionOk="0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4315950" y="4342225"/>
              <a:ext cx="67825" cy="49275"/>
            </a:xfrm>
            <a:custGeom>
              <a:avLst/>
              <a:gdLst/>
              <a:ahLst/>
              <a:cxnLst/>
              <a:rect l="l" t="t" r="r" b="b"/>
              <a:pathLst>
                <a:path w="2713" h="1971" extrusionOk="0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4322075" y="4351700"/>
              <a:ext cx="3400" cy="4050"/>
            </a:xfrm>
            <a:custGeom>
              <a:avLst/>
              <a:gdLst/>
              <a:ahLst/>
              <a:cxnLst/>
              <a:rect l="l" t="t" r="r" b="b"/>
              <a:pathLst>
                <a:path w="136" h="162" extrusionOk="0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4317400" y="4348475"/>
              <a:ext cx="37550" cy="23875"/>
            </a:xfrm>
            <a:custGeom>
              <a:avLst/>
              <a:gdLst/>
              <a:ahLst/>
              <a:cxnLst/>
              <a:rect l="l" t="t" r="r" b="b"/>
              <a:pathLst>
                <a:path w="1502" h="955" extrusionOk="0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4327550" y="4342125"/>
              <a:ext cx="9525" cy="11525"/>
            </a:xfrm>
            <a:custGeom>
              <a:avLst/>
              <a:gdLst/>
              <a:ahLst/>
              <a:cxnLst/>
              <a:rect l="l" t="t" r="r" b="b"/>
              <a:pathLst>
                <a:path w="381" h="461" extrusionOk="0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4324650" y="4350500"/>
              <a:ext cx="138350" cy="121425"/>
            </a:xfrm>
            <a:custGeom>
              <a:avLst/>
              <a:gdLst/>
              <a:ahLst/>
              <a:cxnLst/>
              <a:rect l="l" t="t" r="r" b="b"/>
              <a:pathLst>
                <a:path w="5534" h="4857" extrusionOk="0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335450" y="4374250"/>
              <a:ext cx="129475" cy="97300"/>
            </a:xfrm>
            <a:custGeom>
              <a:avLst/>
              <a:gdLst/>
              <a:ahLst/>
              <a:cxnLst/>
              <a:rect l="l" t="t" r="r" b="b"/>
              <a:pathLst>
                <a:path w="5179" h="3892" extrusionOk="0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359925" y="4366275"/>
              <a:ext cx="41875" cy="40150"/>
            </a:xfrm>
            <a:custGeom>
              <a:avLst/>
              <a:gdLst/>
              <a:ahLst/>
              <a:cxnLst/>
              <a:rect l="l" t="t" r="r" b="b"/>
              <a:pathLst>
                <a:path w="1675" h="1606" extrusionOk="0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404200" y="4401200"/>
              <a:ext cx="14525" cy="15550"/>
            </a:xfrm>
            <a:custGeom>
              <a:avLst/>
              <a:gdLst/>
              <a:ahLst/>
              <a:cxnLst/>
              <a:rect l="l" t="t" r="r" b="b"/>
              <a:pathLst>
                <a:path w="581" h="622" extrusionOk="0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4417400" y="4387600"/>
              <a:ext cx="23050" cy="17775"/>
            </a:xfrm>
            <a:custGeom>
              <a:avLst/>
              <a:gdLst/>
              <a:ahLst/>
              <a:cxnLst/>
              <a:rect l="l" t="t" r="r" b="b"/>
              <a:pathLst>
                <a:path w="922" h="711" extrusionOk="0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4353000" y="4420800"/>
              <a:ext cx="22875" cy="17550"/>
            </a:xfrm>
            <a:custGeom>
              <a:avLst/>
              <a:gdLst/>
              <a:ahLst/>
              <a:cxnLst/>
              <a:rect l="l" t="t" r="r" b="b"/>
              <a:pathLst>
                <a:path w="915" h="702" extrusionOk="0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311;p31">
            <a:extLst>
              <a:ext uri="{FF2B5EF4-FFF2-40B4-BE49-F238E27FC236}">
                <a16:creationId xmlns:a16="http://schemas.microsoft.com/office/drawing/2014/main" id="{D10E1018-0B4C-40CA-B640-DDD4C7B15F65}"/>
              </a:ext>
            </a:extLst>
          </p:cNvPr>
          <p:cNvSpPr/>
          <p:nvPr/>
        </p:nvSpPr>
        <p:spPr>
          <a:xfrm>
            <a:off x="285561" y="3465558"/>
            <a:ext cx="4926520" cy="1489429"/>
          </a:xfrm>
          <a:prstGeom prst="roundRect">
            <a:avLst>
              <a:gd name="adj" fmla="val 341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313;p31">
            <a:extLst>
              <a:ext uri="{FF2B5EF4-FFF2-40B4-BE49-F238E27FC236}">
                <a16:creationId xmlns:a16="http://schemas.microsoft.com/office/drawing/2014/main" id="{C0A7A41E-C6F2-4A8F-BDFA-04A02BFC3C91}"/>
              </a:ext>
            </a:extLst>
          </p:cNvPr>
          <p:cNvSpPr txBox="1">
            <a:spLocks/>
          </p:cNvSpPr>
          <p:nvPr/>
        </p:nvSpPr>
        <p:spPr>
          <a:xfrm>
            <a:off x="285560" y="3618086"/>
            <a:ext cx="4839494" cy="148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1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ind"/>
              <a:buNone/>
              <a:defRPr sz="2800" b="0" i="0" u="none" strike="noStrike" cap="none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algn="l"/>
            <a:r>
              <a:rPr lang="de-DE" dirty="0">
                <a:solidFill>
                  <a:srgbClr val="141E5C"/>
                </a:solidFill>
              </a:rPr>
              <a:t>Projektpartner:</a:t>
            </a:r>
          </a:p>
          <a:p>
            <a:pPr algn="l"/>
            <a:r>
              <a:rPr lang="de-DE" dirty="0" err="1">
                <a:solidFill>
                  <a:srgbClr val="141E5C"/>
                </a:solidFill>
              </a:rPr>
              <a:t>Yeganeh</a:t>
            </a:r>
            <a:r>
              <a:rPr lang="de-DE" dirty="0">
                <a:solidFill>
                  <a:srgbClr val="141E5C"/>
                </a:solidFill>
              </a:rPr>
              <a:t> </a:t>
            </a:r>
            <a:r>
              <a:rPr lang="de-DE" dirty="0" err="1">
                <a:solidFill>
                  <a:srgbClr val="141E5C"/>
                </a:solidFill>
              </a:rPr>
              <a:t>Khazaei</a:t>
            </a:r>
            <a:endParaRPr lang="de-DE" dirty="0">
              <a:solidFill>
                <a:srgbClr val="141E5C"/>
              </a:solidFill>
            </a:endParaRPr>
          </a:p>
          <a:p>
            <a:pPr algn="l"/>
            <a:r>
              <a:rPr lang="de-DE" dirty="0">
                <a:solidFill>
                  <a:srgbClr val="141E5C"/>
                </a:solidFill>
              </a:rPr>
              <a:t>Statistisches Beratungslabor </a:t>
            </a:r>
            <a:r>
              <a:rPr lang="de-DE" dirty="0" err="1">
                <a:solidFill>
                  <a:srgbClr val="141E5C"/>
                </a:solidFill>
              </a:rPr>
              <a:t>StaBLab</a:t>
            </a:r>
            <a:r>
              <a:rPr lang="de-DE" dirty="0">
                <a:solidFill>
                  <a:srgbClr val="141E5C"/>
                </a:solidFill>
              </a:rPr>
              <a:t> der LMU</a:t>
            </a:r>
          </a:p>
          <a:p>
            <a:pPr algn="l"/>
            <a:r>
              <a:rPr lang="de-DE" dirty="0">
                <a:solidFill>
                  <a:srgbClr val="141E5C"/>
                </a:solidFill>
              </a:rPr>
              <a:t>Institut für Statistik</a:t>
            </a:r>
          </a:p>
        </p:txBody>
      </p:sp>
      <p:sp>
        <p:nvSpPr>
          <p:cNvPr id="87" name="Google Shape;311;p31">
            <a:extLst>
              <a:ext uri="{FF2B5EF4-FFF2-40B4-BE49-F238E27FC236}">
                <a16:creationId xmlns:a16="http://schemas.microsoft.com/office/drawing/2014/main" id="{27409653-A7A7-4CC7-82EE-978603030F30}"/>
              </a:ext>
            </a:extLst>
          </p:cNvPr>
          <p:cNvSpPr/>
          <p:nvPr/>
        </p:nvSpPr>
        <p:spPr>
          <a:xfrm>
            <a:off x="6285589" y="3465558"/>
            <a:ext cx="2456591" cy="1489428"/>
          </a:xfrm>
          <a:prstGeom prst="roundRect">
            <a:avLst>
              <a:gd name="adj" fmla="val 307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Gruppe: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Alexander Marquard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Johannes Pfeifer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Phu Nguyen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141E5C"/>
                </a:solidFill>
                <a:latin typeface="Hind" panose="020B0604020202020204" charset="0"/>
                <a:cs typeface="Hind" panose="020B0604020202020204" charset="0"/>
              </a:rPr>
              <a:t>Qian Feng</a:t>
            </a:r>
            <a:endParaRPr sz="1800" dirty="0">
              <a:solidFill>
                <a:srgbClr val="141E5C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93E3E-2B05-4557-84AE-3E29A8D8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NACH ALTERSGRUPPEN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68C33-FD17-469D-B952-DFDD442A9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29300"/>
            <a:ext cx="7704000" cy="335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3E563B4-D896-44B2-B9FB-B5FC18200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B230D3D-0EDA-45DF-9F34-278537DE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42" y="1129300"/>
            <a:ext cx="7682158" cy="3369368"/>
          </a:xfrm>
          <a:prstGeom prst="round2DiagRect">
            <a:avLst>
              <a:gd name="adj1" fmla="val 3038"/>
              <a:gd name="adj2" fmla="val 4456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A1F83D6-5E87-4E3A-9DA4-AD02A522D0AD}"/>
              </a:ext>
            </a:extLst>
          </p:cNvPr>
          <p:cNvSpPr txBox="1"/>
          <p:nvPr/>
        </p:nvSpPr>
        <p:spPr>
          <a:xfrm>
            <a:off x="8693236" y="478568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10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7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83E72-BF2D-4C9A-BDB3-2B0C55ED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 NACH JAHRESZEITEN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2B5549-44F0-4B0A-B135-FCB41F62A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970B7364-0E61-4B58-BE4B-ABC0666E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29300"/>
            <a:ext cx="7704000" cy="3466800"/>
          </a:xfrm>
          <a:prstGeom prst="round2DiagRect">
            <a:avLst>
              <a:gd name="adj1" fmla="val 6038"/>
              <a:gd name="adj2" fmla="val 5511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3155DB3-CE3B-4DA7-A802-EB038054F1D9}"/>
              </a:ext>
            </a:extLst>
          </p:cNvPr>
          <p:cNvSpPr txBox="1"/>
          <p:nvPr/>
        </p:nvSpPr>
        <p:spPr>
          <a:xfrm>
            <a:off x="8760562" y="478568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11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0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FB16C-EA4C-4983-8AAC-D18053E8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KORRELATION NEUERKRANKUNG - HOSPITALISIERUNG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B8594B-7621-47CF-ACC6-8A351E992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D3D5845F-B41E-41F2-837E-596C45DA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13" y="1129300"/>
            <a:ext cx="7212373" cy="3584550"/>
          </a:xfrm>
          <a:prstGeom prst="round2DiagRect">
            <a:avLst>
              <a:gd name="adj1" fmla="val 5054"/>
              <a:gd name="adj2" fmla="val 4569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CE5C590-B131-4DB5-8E55-0D6AEA4A9EBB}"/>
              </a:ext>
            </a:extLst>
          </p:cNvPr>
          <p:cNvSpPr txBox="1"/>
          <p:nvPr/>
        </p:nvSpPr>
        <p:spPr>
          <a:xfrm>
            <a:off x="8707662" y="4770442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12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8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77969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Modellvorstellung</a:t>
            </a:r>
            <a:endParaRPr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28A3EB0-CBE1-4952-9B83-AF1DC2EFE30C}"/>
              </a:ext>
            </a:extLst>
          </p:cNvPr>
          <p:cNvSpPr txBox="1"/>
          <p:nvPr/>
        </p:nvSpPr>
        <p:spPr>
          <a:xfrm>
            <a:off x="0" y="473996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2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90B25-A44D-4721-973D-AABD2AB2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MODELLVORSTELLUNG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BDAB23-26F1-4D36-892D-703A5CF69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90039" y="1542631"/>
            <a:ext cx="6338274" cy="188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Hospitalisiert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</a:t>
            </a:r>
            <a:r>
              <a:rPr kumimoji="0" lang="el-GR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Altersgruppe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"60+")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"Autumn")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Ⅰ(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"Spring")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</a:t>
            </a: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season</a:t>
            </a:r>
            <a:r>
              <a:rPr lang="en-US" altLang="en-US" sz="2000" baseline="-25000" dirty="0" err="1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= "Winter")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log(Neuerkrankte_lag1)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			</a:t>
            </a:r>
            <a:r>
              <a:rPr lang="el-GR" altLang="en-US" sz="2000" dirty="0">
                <a:solidFill>
                  <a:srgbClr val="F8F8F8"/>
                </a:solidFill>
                <a:latin typeface="Monaco"/>
                <a:cs typeface="Hind" panose="020B0604020202020204" charset="0"/>
              </a:rPr>
              <a:t>β</a:t>
            </a:r>
            <a:r>
              <a:rPr lang="en-US" altLang="en-US" sz="2000" baseline="-25000" dirty="0">
                <a:solidFill>
                  <a:srgbClr val="F8F8F8"/>
                </a:solidFill>
                <a:latin typeface="Hind" panose="020B0604020202020204" charset="0"/>
                <a:cs typeface="Hind" panose="020B0604020202020204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* log(Neuerkrankte_lag2)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+ </a:t>
            </a:r>
            <a:r>
              <a:rPr lang="el-GR" sz="2000" dirty="0">
                <a:solidFill>
                  <a:srgbClr val="FFFFFF"/>
                </a:solidFill>
                <a:cs typeface="Hind" panose="020B0604020202020204" charset="0"/>
              </a:rPr>
              <a:t>ε</a:t>
            </a:r>
            <a:r>
              <a:rPr lang="de-DE" sz="2000" baseline="-25000" dirty="0">
                <a:solidFill>
                  <a:srgbClr val="FFFFFF"/>
                </a:solidFill>
                <a:latin typeface="Hind" panose="020B0604020202020204" charset="0"/>
                <a:cs typeface="Hind" panose="020B060402020202020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Hind" panose="020B0604020202020204" charset="0"/>
                <a:cs typeface="Hind" panose="020B0604020202020204" charset="0"/>
              </a:rPr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D88D526-FBDF-42C2-9232-E0983008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039" y="3868631"/>
            <a:ext cx="6751848" cy="3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Hind" panose="020B0604020202020204" charset="0"/>
                <a:cs typeface="Hind" panose="020B0604020202020204" charset="0"/>
              </a:rPr>
              <a:t>Multiple R-squared: 0.9512	Adjusted R-squared: 0.9495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49CC122-5ABC-4839-A16B-C7DA7A681391}"/>
              </a:ext>
            </a:extLst>
          </p:cNvPr>
          <p:cNvSpPr txBox="1"/>
          <p:nvPr/>
        </p:nvSpPr>
        <p:spPr>
          <a:xfrm>
            <a:off x="8693236" y="475520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7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E5FE1-2187-4B13-AD93-B2DE8866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PREDICTION</a:t>
            </a:r>
            <a:r>
              <a:rPr lang="de-DE" dirty="0"/>
              <a:t> GRAPH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D520E8-8177-49F8-9AB6-8B205608F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5D2626A9-5339-4778-8CE3-D3A019886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0" y="1129300"/>
            <a:ext cx="7932860" cy="3569787"/>
          </a:xfrm>
          <a:prstGeom prst="round2DiagRect">
            <a:avLst>
              <a:gd name="adj1" fmla="val 5771"/>
              <a:gd name="adj2" fmla="val 554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7624462-570D-479B-A74B-92053CE8E5BC}"/>
              </a:ext>
            </a:extLst>
          </p:cNvPr>
          <p:cNvSpPr txBox="1"/>
          <p:nvPr/>
        </p:nvSpPr>
        <p:spPr>
          <a:xfrm>
            <a:off x="8702854" y="475520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5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FDE99-A055-4D0B-9738-BBC96666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753170-86B1-41A5-B0E1-2839D767E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Infektion aufteilen in geimpft und ungeimpft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Tiefergehende Datenanalyse bzgl. Interaktionseffekten und weiterer Kovariablen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Testen von GAM</a:t>
            </a:r>
          </a:p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</a:rPr>
              <a:t>Diagnose des aktuellen Modells</a:t>
            </a:r>
            <a:endParaRPr lang="en-US" sz="200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FADBED-0C06-49F0-ABAA-98DD2F9A6C79}"/>
              </a:ext>
            </a:extLst>
          </p:cNvPr>
          <p:cNvSpPr txBox="1"/>
          <p:nvPr/>
        </p:nvSpPr>
        <p:spPr>
          <a:xfrm>
            <a:off x="8698044" y="4778062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16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77969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Diskussionsrunde</a:t>
            </a:r>
            <a:endParaRPr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6315A03-A946-4B6E-B0BD-5F2BEEE691FF}"/>
              </a:ext>
            </a:extLst>
          </p:cNvPr>
          <p:cNvSpPr txBox="1"/>
          <p:nvPr/>
        </p:nvSpPr>
        <p:spPr>
          <a:xfrm>
            <a:off x="0" y="473996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17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2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42"/>
          <p:cNvGrpSpPr/>
          <p:nvPr/>
        </p:nvGrpSpPr>
        <p:grpSpPr>
          <a:xfrm>
            <a:off x="200777" y="261525"/>
            <a:ext cx="1227056" cy="1245022"/>
            <a:chOff x="3605950" y="3926100"/>
            <a:chExt cx="657375" cy="667000"/>
          </a:xfrm>
        </p:grpSpPr>
        <p:sp>
          <p:nvSpPr>
            <p:cNvPr id="817" name="Google Shape;817;p42"/>
            <p:cNvSpPr/>
            <p:nvPr/>
          </p:nvSpPr>
          <p:spPr>
            <a:xfrm>
              <a:off x="3911275" y="4247025"/>
              <a:ext cx="344325" cy="233925"/>
            </a:xfrm>
            <a:custGeom>
              <a:avLst/>
              <a:gdLst/>
              <a:ahLst/>
              <a:cxnLst/>
              <a:rect l="l" t="t" r="r" b="b"/>
              <a:pathLst>
                <a:path w="13773" h="9357" extrusionOk="0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4205975" y="4437000"/>
              <a:ext cx="22550" cy="18000"/>
            </a:xfrm>
            <a:custGeom>
              <a:avLst/>
              <a:gdLst/>
              <a:ahLst/>
              <a:cxnLst/>
              <a:rect l="l" t="t" r="r" b="b"/>
              <a:pathLst>
                <a:path w="902" h="720" extrusionOk="0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4060075" y="4338325"/>
              <a:ext cx="184575" cy="150325"/>
            </a:xfrm>
            <a:custGeom>
              <a:avLst/>
              <a:gdLst/>
              <a:ahLst/>
              <a:cxnLst/>
              <a:rect l="l" t="t" r="r" b="b"/>
              <a:pathLst>
                <a:path w="7383" h="6013" extrusionOk="0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4192125" y="4369600"/>
              <a:ext cx="63625" cy="35750"/>
            </a:xfrm>
            <a:custGeom>
              <a:avLst/>
              <a:gdLst/>
              <a:ahLst/>
              <a:cxnLst/>
              <a:rect l="l" t="t" r="r" b="b"/>
              <a:pathLst>
                <a:path w="2545" h="1430" extrusionOk="0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3938175" y="4030200"/>
              <a:ext cx="325150" cy="290125"/>
            </a:xfrm>
            <a:custGeom>
              <a:avLst/>
              <a:gdLst/>
              <a:ahLst/>
              <a:cxnLst/>
              <a:rect l="l" t="t" r="r" b="b"/>
              <a:pathLst>
                <a:path w="13006" h="11605" extrusionOk="0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4209200" y="4073000"/>
              <a:ext cx="18850" cy="20525"/>
            </a:xfrm>
            <a:custGeom>
              <a:avLst/>
              <a:gdLst/>
              <a:ahLst/>
              <a:cxnLst/>
              <a:rect l="l" t="t" r="r" b="b"/>
              <a:pathLst>
                <a:path w="754" h="821" extrusionOk="0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4073375" y="4054925"/>
              <a:ext cx="184625" cy="143500"/>
            </a:xfrm>
            <a:custGeom>
              <a:avLst/>
              <a:gdLst/>
              <a:ahLst/>
              <a:cxnLst/>
              <a:rect l="l" t="t" r="r" b="b"/>
              <a:pathLst>
                <a:path w="7385" h="5740" extrusionOk="0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4143475" y="4030025"/>
              <a:ext cx="48350" cy="60825"/>
            </a:xfrm>
            <a:custGeom>
              <a:avLst/>
              <a:gdLst/>
              <a:ahLst/>
              <a:cxnLst/>
              <a:rect l="l" t="t" r="r" b="b"/>
              <a:pathLst>
                <a:path w="1934" h="2433" extrusionOk="0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3816750" y="4293575"/>
              <a:ext cx="108075" cy="299525"/>
            </a:xfrm>
            <a:custGeom>
              <a:avLst/>
              <a:gdLst/>
              <a:ahLst/>
              <a:cxnLst/>
              <a:rect l="l" t="t" r="r" b="b"/>
              <a:pathLst>
                <a:path w="4323" h="11981" extrusionOk="0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3850400" y="4567250"/>
              <a:ext cx="17750" cy="15150"/>
            </a:xfrm>
            <a:custGeom>
              <a:avLst/>
              <a:gdLst/>
              <a:ahLst/>
              <a:cxnLst/>
              <a:rect l="l" t="t" r="r" b="b"/>
              <a:pathLst>
                <a:path w="710" h="606" extrusionOk="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3815150" y="4435825"/>
              <a:ext cx="87775" cy="156975"/>
            </a:xfrm>
            <a:custGeom>
              <a:avLst/>
              <a:gdLst/>
              <a:ahLst/>
              <a:cxnLst/>
              <a:rect l="l" t="t" r="r" b="b"/>
              <a:pathLst>
                <a:path w="3511" h="6279" extrusionOk="0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3889850" y="4540750"/>
              <a:ext cx="35775" cy="49800"/>
            </a:xfrm>
            <a:custGeom>
              <a:avLst/>
              <a:gdLst/>
              <a:ahLst/>
              <a:cxnLst/>
              <a:rect l="l" t="t" r="r" b="b"/>
              <a:pathLst>
                <a:path w="1431" h="1992" extrusionOk="0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3950400" y="4358775"/>
              <a:ext cx="121300" cy="174050"/>
            </a:xfrm>
            <a:custGeom>
              <a:avLst/>
              <a:gdLst/>
              <a:ahLst/>
              <a:cxnLst/>
              <a:rect l="l" t="t" r="r" b="b"/>
              <a:pathLst>
                <a:path w="4852" h="6962" extrusionOk="0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4033025" y="4517825"/>
              <a:ext cx="10400" cy="8825"/>
            </a:xfrm>
            <a:custGeom>
              <a:avLst/>
              <a:gdLst/>
              <a:ahLst/>
              <a:cxnLst/>
              <a:rect l="l" t="t" r="r" b="b"/>
              <a:pathLst>
                <a:path w="416" h="353" extrusionOk="0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3994700" y="4440325"/>
              <a:ext cx="57175" cy="94850"/>
            </a:xfrm>
            <a:custGeom>
              <a:avLst/>
              <a:gdLst/>
              <a:ahLst/>
              <a:cxnLst/>
              <a:rect l="l" t="t" r="r" b="b"/>
              <a:pathLst>
                <a:path w="2287" h="3794" extrusionOk="0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040750" y="4491150"/>
              <a:ext cx="30950" cy="23550"/>
            </a:xfrm>
            <a:custGeom>
              <a:avLst/>
              <a:gdLst/>
              <a:ahLst/>
              <a:cxnLst/>
              <a:rect l="l" t="t" r="r" b="b"/>
              <a:pathLst>
                <a:path w="1238" h="942" extrusionOk="0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4042025" y="4241875"/>
              <a:ext cx="187325" cy="67300"/>
            </a:xfrm>
            <a:custGeom>
              <a:avLst/>
              <a:gdLst/>
              <a:ahLst/>
              <a:cxnLst/>
              <a:rect l="l" t="t" r="r" b="b"/>
              <a:pathLst>
                <a:path w="7493" h="2692" extrusionOk="0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4213250" y="4282900"/>
              <a:ext cx="9325" cy="8950"/>
            </a:xfrm>
            <a:custGeom>
              <a:avLst/>
              <a:gdLst/>
              <a:ahLst/>
              <a:cxnLst/>
              <a:rect l="l" t="t" r="r" b="b"/>
              <a:pathLst>
                <a:path w="373" h="358" extrusionOk="0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4124650" y="4257975"/>
              <a:ext cx="104200" cy="56200"/>
            </a:xfrm>
            <a:custGeom>
              <a:avLst/>
              <a:gdLst/>
              <a:ahLst/>
              <a:cxnLst/>
              <a:rect l="l" t="t" r="r" b="b"/>
              <a:pathLst>
                <a:path w="4168" h="2248" extrusionOk="0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4196625" y="4247875"/>
              <a:ext cx="31275" cy="20275"/>
            </a:xfrm>
            <a:custGeom>
              <a:avLst/>
              <a:gdLst/>
              <a:ahLst/>
              <a:cxnLst/>
              <a:rect l="l" t="t" r="r" b="b"/>
              <a:pathLst>
                <a:path w="1251" h="811" extrusionOk="0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3634450" y="4091550"/>
              <a:ext cx="226300" cy="136975"/>
            </a:xfrm>
            <a:custGeom>
              <a:avLst/>
              <a:gdLst/>
              <a:ahLst/>
              <a:cxnLst/>
              <a:rect l="l" t="t" r="r" b="b"/>
              <a:pathLst>
                <a:path w="9052" h="5479" extrusionOk="0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3649275" y="4109900"/>
              <a:ext cx="12825" cy="11250"/>
            </a:xfrm>
            <a:custGeom>
              <a:avLst/>
              <a:gdLst/>
              <a:ahLst/>
              <a:cxnLst/>
              <a:rect l="l" t="t" r="r" b="b"/>
              <a:pathLst>
                <a:path w="513" h="450" extrusionOk="0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3639625" y="4086000"/>
              <a:ext cx="122550" cy="91800"/>
            </a:xfrm>
            <a:custGeom>
              <a:avLst/>
              <a:gdLst/>
              <a:ahLst/>
              <a:cxnLst/>
              <a:rect l="l" t="t" r="r" b="b"/>
              <a:pathLst>
                <a:path w="4902" h="3672" extrusionOk="0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3634450" y="4142850"/>
              <a:ext cx="40450" cy="22000"/>
            </a:xfrm>
            <a:custGeom>
              <a:avLst/>
              <a:gdLst/>
              <a:ahLst/>
              <a:cxnLst/>
              <a:rect l="l" t="t" r="r" b="b"/>
              <a:pathLst>
                <a:path w="1618" h="880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3605950" y="4212400"/>
              <a:ext cx="352225" cy="211775"/>
            </a:xfrm>
            <a:custGeom>
              <a:avLst/>
              <a:gdLst/>
              <a:ahLst/>
              <a:cxnLst/>
              <a:rect l="l" t="t" r="r" b="b"/>
              <a:pathLst>
                <a:path w="14089" h="8471" extrusionOk="0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3628500" y="4378450"/>
              <a:ext cx="22400" cy="18300"/>
            </a:xfrm>
            <a:custGeom>
              <a:avLst/>
              <a:gdLst/>
              <a:ahLst/>
              <a:cxnLst/>
              <a:rect l="l" t="t" r="r" b="b"/>
              <a:pathLst>
                <a:path w="896" h="732" extrusionOk="0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3613525" y="4290350"/>
              <a:ext cx="191000" cy="142000"/>
            </a:xfrm>
            <a:custGeom>
              <a:avLst/>
              <a:gdLst/>
              <a:ahLst/>
              <a:cxnLst/>
              <a:rect l="l" t="t" r="r" b="b"/>
              <a:pathLst>
                <a:path w="7640" h="5680" extrusionOk="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3605950" y="4309975"/>
              <a:ext cx="62825" cy="34025"/>
            </a:xfrm>
            <a:custGeom>
              <a:avLst/>
              <a:gdLst/>
              <a:ahLst/>
              <a:cxnLst/>
              <a:rect l="l" t="t" r="r" b="b"/>
              <a:pathLst>
                <a:path w="2513" h="1361" extrusionOk="0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3895825" y="3926100"/>
              <a:ext cx="89875" cy="249625"/>
            </a:xfrm>
            <a:custGeom>
              <a:avLst/>
              <a:gdLst/>
              <a:ahLst/>
              <a:cxnLst/>
              <a:rect l="l" t="t" r="r" b="b"/>
              <a:pathLst>
                <a:path w="3595" h="9985" extrusionOk="0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924325" y="3934900"/>
              <a:ext cx="15475" cy="11500"/>
            </a:xfrm>
            <a:custGeom>
              <a:avLst/>
              <a:gdLst/>
              <a:ahLst/>
              <a:cxnLst/>
              <a:rect l="l" t="t" r="r" b="b"/>
              <a:pathLst>
                <a:path w="619" h="460" extrusionOk="0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3894200" y="3926250"/>
              <a:ext cx="72975" cy="130925"/>
            </a:xfrm>
            <a:custGeom>
              <a:avLst/>
              <a:gdLst/>
              <a:ahLst/>
              <a:cxnLst/>
              <a:rect l="l" t="t" r="r" b="b"/>
              <a:pathLst>
                <a:path w="2919" h="5237" extrusionOk="0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956525" y="3928350"/>
              <a:ext cx="29825" cy="41250"/>
            </a:xfrm>
            <a:custGeom>
              <a:avLst/>
              <a:gdLst/>
              <a:ahLst/>
              <a:cxnLst/>
              <a:rect l="l" t="t" r="r" b="b"/>
              <a:pathLst>
                <a:path w="1193" h="1650" extrusionOk="0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705650" y="4045050"/>
              <a:ext cx="466050" cy="424600"/>
            </a:xfrm>
            <a:custGeom>
              <a:avLst/>
              <a:gdLst/>
              <a:ahLst/>
              <a:cxnLst/>
              <a:rect l="l" t="t" r="r" b="b"/>
              <a:pathLst>
                <a:path w="18642" h="16984" extrusionOk="0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3688250" y="4141225"/>
              <a:ext cx="457850" cy="328525"/>
            </a:xfrm>
            <a:custGeom>
              <a:avLst/>
              <a:gdLst/>
              <a:ahLst/>
              <a:cxnLst/>
              <a:rect l="l" t="t" r="r" b="b"/>
              <a:pathLst>
                <a:path w="18314" h="13141" extrusionOk="0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3896775" y="4105350"/>
              <a:ext cx="155750" cy="122850"/>
            </a:xfrm>
            <a:custGeom>
              <a:avLst/>
              <a:gdLst/>
              <a:ahLst/>
              <a:cxnLst/>
              <a:rect l="l" t="t" r="r" b="b"/>
              <a:pathLst>
                <a:path w="6230" h="4914" extrusionOk="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3953800" y="4275675"/>
              <a:ext cx="60250" cy="47975"/>
            </a:xfrm>
            <a:custGeom>
              <a:avLst/>
              <a:gdLst/>
              <a:ahLst/>
              <a:cxnLst/>
              <a:rect l="l" t="t" r="r" b="b"/>
              <a:pathLst>
                <a:path w="2410" h="1919" extrusionOk="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4031900" y="4280275"/>
              <a:ext cx="60400" cy="73100"/>
            </a:xfrm>
            <a:custGeom>
              <a:avLst/>
              <a:gdLst/>
              <a:ahLst/>
              <a:cxnLst/>
              <a:rect l="l" t="t" r="r" b="b"/>
              <a:pathLst>
                <a:path w="2416" h="2924" extrusionOk="0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3782600" y="4189625"/>
              <a:ext cx="79750" cy="64000"/>
            </a:xfrm>
            <a:custGeom>
              <a:avLst/>
              <a:gdLst/>
              <a:ahLst/>
              <a:cxnLst/>
              <a:rect l="l" t="t" r="r" b="b"/>
              <a:pathLst>
                <a:path w="3190" h="2560" extrusionOk="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" name="Google Shape;855;p42"/>
          <p:cNvSpPr txBox="1">
            <a:spLocks noGrp="1"/>
          </p:cNvSpPr>
          <p:nvPr>
            <p:ph type="title"/>
          </p:nvPr>
        </p:nvSpPr>
        <p:spPr>
          <a:xfrm>
            <a:off x="456000" y="924275"/>
            <a:ext cx="6367800" cy="31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ANHANG</a:t>
            </a:r>
            <a:endParaRPr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404F8B3-7E81-4F79-86A2-BFFE348B1104}"/>
              </a:ext>
            </a:extLst>
          </p:cNvPr>
          <p:cNvSpPr txBox="1"/>
          <p:nvPr/>
        </p:nvSpPr>
        <p:spPr>
          <a:xfrm>
            <a:off x="0" y="473996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18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151AC-CFB4-494A-8610-9C7371AF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Beta Koeffizienten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4558167-63CF-456C-AE99-F8264B6F4D80}"/>
              </a:ext>
            </a:extLst>
          </p:cNvPr>
          <p:cNvSpPr/>
          <p:nvPr/>
        </p:nvSpPr>
        <p:spPr>
          <a:xfrm>
            <a:off x="1372947" y="2007201"/>
            <a:ext cx="63981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Coefficients: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			Estimate		 </a:t>
            </a:r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Pr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(&gt;|t|)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(Intercept)			 -1.83770 		 &lt; 2e-16 ***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Altersgruppe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(60+)		  1.66400		 &lt; 2e-16 ***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seasonAutumn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-0.11828 		 0.14855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seasonSpring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 0.23664	 	0.00387 ** </a:t>
            </a:r>
          </a:p>
          <a:p>
            <a:r>
              <a:rPr lang="en-US" dirty="0" err="1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seasonWinter</a:t>
            </a:r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 		  0.09325	 	0.36223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log(Neuerkrankte_lag_1) 	  1.37197		 &lt; 2e-16 *** </a:t>
            </a:r>
          </a:p>
          <a:p>
            <a:r>
              <a:rPr lang="en-US" dirty="0">
                <a:solidFill>
                  <a:schemeClr val="tx2"/>
                </a:solidFill>
                <a:latin typeface="Hind" panose="020B0604020202020204" charset="0"/>
                <a:cs typeface="Hind" panose="020B0604020202020204" charset="0"/>
              </a:rPr>
              <a:t>log(Neuerkrankte_lag_2) 	 -0.57622 	 	 &lt; 2e-16 ***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422CE17-AF56-4621-B975-3766845B2B7C}"/>
              </a:ext>
            </a:extLst>
          </p:cNvPr>
          <p:cNvSpPr txBox="1"/>
          <p:nvPr/>
        </p:nvSpPr>
        <p:spPr>
          <a:xfrm>
            <a:off x="0" y="4739962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19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3"/>
          <p:cNvGrpSpPr/>
          <p:nvPr/>
        </p:nvGrpSpPr>
        <p:grpSpPr>
          <a:xfrm>
            <a:off x="3855446" y="1102940"/>
            <a:ext cx="971700" cy="652014"/>
            <a:chOff x="3600450" y="1186000"/>
            <a:chExt cx="1457400" cy="971700"/>
          </a:xfrm>
        </p:grpSpPr>
        <p:sp>
          <p:nvSpPr>
            <p:cNvPr id="364" name="Google Shape;364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33"/>
            <p:cNvCxnSpPr>
              <a:stCxn id="36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7" name="Google Shape;367;p33"/>
          <p:cNvSpPr txBox="1">
            <a:spLocks noGrp="1"/>
          </p:cNvSpPr>
          <p:nvPr>
            <p:ph type="title" idx="3"/>
          </p:nvPr>
        </p:nvSpPr>
        <p:spPr>
          <a:xfrm>
            <a:off x="2643625" y="346050"/>
            <a:ext cx="38568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title"/>
          </p:nvPr>
        </p:nvSpPr>
        <p:spPr>
          <a:xfrm>
            <a:off x="4126946" y="1123991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2"/>
          </p:nvPr>
        </p:nvSpPr>
        <p:spPr>
          <a:xfrm flipH="1">
            <a:off x="1134524" y="1128491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</a:t>
            </a:r>
            <a:r>
              <a:rPr lang="en-US" dirty="0" err="1"/>
              <a:t>llgemeine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endParaRPr dirty="0"/>
          </a:p>
        </p:txBody>
      </p:sp>
      <p:grpSp>
        <p:nvGrpSpPr>
          <p:cNvPr id="371" name="Google Shape;371;p33"/>
          <p:cNvGrpSpPr/>
          <p:nvPr/>
        </p:nvGrpSpPr>
        <p:grpSpPr>
          <a:xfrm flipH="1">
            <a:off x="3855451" y="1842876"/>
            <a:ext cx="971695" cy="667594"/>
            <a:chOff x="3600450" y="1186000"/>
            <a:chExt cx="1457400" cy="971700"/>
          </a:xfrm>
        </p:grpSpPr>
        <p:sp>
          <p:nvSpPr>
            <p:cNvPr id="372" name="Google Shape;372;p33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3" name="Google Shape;373;p33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3"/>
            <p:cNvCxnSpPr>
              <a:stCxn id="37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0" name="Google Shape;380;p33"/>
          <p:cNvSpPr txBox="1">
            <a:spLocks noGrp="1"/>
          </p:cNvSpPr>
          <p:nvPr>
            <p:ph type="subTitle" idx="5"/>
          </p:nvPr>
        </p:nvSpPr>
        <p:spPr>
          <a:xfrm flipH="1">
            <a:off x="4820788" y="1872378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Datenaufbereitung</a:t>
            </a:r>
            <a:endParaRPr dirty="0"/>
          </a:p>
        </p:txBody>
      </p:sp>
      <p:sp>
        <p:nvSpPr>
          <p:cNvPr id="382" name="Google Shape;382;p33"/>
          <p:cNvSpPr txBox="1">
            <a:spLocks noGrp="1"/>
          </p:cNvSpPr>
          <p:nvPr>
            <p:ph type="subTitle" idx="7"/>
          </p:nvPr>
        </p:nvSpPr>
        <p:spPr>
          <a:xfrm flipH="1">
            <a:off x="1126155" y="2650667"/>
            <a:ext cx="2706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Datenanalyse</a:t>
            </a:r>
            <a:endParaRPr dirty="0"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8"/>
          </p:nvPr>
        </p:nvSpPr>
        <p:spPr>
          <a:xfrm>
            <a:off x="3805671" y="1863378"/>
            <a:ext cx="700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grpSp>
        <p:nvGrpSpPr>
          <p:cNvPr id="33" name="Google Shape;371;p33">
            <a:extLst>
              <a:ext uri="{FF2B5EF4-FFF2-40B4-BE49-F238E27FC236}">
                <a16:creationId xmlns:a16="http://schemas.microsoft.com/office/drawing/2014/main" id="{E07084DF-AB3D-4116-A08C-896DAA95D4DB}"/>
              </a:ext>
            </a:extLst>
          </p:cNvPr>
          <p:cNvGrpSpPr/>
          <p:nvPr/>
        </p:nvGrpSpPr>
        <p:grpSpPr>
          <a:xfrm flipH="1">
            <a:off x="3849093" y="3379961"/>
            <a:ext cx="971695" cy="667594"/>
            <a:chOff x="3600450" y="1186000"/>
            <a:chExt cx="1457400" cy="971700"/>
          </a:xfrm>
        </p:grpSpPr>
        <p:sp>
          <p:nvSpPr>
            <p:cNvPr id="34" name="Google Shape;372;p33">
              <a:extLst>
                <a:ext uri="{FF2B5EF4-FFF2-40B4-BE49-F238E27FC236}">
                  <a16:creationId xmlns:a16="http://schemas.microsoft.com/office/drawing/2014/main" id="{6BBE76AA-C957-409E-A38A-6834B2B5813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373;p33">
              <a:extLst>
                <a:ext uri="{FF2B5EF4-FFF2-40B4-BE49-F238E27FC236}">
                  <a16:creationId xmlns:a16="http://schemas.microsoft.com/office/drawing/2014/main" id="{B3BF4F55-9689-4D5D-BF77-C071D6BE3E9A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74;p33">
              <a:extLst>
                <a:ext uri="{FF2B5EF4-FFF2-40B4-BE49-F238E27FC236}">
                  <a16:creationId xmlns:a16="http://schemas.microsoft.com/office/drawing/2014/main" id="{E26FFBE2-1657-452E-BD63-BA309F0DD4A6}"/>
                </a:ext>
              </a:extLst>
            </p:cNvPr>
            <p:cNvCxnSpPr>
              <a:stCxn id="34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" name="Google Shape;363;p33">
            <a:extLst>
              <a:ext uri="{FF2B5EF4-FFF2-40B4-BE49-F238E27FC236}">
                <a16:creationId xmlns:a16="http://schemas.microsoft.com/office/drawing/2014/main" id="{281F2495-8AC2-43B2-9490-F49FCD71B9D5}"/>
              </a:ext>
            </a:extLst>
          </p:cNvPr>
          <p:cNvGrpSpPr/>
          <p:nvPr/>
        </p:nvGrpSpPr>
        <p:grpSpPr>
          <a:xfrm>
            <a:off x="3849094" y="2617047"/>
            <a:ext cx="971700" cy="652014"/>
            <a:chOff x="3600450" y="1186000"/>
            <a:chExt cx="1457400" cy="971700"/>
          </a:xfrm>
        </p:grpSpPr>
        <p:sp>
          <p:nvSpPr>
            <p:cNvPr id="38" name="Google Shape;364;p33">
              <a:extLst>
                <a:ext uri="{FF2B5EF4-FFF2-40B4-BE49-F238E27FC236}">
                  <a16:creationId xmlns:a16="http://schemas.microsoft.com/office/drawing/2014/main" id="{41262F7A-250D-40D6-AB9C-16CB7A5BCFF3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365;p33">
              <a:extLst>
                <a:ext uri="{FF2B5EF4-FFF2-40B4-BE49-F238E27FC236}">
                  <a16:creationId xmlns:a16="http://schemas.microsoft.com/office/drawing/2014/main" id="{C0294D66-A61D-4245-A6A6-CFCCF684115F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366;p33">
              <a:extLst>
                <a:ext uri="{FF2B5EF4-FFF2-40B4-BE49-F238E27FC236}">
                  <a16:creationId xmlns:a16="http://schemas.microsoft.com/office/drawing/2014/main" id="{A367905E-ED20-4C05-A6C7-9FE648717183}"/>
                </a:ext>
              </a:extLst>
            </p:cNvPr>
            <p:cNvCxnSpPr>
              <a:stCxn id="38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" name="Google Shape;363;p33">
            <a:extLst>
              <a:ext uri="{FF2B5EF4-FFF2-40B4-BE49-F238E27FC236}">
                <a16:creationId xmlns:a16="http://schemas.microsoft.com/office/drawing/2014/main" id="{D853CAB8-33A8-49DE-BFCA-A9716074D7E4}"/>
              </a:ext>
            </a:extLst>
          </p:cNvPr>
          <p:cNvGrpSpPr/>
          <p:nvPr/>
        </p:nvGrpSpPr>
        <p:grpSpPr>
          <a:xfrm>
            <a:off x="3849093" y="4158455"/>
            <a:ext cx="971700" cy="652014"/>
            <a:chOff x="3600450" y="1186000"/>
            <a:chExt cx="1457400" cy="971700"/>
          </a:xfrm>
        </p:grpSpPr>
        <p:sp>
          <p:nvSpPr>
            <p:cNvPr id="42" name="Google Shape;364;p33">
              <a:extLst>
                <a:ext uri="{FF2B5EF4-FFF2-40B4-BE49-F238E27FC236}">
                  <a16:creationId xmlns:a16="http://schemas.microsoft.com/office/drawing/2014/main" id="{EC3BABB4-DF2B-49A9-A4C0-F62D8E12741D}"/>
                </a:ext>
              </a:extLst>
            </p:cNvPr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" name="Google Shape;365;p33">
              <a:extLst>
                <a:ext uri="{FF2B5EF4-FFF2-40B4-BE49-F238E27FC236}">
                  <a16:creationId xmlns:a16="http://schemas.microsoft.com/office/drawing/2014/main" id="{EF088562-F115-4DC4-9E83-D392F9FEC4E6}"/>
                </a:ext>
              </a:extLst>
            </p:cNvPr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366;p33">
              <a:extLst>
                <a:ext uri="{FF2B5EF4-FFF2-40B4-BE49-F238E27FC236}">
                  <a16:creationId xmlns:a16="http://schemas.microsoft.com/office/drawing/2014/main" id="{F35D140F-7242-45ED-A54C-1A5FFDAD8112}"/>
                </a:ext>
              </a:extLst>
            </p:cNvPr>
            <p:cNvCxnSpPr>
              <a:stCxn id="4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" name="Google Shape;369;p33">
            <a:extLst>
              <a:ext uri="{FF2B5EF4-FFF2-40B4-BE49-F238E27FC236}">
                <a16:creationId xmlns:a16="http://schemas.microsoft.com/office/drawing/2014/main" id="{ED4E828E-2BEA-4CA7-8195-C6F1339F2F85}"/>
              </a:ext>
            </a:extLst>
          </p:cNvPr>
          <p:cNvSpPr txBox="1">
            <a:spLocks/>
          </p:cNvSpPr>
          <p:nvPr/>
        </p:nvSpPr>
        <p:spPr>
          <a:xfrm>
            <a:off x="4126946" y="2641667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03</a:t>
            </a:r>
          </a:p>
        </p:txBody>
      </p:sp>
      <p:sp>
        <p:nvSpPr>
          <p:cNvPr id="46" name="Google Shape;369;p33">
            <a:extLst>
              <a:ext uri="{FF2B5EF4-FFF2-40B4-BE49-F238E27FC236}">
                <a16:creationId xmlns:a16="http://schemas.microsoft.com/office/drawing/2014/main" id="{379642E7-DE6D-48BC-8F75-FDE44F3AF218}"/>
              </a:ext>
            </a:extLst>
          </p:cNvPr>
          <p:cNvSpPr txBox="1">
            <a:spLocks/>
          </p:cNvSpPr>
          <p:nvPr/>
        </p:nvSpPr>
        <p:spPr>
          <a:xfrm>
            <a:off x="3812064" y="3412252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04</a:t>
            </a:r>
          </a:p>
        </p:txBody>
      </p:sp>
      <p:sp>
        <p:nvSpPr>
          <p:cNvPr id="47" name="Google Shape;369;p33">
            <a:extLst>
              <a:ext uri="{FF2B5EF4-FFF2-40B4-BE49-F238E27FC236}">
                <a16:creationId xmlns:a16="http://schemas.microsoft.com/office/drawing/2014/main" id="{47B02250-8DD5-4A5D-9CCC-E513DC887D92}"/>
              </a:ext>
            </a:extLst>
          </p:cNvPr>
          <p:cNvSpPr txBox="1">
            <a:spLocks/>
          </p:cNvSpPr>
          <p:nvPr/>
        </p:nvSpPr>
        <p:spPr>
          <a:xfrm>
            <a:off x="4153112" y="418366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  <a:defRPr sz="3600" b="1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3200" dirty="0"/>
              <a:t>05</a:t>
            </a:r>
          </a:p>
        </p:txBody>
      </p:sp>
      <p:sp>
        <p:nvSpPr>
          <p:cNvPr id="48" name="Google Shape;380;p33">
            <a:extLst>
              <a:ext uri="{FF2B5EF4-FFF2-40B4-BE49-F238E27FC236}">
                <a16:creationId xmlns:a16="http://schemas.microsoft.com/office/drawing/2014/main" id="{25FCD8C2-82B5-4D0C-9EA9-FBDA7B648E41}"/>
              </a:ext>
            </a:extLst>
          </p:cNvPr>
          <p:cNvSpPr txBox="1">
            <a:spLocks/>
          </p:cNvSpPr>
          <p:nvPr/>
        </p:nvSpPr>
        <p:spPr>
          <a:xfrm flipH="1">
            <a:off x="4827146" y="341675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Modellvorstellung</a:t>
            </a:r>
            <a:endParaRPr lang="en-US" dirty="0"/>
          </a:p>
        </p:txBody>
      </p:sp>
      <p:sp>
        <p:nvSpPr>
          <p:cNvPr id="49" name="Google Shape;382;p33">
            <a:extLst>
              <a:ext uri="{FF2B5EF4-FFF2-40B4-BE49-F238E27FC236}">
                <a16:creationId xmlns:a16="http://schemas.microsoft.com/office/drawing/2014/main" id="{720BDD76-C03F-4DD1-9C82-D1D97A4D19B9}"/>
              </a:ext>
            </a:extLst>
          </p:cNvPr>
          <p:cNvSpPr txBox="1">
            <a:spLocks/>
          </p:cNvSpPr>
          <p:nvPr/>
        </p:nvSpPr>
        <p:spPr>
          <a:xfrm flipH="1">
            <a:off x="984052" y="4200062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en-US" dirty="0" err="1"/>
              <a:t>Diskussionsrunde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ADE2907-8C73-4175-8B11-32C3AC0F6845}"/>
              </a:ext>
            </a:extLst>
          </p:cNvPr>
          <p:cNvSpPr txBox="1"/>
          <p:nvPr/>
        </p:nvSpPr>
        <p:spPr>
          <a:xfrm>
            <a:off x="8807048" y="4761468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303A8-0720-4D86-B1C5-4F434F71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HOSPITALISIERUNG INNERHALB EINER WOCHE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DBB9D-B759-4ED2-8F34-56A290506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6E6BB886-4434-461F-8020-791939648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0" y="1129300"/>
            <a:ext cx="7635560" cy="34360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B9B6818-9944-49F2-AEFF-B3D6B91CE8A9}"/>
              </a:ext>
            </a:extLst>
          </p:cNvPr>
          <p:cNvSpPr txBox="1"/>
          <p:nvPr/>
        </p:nvSpPr>
        <p:spPr>
          <a:xfrm>
            <a:off x="0" y="473996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20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02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E7E4D-00D0-44C8-A56C-F04F2E84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HOSPITALISIERUNGSINZIDENZ NACH ALTERSGRUPPEN UND IMPFSTATUS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439385-4E91-4BA6-836E-BF985B0D2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7025640A-68F3-4FE3-9E70-62A94D917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4" y="1129300"/>
            <a:ext cx="7806471" cy="35129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7ECD8F5-B94D-4AF3-AC28-E70C2EE1EA45}"/>
              </a:ext>
            </a:extLst>
          </p:cNvPr>
          <p:cNvSpPr txBox="1"/>
          <p:nvPr/>
        </p:nvSpPr>
        <p:spPr>
          <a:xfrm>
            <a:off x="0" y="4739962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21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42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28EA7-465B-44B8-A42B-452A5F45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53D813-1846-4179-A833-3A24A0F9F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nhaltsplatzhalter 11">
            <a:extLst>
              <a:ext uri="{FF2B5EF4-FFF2-40B4-BE49-F238E27FC236}">
                <a16:creationId xmlns:a16="http://schemas.microsoft.com/office/drawing/2014/main" id="{12536DBE-7543-4AD2-A159-C3FF57D27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9" y="1129300"/>
            <a:ext cx="5069761" cy="3393376"/>
          </a:xfrm>
        </p:spPr>
      </p:pic>
      <p:pic>
        <p:nvPicPr>
          <p:cNvPr id="5" name="Inhaltsplatzhalter 11">
            <a:extLst>
              <a:ext uri="{FF2B5EF4-FFF2-40B4-BE49-F238E27FC236}">
                <a16:creationId xmlns:a16="http://schemas.microsoft.com/office/drawing/2014/main" id="{1BFD0C7F-7069-4857-BEAA-E0E2FCA73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8" y="1101750"/>
            <a:ext cx="5069761" cy="3393376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5201BF6-70DB-4AA4-841F-2D7F8092CE16}"/>
              </a:ext>
            </a:extLst>
          </p:cNvPr>
          <p:cNvSpPr txBox="1"/>
          <p:nvPr/>
        </p:nvSpPr>
        <p:spPr>
          <a:xfrm>
            <a:off x="0" y="4739962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22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35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79B52-563F-4E93-B1F9-3D65EEC6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DIAGNOSEPLOTS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B5516-0345-4905-875D-64B8AF465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A2EEA1BF-95E0-44B5-BFDA-024DD4E52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29300"/>
            <a:ext cx="7704000" cy="34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3370C4E-EA58-4BD6-96E4-F12677ED42FD}"/>
              </a:ext>
            </a:extLst>
          </p:cNvPr>
          <p:cNvSpPr txBox="1"/>
          <p:nvPr/>
        </p:nvSpPr>
        <p:spPr>
          <a:xfrm>
            <a:off x="0" y="473996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23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22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Allgemeine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</a:t>
            </a:r>
            <a:r>
              <a:rPr lang="en-US" dirty="0" err="1"/>
              <a:t>nformationen</a:t>
            </a:r>
            <a:endParaRPr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93EDD54-23D8-4594-BFED-A99C6B75FB77}"/>
              </a:ext>
            </a:extLst>
          </p:cNvPr>
          <p:cNvSpPr txBox="1"/>
          <p:nvPr/>
        </p:nvSpPr>
        <p:spPr>
          <a:xfrm>
            <a:off x="0" y="473996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3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ALLGEMEINE INFORMATIONEN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12929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Hintergrund: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Als Leitkriterium für Maßnahmen gegen die weitere Ausbreitung 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des Virus dienen sinnvolle Auswertungen der Datengrundlage und 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der Bestimmung von Maßzahlen (wie </a:t>
            </a:r>
            <a:r>
              <a:rPr lang="de-DE" sz="1800" dirty="0" err="1">
                <a:solidFill>
                  <a:schemeClr val="tx2"/>
                </a:solidFill>
              </a:rPr>
              <a:t>z.B</a:t>
            </a:r>
            <a:r>
              <a:rPr lang="de-DE" sz="1800" dirty="0">
                <a:solidFill>
                  <a:schemeClr val="tx2"/>
                </a:solidFill>
              </a:rPr>
              <a:t> die Reproduktionszahl, 	die Inzidenz bzw. Hospitalisierungsinzidenz) </a:t>
            </a:r>
          </a:p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Aufgabe: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Hospitalisierungsrate eine Woche in der Zukunft vorhersagen, 	dabei zeitliche und räumliche Faktoren miteinbeziehen</a:t>
            </a:r>
          </a:p>
          <a:p>
            <a:pPr marL="49530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2"/>
                </a:solidFill>
              </a:rPr>
              <a:t>Definition:</a:t>
            </a:r>
          </a:p>
          <a:p>
            <a:pPr marL="152400" indent="0">
              <a:buClr>
                <a:srgbClr val="FFFFFF"/>
              </a:buClr>
              <a:buNone/>
            </a:pPr>
            <a:r>
              <a:rPr lang="de-DE" sz="1800" dirty="0">
                <a:solidFill>
                  <a:schemeClr val="tx2"/>
                </a:solidFill>
              </a:rPr>
              <a:t>	Hospitalisierungsrate: die Anzahl der zur Behandlung 	aufgenommenen Covid-19 Patienten innerhalb einer Woche</a:t>
            </a:r>
          </a:p>
          <a:p>
            <a:pPr marL="152400" indent="0">
              <a:buNone/>
            </a:pP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A0E552-48B5-4870-86D4-35E4155358F1}"/>
              </a:ext>
            </a:extLst>
          </p:cNvPr>
          <p:cNvSpPr txBox="1"/>
          <p:nvPr/>
        </p:nvSpPr>
        <p:spPr>
          <a:xfrm>
            <a:off x="8792622" y="47475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4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9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KRANKHEITSVERLAUF</a:t>
            </a:r>
            <a:r>
              <a:rPr lang="en-US" dirty="0"/>
              <a:t> BEI COVID-19 </a:t>
            </a:r>
            <a:r>
              <a:rPr lang="en-US" dirty="0" err="1"/>
              <a:t>PATIENTEN</a:t>
            </a:r>
            <a:endParaRPr dirty="0"/>
          </a:p>
        </p:txBody>
      </p:sp>
      <p:cxnSp>
        <p:nvCxnSpPr>
          <p:cNvPr id="1075" name="Google Shape;1075;p49"/>
          <p:cNvCxnSpPr>
            <a:cxnSpLocks/>
          </p:cNvCxnSpPr>
          <p:nvPr/>
        </p:nvCxnSpPr>
        <p:spPr>
          <a:xfrm>
            <a:off x="1525112" y="2714450"/>
            <a:ext cx="60937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6" name="Google Shape;1076;p49"/>
          <p:cNvSpPr/>
          <p:nvPr/>
        </p:nvSpPr>
        <p:spPr>
          <a:xfrm>
            <a:off x="968313" y="1399176"/>
            <a:ext cx="1113598" cy="92565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49"/>
          <p:cNvSpPr/>
          <p:nvPr/>
        </p:nvSpPr>
        <p:spPr>
          <a:xfrm>
            <a:off x="2526123" y="1413357"/>
            <a:ext cx="1093189" cy="91015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9"/>
          <p:cNvSpPr/>
          <p:nvPr/>
        </p:nvSpPr>
        <p:spPr>
          <a:xfrm>
            <a:off x="4685851" y="1391884"/>
            <a:ext cx="1113583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9"/>
          <p:cNvSpPr/>
          <p:nvPr/>
        </p:nvSpPr>
        <p:spPr>
          <a:xfrm>
            <a:off x="6762083" y="1388571"/>
            <a:ext cx="1713607" cy="93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80" name="Google Shape;1080;p49"/>
          <p:cNvCxnSpPr>
            <a:cxnSpLocks/>
            <a:stCxn id="1076" idx="4"/>
          </p:cNvCxnSpPr>
          <p:nvPr/>
        </p:nvCxnSpPr>
        <p:spPr>
          <a:xfrm>
            <a:off x="1525112" y="2324830"/>
            <a:ext cx="0" cy="38962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49"/>
          <p:cNvCxnSpPr/>
          <p:nvPr/>
        </p:nvCxnSpPr>
        <p:spPr>
          <a:xfrm>
            <a:off x="5242643" y="2333449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49"/>
          <p:cNvCxnSpPr>
            <a:cxnSpLocks/>
            <a:stCxn id="1077" idx="4"/>
          </p:cNvCxnSpPr>
          <p:nvPr/>
        </p:nvCxnSpPr>
        <p:spPr>
          <a:xfrm>
            <a:off x="3072718" y="2323508"/>
            <a:ext cx="0" cy="39094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49"/>
          <p:cNvCxnSpPr/>
          <p:nvPr/>
        </p:nvCxnSpPr>
        <p:spPr>
          <a:xfrm>
            <a:off x="7618887" y="233345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4" name="Google Shape;1084;p49"/>
          <p:cNvSpPr txBox="1">
            <a:spLocks noGrp="1"/>
          </p:cNvSpPr>
          <p:nvPr>
            <p:ph type="ctrTitle" idx="4294967295"/>
          </p:nvPr>
        </p:nvSpPr>
        <p:spPr>
          <a:xfrm flipH="1">
            <a:off x="383278" y="3228008"/>
            <a:ext cx="3831276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dirty="0" err="1"/>
              <a:t>Latenzzeit</a:t>
            </a:r>
            <a:r>
              <a:rPr lang="en-US" sz="1800" dirty="0"/>
              <a:t> (</a:t>
            </a:r>
            <a:r>
              <a:rPr lang="en-US" sz="1800" dirty="0" err="1"/>
              <a:t>nicht</a:t>
            </a:r>
            <a:r>
              <a:rPr lang="en-US" sz="1800" dirty="0"/>
              <a:t> </a:t>
            </a:r>
            <a:r>
              <a:rPr lang="en-US" sz="1800" dirty="0" err="1"/>
              <a:t>infektiös</a:t>
            </a:r>
            <a:r>
              <a:rPr lang="en-US" sz="1800" dirty="0"/>
              <a:t>): Ø 2.5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86" name="Google Shape;1086;p49"/>
          <p:cNvSpPr txBox="1">
            <a:spLocks noGrp="1"/>
          </p:cNvSpPr>
          <p:nvPr>
            <p:ph type="ctrTitle" idx="4294967295"/>
          </p:nvPr>
        </p:nvSpPr>
        <p:spPr>
          <a:xfrm flipH="1">
            <a:off x="685816" y="1646762"/>
            <a:ext cx="1696541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Infektion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1087" name="Google Shape;1087;p49"/>
          <p:cNvSpPr txBox="1">
            <a:spLocks noGrp="1"/>
          </p:cNvSpPr>
          <p:nvPr>
            <p:ph type="ctrTitle" idx="4294967295"/>
          </p:nvPr>
        </p:nvSpPr>
        <p:spPr>
          <a:xfrm flipH="1">
            <a:off x="2526123" y="1659628"/>
            <a:ext cx="1113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Ansteckend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1089" name="Google Shape;1089;p49"/>
          <p:cNvSpPr txBox="1">
            <a:spLocks noGrp="1"/>
          </p:cNvSpPr>
          <p:nvPr>
            <p:ph type="ctrTitle" idx="4294967295"/>
          </p:nvPr>
        </p:nvSpPr>
        <p:spPr>
          <a:xfrm flipH="1">
            <a:off x="7000572" y="3346550"/>
            <a:ext cx="6666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04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092" name="Google Shape;1092;p49"/>
          <p:cNvSpPr txBox="1">
            <a:spLocks noGrp="1"/>
          </p:cNvSpPr>
          <p:nvPr>
            <p:ph type="ctrTitle" idx="4294967295"/>
          </p:nvPr>
        </p:nvSpPr>
        <p:spPr>
          <a:xfrm flipH="1">
            <a:off x="2031981" y="4075595"/>
            <a:ext cx="265387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 err="1"/>
              <a:t>Inkubationszeit</a:t>
            </a:r>
            <a:r>
              <a:rPr lang="en-US" sz="1800" dirty="0"/>
              <a:t>: Ø 5 – 6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1094" name="Google Shape;1094;p49"/>
          <p:cNvSpPr txBox="1">
            <a:spLocks noGrp="1"/>
          </p:cNvSpPr>
          <p:nvPr>
            <p:ph type="ctrTitle" idx="4294967295"/>
          </p:nvPr>
        </p:nvSpPr>
        <p:spPr>
          <a:xfrm flipH="1">
            <a:off x="5650464" y="3228008"/>
            <a:ext cx="15606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/>
              <a:t>Ø</a:t>
            </a:r>
            <a:r>
              <a:rPr lang="en" sz="1800" dirty="0"/>
              <a:t> 4 </a:t>
            </a:r>
            <a:r>
              <a:rPr lang="en-US" sz="1800" dirty="0" err="1"/>
              <a:t>Tage</a:t>
            </a:r>
            <a:endParaRPr sz="1800" dirty="0"/>
          </a:p>
        </p:txBody>
      </p:sp>
      <p:sp>
        <p:nvSpPr>
          <p:cNvPr id="26" name="Google Shape;1087;p49">
            <a:extLst>
              <a:ext uri="{FF2B5EF4-FFF2-40B4-BE49-F238E27FC236}">
                <a16:creationId xmlns:a16="http://schemas.microsoft.com/office/drawing/2014/main" id="{C73329EE-895C-4A65-8B02-1F3402664EC6}"/>
              </a:ext>
            </a:extLst>
          </p:cNvPr>
          <p:cNvSpPr txBox="1">
            <a:spLocks/>
          </p:cNvSpPr>
          <p:nvPr/>
        </p:nvSpPr>
        <p:spPr>
          <a:xfrm flipH="1">
            <a:off x="4715831" y="1589288"/>
            <a:ext cx="1113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 algn="ctr"/>
            <a:r>
              <a:rPr lang="en-US" sz="2000" b="1" dirty="0" err="1">
                <a:solidFill>
                  <a:schemeClr val="lt1"/>
                </a:solidFill>
              </a:rPr>
              <a:t>Erste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Symptome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27" name="Google Shape;1087;p49">
            <a:extLst>
              <a:ext uri="{FF2B5EF4-FFF2-40B4-BE49-F238E27FC236}">
                <a16:creationId xmlns:a16="http://schemas.microsoft.com/office/drawing/2014/main" id="{9C3169BA-9986-43E1-A8F9-DBD0025B8B31}"/>
              </a:ext>
            </a:extLst>
          </p:cNvPr>
          <p:cNvSpPr txBox="1">
            <a:spLocks/>
          </p:cNvSpPr>
          <p:nvPr/>
        </p:nvSpPr>
        <p:spPr>
          <a:xfrm flipH="1">
            <a:off x="6772288" y="1643108"/>
            <a:ext cx="1713611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 b="0" i="0" u="none" strike="noStrike" cap="non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>
            <a:pPr algn="ctr"/>
            <a:r>
              <a:rPr lang="en-US" sz="2000" b="1" dirty="0" err="1">
                <a:solidFill>
                  <a:schemeClr val="lt1"/>
                </a:solidFill>
              </a:rPr>
              <a:t>Hospitalisierung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schwerer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Fälle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28" name="AutoShape 13">
            <a:extLst>
              <a:ext uri="{FF2B5EF4-FFF2-40B4-BE49-F238E27FC236}">
                <a16:creationId xmlns:a16="http://schemas.microsoft.com/office/drawing/2014/main" id="{7CB56DD3-C534-47A7-B1AE-784207FAD93D}"/>
              </a:ext>
            </a:extLst>
          </p:cNvPr>
          <p:cNvSpPr>
            <a:spLocks/>
          </p:cNvSpPr>
          <p:nvPr/>
        </p:nvSpPr>
        <p:spPr bwMode="auto">
          <a:xfrm>
            <a:off x="1525113" y="2869989"/>
            <a:ext cx="1547606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29" name="AutoShape 13">
            <a:extLst>
              <a:ext uri="{FF2B5EF4-FFF2-40B4-BE49-F238E27FC236}">
                <a16:creationId xmlns:a16="http://schemas.microsoft.com/office/drawing/2014/main" id="{F5FE0FAA-5C8E-4541-BDB1-2CDAA1979C47}"/>
              </a:ext>
            </a:extLst>
          </p:cNvPr>
          <p:cNvSpPr>
            <a:spLocks/>
          </p:cNvSpPr>
          <p:nvPr/>
        </p:nvSpPr>
        <p:spPr bwMode="auto">
          <a:xfrm>
            <a:off x="1525112" y="3687529"/>
            <a:ext cx="3717531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" name="AutoShape 13">
            <a:extLst>
              <a:ext uri="{FF2B5EF4-FFF2-40B4-BE49-F238E27FC236}">
                <a16:creationId xmlns:a16="http://schemas.microsoft.com/office/drawing/2014/main" id="{1C6E7EDB-6F9B-4AE6-A37D-F8DC4BD7F959}"/>
              </a:ext>
            </a:extLst>
          </p:cNvPr>
          <p:cNvSpPr>
            <a:spLocks/>
          </p:cNvSpPr>
          <p:nvPr/>
        </p:nvSpPr>
        <p:spPr bwMode="auto">
          <a:xfrm>
            <a:off x="5242643" y="2865963"/>
            <a:ext cx="2376243" cy="338138"/>
          </a:xfrm>
          <a:custGeom>
            <a:avLst/>
            <a:gdLst>
              <a:gd name="T0" fmla="*/ 2013649 w 21397"/>
              <a:gd name="T1" fmla="*/ 170530 h 21407"/>
              <a:gd name="T2" fmla="*/ 2013649 w 21397"/>
              <a:gd name="T3" fmla="*/ 170530 h 21407"/>
              <a:gd name="T4" fmla="*/ 2013649 w 21397"/>
              <a:gd name="T5" fmla="*/ 170530 h 21407"/>
              <a:gd name="T6" fmla="*/ 2013649 w 21397"/>
              <a:gd name="T7" fmla="*/ 170530 h 214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97" h="21407">
                <a:moveTo>
                  <a:pt x="127" y="22"/>
                </a:moveTo>
                <a:cubicBezTo>
                  <a:pt x="80" y="-93"/>
                  <a:pt x="32" y="257"/>
                  <a:pt x="22" y="818"/>
                </a:cubicBezTo>
                <a:cubicBezTo>
                  <a:pt x="-49" y="4615"/>
                  <a:pt x="-101" y="17739"/>
                  <a:pt x="2551" y="17739"/>
                </a:cubicBezTo>
                <a:cubicBezTo>
                  <a:pt x="5450" y="17739"/>
                  <a:pt x="7783" y="14753"/>
                  <a:pt x="8489" y="14753"/>
                </a:cubicBezTo>
                <a:cubicBezTo>
                  <a:pt x="9176" y="14753"/>
                  <a:pt x="9850" y="13902"/>
                  <a:pt x="10398" y="21024"/>
                </a:cubicBezTo>
                <a:cubicBezTo>
                  <a:pt x="10425" y="21380"/>
                  <a:pt x="10468" y="21507"/>
                  <a:pt x="10505" y="21322"/>
                </a:cubicBezTo>
                <a:cubicBezTo>
                  <a:pt x="10558" y="21061"/>
                  <a:pt x="10581" y="20322"/>
                  <a:pt x="10552" y="19730"/>
                </a:cubicBezTo>
                <a:cubicBezTo>
                  <a:pt x="10406" y="16761"/>
                  <a:pt x="9857" y="9109"/>
                  <a:pt x="8066" y="9816"/>
                </a:cubicBezTo>
                <a:cubicBezTo>
                  <a:pt x="6083" y="10599"/>
                  <a:pt x="4031" y="11246"/>
                  <a:pt x="2102" y="11647"/>
                </a:cubicBezTo>
                <a:cubicBezTo>
                  <a:pt x="1094" y="11858"/>
                  <a:pt x="161" y="11423"/>
                  <a:pt x="201" y="1097"/>
                </a:cubicBezTo>
                <a:cubicBezTo>
                  <a:pt x="203" y="581"/>
                  <a:pt x="172" y="124"/>
                  <a:pt x="129" y="22"/>
                </a:cubicBezTo>
                <a:cubicBezTo>
                  <a:pt x="128" y="22"/>
                  <a:pt x="128" y="22"/>
                  <a:pt x="127" y="22"/>
                </a:cubicBezTo>
                <a:close/>
                <a:moveTo>
                  <a:pt x="21269" y="22"/>
                </a:moveTo>
                <a:cubicBezTo>
                  <a:pt x="21226" y="124"/>
                  <a:pt x="21195" y="581"/>
                  <a:pt x="21197" y="1097"/>
                </a:cubicBezTo>
                <a:cubicBezTo>
                  <a:pt x="21237" y="11423"/>
                  <a:pt x="20304" y="11858"/>
                  <a:pt x="19296" y="11647"/>
                </a:cubicBezTo>
                <a:cubicBezTo>
                  <a:pt x="17367" y="11246"/>
                  <a:pt x="15315" y="10599"/>
                  <a:pt x="13332" y="9816"/>
                </a:cubicBezTo>
                <a:cubicBezTo>
                  <a:pt x="11541" y="9109"/>
                  <a:pt x="10992" y="16761"/>
                  <a:pt x="10846" y="19730"/>
                </a:cubicBezTo>
                <a:cubicBezTo>
                  <a:pt x="10817" y="20322"/>
                  <a:pt x="10840" y="21061"/>
                  <a:pt x="10893" y="21322"/>
                </a:cubicBezTo>
                <a:cubicBezTo>
                  <a:pt x="10930" y="21507"/>
                  <a:pt x="10973" y="21380"/>
                  <a:pt x="11000" y="21024"/>
                </a:cubicBezTo>
                <a:cubicBezTo>
                  <a:pt x="11548" y="13902"/>
                  <a:pt x="12222" y="14753"/>
                  <a:pt x="12909" y="14753"/>
                </a:cubicBezTo>
                <a:cubicBezTo>
                  <a:pt x="13615" y="14753"/>
                  <a:pt x="15948" y="17739"/>
                  <a:pt x="18847" y="17739"/>
                </a:cubicBezTo>
                <a:cubicBezTo>
                  <a:pt x="21499" y="17739"/>
                  <a:pt x="21447" y="4615"/>
                  <a:pt x="21376" y="818"/>
                </a:cubicBezTo>
                <a:cubicBezTo>
                  <a:pt x="21366" y="257"/>
                  <a:pt x="21318" y="-93"/>
                  <a:pt x="21271" y="22"/>
                </a:cubicBezTo>
                <a:cubicBezTo>
                  <a:pt x="21270" y="22"/>
                  <a:pt x="21270" y="22"/>
                  <a:pt x="21269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0D876D8-B287-48F8-885A-FD5A118D4569}"/>
              </a:ext>
            </a:extLst>
          </p:cNvPr>
          <p:cNvSpPr txBox="1"/>
          <p:nvPr/>
        </p:nvSpPr>
        <p:spPr>
          <a:xfrm>
            <a:off x="8802240" y="4762822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5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6" y="1847916"/>
            <a:ext cx="3903518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Datenaufbereitung</a:t>
            </a:r>
            <a:endParaRPr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63F51C-3AF9-4911-A536-A3ACFA5D40FE}"/>
              </a:ext>
            </a:extLst>
          </p:cNvPr>
          <p:cNvSpPr txBox="1"/>
          <p:nvPr/>
        </p:nvSpPr>
        <p:spPr>
          <a:xfrm>
            <a:off x="0" y="473996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6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8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7"/>
          <p:cNvSpPr/>
          <p:nvPr/>
        </p:nvSpPr>
        <p:spPr>
          <a:xfrm>
            <a:off x="106790" y="1154683"/>
            <a:ext cx="2603038" cy="3642766"/>
          </a:xfrm>
          <a:prstGeom prst="roundRect">
            <a:avLst>
              <a:gd name="adj" fmla="val 1850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7"/>
          <p:cNvSpPr/>
          <p:nvPr/>
        </p:nvSpPr>
        <p:spPr>
          <a:xfrm rot="5400000">
            <a:off x="3120753" y="-1125678"/>
            <a:ext cx="3642765" cy="8203500"/>
          </a:xfrm>
          <a:prstGeom prst="round2SameRect">
            <a:avLst>
              <a:gd name="adj1" fmla="val 7858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7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FINALER DATENSATZ</a:t>
            </a:r>
            <a:endParaRPr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30632AF6-3CBB-463E-B844-E3032553E569}"/>
              </a:ext>
            </a:extLst>
          </p:cNvPr>
          <p:cNvGraphicFramePr>
            <a:graphicFrameLocks noGrp="1"/>
          </p:cNvGraphicFramePr>
          <p:nvPr/>
        </p:nvGraphicFramePr>
        <p:xfrm>
          <a:off x="100114" y="1457657"/>
          <a:ext cx="8930419" cy="3339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863">
                  <a:extLst>
                    <a:ext uri="{9D8B030D-6E8A-4147-A177-3AD203B41FA5}">
                      <a16:colId xmlns:a16="http://schemas.microsoft.com/office/drawing/2014/main" val="290913904"/>
                    </a:ext>
                  </a:extLst>
                </a:gridCol>
                <a:gridCol w="995906">
                  <a:extLst>
                    <a:ext uri="{9D8B030D-6E8A-4147-A177-3AD203B41FA5}">
                      <a16:colId xmlns:a16="http://schemas.microsoft.com/office/drawing/2014/main" val="1718122706"/>
                    </a:ext>
                  </a:extLst>
                </a:gridCol>
                <a:gridCol w="949118">
                  <a:extLst>
                    <a:ext uri="{9D8B030D-6E8A-4147-A177-3AD203B41FA5}">
                      <a16:colId xmlns:a16="http://schemas.microsoft.com/office/drawing/2014/main" val="2389819460"/>
                    </a:ext>
                  </a:extLst>
                </a:gridCol>
                <a:gridCol w="1249894">
                  <a:extLst>
                    <a:ext uri="{9D8B030D-6E8A-4147-A177-3AD203B41FA5}">
                      <a16:colId xmlns:a16="http://schemas.microsoft.com/office/drawing/2014/main" val="1135340093"/>
                    </a:ext>
                  </a:extLst>
                </a:gridCol>
                <a:gridCol w="1243210">
                  <a:extLst>
                    <a:ext uri="{9D8B030D-6E8A-4147-A177-3AD203B41FA5}">
                      <a16:colId xmlns:a16="http://schemas.microsoft.com/office/drawing/2014/main" val="1453748595"/>
                    </a:ext>
                  </a:extLst>
                </a:gridCol>
                <a:gridCol w="775335">
                  <a:extLst>
                    <a:ext uri="{9D8B030D-6E8A-4147-A177-3AD203B41FA5}">
                      <a16:colId xmlns:a16="http://schemas.microsoft.com/office/drawing/2014/main" val="1287149085"/>
                    </a:ext>
                  </a:extLst>
                </a:gridCol>
                <a:gridCol w="848858">
                  <a:extLst>
                    <a:ext uri="{9D8B030D-6E8A-4147-A177-3AD203B41FA5}">
                      <a16:colId xmlns:a16="http://schemas.microsoft.com/office/drawing/2014/main" val="3619281480"/>
                    </a:ext>
                  </a:extLst>
                </a:gridCol>
                <a:gridCol w="701811">
                  <a:extLst>
                    <a:ext uri="{9D8B030D-6E8A-4147-A177-3AD203B41FA5}">
                      <a16:colId xmlns:a16="http://schemas.microsoft.com/office/drawing/2014/main" val="36304984"/>
                    </a:ext>
                  </a:extLst>
                </a:gridCol>
                <a:gridCol w="715180">
                  <a:extLst>
                    <a:ext uri="{9D8B030D-6E8A-4147-A177-3AD203B41FA5}">
                      <a16:colId xmlns:a16="http://schemas.microsoft.com/office/drawing/2014/main" val="946121219"/>
                    </a:ext>
                  </a:extLst>
                </a:gridCol>
                <a:gridCol w="729244">
                  <a:extLst>
                    <a:ext uri="{9D8B030D-6E8A-4147-A177-3AD203B41FA5}">
                      <a16:colId xmlns:a16="http://schemas.microsoft.com/office/drawing/2014/main" val="1796058971"/>
                    </a:ext>
                  </a:extLst>
                </a:gridCol>
              </a:tblGrid>
              <a:tr h="601752"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Jahrwoche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Hospitalisierung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Neuerkrankung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Lag1_Neuerkrankung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Lag2_Neuerkrankung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Bundesland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Altersgruppe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Jahreszeit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Impfquote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9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Lockdown</a:t>
                      </a:r>
                      <a:endParaRPr lang="en-US" sz="9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56866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1660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7378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6499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7578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60+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1.57e-06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97095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02 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508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15977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19873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15309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00 - 59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8.08e-05</a:t>
                      </a: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460315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02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1377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6058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7378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6499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60+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3.01e-05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78747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429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13498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15977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19873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00 – 59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3.50e-05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57695"/>
                  </a:ext>
                </a:extLst>
              </a:tr>
              <a:tr h="543480"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2021 – 03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1343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5443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6058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7378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Nordrhein-Westfalen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60+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Winter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  <a:p>
                      <a:pPr algn="r"/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</a:rPr>
                        <a:t>8.79e-05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000" dirty="0">
                          <a:solidFill>
                            <a:srgbClr val="212E73"/>
                          </a:solidFill>
                          <a:latin typeface="Hind" panose="020B0604020202020204" charset="0"/>
                          <a:cs typeface="Hind" panose="020B0604020202020204" charset="0"/>
                          <a:sym typeface="Hind"/>
                        </a:rPr>
                        <a:t>1</a:t>
                      </a:r>
                      <a:endParaRPr lang="en-US" sz="1000" dirty="0">
                        <a:solidFill>
                          <a:srgbClr val="212E73"/>
                        </a:solidFill>
                        <a:latin typeface="Hind" panose="020B0604020202020204" charset="0"/>
                        <a:cs typeface="Hin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97890"/>
                  </a:ext>
                </a:extLst>
              </a:tr>
            </a:tbl>
          </a:graphicData>
        </a:graphic>
      </p:graphicFrame>
      <p:sp>
        <p:nvSpPr>
          <p:cNvPr id="3" name="Rahmen 2">
            <a:extLst>
              <a:ext uri="{FF2B5EF4-FFF2-40B4-BE49-F238E27FC236}">
                <a16:creationId xmlns:a16="http://schemas.microsoft.com/office/drawing/2014/main" id="{09429BCC-384B-43C2-9817-0BDDF6975DC4}"/>
              </a:ext>
            </a:extLst>
          </p:cNvPr>
          <p:cNvSpPr/>
          <p:nvPr/>
        </p:nvSpPr>
        <p:spPr>
          <a:xfrm>
            <a:off x="4772233" y="4224921"/>
            <a:ext cx="547305" cy="233606"/>
          </a:xfrm>
          <a:prstGeom prst="frame">
            <a:avLst>
              <a:gd name="adj1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ahmen 8">
            <a:extLst>
              <a:ext uri="{FF2B5EF4-FFF2-40B4-BE49-F238E27FC236}">
                <a16:creationId xmlns:a16="http://schemas.microsoft.com/office/drawing/2014/main" id="{38109EB6-1C42-4417-9CBB-54E786ACDCE0}"/>
              </a:ext>
            </a:extLst>
          </p:cNvPr>
          <p:cNvSpPr/>
          <p:nvPr/>
        </p:nvSpPr>
        <p:spPr>
          <a:xfrm>
            <a:off x="3530785" y="3114197"/>
            <a:ext cx="540631" cy="233606"/>
          </a:xfrm>
          <a:prstGeom prst="frame">
            <a:avLst>
              <a:gd name="adj1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ahmen 9">
            <a:extLst>
              <a:ext uri="{FF2B5EF4-FFF2-40B4-BE49-F238E27FC236}">
                <a16:creationId xmlns:a16="http://schemas.microsoft.com/office/drawing/2014/main" id="{2372DFCD-71D2-45B9-848E-95475B17E908}"/>
              </a:ext>
            </a:extLst>
          </p:cNvPr>
          <p:cNvSpPr/>
          <p:nvPr/>
        </p:nvSpPr>
        <p:spPr>
          <a:xfrm>
            <a:off x="2289337" y="2029027"/>
            <a:ext cx="513933" cy="233606"/>
          </a:xfrm>
          <a:prstGeom prst="frame">
            <a:avLst>
              <a:gd name="adj1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CF82E5-5139-4D3B-8A31-12A82DD7AB0A}"/>
              </a:ext>
            </a:extLst>
          </p:cNvPr>
          <p:cNvSpPr txBox="1"/>
          <p:nvPr/>
        </p:nvSpPr>
        <p:spPr>
          <a:xfrm>
            <a:off x="8819872" y="4756198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7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9"/>
          <p:cNvGrpSpPr/>
          <p:nvPr/>
        </p:nvGrpSpPr>
        <p:grpSpPr>
          <a:xfrm flipH="1">
            <a:off x="1052371" y="1802557"/>
            <a:ext cx="2292962" cy="1538395"/>
            <a:chOff x="3609450" y="1186000"/>
            <a:chExt cx="1448400" cy="971700"/>
          </a:xfrm>
        </p:grpSpPr>
        <p:sp>
          <p:nvSpPr>
            <p:cNvPr id="707" name="Google Shape;707;p3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8" name="Google Shape;708;p3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9"/>
            <p:cNvCxnSpPr>
              <a:stCxn id="70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1" name="Google Shape;711;p39"/>
          <p:cNvSpPr txBox="1">
            <a:spLocks noGrp="1"/>
          </p:cNvSpPr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2"/>
          </p:nvPr>
        </p:nvSpPr>
        <p:spPr>
          <a:xfrm flipH="1">
            <a:off x="3516457" y="1847916"/>
            <a:ext cx="3192251" cy="149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Datenanalyse</a:t>
            </a:r>
            <a:endParaRPr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D70DE4-753B-4B17-B434-0D0BF812347A}"/>
              </a:ext>
            </a:extLst>
          </p:cNvPr>
          <p:cNvSpPr txBox="1"/>
          <p:nvPr/>
        </p:nvSpPr>
        <p:spPr>
          <a:xfrm>
            <a:off x="0" y="473996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8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6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HOSPITALISIERUNG NACH </a:t>
            </a:r>
            <a:r>
              <a:rPr lang="de-DE" dirty="0" err="1"/>
              <a:t>LOCKDOWNSTATUS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720000" y="1129299"/>
            <a:ext cx="7704000" cy="3787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de-DE" sz="2000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78ED6D9-4934-4AC5-90B8-8BE9F9FC9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29299"/>
            <a:ext cx="7704000" cy="3466800"/>
          </a:xfrm>
          <a:prstGeom prst="round2DiagRect">
            <a:avLst>
              <a:gd name="adj1" fmla="val 4527"/>
              <a:gd name="adj2" fmla="val 4331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3E91F5F-0D1B-4392-8DBB-31BC9674E9EA}"/>
              </a:ext>
            </a:extLst>
          </p:cNvPr>
          <p:cNvSpPr txBox="1"/>
          <p:nvPr/>
        </p:nvSpPr>
        <p:spPr>
          <a:xfrm>
            <a:off x="8803842" y="4778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5A785"/>
                </a:solidFill>
                <a:latin typeface="Hind" panose="020B0604020202020204" charset="0"/>
                <a:cs typeface="Hind" panose="020B0604020202020204" charset="0"/>
              </a:rPr>
              <a:t>9</a:t>
            </a:r>
            <a:endParaRPr lang="en-US" sz="2400" dirty="0">
              <a:solidFill>
                <a:srgbClr val="F5A785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96632"/>
      </p:ext>
    </p:extLst>
  </p:cSld>
  <p:clrMapOvr>
    <a:masterClrMapping/>
  </p:clrMapOvr>
</p:sld>
</file>

<file path=ppt/theme/theme1.xml><?xml version="1.0" encoding="utf-8"?>
<a:theme xmlns:a="http://schemas.openxmlformats.org/drawingml/2006/main" name="Coronavirus Disease by Slidesgo">
  <a:themeElements>
    <a:clrScheme name="Simple Light">
      <a:dk1>
        <a:srgbClr val="F5A785"/>
      </a:dk1>
      <a:lt1>
        <a:srgbClr val="212E73"/>
      </a:lt1>
      <a:dk2>
        <a:srgbClr val="141E5C"/>
      </a:dk2>
      <a:lt2>
        <a:srgbClr val="EFF1FF"/>
      </a:lt2>
      <a:accent1>
        <a:srgbClr val="E07A54"/>
      </a:accent1>
      <a:accent2>
        <a:srgbClr val="A83423"/>
      </a:accent2>
      <a:accent3>
        <a:srgbClr val="E97664"/>
      </a:accent3>
      <a:accent4>
        <a:srgbClr val="4A60D8"/>
      </a:accent4>
      <a:accent5>
        <a:srgbClr val="3143A7"/>
      </a:accent5>
      <a:accent6>
        <a:srgbClr val="6573BE"/>
      </a:accent6>
      <a:hlink>
        <a:srgbClr val="EFF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Microsoft Office PowerPoint</Application>
  <PresentationFormat>Bildschirmpräsentation (16:9)</PresentationFormat>
  <Paragraphs>168</Paragraphs>
  <Slides>23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2" baseType="lpstr">
      <vt:lpstr>Arial</vt:lpstr>
      <vt:lpstr>Monaco</vt:lpstr>
      <vt:lpstr>Pathway Gothic One</vt:lpstr>
      <vt:lpstr>Oswald</vt:lpstr>
      <vt:lpstr>Hind</vt:lpstr>
      <vt:lpstr>Roboto Condensed Light</vt:lpstr>
      <vt:lpstr>Fira Sans Extra Condensed Medium</vt:lpstr>
      <vt:lpstr>Oxygen Light</vt:lpstr>
      <vt:lpstr>Coronavirus Disease by Slidesgo</vt:lpstr>
      <vt:lpstr>COVID-19: VORHERSAGE DER HOSPITALISIERUNGSRATE</vt:lpstr>
      <vt:lpstr>AGENDA</vt:lpstr>
      <vt:lpstr>01</vt:lpstr>
      <vt:lpstr>ALLGEMEINE INFORMATIONEN</vt:lpstr>
      <vt:lpstr>KRANKHEITSVERLAUF BEI COVID-19 PATIENTEN</vt:lpstr>
      <vt:lpstr>02</vt:lpstr>
      <vt:lpstr>FINALER DATENSATZ</vt:lpstr>
      <vt:lpstr>03</vt:lpstr>
      <vt:lpstr>HOSPITALISIERUNG NACH LOCKDOWNSTATUS</vt:lpstr>
      <vt:lpstr>HOSPITALISIERUNG NACH ALTERSGRUPPEN</vt:lpstr>
      <vt:lpstr>HOSPITALISIERUNG NACH JAHRESZEITEN</vt:lpstr>
      <vt:lpstr>KORRELATION NEUERKRANKUNG - HOSPITALISIERUNG</vt:lpstr>
      <vt:lpstr>04</vt:lpstr>
      <vt:lpstr>MODELLVORSTELLUNG</vt:lpstr>
      <vt:lpstr>PREDICTION GRAPH</vt:lpstr>
      <vt:lpstr>AUSBLICK</vt:lpstr>
      <vt:lpstr>05</vt:lpstr>
      <vt:lpstr>ANHANG</vt:lpstr>
      <vt:lpstr>Beta Koeffizienten</vt:lpstr>
      <vt:lpstr>VERTEILUNG HOSPITALISIERUNG INNERHALB EINER WOCHE</vt:lpstr>
      <vt:lpstr>HOSPITALISIERUNGSINZIDENZ NACH ALTERSGRUPPEN UND IMPFSTATUS</vt:lpstr>
      <vt:lpstr>PowerPoint-Präsentation</vt:lpstr>
      <vt:lpstr>DIAGNOSEPLOTS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COVID-19: VORHERSAGE DER HOSPITALISIERUNGSRATE</dc:title>
  <dc:creator>Ngoc Phu Nguyen</dc:creator>
  <cp:lastModifiedBy>Ngoc Phu Nguyen</cp:lastModifiedBy>
  <cp:revision>26</cp:revision>
  <dcterms:modified xsi:type="dcterms:W3CDTF">2021-12-12T11:25:46Z</dcterms:modified>
</cp:coreProperties>
</file>