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3" r:id="rId6"/>
    <p:sldId id="260" r:id="rId7"/>
    <p:sldId id="274" r:id="rId8"/>
    <p:sldId id="261" r:id="rId9"/>
    <p:sldId id="265" r:id="rId10"/>
    <p:sldId id="267" r:id="rId11"/>
    <p:sldId id="269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hw9YzWhT0DgT0a78jx7G0XMfBz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4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67"/>
  </p:normalViewPr>
  <p:slideViewPr>
    <p:cSldViewPr snapToGrid="0">
      <p:cViewPr varScale="1">
        <p:scale>
          <a:sx n="63" d="100"/>
          <a:sy n="63" d="100"/>
        </p:scale>
        <p:origin x="9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7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37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8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7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023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80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98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51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60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633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98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72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aff57bb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5aff57bb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413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33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1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9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1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2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55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62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09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6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43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89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CE39-B850-2643-8133-48B248ADB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D50-C93A-C74E-B303-2B0473C89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tiff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24091" y="104173"/>
            <a:ext cx="4452880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1" dirty="0">
                <a:solidFill>
                  <a:srgbClr val="59C494"/>
                </a:solidFill>
                <a:latin typeface="Aharoni"/>
                <a:ea typeface="Aharoni"/>
                <a:cs typeface="Aharoni"/>
                <a:sym typeface="Aharoni"/>
              </a:rPr>
              <a:t>My Healthy fridge </a:t>
            </a:r>
            <a:endParaRPr sz="8200" b="1" dirty="0">
              <a:solidFill>
                <a:srgbClr val="59C494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82131" y="4683487"/>
            <a:ext cx="44192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59C494"/>
                </a:solidFill>
                <a:latin typeface="Arial"/>
                <a:ea typeface="Arial"/>
                <a:cs typeface="Arial"/>
                <a:sym typeface="Arial"/>
              </a:rPr>
              <a:t>MBD 2019 APR—Group D</a:t>
            </a:r>
            <a:endParaRPr sz="2800" i="1" dirty="0">
              <a:solidFill>
                <a:srgbClr val="59C4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-192989" y="-214853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-192989" y="-214853"/>
            <a:ext cx="18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9828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/>
          <p:nvPr/>
        </p:nvSpPr>
        <p:spPr>
          <a:xfrm>
            <a:off x="128337" y="3725702"/>
            <a:ext cx="3256135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Software Design</a:t>
            </a:r>
            <a:endParaRPr sz="1600" dirty="0"/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Functionality/Support</a:t>
            </a:r>
            <a:endParaRPr sz="1600" dirty="0"/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Marketing/Sales/Sourcing</a:t>
            </a:r>
            <a:endParaRPr sz="1600" dirty="0"/>
          </a:p>
        </p:txBody>
      </p:sp>
      <p:sp>
        <p:nvSpPr>
          <p:cNvPr id="366" name="Google Shape;366;p11"/>
          <p:cNvSpPr/>
          <p:nvPr/>
        </p:nvSpPr>
        <p:spPr>
          <a:xfrm>
            <a:off x="5770058" y="3725702"/>
            <a:ext cx="3461012" cy="235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dk1"/>
                </a:solidFill>
                <a:sym typeface="Arial"/>
              </a:rPr>
              <a:t>Large Retailers:</a:t>
            </a:r>
            <a:endParaRPr lang="en-US" sz="16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Retail: </a:t>
            </a:r>
            <a:r>
              <a:rPr lang="en-US" sz="1600" dirty="0" err="1">
                <a:solidFill>
                  <a:schemeClr val="dk1"/>
                </a:solidFill>
                <a:sym typeface="Arial"/>
              </a:rPr>
              <a:t>Mercadona</a:t>
            </a:r>
            <a:r>
              <a:rPr lang="en-US" sz="1600" dirty="0">
                <a:solidFill>
                  <a:schemeClr val="dk1"/>
                </a:solidFill>
                <a:sym typeface="Arial"/>
              </a:rPr>
              <a:t>/</a:t>
            </a:r>
            <a:r>
              <a:rPr lang="en-US" sz="1600" dirty="0" err="1">
                <a:solidFill>
                  <a:schemeClr val="dk1"/>
                </a:solidFill>
                <a:sym typeface="Arial"/>
              </a:rPr>
              <a:t>Dia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Last Mile Services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 ( </a:t>
            </a:r>
            <a:r>
              <a:rPr lang="en-US" sz="1600" dirty="0" err="1">
                <a:solidFill>
                  <a:schemeClr val="dk1"/>
                </a:solidFill>
                <a:sym typeface="Arial"/>
              </a:rPr>
              <a:t>Glovo</a:t>
            </a:r>
            <a:r>
              <a:rPr lang="en-US" sz="16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1600" dirty="0" err="1">
                <a:solidFill>
                  <a:schemeClr val="dk1"/>
                </a:solidFill>
                <a:sym typeface="Arial"/>
              </a:rPr>
              <a:t>Deliveroo</a:t>
            </a:r>
            <a:r>
              <a:rPr lang="en-US" sz="1600" dirty="0">
                <a:solidFill>
                  <a:schemeClr val="dk1"/>
                </a:solidFill>
                <a:sym typeface="Arial"/>
              </a:rPr>
              <a:t>)</a:t>
            </a:r>
            <a:endParaRPr lang="en-US" sz="16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E-commerce sites: “Amazon”</a:t>
            </a:r>
            <a:endParaRPr sz="1600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dk1"/>
                </a:solidFill>
                <a:sym typeface="Arial"/>
              </a:rPr>
              <a:t>Independent retailers:</a:t>
            </a:r>
            <a:endParaRPr lang="en-US" sz="16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Dr. and Nutritionists looking to get more clients and provide services. </a:t>
            </a:r>
            <a:endParaRPr sz="1600" dirty="0"/>
          </a:p>
        </p:txBody>
      </p:sp>
      <p:sp>
        <p:nvSpPr>
          <p:cNvPr id="367" name="Google Shape;367;p11"/>
          <p:cNvSpPr/>
          <p:nvPr/>
        </p:nvSpPr>
        <p:spPr>
          <a:xfrm>
            <a:off x="9231068" y="3725702"/>
            <a:ext cx="2960931" cy="264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sym typeface="Arial"/>
              </a:rPr>
              <a:t>Brands.</a:t>
            </a:r>
            <a:endParaRPr sz="1600" b="1" dirty="0"/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sym typeface="Arial"/>
              </a:rPr>
              <a:t>Retailers.</a:t>
            </a:r>
            <a:endParaRPr sz="1600" b="1" dirty="0"/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sym typeface="Arial"/>
              </a:rPr>
              <a:t>Bloggers for Marketing.</a:t>
            </a:r>
          </a:p>
          <a:p>
            <a:pPr marL="139700" lvl="0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</a:rPr>
              <a:t>Camera fabricator’s: </a:t>
            </a:r>
            <a:r>
              <a:rPr lang="en-US" sz="1600" dirty="0">
                <a:solidFill>
                  <a:schemeClr val="dk1"/>
                </a:solidFill>
              </a:rPr>
              <a:t>Since you need a camera for </a:t>
            </a:r>
            <a:br>
              <a:rPr lang="en-US" sz="1600" dirty="0"/>
            </a:br>
            <a:r>
              <a:rPr lang="en-US" sz="1600" dirty="0"/>
              <a:t>pantry, storeroom and refrigerator, they can join the promotion for the first camera for free.</a:t>
            </a:r>
            <a:endParaRPr sz="1600" dirty="0"/>
          </a:p>
        </p:txBody>
      </p:sp>
      <p:sp>
        <p:nvSpPr>
          <p:cNvPr id="372" name="Google Shape;372;p11"/>
          <p:cNvSpPr/>
          <p:nvPr/>
        </p:nvSpPr>
        <p:spPr>
          <a:xfrm>
            <a:off x="2969221" y="3725702"/>
            <a:ext cx="2848736" cy="235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sym typeface="Arial"/>
              </a:rPr>
              <a:t>First month free </a:t>
            </a:r>
            <a:r>
              <a:rPr lang="en-US" sz="1600" dirty="0">
                <a:solidFill>
                  <a:schemeClr val="dk1"/>
                </a:solidFill>
                <a:sym typeface="Arial"/>
              </a:rPr>
              <a:t>with camera included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sym typeface="Arial"/>
              </a:rPr>
              <a:t>Basic $10 / Month</a:t>
            </a:r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</a:rPr>
              <a:t>Guaranty: </a:t>
            </a:r>
            <a:r>
              <a:rPr lang="en-US" sz="1600" dirty="0">
                <a:solidFill>
                  <a:schemeClr val="dk1"/>
                </a:solidFill>
              </a:rPr>
              <a:t>If a client doesn’t like the app they can return the camera within the first month.</a:t>
            </a:r>
            <a:endParaRPr sz="1600" dirty="0"/>
          </a:p>
          <a:p>
            <a:pPr marL="1397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sym typeface="Arial"/>
              </a:rPr>
              <a:t>Premium $18 / Month</a:t>
            </a:r>
            <a:endParaRPr sz="1600" dirty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9218" name="Picture 2" descr="mage result for big data data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4746" y="1407485"/>
            <a:ext cx="1315453" cy="13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mage result for house logo"/>
          <p:cNvSpPr>
            <a:spLocks noChangeAspect="1" noChangeArrowheads="1"/>
          </p:cNvSpPr>
          <p:nvPr/>
        </p:nvSpPr>
        <p:spPr bwMode="auto">
          <a:xfrm>
            <a:off x="0" y="0"/>
            <a:ext cx="4588042" cy="458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372" y="1461445"/>
            <a:ext cx="1155032" cy="1207533"/>
          </a:xfrm>
          <a:prstGeom prst="rect">
            <a:avLst/>
          </a:prstGeom>
        </p:spPr>
      </p:pic>
      <p:pic>
        <p:nvPicPr>
          <p:cNvPr id="9222" name="Picture 6" descr="mage result for subscription logo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875" b="30790"/>
          <a:stretch/>
        </p:blipFill>
        <p:spPr bwMode="auto">
          <a:xfrm>
            <a:off x="2977003" y="1621285"/>
            <a:ext cx="2257144" cy="88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ge result for office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0797" y="1258747"/>
            <a:ext cx="2688215" cy="16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Google Shape;145;p3"/>
          <p:cNvSpPr txBox="1"/>
          <p:nvPr/>
        </p:nvSpPr>
        <p:spPr>
          <a:xfrm>
            <a:off x="128337" y="2786405"/>
            <a:ext cx="3518635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2800" dirty="0"/>
              <a:t>In house Operations</a:t>
            </a:r>
            <a:endParaRPr sz="2800" dirty="0"/>
          </a:p>
        </p:txBody>
      </p:sp>
      <p:sp>
        <p:nvSpPr>
          <p:cNvPr id="72" name="Google Shape;145;p3"/>
          <p:cNvSpPr txBox="1"/>
          <p:nvPr/>
        </p:nvSpPr>
        <p:spPr>
          <a:xfrm>
            <a:off x="2969221" y="2786405"/>
            <a:ext cx="3518635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2800" dirty="0"/>
              <a:t>Subscription Service</a:t>
            </a:r>
            <a:endParaRPr sz="2800" dirty="0"/>
          </a:p>
        </p:txBody>
      </p:sp>
      <p:sp>
        <p:nvSpPr>
          <p:cNvPr id="73" name="Google Shape;145;p3"/>
          <p:cNvSpPr txBox="1"/>
          <p:nvPr/>
        </p:nvSpPr>
        <p:spPr>
          <a:xfrm>
            <a:off x="5770058" y="2786405"/>
            <a:ext cx="3518635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2800" dirty="0"/>
              <a:t>Selling Data as a service</a:t>
            </a:r>
            <a:endParaRPr sz="2800" dirty="0"/>
          </a:p>
        </p:txBody>
      </p:sp>
      <p:sp>
        <p:nvSpPr>
          <p:cNvPr id="74" name="Google Shape;145;p3"/>
          <p:cNvSpPr txBox="1"/>
          <p:nvPr/>
        </p:nvSpPr>
        <p:spPr>
          <a:xfrm>
            <a:off x="9231068" y="2786405"/>
            <a:ext cx="3518635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2800"/>
              <a:t>Subscription Service</a:t>
            </a:r>
            <a:endParaRPr sz="2800" dirty="0"/>
          </a:p>
        </p:txBody>
      </p:sp>
      <p:sp>
        <p:nvSpPr>
          <p:cNvPr id="75" name="Google Shape;147;p3"/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Business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7;p3"/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Financial Projections</a:t>
            </a:r>
            <a:endParaRPr lang="en-US" sz="4400" b="1" dirty="0">
              <a:solidFill>
                <a:schemeClr val="bg2">
                  <a:lumMod val="7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17083"/>
              </p:ext>
            </p:extLst>
          </p:nvPr>
        </p:nvGraphicFramePr>
        <p:xfrm>
          <a:off x="231742" y="1459838"/>
          <a:ext cx="11850560" cy="4652196"/>
        </p:xfrm>
        <a:graphic>
          <a:graphicData uri="http://schemas.openxmlformats.org/drawingml/2006/table">
            <a:tbl>
              <a:tblPr/>
              <a:tblGrid>
                <a:gridCol w="22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08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0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808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08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7187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 2019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4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C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Asumtions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Cameras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1.100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1.200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1.300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1.400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1.100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1.200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subscription per month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Camera cost per item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Cashflow Stats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Subscription Sales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 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16.500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Subscription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-32000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Expenses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-5000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Income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-57.000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3.500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Expenses composition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Development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 &amp; administration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5.000 </a:t>
                      </a: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17" marR="15717" marT="157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Google Shape;157;p4"/>
          <p:cNvSpPr txBox="1">
            <a:spLocks/>
          </p:cNvSpPr>
          <p:nvPr/>
        </p:nvSpPr>
        <p:spPr>
          <a:xfrm>
            <a:off x="6593305" y="5495926"/>
            <a:ext cx="5261810" cy="13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sz="4800" b="1" dirty="0"/>
              <a:t>“</a:t>
            </a:r>
            <a:r>
              <a:rPr lang="en-US" sz="3200" b="1" dirty="0"/>
              <a:t>ROI: Return of investments in 9 months”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7060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Selling Data ( after 3-6 months) to:</a:t>
            </a:r>
          </a:p>
          <a:p>
            <a:pPr marL="694260" lvl="1" indent="-228594">
              <a:spcBef>
                <a:spcPts val="0"/>
              </a:spcBef>
              <a:buSzPts val="21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10k – Drs/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Nutrionists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Gyms, Restaurants (more customizable, regional), Last Mile Services</a:t>
            </a:r>
          </a:p>
          <a:p>
            <a:pPr marL="694260" lvl="1" indent="-228594">
              <a:spcBef>
                <a:spcPts val="0"/>
              </a:spcBef>
              <a:buSzPts val="21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50k – Retailers –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7060" lvl="0" indent="-228594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to identify eating patterns further provide suggestions/recommendations:</a:t>
            </a:r>
          </a:p>
          <a:p>
            <a:pPr marL="237060" indent="-228594">
              <a:spcBef>
                <a:spcPts val="1067"/>
              </a:spcBef>
              <a:buSzPts val="21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 Strategy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Amazon. Sell out to a retailer or last mile service companies.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7060" lvl="0" indent="-5079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47;p3"/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Future Plans</a:t>
            </a:r>
            <a:endParaRPr lang="en-US" sz="4400" b="1" dirty="0">
              <a:solidFill>
                <a:schemeClr val="bg2">
                  <a:lumMod val="7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7421" y="621825"/>
            <a:ext cx="5428526" cy="56538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37276" y="0"/>
            <a:ext cx="7654724" cy="6858000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"/>
          <p:cNvSpPr/>
          <p:nvPr/>
        </p:nvSpPr>
        <p:spPr>
          <a:xfrm>
            <a:off x="6281376" y="1276962"/>
            <a:ext cx="5686035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>
              <a:lnSpc>
                <a:spcPct val="115000"/>
              </a:lnSpc>
            </a:pPr>
            <a:r>
              <a:rPr lang="en-US" sz="3200" dirty="0">
                <a:solidFill>
                  <a:schemeClr val="bg1"/>
                </a:solidFill>
              </a:rPr>
              <a:t>Opportunity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080773" y="1219418"/>
            <a:ext cx="976417" cy="977189"/>
          </a:xfrm>
          <a:prstGeom prst="ellipse">
            <a:avLst/>
          </a:prstGeom>
          <a:solidFill>
            <a:srgbClr val="59C4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3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6281376" y="3125562"/>
            <a:ext cx="5686035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>
              <a:lnSpc>
                <a:spcPct val="115000"/>
              </a:lnSpc>
            </a:pPr>
            <a:r>
              <a:rPr lang="en-US" sz="3200" dirty="0">
                <a:solidFill>
                  <a:schemeClr val="bg1"/>
                </a:solidFill>
              </a:rPr>
              <a:t>Products and Services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060085" y="3056109"/>
            <a:ext cx="976417" cy="977189"/>
          </a:xfrm>
          <a:prstGeom prst="ellipse">
            <a:avLst/>
          </a:prstGeom>
          <a:solidFill>
            <a:srgbClr val="59C4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3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281376" y="4960858"/>
            <a:ext cx="6169783" cy="122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sym typeface="Arial"/>
              </a:rPr>
              <a:t>Business </a:t>
            </a: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>
                <a:solidFill>
                  <a:schemeClr val="bg1"/>
                </a:solidFill>
                <a:sym typeface="Arial"/>
              </a:rPr>
              <a:t>odel &amp; Operational Plan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091315" y="4892800"/>
            <a:ext cx="976417" cy="977189"/>
          </a:xfrm>
          <a:prstGeom prst="ellipse">
            <a:avLst/>
          </a:prstGeom>
          <a:solidFill>
            <a:srgbClr val="59C4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36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90" y="478427"/>
            <a:ext cx="3074458" cy="6053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/>
        </p:nvSpPr>
        <p:spPr>
          <a:xfrm>
            <a:off x="7917253" y="5189525"/>
            <a:ext cx="4102027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People don’t know what they have in the fridge when going to supermarket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-729204" y="3130082"/>
            <a:ext cx="6178977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C494"/>
                </a:solidFill>
                <a:sym typeface="Arial"/>
              </a:rPr>
              <a:t>“95% of diets” fail according to the Council of size and Weight Discrimination</a:t>
            </a:r>
            <a:endParaRPr sz="2400" b="1" dirty="0">
              <a:solidFill>
                <a:srgbClr val="59C494"/>
              </a:solidFill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917254" y="1266551"/>
            <a:ext cx="3518635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It's time consuming to think about what to cook and to buy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864563" y="473704"/>
            <a:ext cx="1115471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Opportunity</a:t>
            </a:r>
            <a:endParaRPr sz="4400" b="1" dirty="0">
              <a:solidFill>
                <a:srgbClr val="59C4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6" name="Picture 2" descr="mage result for people dont know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4060" y="4857904"/>
            <a:ext cx="1693578" cy="153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time consuming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4444" y="1064445"/>
            <a:ext cx="2372810" cy="13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0329" y="2859872"/>
            <a:ext cx="1537309" cy="15373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449773" y="2623724"/>
            <a:ext cx="2791402" cy="1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49773" y="4621754"/>
            <a:ext cx="2791402" cy="1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/>
        </p:nvSpPr>
        <p:spPr>
          <a:xfrm>
            <a:off x="864563" y="473704"/>
            <a:ext cx="1115471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Motivation</a:t>
            </a:r>
            <a:endParaRPr sz="4400" b="1" dirty="0">
              <a:solidFill>
                <a:srgbClr val="59C4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146;p3">
            <a:extLst>
              <a:ext uri="{FF2B5EF4-FFF2-40B4-BE49-F238E27FC236}">
                <a16:creationId xmlns:a16="http://schemas.microsoft.com/office/drawing/2014/main" id="{0F06DE8D-2E1D-48D0-9E8A-026F3F938F21}"/>
              </a:ext>
            </a:extLst>
          </p:cNvPr>
          <p:cNvSpPr txBox="1"/>
          <p:nvPr/>
        </p:nvSpPr>
        <p:spPr>
          <a:xfrm>
            <a:off x="1471" y="5631790"/>
            <a:ext cx="4467486" cy="59093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algn="r">
              <a:lnSpc>
                <a:spcPct val="90000"/>
              </a:lnSpc>
              <a:defRPr sz="1800"/>
            </a:lvl1pPr>
          </a:lstStyle>
          <a:p>
            <a:r>
              <a:rPr lang="en-US" dirty="0"/>
              <a:t>Help People with cook balanced meals and recipes</a:t>
            </a:r>
          </a:p>
        </p:txBody>
      </p:sp>
      <p:sp>
        <p:nvSpPr>
          <p:cNvPr id="8" name="Google Shape;143;p3"/>
          <p:cNvSpPr txBox="1"/>
          <p:nvPr/>
        </p:nvSpPr>
        <p:spPr>
          <a:xfrm>
            <a:off x="5800880" y="5631790"/>
            <a:ext cx="4884097" cy="59093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>
              <a:lnSpc>
                <a:spcPct val="90000"/>
              </a:lnSpc>
              <a:defRPr sz="2400"/>
            </a:lvl1pPr>
          </a:lstStyle>
          <a:p>
            <a:pPr algn="r"/>
            <a:r>
              <a:rPr lang="en-US" sz="1800" dirty="0"/>
              <a:t>Give users information of their eating habits so they can make informed decisions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71" y="2608439"/>
            <a:ext cx="12190529" cy="2435695"/>
            <a:chOff x="354650" y="2379373"/>
            <a:chExt cx="11837350" cy="23651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544" y="2389594"/>
              <a:ext cx="3139878" cy="235490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85422" y="2389594"/>
              <a:ext cx="3506578" cy="235490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98634" y="2389594"/>
              <a:ext cx="2046910" cy="235490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650" y="2379373"/>
              <a:ext cx="3153506" cy="2365129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638866" y="1759959"/>
            <a:ext cx="313258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lnSpc>
                <a:spcPct val="90000"/>
              </a:lnSpc>
            </a:pPr>
            <a:r>
              <a:rPr lang="en-US" sz="1800" dirty="0"/>
              <a:t>Reduce Food Waste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1529" y="1187804"/>
            <a:ext cx="467035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>
              <a:lnSpc>
                <a:spcPct val="90000"/>
              </a:lnSpc>
            </a:pPr>
            <a:r>
              <a:rPr lang="en-US" sz="1800" dirty="0"/>
              <a:t>Save time by not going home to know what you need or save time when preparing healthy options at home.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00880" y="2048524"/>
            <a:ext cx="23262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>
              <a:lnSpc>
                <a:spcPct val="90000"/>
              </a:lnSpc>
            </a:pPr>
            <a:r>
              <a:rPr lang="en-US" sz="2400" b="1" dirty="0">
                <a:solidFill>
                  <a:srgbClr val="59C494"/>
                </a:solidFill>
              </a:rPr>
              <a:t>Convenience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6177" y="5207058"/>
            <a:ext cx="16065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>
              <a:lnSpc>
                <a:spcPct val="90000"/>
              </a:lnSpc>
            </a:pPr>
            <a:r>
              <a:rPr lang="en-US" sz="2400" b="1" dirty="0">
                <a:solidFill>
                  <a:srgbClr val="59C494"/>
                </a:solidFill>
              </a:rPr>
              <a:t>Nutrition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135" y="2043870"/>
            <a:ext cx="22910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>
              <a:lnSpc>
                <a:spcPct val="90000"/>
              </a:lnSpc>
            </a:pPr>
            <a:r>
              <a:rPr lang="en-US" sz="2400" b="1" dirty="0">
                <a:solidFill>
                  <a:srgbClr val="59C494"/>
                </a:solidFill>
              </a:rPr>
              <a:t>Environment</a:t>
            </a:r>
            <a:r>
              <a:rPr lang="en-US" sz="2400" dirty="0">
                <a:solidFill>
                  <a:srgbClr val="59C494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05672" y="5207058"/>
            <a:ext cx="20168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>
              <a:lnSpc>
                <a:spcPct val="90000"/>
              </a:lnSpc>
            </a:pPr>
            <a:r>
              <a:rPr lang="en-US" sz="2400" b="1" dirty="0">
                <a:solidFill>
                  <a:srgbClr val="59C494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7461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3"/>
          <p:cNvSpPr txBox="1"/>
          <p:nvPr/>
        </p:nvSpPr>
        <p:spPr>
          <a:xfrm>
            <a:off x="864563" y="473704"/>
            <a:ext cx="1115471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The main idea</a:t>
            </a:r>
            <a:r>
              <a:rPr lang="mr-IN" sz="4400" b="1" dirty="0">
                <a:solidFill>
                  <a:schemeClr val="bg2">
                    <a:lumMod val="7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 sz="4400" b="1" dirty="0">
              <a:solidFill>
                <a:schemeClr val="bg2">
                  <a:lumMod val="75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076" name="Picture 4" descr="mage result for closed open fridge logo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6488" y="1935299"/>
            <a:ext cx="1123179" cy="13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closed open fridge logo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1251" y="4747719"/>
            <a:ext cx="653654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ge result for wifi 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0892" y="2121492"/>
            <a:ext cx="1342663" cy="7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2148" y="3748292"/>
            <a:ext cx="1657489" cy="1105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6228" y="1315968"/>
            <a:ext cx="620940" cy="1222543"/>
          </a:xfrm>
          <a:prstGeom prst="rect">
            <a:avLst/>
          </a:prstGeom>
        </p:spPr>
      </p:pic>
      <p:pic>
        <p:nvPicPr>
          <p:cNvPr id="3082" name="Picture 10" descr="mage result for person holding apple in fridge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16" r="17099" b="12763"/>
          <a:stretch/>
        </p:blipFill>
        <p:spPr bwMode="auto">
          <a:xfrm>
            <a:off x="2590131" y="3266387"/>
            <a:ext cx="633826" cy="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ge result for user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4467" y="3484192"/>
            <a:ext cx="1160691" cy="116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age result for social media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9813" y="5411557"/>
            <a:ext cx="1780396" cy="10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1021" y="4391939"/>
            <a:ext cx="312045" cy="355780"/>
          </a:xfrm>
          <a:prstGeom prst="rect">
            <a:avLst/>
          </a:prstGeom>
        </p:spPr>
      </p:pic>
      <p:sp>
        <p:nvSpPr>
          <p:cNvPr id="21" name="Google Shape;145;p3"/>
          <p:cNvSpPr txBox="1"/>
          <p:nvPr/>
        </p:nvSpPr>
        <p:spPr>
          <a:xfrm>
            <a:off x="421756" y="1553473"/>
            <a:ext cx="3518635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1600" dirty="0"/>
              <a:t>Open Fridge</a:t>
            </a:r>
            <a:endParaRPr sz="1600" dirty="0"/>
          </a:p>
        </p:txBody>
      </p:sp>
      <p:sp>
        <p:nvSpPr>
          <p:cNvPr id="22" name="Google Shape;145;p3"/>
          <p:cNvSpPr txBox="1"/>
          <p:nvPr/>
        </p:nvSpPr>
        <p:spPr>
          <a:xfrm>
            <a:off x="391048" y="6207773"/>
            <a:ext cx="35186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1600" dirty="0"/>
              <a:t>Closed Fridge</a:t>
            </a:r>
          </a:p>
          <a:p>
            <a:pPr algn="l"/>
            <a:r>
              <a:rPr lang="en-US" sz="1400" b="0" dirty="0">
                <a:solidFill>
                  <a:schemeClr val="tx1"/>
                </a:solidFill>
              </a:rPr>
              <a:t> (with apple)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23" name="Google Shape;145;p3"/>
          <p:cNvSpPr txBox="1"/>
          <p:nvPr/>
        </p:nvSpPr>
        <p:spPr>
          <a:xfrm>
            <a:off x="4737754" y="4912408"/>
            <a:ext cx="198179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1800" dirty="0"/>
              <a:t>Pictures of:</a:t>
            </a:r>
          </a:p>
          <a:p>
            <a:pPr algn="l"/>
            <a:endParaRPr lang="en-US" sz="1800" dirty="0"/>
          </a:p>
          <a:p>
            <a:pPr marL="482600" indent="-342900" algn="l">
              <a:buFont typeface="+mj-lt"/>
              <a:buAutoNum type="arabicPeriod"/>
            </a:pP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Fridge before opens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User opening the fridge (Verion.2)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Fridge closed</a:t>
            </a:r>
            <a:endParaRPr sz="1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Google Shape;145;p3"/>
          <p:cNvSpPr txBox="1"/>
          <p:nvPr/>
        </p:nvSpPr>
        <p:spPr>
          <a:xfrm>
            <a:off x="7534996" y="1353536"/>
            <a:ext cx="237467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1600" dirty="0"/>
              <a:t>Computer vision process</a:t>
            </a:r>
            <a:endParaRPr sz="1600" dirty="0"/>
          </a:p>
        </p:txBody>
      </p:sp>
      <p:pic>
        <p:nvPicPr>
          <p:cNvPr id="3094" name="Picture 22" descr="elated image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024" y="477058"/>
            <a:ext cx="921251" cy="92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45;p3"/>
          <p:cNvSpPr txBox="1"/>
          <p:nvPr/>
        </p:nvSpPr>
        <p:spPr>
          <a:xfrm>
            <a:off x="5109641" y="1498347"/>
            <a:ext cx="237467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ctr"/>
            <a:r>
              <a:rPr lang="en-US" sz="1600" dirty="0"/>
              <a:t>Sends pictures to data base</a:t>
            </a:r>
            <a:endParaRPr sz="1600" dirty="0"/>
          </a:p>
        </p:txBody>
      </p:sp>
      <p:sp>
        <p:nvSpPr>
          <p:cNvPr id="27" name="Google Shape;145;p3"/>
          <p:cNvSpPr txBox="1"/>
          <p:nvPr/>
        </p:nvSpPr>
        <p:spPr>
          <a:xfrm>
            <a:off x="9817330" y="876647"/>
            <a:ext cx="237467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r">
              <a:lnSpc>
                <a:spcPct val="90000"/>
              </a:lnSpc>
              <a:buNone/>
              <a:defRPr sz="2400" b="1">
                <a:solidFill>
                  <a:srgbClr val="59C494"/>
                </a:solidFill>
              </a:defRPr>
            </a:lvl1pPr>
          </a:lstStyle>
          <a:p>
            <a:pPr algn="l"/>
            <a:r>
              <a:rPr lang="en-US" sz="1600" dirty="0"/>
              <a:t>App Dashboard</a:t>
            </a:r>
            <a:endParaRPr sz="1600" dirty="0"/>
          </a:p>
        </p:txBody>
      </p:sp>
      <p:sp>
        <p:nvSpPr>
          <p:cNvPr id="28" name="Google Shape;145;p3"/>
          <p:cNvSpPr txBox="1"/>
          <p:nvPr/>
        </p:nvSpPr>
        <p:spPr>
          <a:xfrm>
            <a:off x="9943868" y="3144102"/>
            <a:ext cx="237467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9700" indent="0">
              <a:lnSpc>
                <a:spcPct val="90000"/>
              </a:lnSpc>
              <a:buNone/>
              <a:defRPr sz="1600" b="1">
                <a:solidFill>
                  <a:srgbClr val="59C494"/>
                </a:solidFill>
              </a:defRPr>
            </a:lvl1pPr>
          </a:lstStyle>
          <a:p>
            <a:r>
              <a:rPr lang="en-US" dirty="0"/>
              <a:t>Happy User</a:t>
            </a:r>
            <a:endParaRPr dirty="0"/>
          </a:p>
        </p:txBody>
      </p:sp>
      <p:sp>
        <p:nvSpPr>
          <p:cNvPr id="19" name="Freeform 18"/>
          <p:cNvSpPr/>
          <p:nvPr/>
        </p:nvSpPr>
        <p:spPr>
          <a:xfrm>
            <a:off x="1990165" y="2277035"/>
            <a:ext cx="788894" cy="842683"/>
          </a:xfrm>
          <a:custGeom>
            <a:avLst/>
            <a:gdLst>
              <a:gd name="connsiteX0" fmla="*/ 0 w 788894"/>
              <a:gd name="connsiteY0" fmla="*/ 0 h 842683"/>
              <a:gd name="connsiteX1" fmla="*/ 502023 w 788894"/>
              <a:gd name="connsiteY1" fmla="*/ 197224 h 842683"/>
              <a:gd name="connsiteX2" fmla="*/ 735106 w 788894"/>
              <a:gd name="connsiteY2" fmla="*/ 519953 h 842683"/>
              <a:gd name="connsiteX3" fmla="*/ 788894 w 788894"/>
              <a:gd name="connsiteY3" fmla="*/ 842683 h 8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894" h="842683">
                <a:moveTo>
                  <a:pt x="0" y="0"/>
                </a:moveTo>
                <a:cubicBezTo>
                  <a:pt x="189752" y="55282"/>
                  <a:pt x="379505" y="110565"/>
                  <a:pt x="502023" y="197224"/>
                </a:cubicBezTo>
                <a:cubicBezTo>
                  <a:pt x="624541" y="283883"/>
                  <a:pt x="687294" y="412377"/>
                  <a:pt x="735106" y="519953"/>
                </a:cubicBezTo>
                <a:cubicBezTo>
                  <a:pt x="782918" y="627529"/>
                  <a:pt x="788894" y="842683"/>
                  <a:pt x="788894" y="842683"/>
                </a:cubicBezTo>
              </a:path>
            </a:pathLst>
          </a:custGeom>
          <a:noFill/>
          <a:ln w="66675">
            <a:solidFill>
              <a:srgbClr val="59C494"/>
            </a:solidFill>
            <a:headEnd type="none" w="lg" len="lg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9C494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rot="5400000">
            <a:off x="2091254" y="4928526"/>
            <a:ext cx="788894" cy="842683"/>
          </a:xfrm>
          <a:custGeom>
            <a:avLst/>
            <a:gdLst>
              <a:gd name="connsiteX0" fmla="*/ 0 w 788894"/>
              <a:gd name="connsiteY0" fmla="*/ 0 h 842683"/>
              <a:gd name="connsiteX1" fmla="*/ 502023 w 788894"/>
              <a:gd name="connsiteY1" fmla="*/ 197224 h 842683"/>
              <a:gd name="connsiteX2" fmla="*/ 735106 w 788894"/>
              <a:gd name="connsiteY2" fmla="*/ 519953 h 842683"/>
              <a:gd name="connsiteX3" fmla="*/ 788894 w 788894"/>
              <a:gd name="connsiteY3" fmla="*/ 842683 h 8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894" h="842683">
                <a:moveTo>
                  <a:pt x="0" y="0"/>
                </a:moveTo>
                <a:cubicBezTo>
                  <a:pt x="189752" y="55282"/>
                  <a:pt x="379505" y="110565"/>
                  <a:pt x="502023" y="197224"/>
                </a:cubicBezTo>
                <a:cubicBezTo>
                  <a:pt x="624541" y="283883"/>
                  <a:pt x="687294" y="412377"/>
                  <a:pt x="735106" y="519953"/>
                </a:cubicBezTo>
                <a:cubicBezTo>
                  <a:pt x="782918" y="627529"/>
                  <a:pt x="788894" y="842683"/>
                  <a:pt x="788894" y="842683"/>
                </a:cubicBezTo>
              </a:path>
            </a:pathLst>
          </a:custGeom>
          <a:noFill/>
          <a:ln w="66675">
            <a:solidFill>
              <a:srgbClr val="59C494"/>
            </a:solidFill>
            <a:headEnd type="none" w="lg" len="lg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9C49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79608" y="4064538"/>
            <a:ext cx="1049668" cy="0"/>
          </a:xfrm>
          <a:prstGeom prst="straightConnector1">
            <a:avLst/>
          </a:prstGeom>
          <a:ln w="666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44541" y="3001615"/>
            <a:ext cx="127484" cy="598866"/>
          </a:xfrm>
          <a:prstGeom prst="straightConnector1">
            <a:avLst/>
          </a:prstGeom>
          <a:ln w="57150">
            <a:solidFill>
              <a:srgbClr val="59C49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139969" y="1004908"/>
            <a:ext cx="705335" cy="3486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02875" y="1292463"/>
            <a:ext cx="611592" cy="2610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706698" y="2609139"/>
            <a:ext cx="0" cy="44877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706698" y="4664885"/>
            <a:ext cx="0" cy="554815"/>
          </a:xfrm>
          <a:prstGeom prst="straightConnector1">
            <a:avLst/>
          </a:prstGeom>
          <a:ln w="57150">
            <a:solidFill>
              <a:srgbClr val="59C49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047632" y="2609138"/>
            <a:ext cx="2405667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6262" lvl="0">
              <a:lnSpc>
                <a:spcPct val="90000"/>
              </a:lnSpc>
              <a:buClr>
                <a:schemeClr val="dk1"/>
              </a:buClr>
              <a:buSzPts val="1400"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Through computer vision, the app is going to recognize and label the items inside the refrigerator through a snapshot taken by the camera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35309" y="506141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”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61954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509" y="1335454"/>
            <a:ext cx="2673511" cy="52491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8509" y="1335454"/>
            <a:ext cx="2632958" cy="5249119"/>
          </a:xfrm>
          <a:prstGeom prst="rect">
            <a:avLst/>
          </a:prstGeom>
        </p:spPr>
      </p:pic>
      <p:sp>
        <p:nvSpPr>
          <p:cNvPr id="12" name="Google Shape;147;p3"/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App Prototype </a:t>
            </a:r>
            <a:r>
              <a:rPr lang="mr-IN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 sz="36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Service and Product</a:t>
            </a:r>
            <a:endParaRPr sz="3600" dirty="0">
              <a:solidFill>
                <a:schemeClr val="bg1">
                  <a:lumMod val="50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" name="Google Shape;157;p4"/>
          <p:cNvSpPr txBox="1">
            <a:spLocks/>
          </p:cNvSpPr>
          <p:nvPr/>
        </p:nvSpPr>
        <p:spPr>
          <a:xfrm>
            <a:off x="6221467" y="1243105"/>
            <a:ext cx="5750079" cy="524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en-US" b="1" dirty="0">
              <a:solidFill>
                <a:srgbClr val="59C494"/>
              </a:solidFill>
            </a:endParaRPr>
          </a:p>
          <a:p>
            <a:pPr marL="18626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59C494"/>
                </a:solidFill>
              </a:rPr>
              <a:t>Allowing end users to:</a:t>
            </a:r>
          </a:p>
          <a:p>
            <a:pPr marL="18626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en-US" b="1" dirty="0">
              <a:solidFill>
                <a:srgbClr val="59C494"/>
              </a:solidFill>
            </a:endParaRPr>
          </a:p>
          <a:p>
            <a:pPr marL="643462" lvl="1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2000" dirty="0"/>
              <a:t>Personalize diets and facilitate grocery shopping via:</a:t>
            </a:r>
          </a:p>
          <a:p>
            <a:pPr marL="1828754" lvl="2" indent="-423323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dirty="0"/>
              <a:t>Alerts on low stock</a:t>
            </a:r>
          </a:p>
          <a:p>
            <a:pPr marL="1828754" lvl="2" indent="-423323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dirty="0"/>
              <a:t>Expire ingredients (Version 2.0)</a:t>
            </a:r>
          </a:p>
          <a:p>
            <a:pPr marL="1828754" lvl="2" indent="-423323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dirty="0"/>
              <a:t>Delivery services </a:t>
            </a:r>
          </a:p>
          <a:p>
            <a:pPr marL="1405431" lvl="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  <a:p>
            <a:pPr marL="795847" lvl="1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2000" dirty="0"/>
              <a:t>Suggestions of healthy meals that are easily available with the items in the fridge.</a:t>
            </a:r>
          </a:p>
          <a:p>
            <a:pPr marL="1676370" lvl="2" indent="-423323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dirty="0"/>
              <a:t>Suggestions on meal plans with weekly or monthly detailed</a:t>
            </a:r>
          </a:p>
          <a:p>
            <a:pPr marL="1676370" lvl="2" indent="-33442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49" y="1370898"/>
            <a:ext cx="2644656" cy="5249119"/>
          </a:xfrm>
          <a:prstGeom prst="rect">
            <a:avLst/>
          </a:prstGeom>
        </p:spPr>
      </p:pic>
      <p:sp>
        <p:nvSpPr>
          <p:cNvPr id="7" name="Google Shape;147;p3"/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App Prototype </a:t>
            </a:r>
            <a:r>
              <a:rPr lang="mr-IN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 sz="36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Reporting</a:t>
            </a:r>
            <a:endParaRPr sz="3600" dirty="0">
              <a:solidFill>
                <a:schemeClr val="bg1">
                  <a:lumMod val="50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122" name="Picture 2" descr="elated image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69179" y="1524147"/>
            <a:ext cx="4122821" cy="266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ge result for fitness commun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179" y="4193290"/>
            <a:ext cx="4122821" cy="26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57;p4"/>
          <p:cNvSpPr txBox="1">
            <a:spLocks/>
          </p:cNvSpPr>
          <p:nvPr/>
        </p:nvSpPr>
        <p:spPr>
          <a:xfrm>
            <a:off x="3496961" y="1524146"/>
            <a:ext cx="4122821" cy="486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ability to share reports with your fitness group and nutritionist for feedback and motivation by mail”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0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622" y="1242395"/>
            <a:ext cx="2793198" cy="5468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537" y="1299008"/>
            <a:ext cx="2757616" cy="5486705"/>
          </a:xfrm>
          <a:prstGeom prst="rect">
            <a:avLst/>
          </a:prstGeom>
        </p:spPr>
      </p:pic>
      <p:sp>
        <p:nvSpPr>
          <p:cNvPr id="12" name="Google Shape;157;p4"/>
          <p:cNvSpPr txBox="1">
            <a:spLocks/>
          </p:cNvSpPr>
          <p:nvPr/>
        </p:nvSpPr>
        <p:spPr>
          <a:xfrm>
            <a:off x="3146821" y="1694620"/>
            <a:ext cx="4922141" cy="13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fighting with your roommate for food”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57;p4"/>
          <p:cNvSpPr txBox="1">
            <a:spLocks/>
          </p:cNvSpPr>
          <p:nvPr/>
        </p:nvSpPr>
        <p:spPr>
          <a:xfrm>
            <a:off x="4361935" y="5094872"/>
            <a:ext cx="4714080" cy="13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if someone is eating your food”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47;p3">
            <a:extLst>
              <a:ext uri="{FF2B5EF4-FFF2-40B4-BE49-F238E27FC236}">
                <a16:creationId xmlns:a16="http://schemas.microsoft.com/office/drawing/2014/main" id="{1EBBAF00-CAE0-DE49-8A30-065252716B1A}"/>
              </a:ext>
            </a:extLst>
          </p:cNvPr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Version 2.0 </a:t>
            </a:r>
            <a:r>
              <a:rPr lang="mr-IN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–</a:t>
            </a:r>
            <a:r>
              <a:rPr lang="en-US" sz="36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Future features</a:t>
            </a:r>
            <a:endParaRPr sz="3600" dirty="0">
              <a:solidFill>
                <a:schemeClr val="bg1">
                  <a:lumMod val="50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7;p3"/>
          <p:cNvSpPr txBox="1"/>
          <p:nvPr/>
        </p:nvSpPr>
        <p:spPr>
          <a:xfrm>
            <a:off x="864563" y="473704"/>
            <a:ext cx="1115471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400" b="1" dirty="0">
                <a:solidFill>
                  <a:srgbClr val="59C494"/>
                </a:solidFill>
                <a:latin typeface="Arial Black"/>
                <a:ea typeface="Arial Black"/>
                <a:cs typeface="Arial Black"/>
                <a:sym typeface="Arial Black"/>
              </a:rPr>
              <a:t>Computer Vision-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Training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Loop</a:t>
            </a:r>
          </a:p>
        </p:txBody>
      </p:sp>
      <p:sp>
        <p:nvSpPr>
          <p:cNvPr id="7" name="Google Shape;157;p4">
            <a:extLst>
              <a:ext uri="{FF2B5EF4-FFF2-40B4-BE49-F238E27FC236}">
                <a16:creationId xmlns:a16="http://schemas.microsoft.com/office/drawing/2014/main" id="{14E069AC-FFC1-2644-BCE4-221F5EE89041}"/>
              </a:ext>
            </a:extLst>
          </p:cNvPr>
          <p:cNvSpPr txBox="1">
            <a:spLocks/>
          </p:cNvSpPr>
          <p:nvPr/>
        </p:nvSpPr>
        <p:spPr>
          <a:xfrm>
            <a:off x="7529932" y="6056630"/>
            <a:ext cx="3209188" cy="121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3462" lvl="1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780 Pictures </a:t>
            </a:r>
          </a:p>
          <a:p>
            <a:pPr marL="643462" lvl="1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15   Different labels 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B6E04B-BAEB-4AA9-9890-95BE25BE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" y="1656080"/>
            <a:ext cx="9160958" cy="440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733</Words>
  <Application>Microsoft Office PowerPoint</Application>
  <PresentationFormat>Ecrã Panorâmico</PresentationFormat>
  <Paragraphs>229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第一PPT</dc:creator>
  <cp:lastModifiedBy>Amanda Marques</cp:lastModifiedBy>
  <cp:revision>43</cp:revision>
  <dcterms:created xsi:type="dcterms:W3CDTF">2016-09-14T22:36:34Z</dcterms:created>
  <dcterms:modified xsi:type="dcterms:W3CDTF">2019-06-06T14:45:30Z</dcterms:modified>
</cp:coreProperties>
</file>