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8404800" cy="29260800"/>
  <p:notesSz cx="6858000" cy="9144000"/>
  <p:defaultTextStyle>
    <a:defPPr>
      <a:defRPr lang="en-US"/>
    </a:defPPr>
    <a:lvl1pPr marL="0" algn="l" defTabSz="3247817" rtl="0" eaLnBrk="1" latinLnBrk="0" hangingPunct="1">
      <a:defRPr sz="6393" kern="1200">
        <a:solidFill>
          <a:schemeClr val="tx1"/>
        </a:solidFill>
        <a:latin typeface="+mn-lt"/>
        <a:ea typeface="+mn-ea"/>
        <a:cs typeface="+mn-cs"/>
      </a:defRPr>
    </a:lvl1pPr>
    <a:lvl2pPr marL="1623909" algn="l" defTabSz="3247817" rtl="0" eaLnBrk="1" latinLnBrk="0" hangingPunct="1">
      <a:defRPr sz="6393" kern="1200">
        <a:solidFill>
          <a:schemeClr val="tx1"/>
        </a:solidFill>
        <a:latin typeface="+mn-lt"/>
        <a:ea typeface="+mn-ea"/>
        <a:cs typeface="+mn-cs"/>
      </a:defRPr>
    </a:lvl2pPr>
    <a:lvl3pPr marL="3247817" algn="l" defTabSz="3247817" rtl="0" eaLnBrk="1" latinLnBrk="0" hangingPunct="1">
      <a:defRPr sz="6393" kern="1200">
        <a:solidFill>
          <a:schemeClr val="tx1"/>
        </a:solidFill>
        <a:latin typeface="+mn-lt"/>
        <a:ea typeface="+mn-ea"/>
        <a:cs typeface="+mn-cs"/>
      </a:defRPr>
    </a:lvl3pPr>
    <a:lvl4pPr marL="4871726" algn="l" defTabSz="3247817" rtl="0" eaLnBrk="1" latinLnBrk="0" hangingPunct="1">
      <a:defRPr sz="6393" kern="1200">
        <a:solidFill>
          <a:schemeClr val="tx1"/>
        </a:solidFill>
        <a:latin typeface="+mn-lt"/>
        <a:ea typeface="+mn-ea"/>
        <a:cs typeface="+mn-cs"/>
      </a:defRPr>
    </a:lvl4pPr>
    <a:lvl5pPr marL="6495634" algn="l" defTabSz="3247817" rtl="0" eaLnBrk="1" latinLnBrk="0" hangingPunct="1">
      <a:defRPr sz="6393" kern="1200">
        <a:solidFill>
          <a:schemeClr val="tx1"/>
        </a:solidFill>
        <a:latin typeface="+mn-lt"/>
        <a:ea typeface="+mn-ea"/>
        <a:cs typeface="+mn-cs"/>
      </a:defRPr>
    </a:lvl5pPr>
    <a:lvl6pPr marL="8119543" algn="l" defTabSz="3247817" rtl="0" eaLnBrk="1" latinLnBrk="0" hangingPunct="1">
      <a:defRPr sz="6393" kern="1200">
        <a:solidFill>
          <a:schemeClr val="tx1"/>
        </a:solidFill>
        <a:latin typeface="+mn-lt"/>
        <a:ea typeface="+mn-ea"/>
        <a:cs typeface="+mn-cs"/>
      </a:defRPr>
    </a:lvl6pPr>
    <a:lvl7pPr marL="9743451" algn="l" defTabSz="3247817" rtl="0" eaLnBrk="1" latinLnBrk="0" hangingPunct="1">
      <a:defRPr sz="6393" kern="1200">
        <a:solidFill>
          <a:schemeClr val="tx1"/>
        </a:solidFill>
        <a:latin typeface="+mn-lt"/>
        <a:ea typeface="+mn-ea"/>
        <a:cs typeface="+mn-cs"/>
      </a:defRPr>
    </a:lvl7pPr>
    <a:lvl8pPr marL="11367360" algn="l" defTabSz="3247817" rtl="0" eaLnBrk="1" latinLnBrk="0" hangingPunct="1">
      <a:defRPr sz="6393" kern="1200">
        <a:solidFill>
          <a:schemeClr val="tx1"/>
        </a:solidFill>
        <a:latin typeface="+mn-lt"/>
        <a:ea typeface="+mn-ea"/>
        <a:cs typeface="+mn-cs"/>
      </a:defRPr>
    </a:lvl8pPr>
    <a:lvl9pPr marL="12991269" algn="l" defTabSz="3247817" rtl="0" eaLnBrk="1" latinLnBrk="0" hangingPunct="1">
      <a:defRPr sz="639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20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ew Marschner" initials="DM" lastIdx="1" clrIdx="0">
    <p:extLst>
      <p:ext uri="{19B8F6BF-5375-455C-9EA6-DF929625EA0E}">
        <p15:presenceInfo xmlns:p15="http://schemas.microsoft.com/office/powerpoint/2012/main" userId="bb2103390517d6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752" y="306"/>
      </p:cViewPr>
      <p:guideLst>
        <p:guide orient="horz" pos="9216"/>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788749"/>
            <a:ext cx="32644080" cy="10187093"/>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15368695"/>
            <a:ext cx="28803600" cy="7064585"/>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1327A2-483C-483E-ABB1-2633A4121750}"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247285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1327A2-483C-483E-ABB1-2633A4121750}"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238068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557867"/>
            <a:ext cx="8281035" cy="2479717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1557867"/>
            <a:ext cx="24363045" cy="24797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1327A2-483C-483E-ABB1-2633A4121750}"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373385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1327A2-483C-483E-ABB1-2633A4121750}"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192826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294888"/>
            <a:ext cx="33124140" cy="12171678"/>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19581715"/>
            <a:ext cx="33124140" cy="64007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327A2-483C-483E-ABB1-2633A4121750}" type="datetimeFigureOut">
              <a:rPr lang="en-US" smtClean="0"/>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390081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7789333"/>
            <a:ext cx="16322040" cy="185657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7789333"/>
            <a:ext cx="16322040" cy="185657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1327A2-483C-483E-ABB1-2633A4121750}"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235232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57873"/>
            <a:ext cx="33124140" cy="56557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7172962"/>
            <a:ext cx="16247028" cy="351535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0688320"/>
            <a:ext cx="16247028" cy="15720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7172962"/>
            <a:ext cx="16327042" cy="351535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0688320"/>
            <a:ext cx="16327042" cy="157209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1327A2-483C-483E-ABB1-2633A4121750}" type="datetimeFigureOut">
              <a:rPr lang="en-US" smtClean="0"/>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53759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1327A2-483C-483E-ABB1-2633A4121750}" type="datetimeFigureOut">
              <a:rPr lang="en-US" smtClean="0"/>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359634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327A2-483C-483E-ABB1-2633A4121750}" type="datetimeFigureOut">
              <a:rPr lang="en-US" smtClean="0"/>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327998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50720"/>
            <a:ext cx="12386548" cy="682752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4213020"/>
            <a:ext cx="19442430" cy="207941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8778240"/>
            <a:ext cx="12386548" cy="16262775"/>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327A2-483C-483E-ABB1-2633A4121750}"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10199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50720"/>
            <a:ext cx="12386548" cy="682752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4213020"/>
            <a:ext cx="19442430" cy="207941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8778240"/>
            <a:ext cx="12386548" cy="16262775"/>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327A2-483C-483E-ABB1-2633A4121750}" type="datetimeFigureOut">
              <a:rPr lang="en-US" smtClean="0"/>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4D5F8-5210-4A4C-8E4A-25471EFCCD91}" type="slidenum">
              <a:rPr lang="en-US" smtClean="0"/>
              <a:t>‹#›</a:t>
            </a:fld>
            <a:endParaRPr lang="en-US"/>
          </a:p>
        </p:txBody>
      </p:sp>
    </p:spTree>
    <p:extLst>
      <p:ext uri="{BB962C8B-B14F-4D97-AF65-F5344CB8AC3E}">
        <p14:creationId xmlns:p14="http://schemas.microsoft.com/office/powerpoint/2010/main" val="162954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57873"/>
            <a:ext cx="33124140" cy="56557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7789333"/>
            <a:ext cx="33124140" cy="185657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27120433"/>
            <a:ext cx="8641080" cy="1557867"/>
          </a:xfrm>
          <a:prstGeom prst="rect">
            <a:avLst/>
          </a:prstGeom>
        </p:spPr>
        <p:txBody>
          <a:bodyPr vert="horz" lIns="91440" tIns="45720" rIns="91440" bIns="45720" rtlCol="0" anchor="ctr"/>
          <a:lstStyle>
            <a:lvl1pPr algn="l">
              <a:defRPr sz="5040">
                <a:solidFill>
                  <a:schemeClr val="tx1">
                    <a:tint val="75000"/>
                  </a:schemeClr>
                </a:solidFill>
              </a:defRPr>
            </a:lvl1pPr>
          </a:lstStyle>
          <a:p>
            <a:fld id="{AA1327A2-483C-483E-ABB1-2633A4121750}" type="datetimeFigureOut">
              <a:rPr lang="en-US" smtClean="0"/>
              <a:t>4/29/2015</a:t>
            </a:fld>
            <a:endParaRPr lang="en-US"/>
          </a:p>
        </p:txBody>
      </p:sp>
      <p:sp>
        <p:nvSpPr>
          <p:cNvPr id="5" name="Footer Placeholder 4"/>
          <p:cNvSpPr>
            <a:spLocks noGrp="1"/>
          </p:cNvSpPr>
          <p:nvPr>
            <p:ph type="ftr" sz="quarter" idx="3"/>
          </p:nvPr>
        </p:nvSpPr>
        <p:spPr>
          <a:xfrm>
            <a:off x="12721590" y="27120433"/>
            <a:ext cx="12961620" cy="15578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7120433"/>
            <a:ext cx="8641080" cy="1557867"/>
          </a:xfrm>
          <a:prstGeom prst="rect">
            <a:avLst/>
          </a:prstGeom>
        </p:spPr>
        <p:txBody>
          <a:bodyPr vert="horz" lIns="91440" tIns="45720" rIns="91440" bIns="45720" rtlCol="0" anchor="ctr"/>
          <a:lstStyle>
            <a:lvl1pPr algn="r">
              <a:defRPr sz="5040">
                <a:solidFill>
                  <a:schemeClr val="tx1">
                    <a:tint val="75000"/>
                  </a:schemeClr>
                </a:solidFill>
              </a:defRPr>
            </a:lvl1pPr>
          </a:lstStyle>
          <a:p>
            <a:fld id="{5434D5F8-5210-4A4C-8E4A-25471EFCCD91}" type="slidenum">
              <a:rPr lang="en-US" smtClean="0"/>
              <a:t>‹#›</a:t>
            </a:fld>
            <a:endParaRPr lang="en-US"/>
          </a:p>
        </p:txBody>
      </p:sp>
    </p:spTree>
    <p:extLst>
      <p:ext uri="{BB962C8B-B14F-4D97-AF65-F5344CB8AC3E}">
        <p14:creationId xmlns:p14="http://schemas.microsoft.com/office/powerpoint/2010/main" val="3986408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0335" y="1530332"/>
            <a:ext cx="21564468" cy="2323713"/>
          </a:xfrm>
          <a:prstGeom prst="rect">
            <a:avLst/>
          </a:prstGeom>
          <a:noFill/>
        </p:spPr>
        <p:txBody>
          <a:bodyPr wrap="square" rtlCol="0">
            <a:spAutoFit/>
          </a:bodyPr>
          <a:lstStyle/>
          <a:p>
            <a:pPr algn="ctr"/>
            <a:r>
              <a:rPr lang="en-US" sz="9500" b="1" dirty="0"/>
              <a:t>2D Image to 3D Object Reconstruction</a:t>
            </a:r>
          </a:p>
          <a:p>
            <a:pPr algn="ctr"/>
            <a:r>
              <a:rPr lang="en-US" sz="5000" b="1" dirty="0"/>
              <a:t>Drew Marschner</a:t>
            </a:r>
          </a:p>
        </p:txBody>
      </p:sp>
      <p:sp>
        <p:nvSpPr>
          <p:cNvPr id="5" name="TextBox 4"/>
          <p:cNvSpPr txBox="1"/>
          <p:nvPr/>
        </p:nvSpPr>
        <p:spPr>
          <a:xfrm>
            <a:off x="1624998" y="4025617"/>
            <a:ext cx="11445707" cy="3939540"/>
          </a:xfrm>
          <a:prstGeom prst="rect">
            <a:avLst/>
          </a:prstGeom>
          <a:noFill/>
          <a:ln>
            <a:noFill/>
          </a:ln>
        </p:spPr>
        <p:txBody>
          <a:bodyPr wrap="square" rtlCol="0">
            <a:spAutoFit/>
          </a:bodyPr>
          <a:lstStyle/>
          <a:p>
            <a:pPr algn="ctr"/>
            <a:r>
              <a:rPr lang="en-US" sz="7000" dirty="0"/>
              <a:t>Abstract</a:t>
            </a:r>
          </a:p>
          <a:p>
            <a:endParaRPr lang="en-US" sz="3000" dirty="0"/>
          </a:p>
          <a:p>
            <a:r>
              <a:rPr lang="en-US" sz="3000" dirty="0"/>
              <a:t>Many 3D CAD models are represented by 2D drawings from several different orthographic views. Utilizing algorithms that exploit the orthographic nature of the 2D drawings, a 3D wireframe can be created using DXF files that correspond to the “Front”, “Top”, and “Side” orthographic representations of a 3D object.</a:t>
            </a:r>
          </a:p>
        </p:txBody>
      </p:sp>
      <p:sp>
        <p:nvSpPr>
          <p:cNvPr id="6" name="TextBox 5"/>
          <p:cNvSpPr txBox="1"/>
          <p:nvPr/>
        </p:nvSpPr>
        <p:spPr>
          <a:xfrm>
            <a:off x="1624998" y="23559967"/>
            <a:ext cx="11417649" cy="3939540"/>
          </a:xfrm>
          <a:prstGeom prst="rect">
            <a:avLst/>
          </a:prstGeom>
          <a:noFill/>
          <a:ln>
            <a:noFill/>
          </a:ln>
        </p:spPr>
        <p:txBody>
          <a:bodyPr wrap="square" rtlCol="0">
            <a:spAutoFit/>
          </a:bodyPr>
          <a:lstStyle/>
          <a:p>
            <a:pPr algn="ctr"/>
            <a:r>
              <a:rPr lang="en-US" sz="7000" dirty="0"/>
              <a:t>Theory</a:t>
            </a:r>
          </a:p>
          <a:p>
            <a:endParaRPr lang="en-US" sz="3000" dirty="0"/>
          </a:p>
          <a:p>
            <a:r>
              <a:rPr lang="en-US" sz="3000" dirty="0"/>
              <a:t>Each orthographic drawing can be treated as a connected graph, where graph nodes are vertices in the drawing, or intersection points between 2 or more non-parallel lines. A connected graph is made for each orthographic view, and these connected graphs can then be processed into a 3D wireframe of the object.</a:t>
            </a:r>
          </a:p>
        </p:txBody>
      </p:sp>
      <p:sp>
        <p:nvSpPr>
          <p:cNvPr id="7" name="TextBox 6"/>
          <p:cNvSpPr txBox="1"/>
          <p:nvPr/>
        </p:nvSpPr>
        <p:spPr>
          <a:xfrm>
            <a:off x="13453754" y="4025616"/>
            <a:ext cx="11417649" cy="12557284"/>
          </a:xfrm>
          <a:prstGeom prst="rect">
            <a:avLst/>
          </a:prstGeom>
          <a:noFill/>
          <a:ln>
            <a:noFill/>
          </a:ln>
        </p:spPr>
        <p:txBody>
          <a:bodyPr wrap="square" rtlCol="0">
            <a:spAutoFit/>
          </a:bodyPr>
          <a:lstStyle/>
          <a:p>
            <a:pPr algn="ctr"/>
            <a:r>
              <a:rPr lang="en-US" sz="7000" dirty="0"/>
              <a:t>Method</a:t>
            </a:r>
          </a:p>
          <a:p>
            <a:endParaRPr lang="en-US" sz="3000" dirty="0"/>
          </a:p>
          <a:p>
            <a:r>
              <a:rPr lang="en-US" sz="3000" dirty="0"/>
              <a:t>3D models were created using a CAD program to test the algorithm.</a:t>
            </a:r>
          </a:p>
          <a:p>
            <a:endParaRPr lang="en-US" sz="3000" dirty="0"/>
          </a:p>
          <a:p>
            <a:r>
              <a:rPr lang="en-US" sz="3000" dirty="0"/>
              <a:t>Individual DXF files of each orthographic view (“Front”, “Top”, “Side”)  of a model are created and then processed into (X,Y), (X,Z), and (Y,Z) coordinates representing start and end nodes that are connected by edges. All possible edges between nodes given the actual drawing are created. Not all generated edges are necessarily representative of an actual edge in the 3D model, but this process ensures that no edges that might be viable are missed due to the edge representation in the DXF file input. Through this process a list of nodes and an adjacency matrix representing edges between nodes is created for each orthographic view. </a:t>
            </a:r>
          </a:p>
          <a:p>
            <a:endParaRPr lang="en-US" sz="3000" dirty="0"/>
          </a:p>
          <a:p>
            <a:endParaRPr lang="en-US" sz="3000" dirty="0"/>
          </a:p>
          <a:p>
            <a:endParaRPr lang="en-US" sz="3000" dirty="0"/>
          </a:p>
          <a:p>
            <a:endParaRPr lang="en-US" sz="3000" dirty="0"/>
          </a:p>
          <a:p>
            <a:pPr algn="ctr"/>
            <a:r>
              <a:rPr lang="en-US" sz="2000" dirty="0"/>
              <a:t>Simplified representation showing all possible and acceptable edges between 3 nodes</a:t>
            </a:r>
          </a:p>
          <a:p>
            <a:endParaRPr lang="en-US" sz="3000" dirty="0"/>
          </a:p>
          <a:p>
            <a:r>
              <a:rPr lang="en-US" sz="3000" dirty="0"/>
              <a:t>Next the algorithm uses the nodes and adjacency matrix for each orthographic view to compare and match potential 3D edges. By comparing all adjacency matrices it is possible to surmise a 3D edge if in every orthographic view there is either an edge connection or a point correspondence. At the end of this process a 3D “skeleton” of edges has been created that represents the object’s shape.</a:t>
            </a:r>
          </a:p>
        </p:txBody>
      </p:sp>
      <p:sp>
        <p:nvSpPr>
          <p:cNvPr id="8" name="TextBox 7"/>
          <p:cNvSpPr txBox="1"/>
          <p:nvPr/>
        </p:nvSpPr>
        <p:spPr>
          <a:xfrm>
            <a:off x="13453747" y="16792018"/>
            <a:ext cx="11417649" cy="2554545"/>
          </a:xfrm>
          <a:prstGeom prst="rect">
            <a:avLst/>
          </a:prstGeom>
          <a:noFill/>
          <a:ln>
            <a:noFill/>
          </a:ln>
        </p:spPr>
        <p:txBody>
          <a:bodyPr wrap="square" rtlCol="0">
            <a:spAutoFit/>
          </a:bodyPr>
          <a:lstStyle/>
          <a:p>
            <a:pPr algn="ctr"/>
            <a:r>
              <a:rPr lang="en-US" sz="7000" dirty="0"/>
              <a:t>Results</a:t>
            </a:r>
          </a:p>
          <a:p>
            <a:endParaRPr lang="en-US" sz="3000" dirty="0"/>
          </a:p>
          <a:p>
            <a:r>
              <a:rPr lang="en-US" sz="3000" dirty="0"/>
              <a:t>Several different shape recreations were attempted. Simple objects such as those shown below were accurately recreated.</a:t>
            </a:r>
          </a:p>
        </p:txBody>
      </p:sp>
      <p:sp>
        <p:nvSpPr>
          <p:cNvPr id="9" name="TextBox 8"/>
          <p:cNvSpPr txBox="1"/>
          <p:nvPr/>
        </p:nvSpPr>
        <p:spPr>
          <a:xfrm>
            <a:off x="25252699" y="14878377"/>
            <a:ext cx="11417649" cy="7245060"/>
          </a:xfrm>
          <a:prstGeom prst="rect">
            <a:avLst/>
          </a:prstGeom>
          <a:noFill/>
          <a:ln>
            <a:noFill/>
          </a:ln>
        </p:spPr>
        <p:txBody>
          <a:bodyPr wrap="square" rtlCol="0">
            <a:spAutoFit/>
          </a:bodyPr>
          <a:lstStyle/>
          <a:p>
            <a:pPr algn="ctr"/>
            <a:r>
              <a:rPr lang="en-US" sz="7000" dirty="0"/>
              <a:t>Future Work</a:t>
            </a:r>
          </a:p>
          <a:p>
            <a:endParaRPr lang="en-US" sz="3040" dirty="0"/>
          </a:p>
          <a:p>
            <a:r>
              <a:rPr lang="en-US" sz="3040" dirty="0"/>
              <a:t>Several different avenues for improvement are possible:</a:t>
            </a:r>
          </a:p>
          <a:p>
            <a:endParaRPr lang="en-US" sz="3040" dirty="0"/>
          </a:p>
          <a:p>
            <a:pPr marL="514361" indent="-514361">
              <a:buAutoNum type="arabicPeriod"/>
            </a:pPr>
            <a:r>
              <a:rPr lang="en-US" sz="3040" dirty="0"/>
              <a:t>Accurate 3D reconstruction of more complex geometry such as that used in real engineering drawings.</a:t>
            </a:r>
          </a:p>
          <a:p>
            <a:pPr marL="514361" indent="-514361">
              <a:buAutoNum type="arabicPeriod"/>
            </a:pPr>
            <a:r>
              <a:rPr lang="en-US" sz="3040" dirty="0"/>
              <a:t>Complete 3D reconstruction rather than only wireframe construction.</a:t>
            </a:r>
          </a:p>
          <a:p>
            <a:pPr marL="514361" indent="-514361">
              <a:buAutoNum type="arabicPeriod"/>
            </a:pPr>
            <a:r>
              <a:rPr lang="en-US" sz="3040" dirty="0"/>
              <a:t>Improved performance for parts with many edges.</a:t>
            </a:r>
          </a:p>
          <a:p>
            <a:pPr marL="514361" indent="-514361">
              <a:buAutoNum type="arabicPeriod"/>
            </a:pPr>
            <a:r>
              <a:rPr lang="en-US" sz="3040" dirty="0"/>
              <a:t>Reconstruction for specific views such as cross-section or detailed views.</a:t>
            </a:r>
          </a:p>
          <a:p>
            <a:pPr marL="514361" indent="-514361">
              <a:buAutoNum type="arabicPeriod"/>
            </a:pPr>
            <a:r>
              <a:rPr lang="en-US" sz="3040" dirty="0"/>
              <a:t>Conversion of different file types besides DXF, such as PDF, JPEG, or PNG into useable coordinates for vertex and edge reconstruction.</a:t>
            </a:r>
          </a:p>
          <a:p>
            <a:endParaRPr lang="en-US" sz="3000" dirty="0"/>
          </a:p>
        </p:txBody>
      </p:sp>
      <p:sp>
        <p:nvSpPr>
          <p:cNvPr id="10" name="TextBox 9"/>
          <p:cNvSpPr txBox="1"/>
          <p:nvPr/>
        </p:nvSpPr>
        <p:spPr>
          <a:xfrm>
            <a:off x="25252699" y="22566183"/>
            <a:ext cx="11417649" cy="5170646"/>
          </a:xfrm>
          <a:prstGeom prst="rect">
            <a:avLst/>
          </a:prstGeom>
          <a:noFill/>
          <a:ln>
            <a:noFill/>
          </a:ln>
        </p:spPr>
        <p:txBody>
          <a:bodyPr wrap="square" rtlCol="0">
            <a:spAutoFit/>
          </a:bodyPr>
          <a:lstStyle/>
          <a:p>
            <a:pPr algn="ctr"/>
            <a:r>
              <a:rPr lang="en-US" sz="7000" dirty="0"/>
              <a:t>References</a:t>
            </a:r>
          </a:p>
          <a:p>
            <a:pPr algn="ctr"/>
            <a:endParaRPr lang="en-US" sz="5000" dirty="0"/>
          </a:p>
          <a:p>
            <a:pPr marL="514361" indent="-514361">
              <a:buAutoNum type="arabicPeriod"/>
            </a:pPr>
            <a:r>
              <a:rPr lang="en-US" sz="3000" dirty="0"/>
              <a:t>Wesley, Michael. </a:t>
            </a:r>
            <a:r>
              <a:rPr lang="en-US" sz="3000" dirty="0" err="1"/>
              <a:t>Markowsky</a:t>
            </a:r>
            <a:r>
              <a:rPr lang="en-US" sz="3000" dirty="0"/>
              <a:t>, George. 1981. “Fleshing Out Projections: Reconstruction of Objects”</a:t>
            </a:r>
          </a:p>
          <a:p>
            <a:pPr marL="514361" indent="-514361">
              <a:buAutoNum type="arabicPeriod"/>
            </a:pPr>
            <a:r>
              <a:rPr lang="en-US" sz="3000" dirty="0" err="1"/>
              <a:t>Furferi</a:t>
            </a:r>
            <a:r>
              <a:rPr lang="en-US" sz="3000" dirty="0"/>
              <a:t>, Rocco, et. al. 2010. “From 2D Orthographic Views to 3D Pseudo-Wireframe: An Automatic Procedure”</a:t>
            </a:r>
          </a:p>
          <a:p>
            <a:pPr marL="514361" indent="-514361">
              <a:buAutoNum type="arabicPeriod"/>
            </a:pPr>
            <a:r>
              <a:rPr lang="en-US" sz="3000" dirty="0"/>
              <a:t> </a:t>
            </a:r>
            <a:r>
              <a:rPr lang="en-US" sz="3000" dirty="0" err="1"/>
              <a:t>Carfagni</a:t>
            </a:r>
            <a:r>
              <a:rPr lang="en-US" sz="3000" dirty="0"/>
              <a:t>, Monica, et. al. 2011. “3D Reconstruction Problem: An Automated Procedure”</a:t>
            </a:r>
          </a:p>
          <a:p>
            <a:endParaRPr lang="en-US" sz="3000" dirty="0"/>
          </a:p>
        </p:txBody>
      </p:sp>
      <p:grpSp>
        <p:nvGrpSpPr>
          <p:cNvPr id="12" name="Group 11"/>
          <p:cNvGrpSpPr/>
          <p:nvPr/>
        </p:nvGrpSpPr>
        <p:grpSpPr>
          <a:xfrm>
            <a:off x="1624997" y="8156888"/>
            <a:ext cx="11453502" cy="15296496"/>
            <a:chOff x="280084" y="2433990"/>
            <a:chExt cx="3817834" cy="4439457"/>
          </a:xfrm>
        </p:grpSpPr>
        <p:sp>
          <p:nvSpPr>
            <p:cNvPr id="11" name="TextBox 10"/>
            <p:cNvSpPr txBox="1"/>
            <p:nvPr/>
          </p:nvSpPr>
          <p:spPr>
            <a:xfrm>
              <a:off x="280084" y="2433990"/>
              <a:ext cx="3817834" cy="4439457"/>
            </a:xfrm>
            <a:prstGeom prst="rect">
              <a:avLst/>
            </a:prstGeom>
            <a:noFill/>
            <a:ln>
              <a:noFill/>
            </a:ln>
          </p:spPr>
          <p:txBody>
            <a:bodyPr wrap="square" rtlCol="0">
              <a:spAutoFit/>
            </a:bodyPr>
            <a:lstStyle/>
            <a:p>
              <a:pPr algn="ctr"/>
              <a:r>
                <a:rPr lang="en-US" sz="7000" dirty="0"/>
                <a:t>Motivation</a:t>
              </a:r>
            </a:p>
            <a:p>
              <a:endParaRPr lang="en-US" sz="3000" dirty="0"/>
            </a:p>
            <a:p>
              <a:r>
                <a:rPr lang="en-US" sz="3000" dirty="0"/>
                <a:t>Hardware vendors often only distribute 2D engineering drawings to customers, resulting in a designer recreating the part in order to incorporate it into their CAD design. This project is an attempt to begin to automate this inefficiency through computational geometry. The end goal would be a system that can take many different formats of 2D drawings and recreate an accurate 3D object using only those drawings and minimal input from a human user.</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lgn="ctr"/>
              <a:r>
                <a:rPr lang="en-US" sz="1200" dirty="0"/>
                <a:t>http://www.engineeringessentials.com/ege/ortho/ortho_page2.htm</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algn="ctr"/>
              <a:r>
                <a:rPr lang="en-US" sz="1200" dirty="0"/>
                <a:t>http://www.engd.com.au/Engd_Image_webpages/Eng_dwg_3.html</a:t>
              </a:r>
            </a:p>
          </p:txBody>
        </p:sp>
        <p:pic>
          <p:nvPicPr>
            <p:cNvPr id="1026" name="Picture 2" descr="Orthographic Projection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36" y="3839623"/>
              <a:ext cx="2745177" cy="116112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https://lh5.googleusercontent.com/r_tLKD4_r5X7g4I5TIzHDqDuFoo2m5q6Lo3HwxDCTx3bDeYSCFMHJPROP0Hu69_pR_6gTKnpS7WYeUK-Q5sQTIS7A2EKDprp3eu5fCnfAErw5-jxXRM5x0B7cAmm_brPIGM5wFi3F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2606" y="1400780"/>
            <a:ext cx="1834137" cy="1834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mu.edu/physics/graduate-program/resources/logos/CMU_stack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228" y="1423748"/>
            <a:ext cx="2919027" cy="189180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046"/>
          <p:cNvPicPr>
            <a:picLocks noChangeAspect="1"/>
          </p:cNvPicPr>
          <p:nvPr/>
        </p:nvPicPr>
        <p:blipFill>
          <a:blip r:embed="rId5"/>
          <a:stretch>
            <a:fillRect/>
          </a:stretch>
        </p:blipFill>
        <p:spPr>
          <a:xfrm>
            <a:off x="17471090" y="10798305"/>
            <a:ext cx="3382958" cy="1550374"/>
          </a:xfrm>
          <a:prstGeom prst="rect">
            <a:avLst/>
          </a:prstGeom>
        </p:spPr>
      </p:pic>
      <p:pic>
        <p:nvPicPr>
          <p:cNvPr id="1048" name="Picture 1047"/>
          <p:cNvPicPr>
            <a:picLocks noChangeAspect="1"/>
          </p:cNvPicPr>
          <p:nvPr/>
        </p:nvPicPr>
        <p:blipFill>
          <a:blip r:embed="rId6"/>
          <a:stretch>
            <a:fillRect/>
          </a:stretch>
        </p:blipFill>
        <p:spPr>
          <a:xfrm>
            <a:off x="13453745" y="19657467"/>
            <a:ext cx="4090908" cy="3517980"/>
          </a:xfrm>
          <a:prstGeom prst="rect">
            <a:avLst/>
          </a:prstGeom>
        </p:spPr>
      </p:pic>
      <p:pic>
        <p:nvPicPr>
          <p:cNvPr id="1049" name="Picture 1048"/>
          <p:cNvPicPr>
            <a:picLocks noChangeAspect="1"/>
          </p:cNvPicPr>
          <p:nvPr/>
        </p:nvPicPr>
        <p:blipFill>
          <a:blip r:embed="rId7"/>
          <a:stretch>
            <a:fillRect/>
          </a:stretch>
        </p:blipFill>
        <p:spPr>
          <a:xfrm>
            <a:off x="17544654" y="19657467"/>
            <a:ext cx="3661498" cy="3207074"/>
          </a:xfrm>
          <a:prstGeom prst="rect">
            <a:avLst/>
          </a:prstGeom>
        </p:spPr>
      </p:pic>
      <p:pic>
        <p:nvPicPr>
          <p:cNvPr id="1050" name="Picture 1049"/>
          <p:cNvPicPr>
            <a:picLocks noChangeAspect="1"/>
          </p:cNvPicPr>
          <p:nvPr/>
        </p:nvPicPr>
        <p:blipFill>
          <a:blip r:embed="rId8"/>
          <a:stretch>
            <a:fillRect/>
          </a:stretch>
        </p:blipFill>
        <p:spPr>
          <a:xfrm>
            <a:off x="21206151" y="19657467"/>
            <a:ext cx="3637190" cy="3207074"/>
          </a:xfrm>
          <a:prstGeom prst="rect">
            <a:avLst/>
          </a:prstGeom>
        </p:spPr>
      </p:pic>
      <p:pic>
        <p:nvPicPr>
          <p:cNvPr id="1051" name="Picture 1050"/>
          <p:cNvPicPr>
            <a:picLocks noChangeAspect="1"/>
          </p:cNvPicPr>
          <p:nvPr/>
        </p:nvPicPr>
        <p:blipFill>
          <a:blip r:embed="rId9"/>
          <a:stretch>
            <a:fillRect/>
          </a:stretch>
        </p:blipFill>
        <p:spPr>
          <a:xfrm>
            <a:off x="13453745" y="23175449"/>
            <a:ext cx="4073068" cy="3952864"/>
          </a:xfrm>
          <a:prstGeom prst="rect">
            <a:avLst/>
          </a:prstGeom>
        </p:spPr>
      </p:pic>
      <p:pic>
        <p:nvPicPr>
          <p:cNvPr id="1052" name="Picture 1051"/>
          <p:cNvPicPr>
            <a:picLocks noChangeAspect="1"/>
          </p:cNvPicPr>
          <p:nvPr/>
        </p:nvPicPr>
        <p:blipFill>
          <a:blip r:embed="rId10"/>
          <a:stretch>
            <a:fillRect/>
          </a:stretch>
        </p:blipFill>
        <p:spPr>
          <a:xfrm>
            <a:off x="17544654" y="23175447"/>
            <a:ext cx="3661498" cy="3952864"/>
          </a:xfrm>
          <a:prstGeom prst="rect">
            <a:avLst/>
          </a:prstGeom>
        </p:spPr>
      </p:pic>
      <p:pic>
        <p:nvPicPr>
          <p:cNvPr id="1053" name="Picture 1052"/>
          <p:cNvPicPr>
            <a:picLocks noChangeAspect="1"/>
          </p:cNvPicPr>
          <p:nvPr/>
        </p:nvPicPr>
        <p:blipFill>
          <a:blip r:embed="rId11"/>
          <a:stretch>
            <a:fillRect/>
          </a:stretch>
        </p:blipFill>
        <p:spPr>
          <a:xfrm>
            <a:off x="21206151" y="23175447"/>
            <a:ext cx="3637190" cy="3952864"/>
          </a:xfrm>
          <a:prstGeom prst="rect">
            <a:avLst/>
          </a:prstGeom>
        </p:spPr>
      </p:pic>
      <p:sp>
        <p:nvSpPr>
          <p:cNvPr id="75" name="TextBox 74"/>
          <p:cNvSpPr txBox="1"/>
          <p:nvPr/>
        </p:nvSpPr>
        <p:spPr>
          <a:xfrm>
            <a:off x="25254443" y="4025617"/>
            <a:ext cx="11417649" cy="2554545"/>
          </a:xfrm>
          <a:prstGeom prst="rect">
            <a:avLst/>
          </a:prstGeom>
          <a:noFill/>
          <a:ln>
            <a:noFill/>
          </a:ln>
        </p:spPr>
        <p:txBody>
          <a:bodyPr wrap="square" rtlCol="0">
            <a:spAutoFit/>
          </a:bodyPr>
          <a:lstStyle/>
          <a:p>
            <a:pPr algn="ctr"/>
            <a:r>
              <a:rPr lang="en-US" sz="7000" dirty="0"/>
              <a:t>Results</a:t>
            </a:r>
          </a:p>
          <a:p>
            <a:endParaRPr lang="en-US" sz="3000" dirty="0"/>
          </a:p>
          <a:p>
            <a:r>
              <a:rPr lang="en-US" sz="3000" dirty="0"/>
              <a:t>Larger, more complex models and models with curves or edge cuts could not be accurately recreated by the algorithms.</a:t>
            </a:r>
          </a:p>
        </p:txBody>
      </p:sp>
      <p:pic>
        <p:nvPicPr>
          <p:cNvPr id="1054" name="Picture 1053"/>
          <p:cNvPicPr>
            <a:picLocks noChangeAspect="1"/>
          </p:cNvPicPr>
          <p:nvPr/>
        </p:nvPicPr>
        <p:blipFill>
          <a:blip r:embed="rId12"/>
          <a:stretch>
            <a:fillRect/>
          </a:stretch>
        </p:blipFill>
        <p:spPr>
          <a:xfrm>
            <a:off x="25499955" y="7086819"/>
            <a:ext cx="3744578" cy="3400591"/>
          </a:xfrm>
          <a:prstGeom prst="rect">
            <a:avLst/>
          </a:prstGeom>
        </p:spPr>
      </p:pic>
      <p:pic>
        <p:nvPicPr>
          <p:cNvPr id="1055" name="Picture 1054"/>
          <p:cNvPicPr>
            <a:picLocks noChangeAspect="1"/>
          </p:cNvPicPr>
          <p:nvPr/>
        </p:nvPicPr>
        <p:blipFill>
          <a:blip r:embed="rId13"/>
          <a:stretch>
            <a:fillRect/>
          </a:stretch>
        </p:blipFill>
        <p:spPr>
          <a:xfrm>
            <a:off x="29244533" y="7086819"/>
            <a:ext cx="3433980" cy="3400590"/>
          </a:xfrm>
          <a:prstGeom prst="rect">
            <a:avLst/>
          </a:prstGeom>
        </p:spPr>
      </p:pic>
      <p:pic>
        <p:nvPicPr>
          <p:cNvPr id="32" name="Picture 31"/>
          <p:cNvPicPr>
            <a:picLocks noChangeAspect="1"/>
          </p:cNvPicPr>
          <p:nvPr/>
        </p:nvPicPr>
        <p:blipFill>
          <a:blip r:embed="rId14"/>
          <a:stretch>
            <a:fillRect/>
          </a:stretch>
        </p:blipFill>
        <p:spPr>
          <a:xfrm>
            <a:off x="32678514" y="7086822"/>
            <a:ext cx="3993578" cy="3400589"/>
          </a:xfrm>
          <a:prstGeom prst="rect">
            <a:avLst/>
          </a:prstGeom>
        </p:spPr>
      </p:pic>
      <p:pic>
        <p:nvPicPr>
          <p:cNvPr id="33" name="Picture 32"/>
          <p:cNvPicPr>
            <a:picLocks noChangeAspect="1"/>
          </p:cNvPicPr>
          <p:nvPr/>
        </p:nvPicPr>
        <p:blipFill>
          <a:blip r:embed="rId15"/>
          <a:stretch>
            <a:fillRect/>
          </a:stretch>
        </p:blipFill>
        <p:spPr>
          <a:xfrm>
            <a:off x="25499955" y="10671766"/>
            <a:ext cx="3744578" cy="3353831"/>
          </a:xfrm>
          <a:prstGeom prst="rect">
            <a:avLst/>
          </a:prstGeom>
        </p:spPr>
      </p:pic>
      <p:pic>
        <p:nvPicPr>
          <p:cNvPr id="34" name="Picture 33"/>
          <p:cNvPicPr>
            <a:picLocks noChangeAspect="1"/>
          </p:cNvPicPr>
          <p:nvPr/>
        </p:nvPicPr>
        <p:blipFill>
          <a:blip r:embed="rId16"/>
          <a:stretch>
            <a:fillRect/>
          </a:stretch>
        </p:blipFill>
        <p:spPr>
          <a:xfrm>
            <a:off x="29249991" y="10671764"/>
            <a:ext cx="3439021" cy="3353832"/>
          </a:xfrm>
          <a:prstGeom prst="rect">
            <a:avLst/>
          </a:prstGeom>
        </p:spPr>
      </p:pic>
      <p:pic>
        <p:nvPicPr>
          <p:cNvPr id="35" name="Picture 34"/>
          <p:cNvPicPr>
            <a:picLocks noChangeAspect="1"/>
          </p:cNvPicPr>
          <p:nvPr/>
        </p:nvPicPr>
        <p:blipFill>
          <a:blip r:embed="rId17"/>
          <a:stretch>
            <a:fillRect/>
          </a:stretch>
        </p:blipFill>
        <p:spPr>
          <a:xfrm>
            <a:off x="32678514" y="10671766"/>
            <a:ext cx="3993578" cy="3353831"/>
          </a:xfrm>
          <a:prstGeom prst="rect">
            <a:avLst/>
          </a:prstGeom>
        </p:spPr>
      </p:pic>
      <p:pic>
        <p:nvPicPr>
          <p:cNvPr id="36" name="Picture 8" descr="http://www.engd.com.au/Engd_Images/Dwg's/Flange_housing_852_600.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167" y="17343998"/>
            <a:ext cx="81153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25068591" y="4025616"/>
            <a:ext cx="11911085" cy="23749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Rectangle 83"/>
          <p:cNvSpPr/>
          <p:nvPr/>
        </p:nvSpPr>
        <p:spPr>
          <a:xfrm>
            <a:off x="13206487" y="4025617"/>
            <a:ext cx="11862104" cy="23749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Rectangle 84"/>
          <p:cNvSpPr/>
          <p:nvPr/>
        </p:nvSpPr>
        <p:spPr>
          <a:xfrm>
            <a:off x="1295401" y="4025615"/>
            <a:ext cx="11911088" cy="23749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p:cNvSpPr txBox="1"/>
          <p:nvPr/>
        </p:nvSpPr>
        <p:spPr>
          <a:xfrm>
            <a:off x="34340800" y="1886962"/>
            <a:ext cx="2351554" cy="861774"/>
          </a:xfrm>
          <a:prstGeom prst="rect">
            <a:avLst/>
          </a:prstGeom>
          <a:noFill/>
        </p:spPr>
        <p:txBody>
          <a:bodyPr wrap="square" rtlCol="0">
            <a:spAutoFit/>
          </a:bodyPr>
          <a:lstStyle/>
          <a:p>
            <a:r>
              <a:rPr lang="en-US" sz="5000" dirty="0"/>
              <a:t>ID #11</a:t>
            </a:r>
          </a:p>
        </p:txBody>
      </p:sp>
    </p:spTree>
    <p:extLst>
      <p:ext uri="{BB962C8B-B14F-4D97-AF65-F5344CB8AC3E}">
        <p14:creationId xmlns:p14="http://schemas.microsoft.com/office/powerpoint/2010/main" val="42777162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611</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Marschner</dc:creator>
  <cp:lastModifiedBy>Drew Marschner</cp:lastModifiedBy>
  <cp:revision>37</cp:revision>
  <dcterms:created xsi:type="dcterms:W3CDTF">2015-04-29T13:48:47Z</dcterms:created>
  <dcterms:modified xsi:type="dcterms:W3CDTF">2015-04-29T19:18:44Z</dcterms:modified>
</cp:coreProperties>
</file>