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1314112d_0_18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1314112d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1314112d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1314112d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1314112d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1314112d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1314112d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1314112d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1314112d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1314112d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1314112d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1314112d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1314112d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1314112d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1314112d_0_4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1314112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1314112d_0_1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1314112d_0_1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1314112d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1314112d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1314112d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1314112d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1314112d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1314112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amalia.martinez.segura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CAR-T therapy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Teaching T-cells to fight cancer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teach T-cells to recognise cancer cells?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- Chimeric Antigen Receptors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23"/>
          <p:cNvGrpSpPr/>
          <p:nvPr/>
        </p:nvGrpSpPr>
        <p:grpSpPr>
          <a:xfrm>
            <a:off x="1658621" y="1495181"/>
            <a:ext cx="2236248" cy="2294136"/>
            <a:chOff x="1599750" y="3182575"/>
            <a:chExt cx="1080000" cy="1080000"/>
          </a:xfrm>
        </p:grpSpPr>
        <p:sp>
          <p:nvSpPr>
            <p:cNvPr id="162" name="Google Shape;162;p23"/>
            <p:cNvSpPr/>
            <p:nvPr/>
          </p:nvSpPr>
          <p:spPr>
            <a:xfrm>
              <a:off x="1599750" y="3182575"/>
              <a:ext cx="1080000" cy="1080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866900" y="3395300"/>
              <a:ext cx="729300" cy="7620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/>
        </p:nvSpPr>
        <p:spPr>
          <a:xfrm>
            <a:off x="2301000" y="3789325"/>
            <a:ext cx="130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T-cell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5312250" y="1495176"/>
            <a:ext cx="2706804" cy="2369196"/>
          </a:xfrm>
          <a:prstGeom prst="cloud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6167050" y="2257825"/>
            <a:ext cx="927300" cy="9405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6167050" y="3835375"/>
            <a:ext cx="130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Average"/>
                <a:ea typeface="Average"/>
                <a:cs typeface="Average"/>
                <a:sym typeface="Average"/>
              </a:rPr>
              <a:t>Cancer cell</a:t>
            </a:r>
            <a:endParaRPr>
              <a:solidFill>
                <a:srgbClr val="6D9EEB"/>
              </a:solidFill>
            </a:endParaRPr>
          </a:p>
        </p:txBody>
      </p:sp>
      <p:grpSp>
        <p:nvGrpSpPr>
          <p:cNvPr id="168" name="Google Shape;168;p23"/>
          <p:cNvGrpSpPr/>
          <p:nvPr/>
        </p:nvGrpSpPr>
        <p:grpSpPr>
          <a:xfrm rot="5400000">
            <a:off x="4063221" y="2214323"/>
            <a:ext cx="529608" cy="1027506"/>
            <a:chOff x="648000" y="1441075"/>
            <a:chExt cx="384750" cy="1019250"/>
          </a:xfrm>
        </p:grpSpPr>
        <p:cxnSp>
          <p:nvCxnSpPr>
            <p:cNvPr id="169" name="Google Shape;169;p23"/>
            <p:cNvCxnSpPr/>
            <p:nvPr/>
          </p:nvCxnSpPr>
          <p:spPr>
            <a:xfrm>
              <a:off x="648000" y="1461325"/>
              <a:ext cx="209400" cy="486000"/>
            </a:xfrm>
            <a:prstGeom prst="straightConnector1">
              <a:avLst/>
            </a:prstGeom>
            <a:noFill/>
            <a:ln cap="flat" cmpd="sng" w="114300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3"/>
            <p:cNvCxnSpPr/>
            <p:nvPr/>
          </p:nvCxnSpPr>
          <p:spPr>
            <a:xfrm flipH="1">
              <a:off x="850500" y="1947325"/>
              <a:ext cx="6900" cy="513000"/>
            </a:xfrm>
            <a:prstGeom prst="straightConnector1">
              <a:avLst/>
            </a:prstGeom>
            <a:noFill/>
            <a:ln cap="flat" cmpd="sng" w="114300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3"/>
            <p:cNvCxnSpPr/>
            <p:nvPr/>
          </p:nvCxnSpPr>
          <p:spPr>
            <a:xfrm flipH="1">
              <a:off x="863850" y="1441075"/>
              <a:ext cx="168900" cy="513000"/>
            </a:xfrm>
            <a:prstGeom prst="straightConnector1">
              <a:avLst/>
            </a:prstGeom>
            <a:noFill/>
            <a:ln cap="flat" cmpd="sng" w="114300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23"/>
          <p:cNvSpPr txBox="1"/>
          <p:nvPr/>
        </p:nvSpPr>
        <p:spPr>
          <a:xfrm>
            <a:off x="2477250" y="2716825"/>
            <a:ext cx="1027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Receptor gene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- Chimeric Antigen Receptors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4"/>
          <p:cNvGrpSpPr/>
          <p:nvPr/>
        </p:nvGrpSpPr>
        <p:grpSpPr>
          <a:xfrm>
            <a:off x="1658621" y="1495181"/>
            <a:ext cx="2236248" cy="2294136"/>
            <a:chOff x="1599750" y="3182575"/>
            <a:chExt cx="1080000" cy="1080000"/>
          </a:xfrm>
        </p:grpSpPr>
        <p:sp>
          <p:nvSpPr>
            <p:cNvPr id="180" name="Google Shape;180;p24"/>
            <p:cNvSpPr/>
            <p:nvPr/>
          </p:nvSpPr>
          <p:spPr>
            <a:xfrm>
              <a:off x="1599750" y="3182575"/>
              <a:ext cx="1080000" cy="1080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866900" y="3395300"/>
              <a:ext cx="729300" cy="7620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4"/>
          <p:cNvSpPr txBox="1"/>
          <p:nvPr/>
        </p:nvSpPr>
        <p:spPr>
          <a:xfrm>
            <a:off x="2280750" y="3835375"/>
            <a:ext cx="130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T-cell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5312250" y="1495176"/>
            <a:ext cx="2706804" cy="2369196"/>
          </a:xfrm>
          <a:prstGeom prst="cloud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6167050" y="2257825"/>
            <a:ext cx="927300" cy="9405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6167050" y="3835375"/>
            <a:ext cx="130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Average"/>
                <a:ea typeface="Average"/>
                <a:cs typeface="Average"/>
                <a:sym typeface="Average"/>
              </a:rPr>
              <a:t>Cancer cell</a:t>
            </a:r>
            <a:endParaRPr>
              <a:solidFill>
                <a:srgbClr val="6D9EEB"/>
              </a:solidFill>
            </a:endParaRPr>
          </a:p>
        </p:txBody>
      </p:sp>
      <p:grpSp>
        <p:nvGrpSpPr>
          <p:cNvPr id="186" name="Google Shape;186;p24"/>
          <p:cNvGrpSpPr/>
          <p:nvPr/>
        </p:nvGrpSpPr>
        <p:grpSpPr>
          <a:xfrm>
            <a:off x="3814272" y="2393916"/>
            <a:ext cx="1126700" cy="668400"/>
            <a:chOff x="3814272" y="2393916"/>
            <a:chExt cx="1126700" cy="668400"/>
          </a:xfrm>
        </p:grpSpPr>
        <p:cxnSp>
          <p:nvCxnSpPr>
            <p:cNvPr id="187" name="Google Shape;187;p24"/>
            <p:cNvCxnSpPr/>
            <p:nvPr/>
          </p:nvCxnSpPr>
          <p:spPr>
            <a:xfrm flipH="1" rot="5400000">
              <a:off x="4068101" y="2488184"/>
              <a:ext cx="9498" cy="517155"/>
            </a:xfrm>
            <a:prstGeom prst="straightConnector1">
              <a:avLst/>
            </a:prstGeom>
            <a:noFill/>
            <a:ln cap="flat" cmpd="sng" w="114300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24"/>
            <p:cNvSpPr/>
            <p:nvPr/>
          </p:nvSpPr>
          <p:spPr>
            <a:xfrm rot="-5400000">
              <a:off x="4269272" y="2390616"/>
              <a:ext cx="668400" cy="6750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674EA7"/>
            </a:solidFill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4"/>
          <p:cNvSpPr txBox="1"/>
          <p:nvPr/>
        </p:nvSpPr>
        <p:spPr>
          <a:xfrm>
            <a:off x="2477250" y="2716825"/>
            <a:ext cx="1027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Receptor</a:t>
            </a:r>
            <a:r>
              <a:rPr lang="en">
                <a:solidFill>
                  <a:srgbClr val="A64D79"/>
                </a:solidFill>
              </a:rPr>
              <a:t> gene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Viruses as a genetic modification tool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000" y="1258825"/>
            <a:ext cx="3819251" cy="35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application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T-cells from the patient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Expansion in the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Genetic modification of the cells to integrate the new receptor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Modified cells are injected back into the patient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645900" y="1196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FDA approved the first CAR-T cell therapy in february 2018</a:t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737550" y="31779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NHS has made the therapy available for certain patients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555600"/>
            <a:ext cx="333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 for listening!</a:t>
            </a:r>
            <a:endParaRPr sz="3000"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389600"/>
            <a:ext cx="373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me: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amalia.martinez.segura@gmail.com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Slides available at: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github.com/amarseg/decoded_presentation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5442750" y="1909500"/>
            <a:ext cx="333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and the </a:t>
            </a:r>
            <a:r>
              <a:rPr lang="en"/>
              <a:t>immune</a:t>
            </a:r>
            <a:r>
              <a:rPr lang="en"/>
              <a:t>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cancer?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12950"/>
            <a:ext cx="41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Cancer is a condition where cells in a specific part of the body grow and reproduce uncontrollably. The cancerous cells can invade and destroy surrounding healthy tissue, including organs.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25" y="1523100"/>
            <a:ext cx="41814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052750" y="4775575"/>
            <a:ext cx="2646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[CRUK]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cancer?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12950"/>
            <a:ext cx="41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Cancer is a condition where cells in a specific part of the body grow and reproduce uncontrollably. The cancerous cells can invade and destroy surrounding healthy tissue, including organs.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Cancer is caused by accumulating genetic alterations in a cell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25" y="1523100"/>
            <a:ext cx="41814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052750" y="4775575"/>
            <a:ext cx="2646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[CRUK]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at work</a:t>
            </a:r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3802950" y="1145950"/>
            <a:ext cx="1538100" cy="442513"/>
            <a:chOff x="3802950" y="1145950"/>
            <a:chExt cx="1538100" cy="442513"/>
          </a:xfrm>
        </p:grpSpPr>
        <p:sp>
          <p:nvSpPr>
            <p:cNvPr id="88" name="Google Shape;88;p17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155B54"/>
            </a:solidFill>
            <a:ln cap="flat" cmpd="sng" w="19050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Mother cell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at work</a:t>
            </a:r>
            <a:endParaRPr/>
          </a:p>
        </p:txBody>
      </p:sp>
      <p:cxnSp>
        <p:nvCxnSpPr>
          <p:cNvPr id="95" name="Google Shape;95;p18"/>
          <p:cNvCxnSpPr>
            <a:stCxn id="96" idx="0"/>
            <a:endCxn id="97" idx="2"/>
          </p:cNvCxnSpPr>
          <p:nvPr/>
        </p:nvCxnSpPr>
        <p:spPr>
          <a:xfrm rot="-5400000">
            <a:off x="3305850" y="1084313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98" name="Google Shape;98;p18"/>
          <p:cNvGrpSpPr/>
          <p:nvPr/>
        </p:nvGrpSpPr>
        <p:grpSpPr>
          <a:xfrm>
            <a:off x="3802950" y="1145950"/>
            <a:ext cx="1538100" cy="442513"/>
            <a:chOff x="3802950" y="1145950"/>
            <a:chExt cx="1538100" cy="442513"/>
          </a:xfrm>
        </p:grpSpPr>
        <p:sp>
          <p:nvSpPr>
            <p:cNvPr id="97" name="Google Shape;97;p18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155B54"/>
            </a:solidFill>
            <a:ln cap="flat" cmpd="sng" w="19050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Mother cell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8"/>
          <p:cNvGrpSpPr/>
          <p:nvPr/>
        </p:nvGrpSpPr>
        <p:grpSpPr>
          <a:xfrm>
            <a:off x="2032650" y="2350450"/>
            <a:ext cx="1538100" cy="442513"/>
            <a:chOff x="2032650" y="2350450"/>
            <a:chExt cx="1538100" cy="442513"/>
          </a:xfrm>
        </p:grpSpPr>
        <p:sp>
          <p:nvSpPr>
            <p:cNvPr id="96" name="Google Shape;96;p18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Fast division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at work</a:t>
            </a:r>
            <a:endParaRPr/>
          </a:p>
        </p:txBody>
      </p:sp>
      <p:cxnSp>
        <p:nvCxnSpPr>
          <p:cNvPr id="107" name="Google Shape;107;p19"/>
          <p:cNvCxnSpPr>
            <a:stCxn id="108" idx="0"/>
            <a:endCxn id="109" idx="2"/>
          </p:cNvCxnSpPr>
          <p:nvPr/>
        </p:nvCxnSpPr>
        <p:spPr>
          <a:xfrm rot="-5400000">
            <a:off x="3305850" y="1084313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10" name="Google Shape;110;p19"/>
          <p:cNvGrpSpPr/>
          <p:nvPr/>
        </p:nvGrpSpPr>
        <p:grpSpPr>
          <a:xfrm>
            <a:off x="3802950" y="1145950"/>
            <a:ext cx="1538100" cy="442513"/>
            <a:chOff x="3802950" y="1145950"/>
            <a:chExt cx="1538100" cy="442513"/>
          </a:xfrm>
        </p:grpSpPr>
        <p:sp>
          <p:nvSpPr>
            <p:cNvPr id="109" name="Google Shape;109;p19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155B54"/>
            </a:solidFill>
            <a:ln cap="flat" cmpd="sng" w="19050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Mother cell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9"/>
          <p:cNvGrpSpPr/>
          <p:nvPr/>
        </p:nvGrpSpPr>
        <p:grpSpPr>
          <a:xfrm>
            <a:off x="2032650" y="2350450"/>
            <a:ext cx="1538100" cy="442513"/>
            <a:chOff x="2032650" y="2350450"/>
            <a:chExt cx="1538100" cy="442513"/>
          </a:xfrm>
        </p:grpSpPr>
        <p:sp>
          <p:nvSpPr>
            <p:cNvPr id="108" name="Google Shape;108;p19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Fast division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1127250" y="3182575"/>
            <a:ext cx="1080000" cy="1080000"/>
            <a:chOff x="1599750" y="3182575"/>
            <a:chExt cx="1080000" cy="1080000"/>
          </a:xfrm>
        </p:grpSpPr>
        <p:sp>
          <p:nvSpPr>
            <p:cNvPr id="115" name="Google Shape;115;p19"/>
            <p:cNvSpPr/>
            <p:nvPr/>
          </p:nvSpPr>
          <p:spPr>
            <a:xfrm>
              <a:off x="1599750" y="3182575"/>
              <a:ext cx="1080000" cy="1080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866900" y="3395300"/>
              <a:ext cx="729300" cy="7620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9"/>
          <p:cNvSpPr txBox="1"/>
          <p:nvPr/>
        </p:nvSpPr>
        <p:spPr>
          <a:xfrm>
            <a:off x="2363700" y="3312850"/>
            <a:ext cx="130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T-cell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T-cells recognise cancerous cells?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54082"/>
          <a:stretch/>
        </p:blipFill>
        <p:spPr>
          <a:xfrm>
            <a:off x="942150" y="1657075"/>
            <a:ext cx="6933450" cy="280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7566750" y="4856575"/>
            <a:ext cx="2646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[lumenlearning.com]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at work</a:t>
            </a:r>
            <a:endParaRPr/>
          </a:p>
        </p:txBody>
      </p:sp>
      <p:cxnSp>
        <p:nvCxnSpPr>
          <p:cNvPr id="130" name="Google Shape;130;p21"/>
          <p:cNvCxnSpPr>
            <a:stCxn id="131" idx="2"/>
            <a:endCxn id="132" idx="0"/>
          </p:cNvCxnSpPr>
          <p:nvPr/>
        </p:nvCxnSpPr>
        <p:spPr>
          <a:xfrm flipH="1" rot="-5400000">
            <a:off x="5167950" y="992513"/>
            <a:ext cx="762000" cy="1953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>
            <a:stCxn id="132" idx="2"/>
            <a:endCxn id="134" idx="0"/>
          </p:cNvCxnSpPr>
          <p:nvPr/>
        </p:nvCxnSpPr>
        <p:spPr>
          <a:xfrm flipH="1" rot="-5400000">
            <a:off x="6475693" y="2843146"/>
            <a:ext cx="762000" cy="6615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5" name="Google Shape;135;p21"/>
          <p:cNvCxnSpPr>
            <a:stCxn id="136" idx="0"/>
            <a:endCxn id="132" idx="2"/>
          </p:cNvCxnSpPr>
          <p:nvPr/>
        </p:nvCxnSpPr>
        <p:spPr>
          <a:xfrm rot="-5400000">
            <a:off x="5630550" y="2659538"/>
            <a:ext cx="762000" cy="1029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37" name="Google Shape;137;p21"/>
          <p:cNvGrpSpPr/>
          <p:nvPr/>
        </p:nvGrpSpPr>
        <p:grpSpPr>
          <a:xfrm>
            <a:off x="3802950" y="1145950"/>
            <a:ext cx="1538100" cy="442513"/>
            <a:chOff x="3802950" y="1145950"/>
            <a:chExt cx="1538100" cy="442513"/>
          </a:xfrm>
        </p:grpSpPr>
        <p:sp>
          <p:nvSpPr>
            <p:cNvPr id="131" name="Google Shape;131;p21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155B54"/>
            </a:solidFill>
            <a:ln cap="flat" cmpd="sng" w="19050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Mother cell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5573090" y="2350384"/>
            <a:ext cx="1905706" cy="442513"/>
            <a:chOff x="5573250" y="2350450"/>
            <a:chExt cx="1538100" cy="442513"/>
          </a:xfrm>
        </p:grpSpPr>
        <p:sp>
          <p:nvSpPr>
            <p:cNvPr id="132" name="Google Shape;132;p21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Escapes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immune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system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21"/>
          <p:cNvGrpSpPr/>
          <p:nvPr/>
        </p:nvGrpSpPr>
        <p:grpSpPr>
          <a:xfrm>
            <a:off x="6418500" y="3555025"/>
            <a:ext cx="1538100" cy="442513"/>
            <a:chOff x="6418500" y="3555025"/>
            <a:chExt cx="1538100" cy="442513"/>
          </a:xfrm>
        </p:grpSpPr>
        <p:sp>
          <p:nvSpPr>
            <p:cNvPr id="134" name="Google Shape;134;p21"/>
            <p:cNvSpPr txBox="1"/>
            <p:nvPr/>
          </p:nvSpPr>
          <p:spPr>
            <a:xfrm>
              <a:off x="64185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6418500" y="3555025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4728000" y="3555038"/>
            <a:ext cx="1538100" cy="442500"/>
            <a:chOff x="4728000" y="3555038"/>
            <a:chExt cx="1538100" cy="442500"/>
          </a:xfrm>
        </p:grpSpPr>
        <p:sp>
          <p:nvSpPr>
            <p:cNvPr id="136" name="Google Shape;136;p21"/>
            <p:cNvSpPr txBox="1"/>
            <p:nvPr/>
          </p:nvSpPr>
          <p:spPr>
            <a:xfrm>
              <a:off x="47280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7280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1"/>
          <p:cNvSpPr txBox="1"/>
          <p:nvPr/>
        </p:nvSpPr>
        <p:spPr>
          <a:xfrm>
            <a:off x="4330800" y="4206700"/>
            <a:ext cx="4315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Daughter cells able to escape the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immune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system and gather more mutations</a:t>
            </a:r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1051050" y="3411175"/>
            <a:ext cx="1080000" cy="1080000"/>
            <a:chOff x="1599750" y="3182575"/>
            <a:chExt cx="1080000" cy="1080000"/>
          </a:xfrm>
        </p:grpSpPr>
        <p:sp>
          <p:nvSpPr>
            <p:cNvPr id="147" name="Google Shape;147;p21"/>
            <p:cNvSpPr/>
            <p:nvPr/>
          </p:nvSpPr>
          <p:spPr>
            <a:xfrm>
              <a:off x="1599750" y="3182575"/>
              <a:ext cx="1080000" cy="1080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866900" y="3395300"/>
              <a:ext cx="729300" cy="7620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1"/>
          <p:cNvSpPr txBox="1"/>
          <p:nvPr/>
        </p:nvSpPr>
        <p:spPr>
          <a:xfrm>
            <a:off x="2287500" y="3541450"/>
            <a:ext cx="130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T-cell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