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2" r:id="rId2"/>
    <p:sldId id="264" r:id="rId3"/>
    <p:sldId id="261" r:id="rId4"/>
    <p:sldId id="265" r:id="rId5"/>
    <p:sldId id="268" r:id="rId6"/>
    <p:sldId id="269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>
        <p:scale>
          <a:sx n="75" d="100"/>
          <a:sy n="75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04FA2-F724-4CBB-BABD-37EA86B64D4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041A7-8318-4D3F-8A38-2C3A188B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5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40" descr="063059 PPT Commer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71800" y="3429000"/>
            <a:ext cx="5867400" cy="1447800"/>
          </a:xfrm>
          <a:extLst>
            <a:ext uri="{909E8E84-426E-40DD-AFC4-6F175D3DCCD1}">
              <a14:hiddenFill xmlns:a14="http://schemas.microsoft.com/office/drawing/2010/main">
                <a:solidFill>
                  <a:srgbClr val="007A54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178" name="Rectangle 103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71800" y="5105400"/>
            <a:ext cx="5867400" cy="8382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2227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47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8169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A3576-35F1-4A94-85E7-7475CB1B6C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9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6C4E-164A-428F-9667-28232E69D8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4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8283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4453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616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4154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7219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4426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063059 PPT pg2 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2787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97913" y="6596063"/>
            <a:ext cx="38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C9802-8736-4AC2-81AA-392F1ECCB55D}" type="slidenum">
              <a:rPr lang="en-US" sz="105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6172200"/>
            <a:ext cx="2362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+mj-lt"/>
              </a:rPr>
              <a:t>For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90800"/>
            <a:ext cx="7772400" cy="838200"/>
          </a:xfrm>
        </p:spPr>
        <p:txBody>
          <a:bodyPr/>
          <a:lstStyle/>
          <a:p>
            <a:pPr algn="r"/>
            <a:r>
              <a:rPr lang="en-US" sz="2000" dirty="0" smtClean="0"/>
              <a:t> CLM DevOps Requirements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3429000"/>
            <a:ext cx="82296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 bwMode="auto">
          <a:xfrm>
            <a:off x="1143000" y="34290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/>
            <a:r>
              <a:rPr lang="en-US" sz="2000" kern="0" dirty="0" smtClean="0"/>
              <a:t>16-May-2017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48957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04800" y="36513"/>
            <a:ext cx="7772400" cy="484187"/>
          </a:xfrm>
        </p:spPr>
        <p:txBody>
          <a:bodyPr/>
          <a:lstStyle/>
          <a:p>
            <a:r>
              <a:rPr lang="en-US" altLang="en-US" dirty="0" smtClean="0"/>
              <a:t>CLM Proof of Concept</a:t>
            </a:r>
          </a:p>
        </p:txBody>
      </p:sp>
      <p:sp>
        <p:nvSpPr>
          <p:cNvPr id="11267" name="Content Placeholder 2"/>
          <p:cNvSpPr txBox="1">
            <a:spLocks/>
          </p:cNvSpPr>
          <p:nvPr/>
        </p:nvSpPr>
        <p:spPr bwMode="auto">
          <a:xfrm>
            <a:off x="228600" y="762000"/>
            <a:ext cx="8834438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The CLM team initiated a proof of concept to analyze if current tools provided within the M&amp;T footprint could meet the need of the CLM project.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This was to ascertain the viability of the technical stack available internally.  The 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</a:rPr>
              <a:t>PoC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evaluated:</a:t>
            </a:r>
          </a:p>
          <a:p>
            <a:pPr lvl="2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Git (available with TFS)</a:t>
            </a:r>
          </a:p>
          <a:p>
            <a:pPr lvl="2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Ant</a:t>
            </a:r>
          </a:p>
          <a:p>
            <a:pPr lvl="2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Eclipse IDE with Force.com plug-ins</a:t>
            </a:r>
          </a:p>
          <a:p>
            <a:pPr lvl="2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Jenkins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Accustom the team to the continuous integration specific to the Salesforce and nCino technical landscape, in a cloud environment.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7913" y="6596063"/>
            <a:ext cx="38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C9802-8736-4AC2-81AA-392F1ECCB55D}" type="slidenum">
              <a:rPr lang="en-US" sz="105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533400"/>
            <a:ext cx="82296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04800" y="36513"/>
            <a:ext cx="7772400" cy="484187"/>
          </a:xfrm>
        </p:spPr>
        <p:txBody>
          <a:bodyPr/>
          <a:lstStyle/>
          <a:p>
            <a:r>
              <a:rPr lang="en-US" dirty="0" smtClean="0"/>
              <a:t>DevOps  PoC Stack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97913" y="6596063"/>
            <a:ext cx="38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C9802-8736-4AC2-81AA-392F1ECCB55D}" type="slidenum">
              <a:rPr lang="en-US" sz="105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z="1050" dirty="0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571750"/>
            <a:ext cx="9334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3" y="2166504"/>
            <a:ext cx="1178417" cy="65289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28800" y="1600200"/>
            <a:ext cx="0" cy="3657600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504653" y="2514600"/>
            <a:ext cx="62211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>
            <a:off x="1525578" y="2808069"/>
            <a:ext cx="608022" cy="14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4064726" y="1600200"/>
            <a:ext cx="0" cy="3657600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84206" y="3090567"/>
            <a:ext cx="397194" cy="33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2647653" y="3124200"/>
            <a:ext cx="62211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3531326" y="2747709"/>
            <a:ext cx="914400" cy="14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981989" y="1200090"/>
            <a:ext cx="1751811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IDE – Eclispse/Force.com</a:t>
            </a:r>
            <a:endParaRPr lang="en-US" sz="1000" dirty="0"/>
          </a:p>
        </p:txBody>
      </p:sp>
      <p:pic>
        <p:nvPicPr>
          <p:cNvPr id="15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5726" y="2557167"/>
            <a:ext cx="397194" cy="33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 descr="C:\Users\TGLBI99\Pictures\Jenkin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613" y="2603048"/>
            <a:ext cx="428625" cy="42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055326" y="2521131"/>
            <a:ext cx="2031274" cy="7386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4800" y="1200090"/>
            <a:ext cx="152400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Dev Cloud Environment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1219200"/>
            <a:ext cx="266700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Build Environment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247765" y="3592473"/>
            <a:ext cx="135540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Local Repository Commit</a:t>
            </a:r>
            <a:endParaRPr lang="en-US" sz="1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315200" y="1600200"/>
            <a:ext cx="0" cy="3657600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74326" y="2895600"/>
            <a:ext cx="342170" cy="737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53025" y="2603048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Build with Ant</a:t>
            </a:r>
          </a:p>
          <a:p>
            <a:r>
              <a:rPr lang="en-US" sz="1000" dirty="0" smtClean="0"/>
              <a:t>Email Notifications</a:t>
            </a:r>
          </a:p>
          <a:p>
            <a:r>
              <a:rPr lang="en-US" sz="1000" dirty="0" smtClean="0"/>
              <a:t>Deployment Instructions</a:t>
            </a:r>
            <a:endParaRPr lang="en-US" sz="1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83" y="2194683"/>
            <a:ext cx="1178417" cy="65289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467600" y="1219200"/>
            <a:ext cx="152400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Higher Environments</a:t>
            </a:r>
            <a:endParaRPr lang="en-US" sz="1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83" y="3124200"/>
            <a:ext cx="1178417" cy="652896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81000" y="533400"/>
            <a:ext cx="82296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39000" y="2590800"/>
            <a:ext cx="685800" cy="14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387023" y="2039779"/>
            <a:ext cx="1355406" cy="24622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Code Server Push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055326" y="1600200"/>
            <a:ext cx="1355406" cy="24622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TFS Git</a:t>
            </a:r>
            <a:endParaRPr 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239000" y="3198916"/>
            <a:ext cx="685800" cy="14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721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04799" y="36513"/>
            <a:ext cx="8393113" cy="484187"/>
          </a:xfrm>
        </p:spPr>
        <p:txBody>
          <a:bodyPr/>
          <a:lstStyle/>
          <a:p>
            <a:r>
              <a:rPr lang="en-US" altLang="en-US" sz="2800" dirty="0" smtClean="0"/>
              <a:t>PoC Takeaways – TFS/GIT</a:t>
            </a:r>
          </a:p>
        </p:txBody>
      </p:sp>
      <p:sp>
        <p:nvSpPr>
          <p:cNvPr id="11267" name="Content Placeholder 2"/>
          <p:cNvSpPr txBox="1">
            <a:spLocks/>
          </p:cNvSpPr>
          <p:nvPr/>
        </p:nvSpPr>
        <p:spPr bwMode="auto">
          <a:xfrm>
            <a:off x="228600" y="762000"/>
            <a:ext cx="883443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Integrated solution with Eclipse, Force.com plugins, TFS Git, Ant and Jenkins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Ability to integrate with Ant and Jenkins successful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Develop on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sandboxes, build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and Deployment to the cloud environment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Support for Gerritt code review is not available with TFS Git. Code review was successful with PMD in a standalone environment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Firewalls and Proxies need to be opened up for TFS Git/Jenkins to deploy the application. This has been done in the development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environment. Need to be replicated in the production environment</a:t>
            </a: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Though there are no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automated test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scripts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available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currently, these can be integrated with Jenkins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Accenture build scripts available cannot be used with TFS Git.  This can be mitigated using custom scripts written by CLM team.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7913" y="6596063"/>
            <a:ext cx="38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C9802-8736-4AC2-81AA-392F1ECCB55D}" type="slidenum">
              <a:rPr lang="en-US" sz="105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533400"/>
            <a:ext cx="82296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6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04800" y="36513"/>
            <a:ext cx="7772400" cy="484187"/>
          </a:xfrm>
        </p:spPr>
        <p:txBody>
          <a:bodyPr/>
          <a:lstStyle/>
          <a:p>
            <a:r>
              <a:rPr lang="en-US" altLang="en-US" dirty="0" smtClean="0"/>
              <a:t>Recommended </a:t>
            </a:r>
            <a:r>
              <a:rPr lang="en-US" altLang="en-US" dirty="0" err="1" smtClean="0"/>
              <a:t>DevOps</a:t>
            </a:r>
            <a:r>
              <a:rPr lang="en-US" altLang="en-US" dirty="0" smtClean="0"/>
              <a:t>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7913" y="6596063"/>
            <a:ext cx="38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C9802-8736-4AC2-81AA-392F1ECCB55D}" type="slidenum">
              <a:rPr lang="en-US" sz="105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762000"/>
            <a:ext cx="883443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smtClean="0">
                <a:solidFill>
                  <a:srgbClr val="000000"/>
                </a:solidFill>
                <a:latin typeface="Arial" charset="0"/>
              </a:rPr>
              <a:t>Noted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</a:rPr>
              <a:t>untrust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bank went through a similar PoC with TFS/Git and abandoned this stack after considerable difficulty merging with industry standard 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</a:rPr>
              <a:t>Devops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tools.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Recommended Stack:</a:t>
            </a:r>
          </a:p>
          <a:p>
            <a:pPr lvl="2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GitHub Enterprise (Replaces TFS)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Ant – Deployment scripting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Eclipse IDE with Force.com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plug-ins – For Apex Development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Jenkins – Continuous integration and automated deployments</a:t>
            </a:r>
          </a:p>
          <a:p>
            <a:pPr lvl="2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PMD/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</a:rPr>
              <a:t>Gerrit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 – Automated code reviews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533400"/>
            <a:ext cx="82296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04800" y="36513"/>
            <a:ext cx="7772400" cy="484187"/>
          </a:xfrm>
        </p:spPr>
        <p:txBody>
          <a:bodyPr/>
          <a:lstStyle/>
          <a:p>
            <a:r>
              <a:rPr lang="en-US" altLang="en-US" dirty="0" smtClean="0"/>
              <a:t>Comparison with GitHub Enterprise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7913" y="6596063"/>
            <a:ext cx="38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C9802-8736-4AC2-81AA-392F1ECCB55D}" type="slidenum">
              <a:rPr lang="en-US" sz="105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533400"/>
            <a:ext cx="82296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47121"/>
              </p:ext>
            </p:extLst>
          </p:nvPr>
        </p:nvGraphicFramePr>
        <p:xfrm>
          <a:off x="457200" y="990600"/>
          <a:ext cx="8153399" cy="342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2540"/>
                <a:gridCol w="3166768"/>
                <a:gridCol w="2704091"/>
              </a:tblGrid>
              <a:tr h="165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Services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TFS GIT</a:t>
                      </a:r>
                      <a:endParaRPr lang="en-US" sz="105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GIT Enterprise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</a:tr>
              <a:tr h="660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Authenticate</a:t>
                      </a:r>
                      <a:endParaRPr lang="en-US" sz="105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+mn-lt"/>
                        </a:rPr>
                        <a:t>Authenticate </a:t>
                      </a:r>
                      <a:r>
                        <a:rPr lang="en-US" sz="1050" dirty="0">
                          <a:effectLst/>
                          <a:latin typeface="+mn-lt"/>
                        </a:rPr>
                        <a:t>with your Team Services GIT repo from any platform using cross-platform credential managers or SSH public key authentication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We can authenticate with your Team Services GIT repo from any platform using cross-platform credential managers or SSH public key authentication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</a:tr>
              <a:tr h="165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Integrate with IDE (Eclipse)</a:t>
                      </a:r>
                      <a:endParaRPr lang="en-US" sz="105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Yes</a:t>
                      </a:r>
                      <a:endParaRPr lang="en-US" sz="105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Yes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</a:tr>
              <a:tr h="825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Manage Repositories (Push, Pull, Branch &amp;  Commit)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Centralized server repository to track and version files. Local changes are always checked in to the central server where other developers can get the latest changes.</a:t>
                      </a:r>
                      <a:endParaRPr lang="en-US" sz="105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Local repository to track and version files. Changes are shared with other developers by pushing and pulling changes through a remote, shared repository.</a:t>
                      </a:r>
                      <a:endParaRPr lang="en-US" sz="105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</a:tr>
              <a:tr h="165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Ant Deployment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Yes</a:t>
                      </a:r>
                      <a:endParaRPr lang="en-US" sz="105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Yes</a:t>
                      </a:r>
                      <a:endParaRPr lang="en-US" sz="105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</a:tr>
              <a:tr h="330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Continuous Integration</a:t>
                      </a:r>
                      <a:endParaRPr lang="en-US" sz="105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Through Jenkins, </a:t>
                      </a:r>
                      <a:r>
                        <a:rPr lang="en-US" sz="1050" dirty="0" smtClean="0">
                          <a:effectLst/>
                          <a:latin typeface="+mn-lt"/>
                        </a:rPr>
                        <a:t>Successful POC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Through Jenkins or Accenture DevOps stack 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</a:tr>
              <a:tr h="330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Code Merge</a:t>
                      </a:r>
                      <a:endParaRPr lang="en-US" sz="105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Yes possible, </a:t>
                      </a:r>
                      <a:r>
                        <a:rPr lang="en-US" sz="1050" dirty="0" smtClean="0">
                          <a:effectLst/>
                          <a:latin typeface="+mn-lt"/>
                        </a:rPr>
                        <a:t>Manual intervention for Conflict </a:t>
                      </a:r>
                      <a:r>
                        <a:rPr lang="en-US" sz="1050" dirty="0">
                          <a:effectLst/>
                          <a:latin typeface="+mn-lt"/>
                        </a:rPr>
                        <a:t>resolution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+mn-lt"/>
                        </a:rPr>
                        <a:t>Automated Conflict </a:t>
                      </a:r>
                      <a:r>
                        <a:rPr lang="en-US" sz="1050" dirty="0">
                          <a:effectLst/>
                          <a:latin typeface="+mn-lt"/>
                        </a:rPr>
                        <a:t>Resolution </a:t>
                      </a:r>
                      <a:r>
                        <a:rPr lang="en-US" sz="1050" dirty="0" smtClean="0">
                          <a:effectLst/>
                          <a:latin typeface="+mn-lt"/>
                        </a:rPr>
                        <a:t>possible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</a:tr>
              <a:tr h="165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Code Review 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+mn-lt"/>
                        </a:rPr>
                        <a:t>PMD</a:t>
                      </a:r>
                      <a:r>
                        <a:rPr lang="en-US" sz="1050" baseline="0" dirty="0" smtClean="0">
                          <a:effectLst/>
                          <a:latin typeface="+mn-lt"/>
                        </a:rPr>
                        <a:t> tested, but not as part of POC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+mn-lt"/>
                        </a:rPr>
                        <a:t>Gerrit</a:t>
                      </a:r>
                      <a:r>
                        <a:rPr lang="en-US" sz="1050" dirty="0">
                          <a:effectLst/>
                          <a:latin typeface="+mn-lt"/>
                        </a:rPr>
                        <a:t>, inbuilt with GIT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</a:tr>
              <a:tr h="165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+mn-lt"/>
                        </a:rPr>
                        <a:t>Remote </a:t>
                      </a:r>
                      <a:r>
                        <a:rPr lang="en-US" sz="1050" dirty="0" err="1" smtClean="0">
                          <a:effectLst/>
                          <a:latin typeface="+mn-lt"/>
                        </a:rPr>
                        <a:t>Checkin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Not possible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Possible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Incremental Build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Manual intervention needed to create the package.xml file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No Manual intervention needed</a:t>
                      </a:r>
                      <a:endParaRPr lang="en-US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906" marR="49906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6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04800" y="36513"/>
            <a:ext cx="7772400" cy="484187"/>
          </a:xfrm>
        </p:spPr>
        <p:txBody>
          <a:bodyPr/>
          <a:lstStyle/>
          <a:p>
            <a:r>
              <a:rPr lang="en-US" dirty="0" smtClean="0"/>
              <a:t>Recommended </a:t>
            </a:r>
            <a:r>
              <a:rPr lang="en-US" dirty="0" err="1" smtClean="0"/>
              <a:t>DevOps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97913" y="6596063"/>
            <a:ext cx="38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C9802-8736-4AC2-81AA-392F1ECCB55D}" type="slidenum">
              <a:rPr lang="en-US" sz="105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z="1050" dirty="0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571750"/>
            <a:ext cx="9334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3" y="2166504"/>
            <a:ext cx="1178417" cy="65289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676400" y="1600200"/>
            <a:ext cx="0" cy="4572000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352253" y="2514600"/>
            <a:ext cx="62211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>
            <a:off x="1373178" y="2808069"/>
            <a:ext cx="608022" cy="14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3912326" y="1600200"/>
            <a:ext cx="0" cy="4572000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5" descr="Image result for git icon"/>
          <p:cNvSpPr>
            <a:spLocks noChangeAspect="1" noChangeArrowheads="1"/>
          </p:cNvSpPr>
          <p:nvPr/>
        </p:nvSpPr>
        <p:spPr bwMode="auto">
          <a:xfrm>
            <a:off x="0" y="-136525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1806" y="3090567"/>
            <a:ext cx="397194" cy="33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>
            <a:off x="2495253" y="3124200"/>
            <a:ext cx="622113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>
          <a:xfrm>
            <a:off x="3276600" y="2747709"/>
            <a:ext cx="914400" cy="14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829589" y="1200090"/>
            <a:ext cx="1751811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IDE – Eclispse/Force.com</a:t>
            </a:r>
            <a:endParaRPr lang="en-US" sz="1000" dirty="0"/>
          </a:p>
        </p:txBody>
      </p:sp>
      <p:pic>
        <p:nvPicPr>
          <p:cNvPr id="16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93326" y="2557167"/>
            <a:ext cx="397194" cy="33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 descr="C:\Users\TGLBI99\Pictures\Jenkin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13" y="5044752"/>
            <a:ext cx="428625" cy="42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000625" y="4888474"/>
            <a:ext cx="2031274" cy="7386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1200090"/>
            <a:ext cx="152400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Dev Cloud Environment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114800" y="1219200"/>
            <a:ext cx="266700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Build Environment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639979"/>
            <a:ext cx="1722733" cy="24622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Local Repository Commit</a:t>
            </a:r>
            <a:endParaRPr lang="en-US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162800" y="1600200"/>
            <a:ext cx="0" cy="4572000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2809" y="4980801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Build with Ant</a:t>
            </a:r>
          </a:p>
          <a:p>
            <a:r>
              <a:rPr lang="en-US" sz="1000" dirty="0" smtClean="0"/>
              <a:t>Email Notifications</a:t>
            </a:r>
          </a:p>
          <a:p>
            <a:r>
              <a:rPr lang="en-US" sz="1000" dirty="0" smtClean="0"/>
              <a:t>Deployment Instructions</a:t>
            </a:r>
          </a:p>
          <a:p>
            <a:r>
              <a:rPr lang="en-US" sz="1000" dirty="0" smtClean="0"/>
              <a:t>Automated Test Scripts</a:t>
            </a:r>
            <a:endParaRPr lang="en-US" sz="1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983" y="2194683"/>
            <a:ext cx="1178417" cy="65289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315200" y="1219200"/>
            <a:ext cx="152400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Higher Environments</a:t>
            </a:r>
            <a:endParaRPr lang="en-US" sz="1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983" y="3124200"/>
            <a:ext cx="1178417" cy="652896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81000" y="533400"/>
            <a:ext cx="82296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81800" y="2514600"/>
            <a:ext cx="685800" cy="14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>
            <a:off x="6781800" y="3276600"/>
            <a:ext cx="685800" cy="14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962400" y="3429000"/>
            <a:ext cx="1430915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prstClr val="black"/>
                </a:solidFill>
                <a:latin typeface="Calibri" panose="020F0502020204030204"/>
              </a:rPr>
              <a:t>Static </a:t>
            </a:r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Code </a:t>
            </a:r>
            <a:r>
              <a:rPr lang="en-US" sz="1000" b="1" dirty="0" smtClean="0">
                <a:solidFill>
                  <a:prstClr val="black"/>
                </a:solidFill>
                <a:latin typeface="Calibri" panose="020F0502020204030204"/>
              </a:rPr>
              <a:t>Analyzer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prstClr val="black"/>
                </a:solidFill>
                <a:latin typeface="Calibri" panose="020F0502020204030204"/>
              </a:rPr>
              <a:t>(PMD)</a:t>
            </a:r>
            <a:endParaRPr lang="en-US" sz="1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91923" y="2970316"/>
            <a:ext cx="0" cy="3824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62400" y="4038600"/>
            <a:ext cx="1905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smtClean="0"/>
              <a:t>Analyzer report  </a:t>
            </a:r>
            <a:r>
              <a:rPr lang="en-US" sz="1000" dirty="0" smtClean="0"/>
              <a:t>Email Notifications</a:t>
            </a:r>
          </a:p>
        </p:txBody>
      </p:sp>
      <p:cxnSp>
        <p:nvCxnSpPr>
          <p:cNvPr id="33" name="Elbow Connector 32"/>
          <p:cNvCxnSpPr>
            <a:stCxn id="32" idx="3"/>
            <a:endCxn id="18" idx="0"/>
          </p:cNvCxnSpPr>
          <p:nvPr/>
        </p:nvCxnSpPr>
        <p:spPr>
          <a:xfrm>
            <a:off x="5867400" y="4238655"/>
            <a:ext cx="148862" cy="6498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81800" y="2521131"/>
            <a:ext cx="0" cy="2286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40394" y="2133600"/>
            <a:ext cx="1355406" cy="24622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Code Server Push</a:t>
            </a:r>
            <a:endParaRPr lang="en-US" sz="1000" dirty="0"/>
          </a:p>
        </p:txBody>
      </p:sp>
      <p:cxnSp>
        <p:nvCxnSpPr>
          <p:cNvPr id="36" name="Elbow Connector 35"/>
          <p:cNvCxnSpPr>
            <a:stCxn id="30" idx="3"/>
          </p:cNvCxnSpPr>
          <p:nvPr/>
        </p:nvCxnSpPr>
        <p:spPr>
          <a:xfrm>
            <a:off x="5393315" y="3629055"/>
            <a:ext cx="245485" cy="4095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40594" y="2573179"/>
            <a:ext cx="1355406" cy="24622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TFS Git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52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04800" y="36513"/>
            <a:ext cx="7772400" cy="484187"/>
          </a:xfrm>
        </p:spPr>
        <p:txBody>
          <a:bodyPr/>
          <a:lstStyle/>
          <a:p>
            <a:r>
              <a:rPr lang="en-US" altLang="en-US" dirty="0" smtClean="0"/>
              <a:t>CLM </a:t>
            </a:r>
            <a:r>
              <a:rPr lang="en-US" altLang="en-US" dirty="0" err="1" smtClean="0"/>
              <a:t>DevOps</a:t>
            </a:r>
            <a:r>
              <a:rPr lang="en-US" altLang="en-US" dirty="0" smtClean="0"/>
              <a:t> Management Summary</a:t>
            </a:r>
          </a:p>
        </p:txBody>
      </p:sp>
      <p:sp>
        <p:nvSpPr>
          <p:cNvPr id="11267" name="Content Placeholder 2"/>
          <p:cNvSpPr txBox="1">
            <a:spLocks/>
          </p:cNvSpPr>
          <p:nvPr/>
        </p:nvSpPr>
        <p:spPr bwMode="auto">
          <a:xfrm>
            <a:off x="228600" y="762000"/>
            <a:ext cx="8834438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The recommended DevOps stack will allow for a single source code repository accessible across multiple departments and geographies, increasing productivity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Will allow for daily code integration to detect errors early.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Will automate the build by removing manual dependencies.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Will fix build errors immediately.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Will automate key test scenarios for quick product sanity test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Will automate deployments.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7913" y="6596063"/>
            <a:ext cx="38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C9802-8736-4AC2-81AA-392F1ECCB55D}" type="slidenum">
              <a:rPr lang="en-US" sz="105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533400"/>
            <a:ext cx="82296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6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On-screen Show (4:3)</PresentationFormat>
  <Paragraphs>99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 CLM DevOps Requirements</vt:lpstr>
      <vt:lpstr>CLM Proof of Concept</vt:lpstr>
      <vt:lpstr>DevOps  PoC Stack</vt:lpstr>
      <vt:lpstr>PoC Takeaways – TFS/GIT</vt:lpstr>
      <vt:lpstr>Recommended DevOps Stack</vt:lpstr>
      <vt:lpstr>Comparison with GitHub Enterprise</vt:lpstr>
      <vt:lpstr>Recommended DevOps Stack</vt:lpstr>
      <vt:lpstr>CLM DevOps Management Summary</vt:lpstr>
    </vt:vector>
  </TitlesOfParts>
  <Company>M&amp;T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Kompella, Sandeep [contractor]</dc:creator>
  <cp:lastModifiedBy>Kompella, Sandeep [contractor]</cp:lastModifiedBy>
  <cp:revision>70</cp:revision>
  <dcterms:created xsi:type="dcterms:W3CDTF">2017-04-14T14:13:36Z</dcterms:created>
  <dcterms:modified xsi:type="dcterms:W3CDTF">2017-05-16T15:41:32Z</dcterms:modified>
</cp:coreProperties>
</file>