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71" r:id="rId2"/>
    <p:sldId id="329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DDFD43-0B23-4D1A-AD88-6F9911F96E82}">
          <p14:sldIdLst>
            <p14:sldId id="271"/>
          </p14:sldIdLst>
        </p14:section>
        <p14:section name="Untitled Section" id="{3D0D1FB8-A102-4446-B646-37B7CCB9A1FE}">
          <p14:sldIdLst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9E9E9"/>
    <a:srgbClr val="9E2156"/>
    <a:srgbClr val="00B0F0"/>
    <a:srgbClr val="C00000"/>
    <a:srgbClr val="00B050"/>
    <a:srgbClr val="002060"/>
    <a:srgbClr val="F2F2F2"/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9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5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06875794872795"/>
          <c:y val="0.13661107100169009"/>
          <c:w val="0.76193124205127205"/>
          <c:h val="0.823209202233107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alanced" dir="t">
                  <a:rot lat="0" lon="0" rev="87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886B-442A-BAB2-F2FC97A9BBF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alanced" dir="t">
                  <a:rot lat="0" lon="0" rev="87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886B-442A-BAB2-F2FC97A9BB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Actual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6B-442A-BAB2-F2FC97A9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20"/>
        <c:axId val="-179982064"/>
        <c:axId val="-179981520"/>
      </c:barChart>
      <c:catAx>
        <c:axId val="-17998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981520"/>
        <c:crosses val="autoZero"/>
        <c:auto val="1"/>
        <c:lblAlgn val="ctr"/>
        <c:lblOffset val="100"/>
        <c:noMultiLvlLbl val="0"/>
      </c:catAx>
      <c:valAx>
        <c:axId val="-179981520"/>
        <c:scaling>
          <c:orientation val="minMax"/>
          <c:min val="0.4"/>
        </c:scaling>
        <c:delete val="1"/>
        <c:axPos val="b"/>
        <c:numFmt formatCode="0%" sourceLinked="1"/>
        <c:majorTickMark val="none"/>
        <c:minorTickMark val="none"/>
        <c:tickLblPos val="nextTo"/>
        <c:crossAx val="-17998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27DD7-E56F-42AF-A7BA-A5066F0FF59D}" type="doc">
      <dgm:prSet loTypeId="urn:microsoft.com/office/officeart/2009/layout/CircleArrowProcess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A4EEE-EEF2-41D4-A0BD-A838EEA3B509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54AB6500-892B-4CDA-BBDB-9BEB2EB0AF68}" type="sibTrans" cxnId="{1389BABF-41EF-4F43-A826-6B27B1D76686}">
      <dgm:prSet/>
      <dgm:spPr/>
      <dgm:t>
        <a:bodyPr/>
        <a:lstStyle/>
        <a:p>
          <a:endParaRPr lang="en-US"/>
        </a:p>
      </dgm:t>
    </dgm:pt>
    <dgm:pt modelId="{CF93652F-A907-4080-AE71-D51817D87225}" type="parTrans" cxnId="{1389BABF-41EF-4F43-A826-6B27B1D76686}">
      <dgm:prSet/>
      <dgm:spPr/>
      <dgm:t>
        <a:bodyPr/>
        <a:lstStyle/>
        <a:p>
          <a:endParaRPr lang="en-US"/>
        </a:p>
      </dgm:t>
    </dgm:pt>
    <dgm:pt modelId="{1F1A1817-4B67-46FD-8579-26D37BA2A6F4}">
      <dgm:prSet phldrT="[Text]"/>
      <dgm:spPr/>
      <dgm:t>
        <a:bodyPr/>
        <a:lstStyle/>
        <a:p>
          <a:endParaRPr lang="en-US" dirty="0"/>
        </a:p>
      </dgm:t>
    </dgm:pt>
    <dgm:pt modelId="{FE9C53C6-98D3-4E49-9F80-FFBC6A852570}" type="sibTrans" cxnId="{2666E70C-2FD8-4F8D-B20B-59F58D60D076}">
      <dgm:prSet/>
      <dgm:spPr/>
      <dgm:t>
        <a:bodyPr/>
        <a:lstStyle/>
        <a:p>
          <a:endParaRPr lang="en-US"/>
        </a:p>
      </dgm:t>
    </dgm:pt>
    <dgm:pt modelId="{CBD23963-B27D-4280-8FC0-AA501760DFD1}" type="parTrans" cxnId="{2666E70C-2FD8-4F8D-B20B-59F58D60D076}">
      <dgm:prSet/>
      <dgm:spPr/>
      <dgm:t>
        <a:bodyPr/>
        <a:lstStyle/>
        <a:p>
          <a:endParaRPr lang="en-US"/>
        </a:p>
      </dgm:t>
    </dgm:pt>
    <dgm:pt modelId="{8F57A545-F741-4754-A397-30AF1A447784}">
      <dgm:prSet phldrT="[Text]"/>
      <dgm:spPr/>
      <dgm:t>
        <a:bodyPr/>
        <a:lstStyle/>
        <a:p>
          <a:endParaRPr lang="en-US" dirty="0"/>
        </a:p>
      </dgm:t>
    </dgm:pt>
    <dgm:pt modelId="{79C82AE5-0D25-466D-85C8-F3BF06F74B9A}" type="sibTrans" cxnId="{93E13011-93FB-42B0-A157-D2A01D6296BC}">
      <dgm:prSet/>
      <dgm:spPr/>
      <dgm:t>
        <a:bodyPr/>
        <a:lstStyle/>
        <a:p>
          <a:endParaRPr lang="en-US"/>
        </a:p>
      </dgm:t>
    </dgm:pt>
    <dgm:pt modelId="{E9BD8DA2-C6C7-4D04-911D-3F87105FF275}" type="parTrans" cxnId="{93E13011-93FB-42B0-A157-D2A01D6296BC}">
      <dgm:prSet/>
      <dgm:spPr/>
      <dgm:t>
        <a:bodyPr/>
        <a:lstStyle/>
        <a:p>
          <a:endParaRPr lang="en-US"/>
        </a:p>
      </dgm:t>
    </dgm:pt>
    <dgm:pt modelId="{AB79AF39-9F2A-4797-9CFC-E9B9081A503F}" type="pres">
      <dgm:prSet presAssocID="{2D027DD7-E56F-42AF-A7BA-A5066F0FF59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537A2C7-DF87-4E47-AFBD-F17ACCB487A5}" type="pres">
      <dgm:prSet presAssocID="{54EA4EEE-EEF2-41D4-A0BD-A838EEA3B509}" presName="Accent1" presStyleCnt="0"/>
      <dgm:spPr/>
    </dgm:pt>
    <dgm:pt modelId="{FDFCFC17-1401-41F5-B15E-B8B3AB4FE2BC}" type="pres">
      <dgm:prSet presAssocID="{54EA4EEE-EEF2-41D4-A0BD-A838EEA3B509}" presName="Accent" presStyleLbl="node1" presStyleIdx="0" presStyleCnt="3"/>
      <dgm:spPr>
        <a:solidFill>
          <a:schemeClr val="bg1">
            <a:lumMod val="50000"/>
          </a:schemeClr>
        </a:solidFill>
      </dgm:spPr>
    </dgm:pt>
    <dgm:pt modelId="{3B7198F6-39D5-4F3F-B91E-A30DB1051436}" type="pres">
      <dgm:prSet presAssocID="{54EA4EEE-EEF2-41D4-A0BD-A838EEA3B5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31CA7E8-6A4E-4189-AB71-98025FCDC06F}" type="pres">
      <dgm:prSet presAssocID="{8F57A545-F741-4754-A397-30AF1A447784}" presName="Accent2" presStyleCnt="0"/>
      <dgm:spPr/>
    </dgm:pt>
    <dgm:pt modelId="{71B81DE1-CED4-4DE5-870E-72058C074E76}" type="pres">
      <dgm:prSet presAssocID="{8F57A545-F741-4754-A397-30AF1A447784}" presName="Accent" presStyleLbl="node1" presStyleIdx="1" presStyleCnt="3"/>
      <dgm:spPr>
        <a:solidFill>
          <a:srgbClr val="0070C0"/>
        </a:solidFill>
      </dgm:spPr>
    </dgm:pt>
    <dgm:pt modelId="{207C43D6-068A-4E9B-9B1E-A54AE3331F73}" type="pres">
      <dgm:prSet presAssocID="{8F57A545-F741-4754-A397-30AF1A44778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5009ECD-26A2-4645-8B5A-AD8D5FE28C7C}" type="pres">
      <dgm:prSet presAssocID="{1F1A1817-4B67-46FD-8579-26D37BA2A6F4}" presName="Accent3" presStyleCnt="0"/>
      <dgm:spPr/>
    </dgm:pt>
    <dgm:pt modelId="{F5149D3E-6269-43FC-811D-67098A725348}" type="pres">
      <dgm:prSet presAssocID="{1F1A1817-4B67-46FD-8579-26D37BA2A6F4}" presName="Accent" presStyleLbl="node1" presStyleIdx="2" presStyleCnt="3"/>
      <dgm:spPr>
        <a:solidFill>
          <a:srgbClr val="FFC000"/>
        </a:solidFill>
      </dgm:spPr>
    </dgm:pt>
    <dgm:pt modelId="{FDF634D6-FADD-45C0-83C3-99BBC51C3E89}" type="pres">
      <dgm:prSet presAssocID="{1F1A1817-4B67-46FD-8579-26D37BA2A6F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6691400-84D0-4F92-92ED-87595E1545EB}" type="presOf" srcId="{2D027DD7-E56F-42AF-A7BA-A5066F0FF59D}" destId="{AB79AF39-9F2A-4797-9CFC-E9B9081A503F}" srcOrd="0" destOrd="0" presId="urn:microsoft.com/office/officeart/2009/layout/CircleArrowProcess"/>
    <dgm:cxn modelId="{BCAC1004-B037-4858-B1D5-C3EEB86204CF}" type="presOf" srcId="{54EA4EEE-EEF2-41D4-A0BD-A838EEA3B509}" destId="{3B7198F6-39D5-4F3F-B91E-A30DB1051436}" srcOrd="0" destOrd="0" presId="urn:microsoft.com/office/officeart/2009/layout/CircleArrowProcess"/>
    <dgm:cxn modelId="{2666E70C-2FD8-4F8D-B20B-59F58D60D076}" srcId="{2D027DD7-E56F-42AF-A7BA-A5066F0FF59D}" destId="{1F1A1817-4B67-46FD-8579-26D37BA2A6F4}" srcOrd="2" destOrd="0" parTransId="{CBD23963-B27D-4280-8FC0-AA501760DFD1}" sibTransId="{FE9C53C6-98D3-4E49-9F80-FFBC6A852570}"/>
    <dgm:cxn modelId="{93E13011-93FB-42B0-A157-D2A01D6296BC}" srcId="{2D027DD7-E56F-42AF-A7BA-A5066F0FF59D}" destId="{8F57A545-F741-4754-A397-30AF1A447784}" srcOrd="1" destOrd="0" parTransId="{E9BD8DA2-C6C7-4D04-911D-3F87105FF275}" sibTransId="{79C82AE5-0D25-466D-85C8-F3BF06F74B9A}"/>
    <dgm:cxn modelId="{30BE3B87-3BDB-4715-8BF0-CF369F447B75}" type="presOf" srcId="{8F57A545-F741-4754-A397-30AF1A447784}" destId="{207C43D6-068A-4E9B-9B1E-A54AE3331F73}" srcOrd="0" destOrd="0" presId="urn:microsoft.com/office/officeart/2009/layout/CircleArrowProcess"/>
    <dgm:cxn modelId="{53A16CB9-1ED1-4088-90B9-2417970A0246}" type="presOf" srcId="{1F1A1817-4B67-46FD-8579-26D37BA2A6F4}" destId="{FDF634D6-FADD-45C0-83C3-99BBC51C3E89}" srcOrd="0" destOrd="0" presId="urn:microsoft.com/office/officeart/2009/layout/CircleArrowProcess"/>
    <dgm:cxn modelId="{1389BABF-41EF-4F43-A826-6B27B1D76686}" srcId="{2D027DD7-E56F-42AF-A7BA-A5066F0FF59D}" destId="{54EA4EEE-EEF2-41D4-A0BD-A838EEA3B509}" srcOrd="0" destOrd="0" parTransId="{CF93652F-A907-4080-AE71-D51817D87225}" sibTransId="{54AB6500-892B-4CDA-BBDB-9BEB2EB0AF68}"/>
    <dgm:cxn modelId="{5306E44D-981C-4EC0-BDAB-DCEE37C54D4E}" type="presParOf" srcId="{AB79AF39-9F2A-4797-9CFC-E9B9081A503F}" destId="{D537A2C7-DF87-4E47-AFBD-F17ACCB487A5}" srcOrd="0" destOrd="0" presId="urn:microsoft.com/office/officeart/2009/layout/CircleArrowProcess"/>
    <dgm:cxn modelId="{F9F8B2A9-C523-4769-BB2E-CA5E32C4CE37}" type="presParOf" srcId="{D537A2C7-DF87-4E47-AFBD-F17ACCB487A5}" destId="{FDFCFC17-1401-41F5-B15E-B8B3AB4FE2BC}" srcOrd="0" destOrd="0" presId="urn:microsoft.com/office/officeart/2009/layout/CircleArrowProcess"/>
    <dgm:cxn modelId="{C959C263-473A-4134-836B-2707D29AE47E}" type="presParOf" srcId="{AB79AF39-9F2A-4797-9CFC-E9B9081A503F}" destId="{3B7198F6-39D5-4F3F-B91E-A30DB1051436}" srcOrd="1" destOrd="0" presId="urn:microsoft.com/office/officeart/2009/layout/CircleArrowProcess"/>
    <dgm:cxn modelId="{23BC0A92-0AFB-49B6-A168-70BB2D6B769A}" type="presParOf" srcId="{AB79AF39-9F2A-4797-9CFC-E9B9081A503F}" destId="{931CA7E8-6A4E-4189-AB71-98025FCDC06F}" srcOrd="2" destOrd="0" presId="urn:microsoft.com/office/officeart/2009/layout/CircleArrowProcess"/>
    <dgm:cxn modelId="{33CA5D62-12B0-441F-8661-CF035E2622FB}" type="presParOf" srcId="{931CA7E8-6A4E-4189-AB71-98025FCDC06F}" destId="{71B81DE1-CED4-4DE5-870E-72058C074E76}" srcOrd="0" destOrd="0" presId="urn:microsoft.com/office/officeart/2009/layout/CircleArrowProcess"/>
    <dgm:cxn modelId="{335231C0-AF29-4528-A888-D3BBEAB6144E}" type="presParOf" srcId="{AB79AF39-9F2A-4797-9CFC-E9B9081A503F}" destId="{207C43D6-068A-4E9B-9B1E-A54AE3331F73}" srcOrd="3" destOrd="0" presId="urn:microsoft.com/office/officeart/2009/layout/CircleArrowProcess"/>
    <dgm:cxn modelId="{6FD4B6C9-7C91-4A87-B334-1DFEE24248D4}" type="presParOf" srcId="{AB79AF39-9F2A-4797-9CFC-E9B9081A503F}" destId="{E5009ECD-26A2-4645-8B5A-AD8D5FE28C7C}" srcOrd="4" destOrd="0" presId="urn:microsoft.com/office/officeart/2009/layout/CircleArrowProcess"/>
    <dgm:cxn modelId="{C86A8521-456A-4324-BA58-773CE00391F1}" type="presParOf" srcId="{E5009ECD-26A2-4645-8B5A-AD8D5FE28C7C}" destId="{F5149D3E-6269-43FC-811D-67098A725348}" srcOrd="0" destOrd="0" presId="urn:microsoft.com/office/officeart/2009/layout/CircleArrowProcess"/>
    <dgm:cxn modelId="{CB3BFF6C-2DAB-4BCB-B1DC-A997575275B3}" type="presParOf" srcId="{AB79AF39-9F2A-4797-9CFC-E9B9081A503F}" destId="{FDF634D6-FADD-45C0-83C3-99BBC51C3E8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27DD7-E56F-42AF-A7BA-A5066F0FF59D}" type="doc">
      <dgm:prSet loTypeId="urn:microsoft.com/office/officeart/2009/layout/CircleArrowProcess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A4EEE-EEF2-41D4-A0BD-A838EEA3B509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54AB6500-892B-4CDA-BBDB-9BEB2EB0AF68}" type="sibTrans" cxnId="{1389BABF-41EF-4F43-A826-6B27B1D76686}">
      <dgm:prSet/>
      <dgm:spPr/>
      <dgm:t>
        <a:bodyPr/>
        <a:lstStyle/>
        <a:p>
          <a:endParaRPr lang="en-US"/>
        </a:p>
      </dgm:t>
    </dgm:pt>
    <dgm:pt modelId="{CF93652F-A907-4080-AE71-D51817D87225}" type="parTrans" cxnId="{1389BABF-41EF-4F43-A826-6B27B1D76686}">
      <dgm:prSet/>
      <dgm:spPr/>
      <dgm:t>
        <a:bodyPr/>
        <a:lstStyle/>
        <a:p>
          <a:endParaRPr lang="en-US"/>
        </a:p>
      </dgm:t>
    </dgm:pt>
    <dgm:pt modelId="{1F1A1817-4B67-46FD-8579-26D37BA2A6F4}">
      <dgm:prSet phldrT="[Text]"/>
      <dgm:spPr/>
      <dgm:t>
        <a:bodyPr/>
        <a:lstStyle/>
        <a:p>
          <a:endParaRPr lang="en-US" dirty="0"/>
        </a:p>
      </dgm:t>
    </dgm:pt>
    <dgm:pt modelId="{FE9C53C6-98D3-4E49-9F80-FFBC6A852570}" type="sibTrans" cxnId="{2666E70C-2FD8-4F8D-B20B-59F58D60D076}">
      <dgm:prSet/>
      <dgm:spPr/>
      <dgm:t>
        <a:bodyPr/>
        <a:lstStyle/>
        <a:p>
          <a:endParaRPr lang="en-US"/>
        </a:p>
      </dgm:t>
    </dgm:pt>
    <dgm:pt modelId="{CBD23963-B27D-4280-8FC0-AA501760DFD1}" type="parTrans" cxnId="{2666E70C-2FD8-4F8D-B20B-59F58D60D076}">
      <dgm:prSet/>
      <dgm:spPr/>
      <dgm:t>
        <a:bodyPr/>
        <a:lstStyle/>
        <a:p>
          <a:endParaRPr lang="en-US"/>
        </a:p>
      </dgm:t>
    </dgm:pt>
    <dgm:pt modelId="{8F57A545-F741-4754-A397-30AF1A447784}">
      <dgm:prSet phldrT="[Text]"/>
      <dgm:spPr/>
      <dgm:t>
        <a:bodyPr/>
        <a:lstStyle/>
        <a:p>
          <a:endParaRPr lang="en-US" dirty="0"/>
        </a:p>
      </dgm:t>
    </dgm:pt>
    <dgm:pt modelId="{79C82AE5-0D25-466D-85C8-F3BF06F74B9A}" type="sibTrans" cxnId="{93E13011-93FB-42B0-A157-D2A01D6296BC}">
      <dgm:prSet/>
      <dgm:spPr/>
      <dgm:t>
        <a:bodyPr/>
        <a:lstStyle/>
        <a:p>
          <a:endParaRPr lang="en-US"/>
        </a:p>
      </dgm:t>
    </dgm:pt>
    <dgm:pt modelId="{E9BD8DA2-C6C7-4D04-911D-3F87105FF275}" type="parTrans" cxnId="{93E13011-93FB-42B0-A157-D2A01D6296BC}">
      <dgm:prSet/>
      <dgm:spPr/>
      <dgm:t>
        <a:bodyPr/>
        <a:lstStyle/>
        <a:p>
          <a:endParaRPr lang="en-US"/>
        </a:p>
      </dgm:t>
    </dgm:pt>
    <dgm:pt modelId="{AB79AF39-9F2A-4797-9CFC-E9B9081A503F}" type="pres">
      <dgm:prSet presAssocID="{2D027DD7-E56F-42AF-A7BA-A5066F0FF59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537A2C7-DF87-4E47-AFBD-F17ACCB487A5}" type="pres">
      <dgm:prSet presAssocID="{54EA4EEE-EEF2-41D4-A0BD-A838EEA3B509}" presName="Accent1" presStyleCnt="0"/>
      <dgm:spPr/>
    </dgm:pt>
    <dgm:pt modelId="{FDFCFC17-1401-41F5-B15E-B8B3AB4FE2BC}" type="pres">
      <dgm:prSet presAssocID="{54EA4EEE-EEF2-41D4-A0BD-A838EEA3B509}" presName="Accent" presStyleLbl="node1" presStyleIdx="0" presStyleCnt="3"/>
      <dgm:spPr>
        <a:solidFill>
          <a:schemeClr val="bg1">
            <a:lumMod val="50000"/>
          </a:schemeClr>
        </a:solidFill>
      </dgm:spPr>
    </dgm:pt>
    <dgm:pt modelId="{3B7198F6-39D5-4F3F-B91E-A30DB1051436}" type="pres">
      <dgm:prSet presAssocID="{54EA4EEE-EEF2-41D4-A0BD-A838EEA3B5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31CA7E8-6A4E-4189-AB71-98025FCDC06F}" type="pres">
      <dgm:prSet presAssocID="{8F57A545-F741-4754-A397-30AF1A447784}" presName="Accent2" presStyleCnt="0"/>
      <dgm:spPr/>
    </dgm:pt>
    <dgm:pt modelId="{71B81DE1-CED4-4DE5-870E-72058C074E76}" type="pres">
      <dgm:prSet presAssocID="{8F57A545-F741-4754-A397-30AF1A447784}" presName="Accent" presStyleLbl="node1" presStyleIdx="1" presStyleCnt="3"/>
      <dgm:spPr>
        <a:solidFill>
          <a:srgbClr val="0070C0"/>
        </a:solidFill>
      </dgm:spPr>
    </dgm:pt>
    <dgm:pt modelId="{207C43D6-068A-4E9B-9B1E-A54AE3331F73}" type="pres">
      <dgm:prSet presAssocID="{8F57A545-F741-4754-A397-30AF1A44778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5009ECD-26A2-4645-8B5A-AD8D5FE28C7C}" type="pres">
      <dgm:prSet presAssocID="{1F1A1817-4B67-46FD-8579-26D37BA2A6F4}" presName="Accent3" presStyleCnt="0"/>
      <dgm:spPr/>
    </dgm:pt>
    <dgm:pt modelId="{F5149D3E-6269-43FC-811D-67098A725348}" type="pres">
      <dgm:prSet presAssocID="{1F1A1817-4B67-46FD-8579-26D37BA2A6F4}" presName="Accent" presStyleLbl="node1" presStyleIdx="2" presStyleCnt="3"/>
      <dgm:spPr>
        <a:solidFill>
          <a:srgbClr val="FFC000"/>
        </a:solidFill>
      </dgm:spPr>
    </dgm:pt>
    <dgm:pt modelId="{FDF634D6-FADD-45C0-83C3-99BBC51C3E89}" type="pres">
      <dgm:prSet presAssocID="{1F1A1817-4B67-46FD-8579-26D37BA2A6F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6691400-84D0-4F92-92ED-87595E1545EB}" type="presOf" srcId="{2D027DD7-E56F-42AF-A7BA-A5066F0FF59D}" destId="{AB79AF39-9F2A-4797-9CFC-E9B9081A503F}" srcOrd="0" destOrd="0" presId="urn:microsoft.com/office/officeart/2009/layout/CircleArrowProcess"/>
    <dgm:cxn modelId="{BCAC1004-B037-4858-B1D5-C3EEB86204CF}" type="presOf" srcId="{54EA4EEE-EEF2-41D4-A0BD-A838EEA3B509}" destId="{3B7198F6-39D5-4F3F-B91E-A30DB1051436}" srcOrd="0" destOrd="0" presId="urn:microsoft.com/office/officeart/2009/layout/CircleArrowProcess"/>
    <dgm:cxn modelId="{2666E70C-2FD8-4F8D-B20B-59F58D60D076}" srcId="{2D027DD7-E56F-42AF-A7BA-A5066F0FF59D}" destId="{1F1A1817-4B67-46FD-8579-26D37BA2A6F4}" srcOrd="2" destOrd="0" parTransId="{CBD23963-B27D-4280-8FC0-AA501760DFD1}" sibTransId="{FE9C53C6-98D3-4E49-9F80-FFBC6A852570}"/>
    <dgm:cxn modelId="{93E13011-93FB-42B0-A157-D2A01D6296BC}" srcId="{2D027DD7-E56F-42AF-A7BA-A5066F0FF59D}" destId="{8F57A545-F741-4754-A397-30AF1A447784}" srcOrd="1" destOrd="0" parTransId="{E9BD8DA2-C6C7-4D04-911D-3F87105FF275}" sibTransId="{79C82AE5-0D25-466D-85C8-F3BF06F74B9A}"/>
    <dgm:cxn modelId="{30BE3B87-3BDB-4715-8BF0-CF369F447B75}" type="presOf" srcId="{8F57A545-F741-4754-A397-30AF1A447784}" destId="{207C43D6-068A-4E9B-9B1E-A54AE3331F73}" srcOrd="0" destOrd="0" presId="urn:microsoft.com/office/officeart/2009/layout/CircleArrowProcess"/>
    <dgm:cxn modelId="{53A16CB9-1ED1-4088-90B9-2417970A0246}" type="presOf" srcId="{1F1A1817-4B67-46FD-8579-26D37BA2A6F4}" destId="{FDF634D6-FADD-45C0-83C3-99BBC51C3E89}" srcOrd="0" destOrd="0" presId="urn:microsoft.com/office/officeart/2009/layout/CircleArrowProcess"/>
    <dgm:cxn modelId="{1389BABF-41EF-4F43-A826-6B27B1D76686}" srcId="{2D027DD7-E56F-42AF-A7BA-A5066F0FF59D}" destId="{54EA4EEE-EEF2-41D4-A0BD-A838EEA3B509}" srcOrd="0" destOrd="0" parTransId="{CF93652F-A907-4080-AE71-D51817D87225}" sibTransId="{54AB6500-892B-4CDA-BBDB-9BEB2EB0AF68}"/>
    <dgm:cxn modelId="{5306E44D-981C-4EC0-BDAB-DCEE37C54D4E}" type="presParOf" srcId="{AB79AF39-9F2A-4797-9CFC-E9B9081A503F}" destId="{D537A2C7-DF87-4E47-AFBD-F17ACCB487A5}" srcOrd="0" destOrd="0" presId="urn:microsoft.com/office/officeart/2009/layout/CircleArrowProcess"/>
    <dgm:cxn modelId="{F9F8B2A9-C523-4769-BB2E-CA5E32C4CE37}" type="presParOf" srcId="{D537A2C7-DF87-4E47-AFBD-F17ACCB487A5}" destId="{FDFCFC17-1401-41F5-B15E-B8B3AB4FE2BC}" srcOrd="0" destOrd="0" presId="urn:microsoft.com/office/officeart/2009/layout/CircleArrowProcess"/>
    <dgm:cxn modelId="{C959C263-473A-4134-836B-2707D29AE47E}" type="presParOf" srcId="{AB79AF39-9F2A-4797-9CFC-E9B9081A503F}" destId="{3B7198F6-39D5-4F3F-B91E-A30DB1051436}" srcOrd="1" destOrd="0" presId="urn:microsoft.com/office/officeart/2009/layout/CircleArrowProcess"/>
    <dgm:cxn modelId="{23BC0A92-0AFB-49B6-A168-70BB2D6B769A}" type="presParOf" srcId="{AB79AF39-9F2A-4797-9CFC-E9B9081A503F}" destId="{931CA7E8-6A4E-4189-AB71-98025FCDC06F}" srcOrd="2" destOrd="0" presId="urn:microsoft.com/office/officeart/2009/layout/CircleArrowProcess"/>
    <dgm:cxn modelId="{33CA5D62-12B0-441F-8661-CF035E2622FB}" type="presParOf" srcId="{931CA7E8-6A4E-4189-AB71-98025FCDC06F}" destId="{71B81DE1-CED4-4DE5-870E-72058C074E76}" srcOrd="0" destOrd="0" presId="urn:microsoft.com/office/officeart/2009/layout/CircleArrowProcess"/>
    <dgm:cxn modelId="{335231C0-AF29-4528-A888-D3BBEAB6144E}" type="presParOf" srcId="{AB79AF39-9F2A-4797-9CFC-E9B9081A503F}" destId="{207C43D6-068A-4E9B-9B1E-A54AE3331F73}" srcOrd="3" destOrd="0" presId="urn:microsoft.com/office/officeart/2009/layout/CircleArrowProcess"/>
    <dgm:cxn modelId="{6FD4B6C9-7C91-4A87-B334-1DFEE24248D4}" type="presParOf" srcId="{AB79AF39-9F2A-4797-9CFC-E9B9081A503F}" destId="{E5009ECD-26A2-4645-8B5A-AD8D5FE28C7C}" srcOrd="4" destOrd="0" presId="urn:microsoft.com/office/officeart/2009/layout/CircleArrowProcess"/>
    <dgm:cxn modelId="{C86A8521-456A-4324-BA58-773CE00391F1}" type="presParOf" srcId="{E5009ECD-26A2-4645-8B5A-AD8D5FE28C7C}" destId="{F5149D3E-6269-43FC-811D-67098A725348}" srcOrd="0" destOrd="0" presId="urn:microsoft.com/office/officeart/2009/layout/CircleArrowProcess"/>
    <dgm:cxn modelId="{CB3BFF6C-2DAB-4BCB-B1DC-A997575275B3}" type="presParOf" srcId="{AB79AF39-9F2A-4797-9CFC-E9B9081A503F}" destId="{FDF634D6-FADD-45C0-83C3-99BBC51C3E8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CFC17-1401-41F5-B15E-B8B3AB4FE2BC}">
      <dsp:nvSpPr>
        <dsp:cNvPr id="0" name=""/>
        <dsp:cNvSpPr/>
      </dsp:nvSpPr>
      <dsp:spPr>
        <a:xfrm>
          <a:off x="1955248" y="0"/>
          <a:ext cx="1089742" cy="10899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198F6-39D5-4F3F-B91E-A30DB1051436}">
      <dsp:nvSpPr>
        <dsp:cNvPr id="0" name=""/>
        <dsp:cNvSpPr/>
      </dsp:nvSpPr>
      <dsp:spPr>
        <a:xfrm>
          <a:off x="2196117" y="393489"/>
          <a:ext cx="605548" cy="30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</a:t>
          </a:r>
        </a:p>
      </dsp:txBody>
      <dsp:txXfrm>
        <a:off x="2196117" y="393489"/>
        <a:ext cx="605548" cy="302702"/>
      </dsp:txXfrm>
    </dsp:sp>
    <dsp:sp modelId="{71B81DE1-CED4-4DE5-870E-72058C074E76}">
      <dsp:nvSpPr>
        <dsp:cNvPr id="0" name=""/>
        <dsp:cNvSpPr/>
      </dsp:nvSpPr>
      <dsp:spPr>
        <a:xfrm>
          <a:off x="1652576" y="626233"/>
          <a:ext cx="1089742" cy="10899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7C43D6-068A-4E9B-9B1E-A54AE3331F73}">
      <dsp:nvSpPr>
        <dsp:cNvPr id="0" name=""/>
        <dsp:cNvSpPr/>
      </dsp:nvSpPr>
      <dsp:spPr>
        <a:xfrm>
          <a:off x="1894672" y="1023345"/>
          <a:ext cx="605548" cy="30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894672" y="1023345"/>
        <a:ext cx="605548" cy="302702"/>
      </dsp:txXfrm>
    </dsp:sp>
    <dsp:sp modelId="{F5149D3E-6269-43FC-811D-67098A725348}">
      <dsp:nvSpPr>
        <dsp:cNvPr id="0" name=""/>
        <dsp:cNvSpPr/>
      </dsp:nvSpPr>
      <dsp:spPr>
        <a:xfrm>
          <a:off x="2032809" y="1327406"/>
          <a:ext cx="936257" cy="9366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634D6-FADD-45C0-83C3-99BBC51C3E89}">
      <dsp:nvSpPr>
        <dsp:cNvPr id="0" name=""/>
        <dsp:cNvSpPr/>
      </dsp:nvSpPr>
      <dsp:spPr>
        <a:xfrm>
          <a:off x="2197549" y="1654106"/>
          <a:ext cx="605548" cy="30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197549" y="1654106"/>
        <a:ext cx="605548" cy="302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CFC17-1401-41F5-B15E-B8B3AB4FE2BC}">
      <dsp:nvSpPr>
        <dsp:cNvPr id="0" name=""/>
        <dsp:cNvSpPr/>
      </dsp:nvSpPr>
      <dsp:spPr>
        <a:xfrm>
          <a:off x="1955248" y="0"/>
          <a:ext cx="1089742" cy="10899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198F6-39D5-4F3F-B91E-A30DB1051436}">
      <dsp:nvSpPr>
        <dsp:cNvPr id="0" name=""/>
        <dsp:cNvSpPr/>
      </dsp:nvSpPr>
      <dsp:spPr>
        <a:xfrm>
          <a:off x="2196117" y="393489"/>
          <a:ext cx="605548" cy="30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</a:t>
          </a:r>
        </a:p>
      </dsp:txBody>
      <dsp:txXfrm>
        <a:off x="2196117" y="393489"/>
        <a:ext cx="605548" cy="302702"/>
      </dsp:txXfrm>
    </dsp:sp>
    <dsp:sp modelId="{71B81DE1-CED4-4DE5-870E-72058C074E76}">
      <dsp:nvSpPr>
        <dsp:cNvPr id="0" name=""/>
        <dsp:cNvSpPr/>
      </dsp:nvSpPr>
      <dsp:spPr>
        <a:xfrm>
          <a:off x="1652576" y="626233"/>
          <a:ext cx="1089742" cy="10899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7C43D6-068A-4E9B-9B1E-A54AE3331F73}">
      <dsp:nvSpPr>
        <dsp:cNvPr id="0" name=""/>
        <dsp:cNvSpPr/>
      </dsp:nvSpPr>
      <dsp:spPr>
        <a:xfrm>
          <a:off x="1894672" y="1023345"/>
          <a:ext cx="605548" cy="30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894672" y="1023345"/>
        <a:ext cx="605548" cy="302702"/>
      </dsp:txXfrm>
    </dsp:sp>
    <dsp:sp modelId="{F5149D3E-6269-43FC-811D-67098A725348}">
      <dsp:nvSpPr>
        <dsp:cNvPr id="0" name=""/>
        <dsp:cNvSpPr/>
      </dsp:nvSpPr>
      <dsp:spPr>
        <a:xfrm>
          <a:off x="2032809" y="1327406"/>
          <a:ext cx="936257" cy="9366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634D6-FADD-45C0-83C3-99BBC51C3E89}">
      <dsp:nvSpPr>
        <dsp:cNvPr id="0" name=""/>
        <dsp:cNvSpPr/>
      </dsp:nvSpPr>
      <dsp:spPr>
        <a:xfrm>
          <a:off x="2197549" y="1654106"/>
          <a:ext cx="605548" cy="30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197549" y="1654106"/>
        <a:ext cx="605548" cy="302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B12E3-76EF-48D7-A4EB-4C046EAE8AAB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1C0C6-4FBC-4F38-935D-E58FC1CB5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5" y="0"/>
            <a:ext cx="12198354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2652573"/>
            <a:ext cx="9144000" cy="59420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7650" y="3286540"/>
            <a:ext cx="9144000" cy="463826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and Designation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www.subex.com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060" y="286170"/>
            <a:ext cx="1556843" cy="575219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47650" y="3789685"/>
            <a:ext cx="9144000" cy="47726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Date/Month</a:t>
            </a:r>
          </a:p>
        </p:txBody>
      </p:sp>
    </p:spTree>
    <p:extLst>
      <p:ext uri="{BB962C8B-B14F-4D97-AF65-F5344CB8AC3E}">
        <p14:creationId xmlns:p14="http://schemas.microsoft.com/office/powerpoint/2010/main" val="15059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" y="6665000"/>
            <a:ext cx="12192000" cy="193000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295" y="60327"/>
            <a:ext cx="10084905" cy="431665"/>
          </a:xfrm>
        </p:spPr>
        <p:txBody>
          <a:bodyPr anchor="ctr"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418" y="1020418"/>
            <a:ext cx="11675165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r>
              <a:rPr lang="en-US" dirty="0"/>
              <a:t>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4952" y="0"/>
            <a:ext cx="1305702" cy="704024"/>
            <a:chOff x="11246834" y="0"/>
            <a:chExt cx="1305702" cy="704024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11246834" y="0"/>
              <a:ext cx="1305702" cy="704024"/>
            </a:xfrm>
            <a:prstGeom prst="roundRect">
              <a:avLst>
                <a:gd name="adj" fmla="val 37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428150" y="161512"/>
              <a:ext cx="943069" cy="381000"/>
            </a:xfrm>
            <a:prstGeom prst="rect">
              <a:avLst/>
            </a:prstGeom>
            <a:noFill/>
          </p:spPr>
        </p:pic>
      </p:grp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8295" y="518496"/>
            <a:ext cx="10084905" cy="316392"/>
          </a:xfrm>
        </p:spPr>
        <p:txBody>
          <a:bodyPr anchor="ctr">
            <a:noAutofit/>
          </a:bodyPr>
          <a:lstStyle>
            <a:lvl1pPr marL="0" indent="0">
              <a:buNone/>
              <a:defRPr sz="26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Slide sub-title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97186"/>
            <a:ext cx="4114800" cy="1298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739276"/>
            <a:ext cx="2743200" cy="4571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A73ABD8-3849-4C1C-AB3D-1FF53E6BA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"/>
          <a:stretch/>
        </p:blipFill>
        <p:spPr>
          <a:xfrm>
            <a:off x="-38100" y="0"/>
            <a:ext cx="122364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09461"/>
            <a:ext cx="10515600" cy="695740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79813"/>
            <a:ext cx="10515600" cy="592137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www.subex.com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4737" y="318544"/>
            <a:ext cx="1556843" cy="5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" y="6665000"/>
            <a:ext cx="12192000" cy="193000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4952" y="0"/>
            <a:ext cx="1305702" cy="704024"/>
            <a:chOff x="11246834" y="0"/>
            <a:chExt cx="1305702" cy="704024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11246834" y="0"/>
              <a:ext cx="1305702" cy="704024"/>
            </a:xfrm>
            <a:prstGeom prst="roundRect">
              <a:avLst>
                <a:gd name="adj" fmla="val 37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428150" y="161512"/>
              <a:ext cx="943069" cy="381000"/>
            </a:xfrm>
            <a:prstGeom prst="rect">
              <a:avLst/>
            </a:prstGeom>
            <a:noFill/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97186"/>
            <a:ext cx="4114800" cy="1298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739276"/>
            <a:ext cx="2743200" cy="4571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A73ABD8-3849-4C1C-AB3D-1FF53E6BA7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8295" y="60327"/>
            <a:ext cx="10084905" cy="431665"/>
          </a:xfrm>
        </p:spPr>
        <p:txBody>
          <a:bodyPr anchor="ctr"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8295" y="518496"/>
            <a:ext cx="10084905" cy="316392"/>
          </a:xfrm>
        </p:spPr>
        <p:txBody>
          <a:bodyPr anchor="ctr">
            <a:noAutofit/>
          </a:bodyPr>
          <a:lstStyle>
            <a:lvl1pPr marL="0" indent="0">
              <a:buNone/>
              <a:defRPr sz="26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Slide sub-title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58419" y="1020418"/>
            <a:ext cx="5513731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392519" y="1020418"/>
            <a:ext cx="5513731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0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" y="0"/>
            <a:ext cx="12198354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250" y="2427287"/>
            <a:ext cx="9144000" cy="1006475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2250" y="3602038"/>
            <a:ext cx="9144000" cy="874712"/>
          </a:xfrm>
        </p:spPr>
        <p:txBody>
          <a:bodyPr>
            <a:normAutofit/>
          </a:bodyPr>
          <a:lstStyle>
            <a:lvl1pPr marL="0" indent="0" algn="r">
              <a:buNone/>
              <a:defRPr sz="2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Email 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www.subex.com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8" y="318544"/>
            <a:ext cx="1556843" cy="5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ABD8-3849-4C1C-AB3D-1FF53E6BA7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438670"/>
            <a:ext cx="9144000" cy="1589649"/>
          </a:xfrm>
        </p:spPr>
        <p:txBody>
          <a:bodyPr>
            <a:normAutofit/>
          </a:bodyPr>
          <a:lstStyle/>
          <a:p>
            <a:r>
              <a:rPr lang="en-IN" sz="3200" dirty="0"/>
              <a:t>Managed Services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0" y="3789685"/>
            <a:ext cx="9144000" cy="477268"/>
          </a:xfrm>
        </p:spPr>
        <p:txBody>
          <a:bodyPr/>
          <a:lstStyle/>
          <a:p>
            <a:r>
              <a:rPr lang="en-US" i="1" dirty="0"/>
              <a:t>YYYY 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738938"/>
            <a:ext cx="2743200" cy="46037"/>
          </a:xfrm>
        </p:spPr>
        <p:txBody>
          <a:bodyPr/>
          <a:lstStyle/>
          <a:p>
            <a:fld id="{9A73ABD8-3849-4C1C-AB3D-1FF53E6BA7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B68B9-E1B4-4F28-B021-664E3206F16D}"/>
              </a:ext>
            </a:extLst>
          </p:cNvPr>
          <p:cNvSpPr/>
          <p:nvPr/>
        </p:nvSpPr>
        <p:spPr>
          <a:xfrm>
            <a:off x="10045148" y="172278"/>
            <a:ext cx="1961322" cy="72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9367212" y="2041128"/>
            <a:ext cx="1923346" cy="1260959"/>
            <a:chOff x="7551432" y="2940050"/>
            <a:chExt cx="3779838" cy="2478088"/>
          </a:xfrm>
          <a:solidFill>
            <a:srgbClr val="E9E9E9"/>
          </a:solidFill>
        </p:grpSpPr>
        <p:sp>
          <p:nvSpPr>
            <p:cNvPr id="127" name="Freeform 30"/>
            <p:cNvSpPr>
              <a:spLocks noEditPoints="1"/>
            </p:cNvSpPr>
            <p:nvPr/>
          </p:nvSpPr>
          <p:spPr bwMode="auto">
            <a:xfrm>
              <a:off x="7551432" y="2940050"/>
              <a:ext cx="3779838" cy="2478088"/>
            </a:xfrm>
            <a:custGeom>
              <a:avLst/>
              <a:gdLst>
                <a:gd name="T0" fmla="*/ 194 w 2381"/>
                <a:gd name="T1" fmla="*/ 1373 h 1561"/>
                <a:gd name="T2" fmla="*/ 792 w 2381"/>
                <a:gd name="T3" fmla="*/ 1339 h 1561"/>
                <a:gd name="T4" fmla="*/ 792 w 2381"/>
                <a:gd name="T5" fmla="*/ 1273 h 1561"/>
                <a:gd name="T6" fmla="*/ 194 w 2381"/>
                <a:gd name="T7" fmla="*/ 1239 h 1561"/>
                <a:gd name="T8" fmla="*/ 792 w 2381"/>
                <a:gd name="T9" fmla="*/ 1273 h 1561"/>
                <a:gd name="T10" fmla="*/ 194 w 2381"/>
                <a:gd name="T11" fmla="*/ 1173 h 1561"/>
                <a:gd name="T12" fmla="*/ 792 w 2381"/>
                <a:gd name="T13" fmla="*/ 1139 h 1561"/>
                <a:gd name="T14" fmla="*/ 792 w 2381"/>
                <a:gd name="T15" fmla="*/ 1061 h 1561"/>
                <a:gd name="T16" fmla="*/ 194 w 2381"/>
                <a:gd name="T17" fmla="*/ 761 h 1561"/>
                <a:gd name="T18" fmla="*/ 792 w 2381"/>
                <a:gd name="T19" fmla="*/ 1061 h 1561"/>
                <a:gd name="T20" fmla="*/ 890 w 2381"/>
                <a:gd name="T21" fmla="*/ 1373 h 1561"/>
                <a:gd name="T22" fmla="*/ 1489 w 2381"/>
                <a:gd name="T23" fmla="*/ 1339 h 1561"/>
                <a:gd name="T24" fmla="*/ 1489 w 2381"/>
                <a:gd name="T25" fmla="*/ 1273 h 1561"/>
                <a:gd name="T26" fmla="*/ 890 w 2381"/>
                <a:gd name="T27" fmla="*/ 1239 h 1561"/>
                <a:gd name="T28" fmla="*/ 1489 w 2381"/>
                <a:gd name="T29" fmla="*/ 1273 h 1561"/>
                <a:gd name="T30" fmla="*/ 890 w 2381"/>
                <a:gd name="T31" fmla="*/ 1173 h 1561"/>
                <a:gd name="T32" fmla="*/ 1489 w 2381"/>
                <a:gd name="T33" fmla="*/ 1139 h 1561"/>
                <a:gd name="T34" fmla="*/ 1489 w 2381"/>
                <a:gd name="T35" fmla="*/ 1061 h 1561"/>
                <a:gd name="T36" fmla="*/ 890 w 2381"/>
                <a:gd name="T37" fmla="*/ 761 h 1561"/>
                <a:gd name="T38" fmla="*/ 1489 w 2381"/>
                <a:gd name="T39" fmla="*/ 1061 h 1561"/>
                <a:gd name="T40" fmla="*/ 1587 w 2381"/>
                <a:gd name="T41" fmla="*/ 1373 h 1561"/>
                <a:gd name="T42" fmla="*/ 2185 w 2381"/>
                <a:gd name="T43" fmla="*/ 1339 h 1561"/>
                <a:gd name="T44" fmla="*/ 2185 w 2381"/>
                <a:gd name="T45" fmla="*/ 1273 h 1561"/>
                <a:gd name="T46" fmla="*/ 1587 w 2381"/>
                <a:gd name="T47" fmla="*/ 1239 h 1561"/>
                <a:gd name="T48" fmla="*/ 2185 w 2381"/>
                <a:gd name="T49" fmla="*/ 1273 h 1561"/>
                <a:gd name="T50" fmla="*/ 1587 w 2381"/>
                <a:gd name="T51" fmla="*/ 1173 h 1561"/>
                <a:gd name="T52" fmla="*/ 2185 w 2381"/>
                <a:gd name="T53" fmla="*/ 1139 h 1561"/>
                <a:gd name="T54" fmla="*/ 2185 w 2381"/>
                <a:gd name="T55" fmla="*/ 1061 h 1561"/>
                <a:gd name="T56" fmla="*/ 1587 w 2381"/>
                <a:gd name="T57" fmla="*/ 761 h 1561"/>
                <a:gd name="T58" fmla="*/ 2185 w 2381"/>
                <a:gd name="T59" fmla="*/ 1061 h 1561"/>
                <a:gd name="T60" fmla="*/ 194 w 2381"/>
                <a:gd name="T61" fmla="*/ 656 h 1561"/>
                <a:gd name="T62" fmla="*/ 2185 w 2381"/>
                <a:gd name="T63" fmla="*/ 68 h 1561"/>
                <a:gd name="T64" fmla="*/ 0 w 2381"/>
                <a:gd name="T65" fmla="*/ 0 h 1561"/>
                <a:gd name="T66" fmla="*/ 2381 w 2381"/>
                <a:gd name="T67" fmla="*/ 1561 h 1561"/>
                <a:gd name="T68" fmla="*/ 0 w 2381"/>
                <a:gd name="T6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1" h="1561">
                  <a:moveTo>
                    <a:pt x="792" y="1373"/>
                  </a:moveTo>
                  <a:lnTo>
                    <a:pt x="194" y="1373"/>
                  </a:lnTo>
                  <a:lnTo>
                    <a:pt x="194" y="1339"/>
                  </a:lnTo>
                  <a:lnTo>
                    <a:pt x="792" y="1339"/>
                  </a:lnTo>
                  <a:lnTo>
                    <a:pt x="792" y="1373"/>
                  </a:lnTo>
                  <a:close/>
                  <a:moveTo>
                    <a:pt x="792" y="1273"/>
                  </a:moveTo>
                  <a:lnTo>
                    <a:pt x="194" y="1273"/>
                  </a:lnTo>
                  <a:lnTo>
                    <a:pt x="194" y="1239"/>
                  </a:lnTo>
                  <a:lnTo>
                    <a:pt x="792" y="1239"/>
                  </a:lnTo>
                  <a:lnTo>
                    <a:pt x="792" y="1273"/>
                  </a:lnTo>
                  <a:close/>
                  <a:moveTo>
                    <a:pt x="792" y="1173"/>
                  </a:moveTo>
                  <a:lnTo>
                    <a:pt x="194" y="1173"/>
                  </a:lnTo>
                  <a:lnTo>
                    <a:pt x="194" y="1139"/>
                  </a:lnTo>
                  <a:lnTo>
                    <a:pt x="792" y="1139"/>
                  </a:lnTo>
                  <a:lnTo>
                    <a:pt x="792" y="1173"/>
                  </a:lnTo>
                  <a:close/>
                  <a:moveTo>
                    <a:pt x="792" y="1061"/>
                  </a:moveTo>
                  <a:lnTo>
                    <a:pt x="194" y="1061"/>
                  </a:lnTo>
                  <a:lnTo>
                    <a:pt x="194" y="761"/>
                  </a:lnTo>
                  <a:lnTo>
                    <a:pt x="792" y="761"/>
                  </a:lnTo>
                  <a:lnTo>
                    <a:pt x="792" y="1061"/>
                  </a:lnTo>
                  <a:close/>
                  <a:moveTo>
                    <a:pt x="1489" y="1373"/>
                  </a:moveTo>
                  <a:lnTo>
                    <a:pt x="890" y="1373"/>
                  </a:lnTo>
                  <a:lnTo>
                    <a:pt x="890" y="1339"/>
                  </a:lnTo>
                  <a:lnTo>
                    <a:pt x="1489" y="1339"/>
                  </a:lnTo>
                  <a:lnTo>
                    <a:pt x="1489" y="1373"/>
                  </a:lnTo>
                  <a:close/>
                  <a:moveTo>
                    <a:pt x="1489" y="1273"/>
                  </a:moveTo>
                  <a:lnTo>
                    <a:pt x="890" y="1273"/>
                  </a:lnTo>
                  <a:lnTo>
                    <a:pt x="890" y="1239"/>
                  </a:lnTo>
                  <a:lnTo>
                    <a:pt x="1489" y="1239"/>
                  </a:lnTo>
                  <a:lnTo>
                    <a:pt x="1489" y="1273"/>
                  </a:lnTo>
                  <a:close/>
                  <a:moveTo>
                    <a:pt x="1489" y="1173"/>
                  </a:moveTo>
                  <a:lnTo>
                    <a:pt x="890" y="1173"/>
                  </a:lnTo>
                  <a:lnTo>
                    <a:pt x="890" y="1139"/>
                  </a:lnTo>
                  <a:lnTo>
                    <a:pt x="1489" y="1139"/>
                  </a:lnTo>
                  <a:lnTo>
                    <a:pt x="1489" y="1173"/>
                  </a:lnTo>
                  <a:close/>
                  <a:moveTo>
                    <a:pt x="1489" y="1061"/>
                  </a:moveTo>
                  <a:lnTo>
                    <a:pt x="890" y="1061"/>
                  </a:lnTo>
                  <a:lnTo>
                    <a:pt x="890" y="761"/>
                  </a:lnTo>
                  <a:lnTo>
                    <a:pt x="1489" y="761"/>
                  </a:lnTo>
                  <a:lnTo>
                    <a:pt x="1489" y="1061"/>
                  </a:lnTo>
                  <a:close/>
                  <a:moveTo>
                    <a:pt x="2185" y="1373"/>
                  </a:moveTo>
                  <a:lnTo>
                    <a:pt x="1587" y="1373"/>
                  </a:lnTo>
                  <a:lnTo>
                    <a:pt x="1587" y="1339"/>
                  </a:lnTo>
                  <a:lnTo>
                    <a:pt x="2185" y="1339"/>
                  </a:lnTo>
                  <a:lnTo>
                    <a:pt x="2185" y="1373"/>
                  </a:lnTo>
                  <a:close/>
                  <a:moveTo>
                    <a:pt x="2185" y="1273"/>
                  </a:moveTo>
                  <a:lnTo>
                    <a:pt x="1587" y="1273"/>
                  </a:lnTo>
                  <a:lnTo>
                    <a:pt x="1587" y="1239"/>
                  </a:lnTo>
                  <a:lnTo>
                    <a:pt x="2185" y="1239"/>
                  </a:lnTo>
                  <a:lnTo>
                    <a:pt x="2185" y="1273"/>
                  </a:lnTo>
                  <a:close/>
                  <a:moveTo>
                    <a:pt x="2185" y="1173"/>
                  </a:moveTo>
                  <a:lnTo>
                    <a:pt x="1587" y="1173"/>
                  </a:lnTo>
                  <a:lnTo>
                    <a:pt x="1587" y="1139"/>
                  </a:lnTo>
                  <a:lnTo>
                    <a:pt x="2185" y="1139"/>
                  </a:lnTo>
                  <a:lnTo>
                    <a:pt x="2185" y="1173"/>
                  </a:lnTo>
                  <a:close/>
                  <a:moveTo>
                    <a:pt x="2185" y="1061"/>
                  </a:moveTo>
                  <a:lnTo>
                    <a:pt x="1587" y="1061"/>
                  </a:lnTo>
                  <a:lnTo>
                    <a:pt x="1587" y="761"/>
                  </a:lnTo>
                  <a:lnTo>
                    <a:pt x="2185" y="761"/>
                  </a:lnTo>
                  <a:lnTo>
                    <a:pt x="2185" y="1061"/>
                  </a:lnTo>
                  <a:close/>
                  <a:moveTo>
                    <a:pt x="2185" y="656"/>
                  </a:moveTo>
                  <a:lnTo>
                    <a:pt x="194" y="656"/>
                  </a:lnTo>
                  <a:lnTo>
                    <a:pt x="194" y="68"/>
                  </a:lnTo>
                  <a:lnTo>
                    <a:pt x="2185" y="68"/>
                  </a:lnTo>
                  <a:lnTo>
                    <a:pt x="2185" y="656"/>
                  </a:lnTo>
                  <a:close/>
                  <a:moveTo>
                    <a:pt x="0" y="0"/>
                  </a:moveTo>
                  <a:lnTo>
                    <a:pt x="0" y="1561"/>
                  </a:lnTo>
                  <a:lnTo>
                    <a:pt x="2381" y="1561"/>
                  </a:lnTo>
                  <a:lnTo>
                    <a:pt x="238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7954657" y="3152775"/>
              <a:ext cx="2973388" cy="765175"/>
              <a:chOff x="2070100" y="3152775"/>
              <a:chExt cx="2973388" cy="765175"/>
            </a:xfrm>
            <a:grpFill/>
          </p:grpSpPr>
          <p:sp>
            <p:nvSpPr>
              <p:cNvPr id="129" name="Rectangle 31"/>
              <p:cNvSpPr>
                <a:spLocks noChangeArrowheads="1"/>
              </p:cNvSpPr>
              <p:nvPr/>
            </p:nvSpPr>
            <p:spPr bwMode="auto">
              <a:xfrm>
                <a:off x="2070100" y="3556000"/>
                <a:ext cx="177800" cy="304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Rectangle 32"/>
              <p:cNvSpPr>
                <a:spLocks noChangeArrowheads="1"/>
              </p:cNvSpPr>
              <p:nvPr/>
            </p:nvSpPr>
            <p:spPr bwMode="auto">
              <a:xfrm>
                <a:off x="2460625" y="3632200"/>
                <a:ext cx="174625" cy="228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33"/>
              <p:cNvSpPr>
                <a:spLocks noChangeArrowheads="1"/>
              </p:cNvSpPr>
              <p:nvPr/>
            </p:nvSpPr>
            <p:spPr bwMode="auto">
              <a:xfrm>
                <a:off x="2654300" y="3387725"/>
                <a:ext cx="174625" cy="473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Rectangle 34"/>
              <p:cNvSpPr>
                <a:spLocks noChangeArrowheads="1"/>
              </p:cNvSpPr>
              <p:nvPr/>
            </p:nvSpPr>
            <p:spPr bwMode="auto">
              <a:xfrm>
                <a:off x="2847975" y="3660775"/>
                <a:ext cx="177800" cy="200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2263775" y="3187700"/>
                <a:ext cx="177800" cy="673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Rectangle 36"/>
              <p:cNvSpPr>
                <a:spLocks noChangeArrowheads="1"/>
              </p:cNvSpPr>
              <p:nvPr/>
            </p:nvSpPr>
            <p:spPr bwMode="auto">
              <a:xfrm>
                <a:off x="3041650" y="3632200"/>
                <a:ext cx="177800" cy="228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Rectangle 37"/>
              <p:cNvSpPr>
                <a:spLocks noChangeArrowheads="1"/>
              </p:cNvSpPr>
              <p:nvPr/>
            </p:nvSpPr>
            <p:spPr bwMode="auto">
              <a:xfrm>
                <a:off x="2070100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Rectangle 38"/>
              <p:cNvSpPr>
                <a:spLocks noChangeArrowheads="1"/>
              </p:cNvSpPr>
              <p:nvPr/>
            </p:nvSpPr>
            <p:spPr bwMode="auto">
              <a:xfrm>
                <a:off x="2460625" y="3892550"/>
                <a:ext cx="17462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Rectangle 39"/>
              <p:cNvSpPr>
                <a:spLocks noChangeArrowheads="1"/>
              </p:cNvSpPr>
              <p:nvPr/>
            </p:nvSpPr>
            <p:spPr bwMode="auto">
              <a:xfrm>
                <a:off x="2654300" y="3892550"/>
                <a:ext cx="17462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40"/>
              <p:cNvSpPr>
                <a:spLocks noChangeArrowheads="1"/>
              </p:cNvSpPr>
              <p:nvPr/>
            </p:nvSpPr>
            <p:spPr bwMode="auto">
              <a:xfrm>
                <a:off x="2847975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41"/>
              <p:cNvSpPr>
                <a:spLocks noChangeArrowheads="1"/>
              </p:cNvSpPr>
              <p:nvPr/>
            </p:nvSpPr>
            <p:spPr bwMode="auto">
              <a:xfrm>
                <a:off x="2263775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Rectangle 42"/>
              <p:cNvSpPr>
                <a:spLocks noChangeArrowheads="1"/>
              </p:cNvSpPr>
              <p:nvPr/>
            </p:nvSpPr>
            <p:spPr bwMode="auto">
              <a:xfrm>
                <a:off x="3041650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43"/>
              <p:cNvSpPr>
                <a:spLocks/>
              </p:cNvSpPr>
              <p:nvPr/>
            </p:nvSpPr>
            <p:spPr bwMode="auto">
              <a:xfrm>
                <a:off x="4519613" y="3187700"/>
                <a:ext cx="247650" cy="190500"/>
              </a:xfrm>
              <a:custGeom>
                <a:avLst/>
                <a:gdLst>
                  <a:gd name="T0" fmla="*/ 156 w 156"/>
                  <a:gd name="T1" fmla="*/ 38 h 120"/>
                  <a:gd name="T2" fmla="*/ 156 w 156"/>
                  <a:gd name="T3" fmla="*/ 0 h 120"/>
                  <a:gd name="T4" fmla="*/ 0 w 156"/>
                  <a:gd name="T5" fmla="*/ 0 h 120"/>
                  <a:gd name="T6" fmla="*/ 0 w 156"/>
                  <a:gd name="T7" fmla="*/ 38 h 120"/>
                  <a:gd name="T8" fmla="*/ 0 w 156"/>
                  <a:gd name="T9" fmla="*/ 120 h 120"/>
                  <a:gd name="T10" fmla="*/ 156 w 156"/>
                  <a:gd name="T11" fmla="*/ 120 h 120"/>
                  <a:gd name="T12" fmla="*/ 156 w 156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156" y="38"/>
                    </a:moveTo>
                    <a:lnTo>
                      <a:pt x="156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44"/>
              <p:cNvSpPr>
                <a:spLocks/>
              </p:cNvSpPr>
              <p:nvPr/>
            </p:nvSpPr>
            <p:spPr bwMode="auto">
              <a:xfrm>
                <a:off x="4795838" y="3187700"/>
                <a:ext cx="247650" cy="190500"/>
              </a:xfrm>
              <a:custGeom>
                <a:avLst/>
                <a:gdLst>
                  <a:gd name="T0" fmla="*/ 0 w 156"/>
                  <a:gd name="T1" fmla="*/ 0 h 120"/>
                  <a:gd name="T2" fmla="*/ 0 w 156"/>
                  <a:gd name="T3" fmla="*/ 38 h 120"/>
                  <a:gd name="T4" fmla="*/ 0 w 156"/>
                  <a:gd name="T5" fmla="*/ 120 h 120"/>
                  <a:gd name="T6" fmla="*/ 156 w 156"/>
                  <a:gd name="T7" fmla="*/ 120 h 120"/>
                  <a:gd name="T8" fmla="*/ 156 w 156"/>
                  <a:gd name="T9" fmla="*/ 38 h 120"/>
                  <a:gd name="T10" fmla="*/ 156 w 156"/>
                  <a:gd name="T11" fmla="*/ 0 h 120"/>
                  <a:gd name="T12" fmla="*/ 0 w 156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0" y="0"/>
                    </a:moveTo>
                    <a:lnTo>
                      <a:pt x="0" y="38"/>
                    </a:ln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45"/>
              <p:cNvSpPr>
                <a:spLocks/>
              </p:cNvSpPr>
              <p:nvPr/>
            </p:nvSpPr>
            <p:spPr bwMode="auto">
              <a:xfrm>
                <a:off x="4519613" y="3406775"/>
                <a:ext cx="247650" cy="190500"/>
              </a:xfrm>
              <a:custGeom>
                <a:avLst/>
                <a:gdLst>
                  <a:gd name="T0" fmla="*/ 156 w 156"/>
                  <a:gd name="T1" fmla="*/ 38 h 120"/>
                  <a:gd name="T2" fmla="*/ 156 w 156"/>
                  <a:gd name="T3" fmla="*/ 0 h 120"/>
                  <a:gd name="T4" fmla="*/ 0 w 156"/>
                  <a:gd name="T5" fmla="*/ 0 h 120"/>
                  <a:gd name="T6" fmla="*/ 0 w 156"/>
                  <a:gd name="T7" fmla="*/ 38 h 120"/>
                  <a:gd name="T8" fmla="*/ 0 w 156"/>
                  <a:gd name="T9" fmla="*/ 120 h 120"/>
                  <a:gd name="T10" fmla="*/ 156 w 156"/>
                  <a:gd name="T11" fmla="*/ 120 h 120"/>
                  <a:gd name="T12" fmla="*/ 156 w 156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156" y="38"/>
                    </a:moveTo>
                    <a:lnTo>
                      <a:pt x="156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46"/>
              <p:cNvSpPr>
                <a:spLocks/>
              </p:cNvSpPr>
              <p:nvPr/>
            </p:nvSpPr>
            <p:spPr bwMode="auto">
              <a:xfrm>
                <a:off x="4795838" y="3406775"/>
                <a:ext cx="247650" cy="190500"/>
              </a:xfrm>
              <a:custGeom>
                <a:avLst/>
                <a:gdLst>
                  <a:gd name="T0" fmla="*/ 0 w 156"/>
                  <a:gd name="T1" fmla="*/ 38 h 120"/>
                  <a:gd name="T2" fmla="*/ 0 w 156"/>
                  <a:gd name="T3" fmla="*/ 120 h 120"/>
                  <a:gd name="T4" fmla="*/ 156 w 156"/>
                  <a:gd name="T5" fmla="*/ 120 h 120"/>
                  <a:gd name="T6" fmla="*/ 156 w 156"/>
                  <a:gd name="T7" fmla="*/ 38 h 120"/>
                  <a:gd name="T8" fmla="*/ 156 w 156"/>
                  <a:gd name="T9" fmla="*/ 0 h 120"/>
                  <a:gd name="T10" fmla="*/ 0 w 156"/>
                  <a:gd name="T11" fmla="*/ 0 h 120"/>
                  <a:gd name="T12" fmla="*/ 0 w 156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0" y="38"/>
                    </a:move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lnTo>
                      <a:pt x="156" y="0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47"/>
              <p:cNvSpPr>
                <a:spLocks/>
              </p:cNvSpPr>
              <p:nvPr/>
            </p:nvSpPr>
            <p:spPr bwMode="auto">
              <a:xfrm>
                <a:off x="4659313" y="3632200"/>
                <a:ext cx="244475" cy="190500"/>
              </a:xfrm>
              <a:custGeom>
                <a:avLst/>
                <a:gdLst>
                  <a:gd name="T0" fmla="*/ 0 w 154"/>
                  <a:gd name="T1" fmla="*/ 38 h 120"/>
                  <a:gd name="T2" fmla="*/ 0 w 154"/>
                  <a:gd name="T3" fmla="*/ 120 h 120"/>
                  <a:gd name="T4" fmla="*/ 154 w 154"/>
                  <a:gd name="T5" fmla="*/ 120 h 120"/>
                  <a:gd name="T6" fmla="*/ 154 w 154"/>
                  <a:gd name="T7" fmla="*/ 38 h 120"/>
                  <a:gd name="T8" fmla="*/ 154 w 154"/>
                  <a:gd name="T9" fmla="*/ 0 h 120"/>
                  <a:gd name="T10" fmla="*/ 0 w 154"/>
                  <a:gd name="T11" fmla="*/ 0 h 120"/>
                  <a:gd name="T12" fmla="*/ 0 w 154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20">
                    <a:moveTo>
                      <a:pt x="0" y="38"/>
                    </a:moveTo>
                    <a:lnTo>
                      <a:pt x="0" y="120"/>
                    </a:lnTo>
                    <a:lnTo>
                      <a:pt x="154" y="120"/>
                    </a:lnTo>
                    <a:lnTo>
                      <a:pt x="154" y="38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48"/>
              <p:cNvSpPr>
                <a:spLocks/>
              </p:cNvSpPr>
              <p:nvPr/>
            </p:nvSpPr>
            <p:spPr bwMode="auto">
              <a:xfrm>
                <a:off x="3581400" y="3228975"/>
                <a:ext cx="417513" cy="663575"/>
              </a:xfrm>
              <a:custGeom>
                <a:avLst/>
                <a:gdLst>
                  <a:gd name="T0" fmla="*/ 103 w 131"/>
                  <a:gd name="T1" fmla="*/ 187 h 209"/>
                  <a:gd name="T2" fmla="*/ 109 w 131"/>
                  <a:gd name="T3" fmla="*/ 165 h 209"/>
                  <a:gd name="T4" fmla="*/ 116 w 131"/>
                  <a:gd name="T5" fmla="*/ 139 h 209"/>
                  <a:gd name="T6" fmla="*/ 120 w 131"/>
                  <a:gd name="T7" fmla="*/ 121 h 209"/>
                  <a:gd name="T8" fmla="*/ 131 w 131"/>
                  <a:gd name="T9" fmla="*/ 83 h 209"/>
                  <a:gd name="T10" fmla="*/ 100 w 131"/>
                  <a:gd name="T11" fmla="*/ 58 h 209"/>
                  <a:gd name="T12" fmla="*/ 86 w 131"/>
                  <a:gd name="T13" fmla="*/ 46 h 209"/>
                  <a:gd name="T14" fmla="*/ 65 w 131"/>
                  <a:gd name="T15" fmla="*/ 29 h 209"/>
                  <a:gd name="T16" fmla="*/ 48 w 131"/>
                  <a:gd name="T17" fmla="*/ 15 h 209"/>
                  <a:gd name="T18" fmla="*/ 30 w 131"/>
                  <a:gd name="T19" fmla="*/ 0 h 209"/>
                  <a:gd name="T20" fmla="*/ 0 w 131"/>
                  <a:gd name="T21" fmla="*/ 83 h 209"/>
                  <a:gd name="T22" fmla="*/ 97 w 131"/>
                  <a:gd name="T23" fmla="*/ 209 h 209"/>
                  <a:gd name="T24" fmla="*/ 103 w 131"/>
                  <a:gd name="T25" fmla="*/ 18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209">
                    <a:moveTo>
                      <a:pt x="103" y="187"/>
                    </a:moveTo>
                    <a:cubicBezTo>
                      <a:pt x="109" y="165"/>
                      <a:pt x="109" y="165"/>
                      <a:pt x="109" y="165"/>
                    </a:cubicBezTo>
                    <a:cubicBezTo>
                      <a:pt x="116" y="139"/>
                      <a:pt x="116" y="139"/>
                      <a:pt x="116" y="139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1" y="23"/>
                      <a:pt x="0" y="52"/>
                      <a:pt x="0" y="83"/>
                    </a:cubicBezTo>
                    <a:cubicBezTo>
                      <a:pt x="0" y="144"/>
                      <a:pt x="41" y="194"/>
                      <a:pt x="97" y="209"/>
                    </a:cubicBezTo>
                    <a:lnTo>
                      <a:pt x="103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49"/>
              <p:cNvSpPr>
                <a:spLocks/>
              </p:cNvSpPr>
              <p:nvPr/>
            </p:nvSpPr>
            <p:spPr bwMode="auto">
              <a:xfrm>
                <a:off x="3967163" y="3302000"/>
                <a:ext cx="438150" cy="203200"/>
              </a:xfrm>
              <a:custGeom>
                <a:avLst/>
                <a:gdLst>
                  <a:gd name="T0" fmla="*/ 125 w 138"/>
                  <a:gd name="T1" fmla="*/ 0 h 64"/>
                  <a:gd name="T2" fmla="*/ 86 w 138"/>
                  <a:gd name="T3" fmla="*/ 20 h 64"/>
                  <a:gd name="T4" fmla="*/ 58 w 138"/>
                  <a:gd name="T5" fmla="*/ 34 h 64"/>
                  <a:gd name="T6" fmla="*/ 0 w 138"/>
                  <a:gd name="T7" fmla="*/ 64 h 64"/>
                  <a:gd name="T8" fmla="*/ 64 w 138"/>
                  <a:gd name="T9" fmla="*/ 54 h 64"/>
                  <a:gd name="T10" fmla="*/ 95 w 138"/>
                  <a:gd name="T11" fmla="*/ 49 h 64"/>
                  <a:gd name="T12" fmla="*/ 138 w 138"/>
                  <a:gd name="T13" fmla="*/ 42 h 64"/>
                  <a:gd name="T14" fmla="*/ 125 w 138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4">
                    <a:moveTo>
                      <a:pt x="125" y="0"/>
                    </a:moveTo>
                    <a:cubicBezTo>
                      <a:pt x="86" y="20"/>
                      <a:pt x="86" y="20"/>
                      <a:pt x="86" y="20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6" y="27"/>
                      <a:pt x="131" y="13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0"/>
              <p:cNvSpPr>
                <a:spLocks/>
              </p:cNvSpPr>
              <p:nvPr/>
            </p:nvSpPr>
            <p:spPr bwMode="auto">
              <a:xfrm>
                <a:off x="3910013" y="3492500"/>
                <a:ext cx="428625" cy="339725"/>
              </a:xfrm>
              <a:custGeom>
                <a:avLst/>
                <a:gdLst>
                  <a:gd name="T0" fmla="*/ 135 w 135"/>
                  <a:gd name="T1" fmla="*/ 0 h 107"/>
                  <a:gd name="T2" fmla="*/ 112 w 135"/>
                  <a:gd name="T3" fmla="*/ 0 h 107"/>
                  <a:gd name="T4" fmla="*/ 85 w 135"/>
                  <a:gd name="T5" fmla="*/ 0 h 107"/>
                  <a:gd name="T6" fmla="*/ 67 w 135"/>
                  <a:gd name="T7" fmla="*/ 0 h 107"/>
                  <a:gd name="T8" fmla="*/ 28 w 135"/>
                  <a:gd name="T9" fmla="*/ 0 h 107"/>
                  <a:gd name="T10" fmla="*/ 17 w 135"/>
                  <a:gd name="T11" fmla="*/ 38 h 107"/>
                  <a:gd name="T12" fmla="*/ 13 w 135"/>
                  <a:gd name="T13" fmla="*/ 56 h 107"/>
                  <a:gd name="T14" fmla="*/ 6 w 135"/>
                  <a:gd name="T15" fmla="*/ 82 h 107"/>
                  <a:gd name="T16" fmla="*/ 0 w 135"/>
                  <a:gd name="T17" fmla="*/ 104 h 107"/>
                  <a:gd name="T18" fmla="*/ 28 w 135"/>
                  <a:gd name="T19" fmla="*/ 107 h 107"/>
                  <a:gd name="T20" fmla="*/ 135 w 135"/>
                  <a:gd name="T2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107">
                    <a:moveTo>
                      <a:pt x="135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9" y="106"/>
                      <a:pt x="18" y="107"/>
                      <a:pt x="28" y="107"/>
                    </a:cubicBezTo>
                    <a:cubicBezTo>
                      <a:pt x="87" y="107"/>
                      <a:pt x="135" y="59"/>
                      <a:pt x="1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1"/>
              <p:cNvSpPr>
                <a:spLocks/>
              </p:cNvSpPr>
              <p:nvPr/>
            </p:nvSpPr>
            <p:spPr bwMode="auto">
              <a:xfrm>
                <a:off x="3735388" y="3152775"/>
                <a:ext cx="536575" cy="339725"/>
              </a:xfrm>
              <a:custGeom>
                <a:avLst/>
                <a:gdLst>
                  <a:gd name="T0" fmla="*/ 114 w 169"/>
                  <a:gd name="T1" fmla="*/ 84 h 107"/>
                  <a:gd name="T2" fmla="*/ 129 w 169"/>
                  <a:gd name="T3" fmla="*/ 73 h 107"/>
                  <a:gd name="T4" fmla="*/ 151 w 169"/>
                  <a:gd name="T5" fmla="*/ 57 h 107"/>
                  <a:gd name="T6" fmla="*/ 169 w 169"/>
                  <a:gd name="T7" fmla="*/ 44 h 107"/>
                  <a:gd name="T8" fmla="*/ 83 w 169"/>
                  <a:gd name="T9" fmla="*/ 0 h 107"/>
                  <a:gd name="T10" fmla="*/ 0 w 169"/>
                  <a:gd name="T11" fmla="*/ 39 h 107"/>
                  <a:gd name="T12" fmla="*/ 17 w 169"/>
                  <a:gd name="T13" fmla="*/ 53 h 107"/>
                  <a:gd name="T14" fmla="*/ 38 w 169"/>
                  <a:gd name="T15" fmla="*/ 70 h 107"/>
                  <a:gd name="T16" fmla="*/ 52 w 169"/>
                  <a:gd name="T17" fmla="*/ 82 h 107"/>
                  <a:gd name="T18" fmla="*/ 83 w 169"/>
                  <a:gd name="T19" fmla="*/ 107 h 107"/>
                  <a:gd name="T20" fmla="*/ 114 w 169"/>
                  <a:gd name="T21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07">
                    <a:moveTo>
                      <a:pt x="114" y="84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51" y="57"/>
                      <a:pt x="151" y="57"/>
                      <a:pt x="151" y="57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50" y="17"/>
                      <a:pt x="118" y="0"/>
                      <a:pt x="83" y="0"/>
                    </a:cubicBezTo>
                    <a:cubicBezTo>
                      <a:pt x="49" y="0"/>
                      <a:pt x="19" y="15"/>
                      <a:pt x="0" y="39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83" y="107"/>
                      <a:pt x="83" y="107"/>
                      <a:pt x="83" y="107"/>
                    </a:cubicBezTo>
                    <a:lnTo>
                      <a:pt x="11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2"/>
              <p:cNvSpPr>
                <a:spLocks/>
              </p:cNvSpPr>
              <p:nvPr/>
            </p:nvSpPr>
            <p:spPr bwMode="auto">
              <a:xfrm>
                <a:off x="4440238" y="3467100"/>
                <a:ext cx="63500" cy="66675"/>
              </a:xfrm>
              <a:custGeom>
                <a:avLst/>
                <a:gdLst>
                  <a:gd name="T0" fmla="*/ 40 w 40"/>
                  <a:gd name="T1" fmla="*/ 0 h 42"/>
                  <a:gd name="T2" fmla="*/ 0 w 40"/>
                  <a:gd name="T3" fmla="*/ 24 h 42"/>
                  <a:gd name="T4" fmla="*/ 40 w 40"/>
                  <a:gd name="T5" fmla="*/ 42 h 42"/>
                  <a:gd name="T6" fmla="*/ 40 w 40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42">
                    <a:moveTo>
                      <a:pt x="40" y="0"/>
                    </a:moveTo>
                    <a:lnTo>
                      <a:pt x="0" y="24"/>
                    </a:lnTo>
                    <a:lnTo>
                      <a:pt x="40" y="4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084791" y="2056763"/>
            <a:ext cx="1214240" cy="1195268"/>
            <a:chOff x="8311364" y="5219953"/>
            <a:chExt cx="1381733" cy="1360144"/>
          </a:xfrm>
          <a:solidFill>
            <a:srgbClr val="E9E9E9"/>
          </a:solidFill>
        </p:grpSpPr>
        <p:sp>
          <p:nvSpPr>
            <p:cNvPr id="123" name="Freeform 415"/>
            <p:cNvSpPr>
              <a:spLocks/>
            </p:cNvSpPr>
            <p:nvPr/>
          </p:nvSpPr>
          <p:spPr bwMode="auto">
            <a:xfrm>
              <a:off x="8311364" y="5673334"/>
              <a:ext cx="798815" cy="906763"/>
            </a:xfrm>
            <a:custGeom>
              <a:avLst/>
              <a:gdLst>
                <a:gd name="T0" fmla="*/ 184 w 186"/>
                <a:gd name="T1" fmla="*/ 156 h 212"/>
                <a:gd name="T2" fmla="*/ 125 w 186"/>
                <a:gd name="T3" fmla="*/ 131 h 212"/>
                <a:gd name="T4" fmla="*/ 119 w 186"/>
                <a:gd name="T5" fmla="*/ 120 h 212"/>
                <a:gd name="T6" fmla="*/ 128 w 186"/>
                <a:gd name="T7" fmla="*/ 95 h 212"/>
                <a:gd name="T8" fmla="*/ 137 w 186"/>
                <a:gd name="T9" fmla="*/ 70 h 212"/>
                <a:gd name="T10" fmla="*/ 93 w 186"/>
                <a:gd name="T11" fmla="*/ 0 h 212"/>
                <a:gd name="T12" fmla="*/ 70 w 186"/>
                <a:gd name="T13" fmla="*/ 6 h 212"/>
                <a:gd name="T14" fmla="*/ 54 w 186"/>
                <a:gd name="T15" fmla="*/ 87 h 212"/>
                <a:gd name="T16" fmla="*/ 68 w 186"/>
                <a:gd name="T17" fmla="*/ 120 h 212"/>
                <a:gd name="T18" fmla="*/ 61 w 186"/>
                <a:gd name="T19" fmla="*/ 131 h 212"/>
                <a:gd name="T20" fmla="*/ 4 w 186"/>
                <a:gd name="T21" fmla="*/ 153 h 212"/>
                <a:gd name="T22" fmla="*/ 0 w 186"/>
                <a:gd name="T23" fmla="*/ 173 h 212"/>
                <a:gd name="T24" fmla="*/ 0 w 186"/>
                <a:gd name="T25" fmla="*/ 188 h 212"/>
                <a:gd name="T26" fmla="*/ 93 w 186"/>
                <a:gd name="T27" fmla="*/ 212 h 212"/>
                <a:gd name="T28" fmla="*/ 186 w 186"/>
                <a:gd name="T29" fmla="*/ 188 h 212"/>
                <a:gd name="T30" fmla="*/ 186 w 186"/>
                <a:gd name="T31" fmla="*/ 173 h 212"/>
                <a:gd name="T32" fmla="*/ 184 w 186"/>
                <a:gd name="T33" fmla="*/ 15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12">
                  <a:moveTo>
                    <a:pt x="184" y="156"/>
                  </a:moveTo>
                  <a:cubicBezTo>
                    <a:pt x="175" y="137"/>
                    <a:pt x="140" y="142"/>
                    <a:pt x="125" y="131"/>
                  </a:cubicBezTo>
                  <a:cubicBezTo>
                    <a:pt x="122" y="128"/>
                    <a:pt x="120" y="125"/>
                    <a:pt x="119" y="120"/>
                  </a:cubicBezTo>
                  <a:cubicBezTo>
                    <a:pt x="118" y="111"/>
                    <a:pt x="125" y="101"/>
                    <a:pt x="128" y="95"/>
                  </a:cubicBezTo>
                  <a:cubicBezTo>
                    <a:pt x="132" y="87"/>
                    <a:pt x="136" y="78"/>
                    <a:pt x="137" y="70"/>
                  </a:cubicBezTo>
                  <a:cubicBezTo>
                    <a:pt x="146" y="31"/>
                    <a:pt x="124" y="0"/>
                    <a:pt x="93" y="0"/>
                  </a:cubicBezTo>
                  <a:cubicBezTo>
                    <a:pt x="86" y="0"/>
                    <a:pt x="78" y="2"/>
                    <a:pt x="70" y="6"/>
                  </a:cubicBezTo>
                  <a:cubicBezTo>
                    <a:pt x="43" y="18"/>
                    <a:pt x="43" y="58"/>
                    <a:pt x="54" y="87"/>
                  </a:cubicBezTo>
                  <a:cubicBezTo>
                    <a:pt x="59" y="99"/>
                    <a:pt x="69" y="111"/>
                    <a:pt x="68" y="120"/>
                  </a:cubicBezTo>
                  <a:cubicBezTo>
                    <a:pt x="67" y="125"/>
                    <a:pt x="65" y="128"/>
                    <a:pt x="61" y="131"/>
                  </a:cubicBezTo>
                  <a:cubicBezTo>
                    <a:pt x="47" y="141"/>
                    <a:pt x="14" y="138"/>
                    <a:pt x="4" y="153"/>
                  </a:cubicBezTo>
                  <a:cubicBezTo>
                    <a:pt x="0" y="158"/>
                    <a:pt x="0" y="165"/>
                    <a:pt x="0" y="173"/>
                  </a:cubicBezTo>
                  <a:cubicBezTo>
                    <a:pt x="0" y="178"/>
                    <a:pt x="0" y="183"/>
                    <a:pt x="0" y="188"/>
                  </a:cubicBezTo>
                  <a:cubicBezTo>
                    <a:pt x="0" y="201"/>
                    <a:pt x="41" y="212"/>
                    <a:pt x="93" y="212"/>
                  </a:cubicBezTo>
                  <a:cubicBezTo>
                    <a:pt x="145" y="212"/>
                    <a:pt x="186" y="201"/>
                    <a:pt x="186" y="188"/>
                  </a:cubicBezTo>
                  <a:cubicBezTo>
                    <a:pt x="186" y="182"/>
                    <a:pt x="186" y="177"/>
                    <a:pt x="186" y="173"/>
                  </a:cubicBezTo>
                  <a:cubicBezTo>
                    <a:pt x="186" y="166"/>
                    <a:pt x="186" y="161"/>
                    <a:pt x="184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416"/>
            <p:cNvSpPr>
              <a:spLocks/>
            </p:cNvSpPr>
            <p:nvPr/>
          </p:nvSpPr>
          <p:spPr bwMode="auto">
            <a:xfrm>
              <a:off x="9066999" y="6223865"/>
              <a:ext cx="496560" cy="86358"/>
            </a:xfrm>
            <a:custGeom>
              <a:avLst/>
              <a:gdLst>
                <a:gd name="T0" fmla="*/ 21 w 114"/>
                <a:gd name="T1" fmla="*/ 19 h 20"/>
                <a:gd name="T2" fmla="*/ 21 w 114"/>
                <a:gd name="T3" fmla="*/ 20 h 20"/>
                <a:gd name="T4" fmla="*/ 114 w 114"/>
                <a:gd name="T5" fmla="*/ 20 h 20"/>
                <a:gd name="T6" fmla="*/ 114 w 114"/>
                <a:gd name="T7" fmla="*/ 15 h 20"/>
                <a:gd name="T8" fmla="*/ 99 w 114"/>
                <a:gd name="T9" fmla="*/ 0 h 20"/>
                <a:gd name="T10" fmla="*/ 0 w 114"/>
                <a:gd name="T11" fmla="*/ 0 h 20"/>
                <a:gd name="T12" fmla="*/ 21 w 114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0">
                  <a:moveTo>
                    <a:pt x="21" y="19"/>
                  </a:moveTo>
                  <a:cubicBezTo>
                    <a:pt x="21" y="19"/>
                    <a:pt x="21" y="19"/>
                    <a:pt x="21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7"/>
                    <a:pt x="107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17" y="10"/>
                    <a:pt x="2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417"/>
            <p:cNvSpPr>
              <a:spLocks noEditPoints="1"/>
            </p:cNvSpPr>
            <p:nvPr/>
          </p:nvSpPr>
          <p:spPr bwMode="auto">
            <a:xfrm>
              <a:off x="8613618" y="5219953"/>
              <a:ext cx="1079479" cy="949942"/>
            </a:xfrm>
            <a:custGeom>
              <a:avLst/>
              <a:gdLst>
                <a:gd name="T0" fmla="*/ 237 w 252"/>
                <a:gd name="T1" fmla="*/ 0 h 222"/>
                <a:gd name="T2" fmla="*/ 15 w 252"/>
                <a:gd name="T3" fmla="*/ 0 h 222"/>
                <a:gd name="T4" fmla="*/ 0 w 252"/>
                <a:gd name="T5" fmla="*/ 15 h 222"/>
                <a:gd name="T6" fmla="*/ 0 w 252"/>
                <a:gd name="T7" fmla="*/ 95 h 222"/>
                <a:gd name="T8" fmla="*/ 16 w 252"/>
                <a:gd name="T9" fmla="*/ 91 h 222"/>
                <a:gd name="T10" fmla="*/ 16 w 252"/>
                <a:gd name="T11" fmla="*/ 30 h 222"/>
                <a:gd name="T12" fmla="*/ 31 w 252"/>
                <a:gd name="T13" fmla="*/ 15 h 222"/>
                <a:gd name="T14" fmla="*/ 221 w 252"/>
                <a:gd name="T15" fmla="*/ 15 h 222"/>
                <a:gd name="T16" fmla="*/ 235 w 252"/>
                <a:gd name="T17" fmla="*/ 30 h 222"/>
                <a:gd name="T18" fmla="*/ 235 w 252"/>
                <a:gd name="T19" fmla="*/ 147 h 222"/>
                <a:gd name="T20" fmla="*/ 221 w 252"/>
                <a:gd name="T21" fmla="*/ 162 h 222"/>
                <a:gd name="T22" fmla="*/ 84 w 252"/>
                <a:gd name="T23" fmla="*/ 162 h 222"/>
                <a:gd name="T24" fmla="*/ 82 w 252"/>
                <a:gd name="T25" fmla="*/ 178 h 222"/>
                <a:gd name="T26" fmla="*/ 75 w 252"/>
                <a:gd name="T27" fmla="*/ 199 h 222"/>
                <a:gd name="T28" fmla="*/ 90 w 252"/>
                <a:gd name="T29" fmla="*/ 199 h 222"/>
                <a:gd name="T30" fmla="*/ 90 w 252"/>
                <a:gd name="T31" fmla="*/ 208 h 222"/>
                <a:gd name="T32" fmla="*/ 104 w 252"/>
                <a:gd name="T33" fmla="*/ 222 h 222"/>
                <a:gd name="T34" fmla="*/ 147 w 252"/>
                <a:gd name="T35" fmla="*/ 222 h 222"/>
                <a:gd name="T36" fmla="*/ 162 w 252"/>
                <a:gd name="T37" fmla="*/ 208 h 222"/>
                <a:gd name="T38" fmla="*/ 162 w 252"/>
                <a:gd name="T39" fmla="*/ 199 h 222"/>
                <a:gd name="T40" fmla="*/ 237 w 252"/>
                <a:gd name="T41" fmla="*/ 199 h 222"/>
                <a:gd name="T42" fmla="*/ 252 w 252"/>
                <a:gd name="T43" fmla="*/ 184 h 222"/>
                <a:gd name="T44" fmla="*/ 252 w 252"/>
                <a:gd name="T45" fmla="*/ 15 h 222"/>
                <a:gd name="T46" fmla="*/ 237 w 252"/>
                <a:gd name="T47" fmla="*/ 0 h 222"/>
                <a:gd name="T48" fmla="*/ 227 w 252"/>
                <a:gd name="T49" fmla="*/ 188 h 222"/>
                <a:gd name="T50" fmla="*/ 218 w 252"/>
                <a:gd name="T51" fmla="*/ 180 h 222"/>
                <a:gd name="T52" fmla="*/ 227 w 252"/>
                <a:gd name="T53" fmla="*/ 171 h 222"/>
                <a:gd name="T54" fmla="*/ 235 w 252"/>
                <a:gd name="T55" fmla="*/ 180 h 222"/>
                <a:gd name="T56" fmla="*/ 227 w 252"/>
                <a:gd name="T57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2" h="222">
                  <a:moveTo>
                    <a:pt x="23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3"/>
                    <a:pt x="11" y="92"/>
                    <a:pt x="16" y="9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2"/>
                    <a:pt x="23" y="15"/>
                    <a:pt x="31" y="15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29" y="15"/>
                    <a:pt x="235" y="22"/>
                    <a:pt x="235" y="30"/>
                  </a:cubicBezTo>
                  <a:cubicBezTo>
                    <a:pt x="235" y="147"/>
                    <a:pt x="235" y="147"/>
                    <a:pt x="235" y="147"/>
                  </a:cubicBezTo>
                  <a:cubicBezTo>
                    <a:pt x="235" y="155"/>
                    <a:pt x="229" y="162"/>
                    <a:pt x="221" y="162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84" y="167"/>
                    <a:pt x="83" y="173"/>
                    <a:pt x="82" y="178"/>
                  </a:cubicBezTo>
                  <a:cubicBezTo>
                    <a:pt x="80" y="185"/>
                    <a:pt x="78" y="192"/>
                    <a:pt x="75" y="19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90" y="208"/>
                    <a:pt x="90" y="208"/>
                    <a:pt x="90" y="208"/>
                  </a:cubicBezTo>
                  <a:cubicBezTo>
                    <a:pt x="90" y="216"/>
                    <a:pt x="96" y="222"/>
                    <a:pt x="104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55" y="222"/>
                    <a:pt x="162" y="216"/>
                    <a:pt x="162" y="208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237" y="199"/>
                    <a:pt x="237" y="199"/>
                    <a:pt x="237" y="199"/>
                  </a:cubicBezTo>
                  <a:cubicBezTo>
                    <a:pt x="245" y="199"/>
                    <a:pt x="252" y="192"/>
                    <a:pt x="252" y="184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2" y="7"/>
                    <a:pt x="245" y="0"/>
                    <a:pt x="237" y="0"/>
                  </a:cubicBezTo>
                  <a:close/>
                  <a:moveTo>
                    <a:pt x="227" y="188"/>
                  </a:moveTo>
                  <a:cubicBezTo>
                    <a:pt x="222" y="188"/>
                    <a:pt x="218" y="184"/>
                    <a:pt x="218" y="180"/>
                  </a:cubicBezTo>
                  <a:cubicBezTo>
                    <a:pt x="218" y="175"/>
                    <a:pt x="222" y="171"/>
                    <a:pt x="227" y="171"/>
                  </a:cubicBezTo>
                  <a:cubicBezTo>
                    <a:pt x="231" y="171"/>
                    <a:pt x="235" y="175"/>
                    <a:pt x="235" y="180"/>
                  </a:cubicBezTo>
                  <a:cubicBezTo>
                    <a:pt x="235" y="184"/>
                    <a:pt x="231" y="188"/>
                    <a:pt x="22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contrast="41000"/>
          </a:blip>
          <a:stretch>
            <a:fillRect/>
          </a:stretch>
        </p:blipFill>
        <p:spPr>
          <a:xfrm>
            <a:off x="4727358" y="1910420"/>
            <a:ext cx="1269247" cy="1426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82247"/>
            <a:ext cx="10084905" cy="431665"/>
          </a:xfrm>
        </p:spPr>
        <p:txBody>
          <a:bodyPr/>
          <a:lstStyle/>
          <a:p>
            <a:r>
              <a:rPr lang="en-US" dirty="0"/>
              <a:t>&lt;Customer 1 &gt; – RA Business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528020"/>
            <a:ext cx="2743200" cy="45719"/>
          </a:xfrm>
        </p:spPr>
        <p:txBody>
          <a:bodyPr/>
          <a:lstStyle/>
          <a:p>
            <a:fld id="{9A73ABD8-3849-4C1C-AB3D-1FF53E6BA7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432239" y="6528020"/>
            <a:ext cx="2743200" cy="45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73ABD8-3849-4C1C-AB3D-1FF53E6BA7D2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129057" y="3863893"/>
            <a:ext cx="4697567" cy="2264039"/>
            <a:chOff x="-1523233" y="3400752"/>
            <a:chExt cx="5852160" cy="3017520"/>
          </a:xfrm>
        </p:grpSpPr>
        <p:graphicFrame>
          <p:nvGraphicFramePr>
            <p:cNvPr id="10" name="Diagram 9"/>
            <p:cNvGraphicFramePr/>
            <p:nvPr/>
          </p:nvGraphicFramePr>
          <p:xfrm>
            <a:off x="-1523233" y="3400752"/>
            <a:ext cx="5852160" cy="3017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126551" y="3766496"/>
              <a:ext cx="1003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28%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065" y="4624242"/>
              <a:ext cx="1003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46%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8198" y="5469779"/>
              <a:ext cx="1003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55%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1329" y="4001829"/>
              <a:ext cx="819327" cy="32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Mar, 16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2132" y="4881281"/>
              <a:ext cx="1217842" cy="32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Jul, 16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6252" y="5802955"/>
              <a:ext cx="1217842" cy="32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Oct, 16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11567" y="4891656"/>
            <a:ext cx="168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Automation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8750" y="5217856"/>
            <a:ext cx="1824665" cy="121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focus on automation and improved from 28% to 55% within 7 months of operations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31151" y="4054157"/>
            <a:ext cx="892916" cy="879972"/>
            <a:chOff x="6980811" y="2269598"/>
            <a:chExt cx="1151278" cy="1134589"/>
          </a:xfrm>
          <a:solidFill>
            <a:schemeClr val="bg1">
              <a:lumMod val="75000"/>
            </a:schemeClr>
          </a:solidFill>
        </p:grpSpPr>
        <p:sp>
          <p:nvSpPr>
            <p:cNvPr id="20" name="Freeform 52"/>
            <p:cNvSpPr>
              <a:spLocks/>
            </p:cNvSpPr>
            <p:nvPr/>
          </p:nvSpPr>
          <p:spPr bwMode="auto">
            <a:xfrm>
              <a:off x="6980811" y="2269598"/>
              <a:ext cx="1151278" cy="884316"/>
            </a:xfrm>
            <a:custGeom>
              <a:avLst/>
              <a:gdLst>
                <a:gd name="T0" fmla="*/ 156 w 175"/>
                <a:gd name="T1" fmla="*/ 38 h 134"/>
                <a:gd name="T2" fmla="*/ 157 w 175"/>
                <a:gd name="T3" fmla="*/ 63 h 134"/>
                <a:gd name="T4" fmla="*/ 175 w 175"/>
                <a:gd name="T5" fmla="*/ 44 h 134"/>
                <a:gd name="T6" fmla="*/ 174 w 175"/>
                <a:gd name="T7" fmla="*/ 0 h 134"/>
                <a:gd name="T8" fmla="*/ 131 w 175"/>
                <a:gd name="T9" fmla="*/ 1 h 134"/>
                <a:gd name="T10" fmla="*/ 112 w 175"/>
                <a:gd name="T11" fmla="*/ 20 h 134"/>
                <a:gd name="T12" fmla="*/ 138 w 175"/>
                <a:gd name="T13" fmla="*/ 19 h 134"/>
                <a:gd name="T14" fmla="*/ 85 w 175"/>
                <a:gd name="T15" fmla="*/ 73 h 134"/>
                <a:gd name="T16" fmla="*/ 74 w 175"/>
                <a:gd name="T17" fmla="*/ 62 h 134"/>
                <a:gd name="T18" fmla="*/ 65 w 175"/>
                <a:gd name="T19" fmla="*/ 58 h 134"/>
                <a:gd name="T20" fmla="*/ 55 w 175"/>
                <a:gd name="T21" fmla="*/ 62 h 134"/>
                <a:gd name="T22" fmla="*/ 5 w 175"/>
                <a:gd name="T23" fmla="*/ 112 h 134"/>
                <a:gd name="T24" fmla="*/ 5 w 175"/>
                <a:gd name="T25" fmla="*/ 130 h 134"/>
                <a:gd name="T26" fmla="*/ 15 w 175"/>
                <a:gd name="T27" fmla="*/ 134 h 134"/>
                <a:gd name="T28" fmla="*/ 24 w 175"/>
                <a:gd name="T29" fmla="*/ 130 h 134"/>
                <a:gd name="T30" fmla="*/ 65 w 175"/>
                <a:gd name="T31" fmla="*/ 90 h 134"/>
                <a:gd name="T32" fmla="*/ 76 w 175"/>
                <a:gd name="T33" fmla="*/ 101 h 134"/>
                <a:gd name="T34" fmla="*/ 85 w 175"/>
                <a:gd name="T35" fmla="*/ 105 h 134"/>
                <a:gd name="T36" fmla="*/ 85 w 175"/>
                <a:gd name="T37" fmla="*/ 105 h 134"/>
                <a:gd name="T38" fmla="*/ 94 w 175"/>
                <a:gd name="T39" fmla="*/ 101 h 134"/>
                <a:gd name="T40" fmla="*/ 156 w 175"/>
                <a:gd name="T41" fmla="*/ 3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134">
                  <a:moveTo>
                    <a:pt x="156" y="38"/>
                  </a:moveTo>
                  <a:cubicBezTo>
                    <a:pt x="157" y="63"/>
                    <a:pt x="157" y="63"/>
                    <a:pt x="157" y="63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2" y="59"/>
                    <a:pt x="68" y="58"/>
                    <a:pt x="65" y="58"/>
                  </a:cubicBezTo>
                  <a:cubicBezTo>
                    <a:pt x="61" y="58"/>
                    <a:pt x="58" y="59"/>
                    <a:pt x="55" y="6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0" y="117"/>
                    <a:pt x="0" y="125"/>
                    <a:pt x="5" y="130"/>
                  </a:cubicBezTo>
                  <a:cubicBezTo>
                    <a:pt x="8" y="133"/>
                    <a:pt x="11" y="134"/>
                    <a:pt x="15" y="134"/>
                  </a:cubicBezTo>
                  <a:cubicBezTo>
                    <a:pt x="18" y="134"/>
                    <a:pt x="21" y="133"/>
                    <a:pt x="24" y="13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8" y="103"/>
                    <a:pt x="82" y="105"/>
                    <a:pt x="85" y="105"/>
                  </a:cubicBezTo>
                  <a:cubicBezTo>
                    <a:pt x="85" y="105"/>
                    <a:pt x="85" y="105"/>
                    <a:pt x="85" y="105"/>
                  </a:cubicBezTo>
                  <a:cubicBezTo>
                    <a:pt x="89" y="105"/>
                    <a:pt x="92" y="103"/>
                    <a:pt x="94" y="101"/>
                  </a:cubicBezTo>
                  <a:lnTo>
                    <a:pt x="15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/>
            </p:cNvSpPr>
            <p:nvPr/>
          </p:nvSpPr>
          <p:spPr bwMode="auto">
            <a:xfrm>
              <a:off x="7047551" y="3220645"/>
              <a:ext cx="116801" cy="183542"/>
            </a:xfrm>
            <a:custGeom>
              <a:avLst/>
              <a:gdLst>
                <a:gd name="T0" fmla="*/ 18 w 18"/>
                <a:gd name="T1" fmla="*/ 18 h 27"/>
                <a:gd name="T2" fmla="*/ 9 w 18"/>
                <a:gd name="T3" fmla="*/ 27 h 27"/>
                <a:gd name="T4" fmla="*/ 9 w 18"/>
                <a:gd name="T5" fmla="*/ 27 h 27"/>
                <a:gd name="T6" fmla="*/ 0 w 18"/>
                <a:gd name="T7" fmla="*/ 18 h 27"/>
                <a:gd name="T8" fmla="*/ 0 w 18"/>
                <a:gd name="T9" fmla="*/ 9 h 27"/>
                <a:gd name="T10" fmla="*/ 9 w 18"/>
                <a:gd name="T11" fmla="*/ 0 h 27"/>
                <a:gd name="T12" fmla="*/ 9 w 18"/>
                <a:gd name="T13" fmla="*/ 0 h 27"/>
                <a:gd name="T14" fmla="*/ 18 w 18"/>
                <a:gd name="T15" fmla="*/ 9 h 27"/>
                <a:gd name="T16" fmla="*/ 18 w 18"/>
                <a:gd name="T1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cubicBezTo>
                    <a:pt x="18" y="23"/>
                    <a:pt x="14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4" y="27"/>
                    <a:pt x="0" y="23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7231082" y="3103854"/>
              <a:ext cx="116801" cy="300332"/>
            </a:xfrm>
            <a:custGeom>
              <a:avLst/>
              <a:gdLst>
                <a:gd name="T0" fmla="*/ 18 w 18"/>
                <a:gd name="T1" fmla="*/ 36 h 45"/>
                <a:gd name="T2" fmla="*/ 9 w 18"/>
                <a:gd name="T3" fmla="*/ 45 h 45"/>
                <a:gd name="T4" fmla="*/ 9 w 18"/>
                <a:gd name="T5" fmla="*/ 45 h 45"/>
                <a:gd name="T6" fmla="*/ 0 w 18"/>
                <a:gd name="T7" fmla="*/ 36 h 45"/>
                <a:gd name="T8" fmla="*/ 0 w 18"/>
                <a:gd name="T9" fmla="*/ 9 h 45"/>
                <a:gd name="T10" fmla="*/ 9 w 18"/>
                <a:gd name="T11" fmla="*/ 0 h 45"/>
                <a:gd name="T12" fmla="*/ 9 w 18"/>
                <a:gd name="T13" fmla="*/ 0 h 45"/>
                <a:gd name="T14" fmla="*/ 18 w 18"/>
                <a:gd name="T15" fmla="*/ 9 h 45"/>
                <a:gd name="T16" fmla="*/ 18 w 18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5">
                  <a:moveTo>
                    <a:pt x="18" y="36"/>
                  </a:moveTo>
                  <a:cubicBezTo>
                    <a:pt x="18" y="41"/>
                    <a:pt x="14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4" y="45"/>
                    <a:pt x="0" y="41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7414624" y="3037114"/>
              <a:ext cx="116801" cy="367073"/>
            </a:xfrm>
            <a:custGeom>
              <a:avLst/>
              <a:gdLst>
                <a:gd name="T0" fmla="*/ 18 w 18"/>
                <a:gd name="T1" fmla="*/ 46 h 55"/>
                <a:gd name="T2" fmla="*/ 9 w 18"/>
                <a:gd name="T3" fmla="*/ 55 h 55"/>
                <a:gd name="T4" fmla="*/ 9 w 18"/>
                <a:gd name="T5" fmla="*/ 55 h 55"/>
                <a:gd name="T6" fmla="*/ 0 w 18"/>
                <a:gd name="T7" fmla="*/ 46 h 55"/>
                <a:gd name="T8" fmla="*/ 0 w 18"/>
                <a:gd name="T9" fmla="*/ 9 h 55"/>
                <a:gd name="T10" fmla="*/ 9 w 18"/>
                <a:gd name="T11" fmla="*/ 0 h 55"/>
                <a:gd name="T12" fmla="*/ 9 w 18"/>
                <a:gd name="T13" fmla="*/ 0 h 55"/>
                <a:gd name="T14" fmla="*/ 18 w 18"/>
                <a:gd name="T15" fmla="*/ 9 h 55"/>
                <a:gd name="T16" fmla="*/ 18 w 18"/>
                <a:gd name="T17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55">
                  <a:moveTo>
                    <a:pt x="18" y="46"/>
                  </a:moveTo>
                  <a:cubicBezTo>
                    <a:pt x="18" y="51"/>
                    <a:pt x="14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1"/>
                    <a:pt x="0" y="4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7598155" y="3103854"/>
              <a:ext cx="116801" cy="300332"/>
            </a:xfrm>
            <a:custGeom>
              <a:avLst/>
              <a:gdLst>
                <a:gd name="T0" fmla="*/ 18 w 18"/>
                <a:gd name="T1" fmla="*/ 36 h 45"/>
                <a:gd name="T2" fmla="*/ 9 w 18"/>
                <a:gd name="T3" fmla="*/ 45 h 45"/>
                <a:gd name="T4" fmla="*/ 9 w 18"/>
                <a:gd name="T5" fmla="*/ 45 h 45"/>
                <a:gd name="T6" fmla="*/ 0 w 18"/>
                <a:gd name="T7" fmla="*/ 36 h 45"/>
                <a:gd name="T8" fmla="*/ 0 w 18"/>
                <a:gd name="T9" fmla="*/ 9 h 45"/>
                <a:gd name="T10" fmla="*/ 9 w 18"/>
                <a:gd name="T11" fmla="*/ 0 h 45"/>
                <a:gd name="T12" fmla="*/ 9 w 18"/>
                <a:gd name="T13" fmla="*/ 0 h 45"/>
                <a:gd name="T14" fmla="*/ 18 w 18"/>
                <a:gd name="T15" fmla="*/ 9 h 45"/>
                <a:gd name="T16" fmla="*/ 18 w 18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5">
                  <a:moveTo>
                    <a:pt x="18" y="36"/>
                  </a:moveTo>
                  <a:cubicBezTo>
                    <a:pt x="18" y="41"/>
                    <a:pt x="14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4" y="45"/>
                    <a:pt x="0" y="41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7781696" y="2937003"/>
              <a:ext cx="116801" cy="467183"/>
            </a:xfrm>
            <a:custGeom>
              <a:avLst/>
              <a:gdLst>
                <a:gd name="T0" fmla="*/ 18 w 18"/>
                <a:gd name="T1" fmla="*/ 62 h 71"/>
                <a:gd name="T2" fmla="*/ 9 w 18"/>
                <a:gd name="T3" fmla="*/ 71 h 71"/>
                <a:gd name="T4" fmla="*/ 9 w 18"/>
                <a:gd name="T5" fmla="*/ 71 h 71"/>
                <a:gd name="T6" fmla="*/ 0 w 18"/>
                <a:gd name="T7" fmla="*/ 62 h 71"/>
                <a:gd name="T8" fmla="*/ 0 w 18"/>
                <a:gd name="T9" fmla="*/ 9 h 71"/>
                <a:gd name="T10" fmla="*/ 9 w 18"/>
                <a:gd name="T11" fmla="*/ 0 h 71"/>
                <a:gd name="T12" fmla="*/ 9 w 18"/>
                <a:gd name="T13" fmla="*/ 0 h 71"/>
                <a:gd name="T14" fmla="*/ 18 w 18"/>
                <a:gd name="T15" fmla="*/ 9 h 71"/>
                <a:gd name="T16" fmla="*/ 18 w 18"/>
                <a:gd name="T17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1">
                  <a:moveTo>
                    <a:pt x="18" y="62"/>
                  </a:moveTo>
                  <a:cubicBezTo>
                    <a:pt x="18" y="67"/>
                    <a:pt x="14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7965227" y="2753461"/>
              <a:ext cx="133481" cy="650725"/>
            </a:xfrm>
            <a:custGeom>
              <a:avLst/>
              <a:gdLst>
                <a:gd name="T0" fmla="*/ 18 w 18"/>
                <a:gd name="T1" fmla="*/ 88 h 97"/>
                <a:gd name="T2" fmla="*/ 9 w 18"/>
                <a:gd name="T3" fmla="*/ 97 h 97"/>
                <a:gd name="T4" fmla="*/ 9 w 18"/>
                <a:gd name="T5" fmla="*/ 97 h 97"/>
                <a:gd name="T6" fmla="*/ 0 w 18"/>
                <a:gd name="T7" fmla="*/ 88 h 97"/>
                <a:gd name="T8" fmla="*/ 0 w 18"/>
                <a:gd name="T9" fmla="*/ 9 h 97"/>
                <a:gd name="T10" fmla="*/ 9 w 18"/>
                <a:gd name="T11" fmla="*/ 0 h 97"/>
                <a:gd name="T12" fmla="*/ 9 w 18"/>
                <a:gd name="T13" fmla="*/ 0 h 97"/>
                <a:gd name="T14" fmla="*/ 18 w 18"/>
                <a:gd name="T15" fmla="*/ 9 h 97"/>
                <a:gd name="T16" fmla="*/ 18 w 18"/>
                <a:gd name="T17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7">
                  <a:moveTo>
                    <a:pt x="18" y="88"/>
                  </a:moveTo>
                  <a:cubicBezTo>
                    <a:pt x="18" y="93"/>
                    <a:pt x="14" y="97"/>
                    <a:pt x="9" y="97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4" y="97"/>
                    <a:pt x="0" y="93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3976917" y="4087843"/>
            <a:ext cx="0" cy="2240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hart 27"/>
          <p:cNvGraphicFramePr/>
          <p:nvPr/>
        </p:nvGraphicFramePr>
        <p:xfrm>
          <a:off x="4237353" y="4203082"/>
          <a:ext cx="3042093" cy="105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Rectangle 28"/>
          <p:cNvSpPr/>
          <p:nvPr/>
        </p:nvSpPr>
        <p:spPr>
          <a:xfrm>
            <a:off x="4305750" y="3999305"/>
            <a:ext cx="108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Coverage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34732" y="5480996"/>
            <a:ext cx="757146" cy="757147"/>
            <a:chOff x="4249246" y="5537180"/>
            <a:chExt cx="914400" cy="914400"/>
          </a:xfrm>
        </p:grpSpPr>
        <p:sp>
          <p:nvSpPr>
            <p:cNvPr id="31" name="Freeform 111"/>
            <p:cNvSpPr>
              <a:spLocks noEditPoints="1"/>
            </p:cNvSpPr>
            <p:nvPr/>
          </p:nvSpPr>
          <p:spPr bwMode="auto">
            <a:xfrm>
              <a:off x="4249246" y="5537180"/>
              <a:ext cx="914400" cy="914400"/>
            </a:xfrm>
            <a:custGeom>
              <a:avLst/>
              <a:gdLst/>
              <a:ahLst/>
              <a:cxnLst>
                <a:cxn ang="0">
                  <a:pos x="192" y="106"/>
                </a:cxn>
                <a:cxn ang="0">
                  <a:pos x="192" y="84"/>
                </a:cxn>
                <a:cxn ang="0">
                  <a:pos x="170" y="79"/>
                </a:cxn>
                <a:cxn ang="0">
                  <a:pos x="166" y="65"/>
                </a:cxn>
                <a:cxn ang="0">
                  <a:pos x="180" y="47"/>
                </a:cxn>
                <a:cxn ang="0">
                  <a:pos x="167" y="30"/>
                </a:cxn>
                <a:cxn ang="0">
                  <a:pos x="146" y="38"/>
                </a:cxn>
                <a:cxn ang="0">
                  <a:pos x="135" y="30"/>
                </a:cxn>
                <a:cxn ang="0">
                  <a:pos x="136" y="7"/>
                </a:cxn>
                <a:cxn ang="0">
                  <a:pos x="115" y="0"/>
                </a:cxn>
                <a:cxn ang="0">
                  <a:pos x="103" y="19"/>
                </a:cxn>
                <a:cxn ang="0">
                  <a:pos x="96" y="19"/>
                </a:cxn>
                <a:cxn ang="0">
                  <a:pos x="89" y="19"/>
                </a:cxn>
                <a:cxn ang="0">
                  <a:pos x="77" y="0"/>
                </a:cxn>
                <a:cxn ang="0">
                  <a:pos x="56" y="7"/>
                </a:cxn>
                <a:cxn ang="0">
                  <a:pos x="57" y="30"/>
                </a:cxn>
                <a:cxn ang="0">
                  <a:pos x="46" y="38"/>
                </a:cxn>
                <a:cxn ang="0">
                  <a:pos x="25" y="30"/>
                </a:cxn>
                <a:cxn ang="0">
                  <a:pos x="12" y="47"/>
                </a:cxn>
                <a:cxn ang="0">
                  <a:pos x="26" y="65"/>
                </a:cxn>
                <a:cxn ang="0">
                  <a:pos x="22" y="79"/>
                </a:cxn>
                <a:cxn ang="0">
                  <a:pos x="0" y="84"/>
                </a:cxn>
                <a:cxn ang="0">
                  <a:pos x="0" y="106"/>
                </a:cxn>
                <a:cxn ang="0">
                  <a:pos x="22" y="111"/>
                </a:cxn>
                <a:cxn ang="0">
                  <a:pos x="26" y="125"/>
                </a:cxn>
                <a:cxn ang="0">
                  <a:pos x="12" y="143"/>
                </a:cxn>
                <a:cxn ang="0">
                  <a:pos x="25" y="160"/>
                </a:cxn>
                <a:cxn ang="0">
                  <a:pos x="46" y="152"/>
                </a:cxn>
                <a:cxn ang="0">
                  <a:pos x="57" y="160"/>
                </a:cxn>
                <a:cxn ang="0">
                  <a:pos x="56" y="183"/>
                </a:cxn>
                <a:cxn ang="0">
                  <a:pos x="77" y="190"/>
                </a:cxn>
                <a:cxn ang="0">
                  <a:pos x="89" y="171"/>
                </a:cxn>
                <a:cxn ang="0">
                  <a:pos x="96" y="171"/>
                </a:cxn>
                <a:cxn ang="0">
                  <a:pos x="103" y="171"/>
                </a:cxn>
                <a:cxn ang="0">
                  <a:pos x="115" y="190"/>
                </a:cxn>
                <a:cxn ang="0">
                  <a:pos x="136" y="183"/>
                </a:cxn>
                <a:cxn ang="0">
                  <a:pos x="135" y="160"/>
                </a:cxn>
                <a:cxn ang="0">
                  <a:pos x="146" y="152"/>
                </a:cxn>
                <a:cxn ang="0">
                  <a:pos x="167" y="160"/>
                </a:cxn>
                <a:cxn ang="0">
                  <a:pos x="180" y="143"/>
                </a:cxn>
                <a:cxn ang="0">
                  <a:pos x="166" y="125"/>
                </a:cxn>
                <a:cxn ang="0">
                  <a:pos x="170" y="111"/>
                </a:cxn>
                <a:cxn ang="0">
                  <a:pos x="192" y="106"/>
                </a:cxn>
                <a:cxn ang="0">
                  <a:pos x="96" y="156"/>
                </a:cxn>
                <a:cxn ang="0">
                  <a:pos x="35" y="95"/>
                </a:cxn>
                <a:cxn ang="0">
                  <a:pos x="96" y="34"/>
                </a:cxn>
                <a:cxn ang="0">
                  <a:pos x="157" y="95"/>
                </a:cxn>
                <a:cxn ang="0">
                  <a:pos x="96" y="156"/>
                </a:cxn>
              </a:cxnLst>
              <a:rect l="0" t="0" r="r" b="b"/>
              <a:pathLst>
                <a:path w="192" h="190">
                  <a:moveTo>
                    <a:pt x="192" y="106"/>
                  </a:moveTo>
                  <a:cubicBezTo>
                    <a:pt x="192" y="84"/>
                    <a:pt x="192" y="84"/>
                    <a:pt x="192" y="84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69" y="74"/>
                    <a:pt x="168" y="69"/>
                    <a:pt x="166" y="65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3" y="35"/>
                    <a:pt x="139" y="32"/>
                    <a:pt x="135" y="30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1" y="19"/>
                    <a:pt x="98" y="19"/>
                    <a:pt x="96" y="19"/>
                  </a:cubicBezTo>
                  <a:cubicBezTo>
                    <a:pt x="94" y="19"/>
                    <a:pt x="91" y="19"/>
                    <a:pt x="89" y="1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3" y="32"/>
                    <a:pt x="49" y="35"/>
                    <a:pt x="46" y="38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4" y="69"/>
                    <a:pt x="23" y="74"/>
                    <a:pt x="22" y="7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3" y="116"/>
                    <a:pt x="24" y="121"/>
                    <a:pt x="26" y="12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5"/>
                    <a:pt x="53" y="158"/>
                    <a:pt x="57" y="160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77" y="190"/>
                    <a:pt x="77" y="190"/>
                    <a:pt x="77" y="190"/>
                  </a:cubicBezTo>
                  <a:cubicBezTo>
                    <a:pt x="89" y="171"/>
                    <a:pt x="89" y="171"/>
                    <a:pt x="89" y="171"/>
                  </a:cubicBezTo>
                  <a:cubicBezTo>
                    <a:pt x="91" y="171"/>
                    <a:pt x="94" y="171"/>
                    <a:pt x="96" y="171"/>
                  </a:cubicBezTo>
                  <a:cubicBezTo>
                    <a:pt x="98" y="171"/>
                    <a:pt x="101" y="171"/>
                    <a:pt x="103" y="171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6" y="183"/>
                    <a:pt x="136" y="183"/>
                    <a:pt x="136" y="183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9" y="158"/>
                    <a:pt x="143" y="155"/>
                    <a:pt x="146" y="152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80" y="143"/>
                    <a:pt x="180" y="143"/>
                    <a:pt x="180" y="143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8" y="121"/>
                    <a:pt x="169" y="116"/>
                    <a:pt x="170" y="111"/>
                  </a:cubicBezTo>
                  <a:lnTo>
                    <a:pt x="192" y="106"/>
                  </a:lnTo>
                  <a:close/>
                  <a:moveTo>
                    <a:pt x="96" y="156"/>
                  </a:moveTo>
                  <a:cubicBezTo>
                    <a:pt x="62" y="156"/>
                    <a:pt x="35" y="129"/>
                    <a:pt x="35" y="95"/>
                  </a:cubicBezTo>
                  <a:cubicBezTo>
                    <a:pt x="35" y="61"/>
                    <a:pt x="62" y="34"/>
                    <a:pt x="96" y="34"/>
                  </a:cubicBezTo>
                  <a:cubicBezTo>
                    <a:pt x="130" y="34"/>
                    <a:pt x="157" y="61"/>
                    <a:pt x="157" y="95"/>
                  </a:cubicBezTo>
                  <a:cubicBezTo>
                    <a:pt x="157" y="129"/>
                    <a:pt x="130" y="156"/>
                    <a:pt x="96" y="15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404014" y="5689580"/>
              <a:ext cx="604864" cy="609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56157" y="5715422"/>
              <a:ext cx="668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14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57200" y="3759128"/>
            <a:ext cx="7424057" cy="266890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4295" y="3520639"/>
            <a:ext cx="13993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Key SLAs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5138" y="5160061"/>
            <a:ext cx="19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Unique Issues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6393" y="5521729"/>
            <a:ext cx="2719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Leakages identified beyond RA control catalogue against the target of </a:t>
            </a:r>
            <a:r>
              <a:rPr lang="en-US" b="1" i="1" dirty="0"/>
              <a:t>8</a:t>
            </a:r>
            <a:r>
              <a:rPr lang="en-US" sz="1400" dirty="0"/>
              <a:t> for year 1 of operations</a:t>
            </a:r>
          </a:p>
        </p:txBody>
      </p:sp>
      <p:grpSp>
        <p:nvGrpSpPr>
          <p:cNvPr id="38" name="Group 149"/>
          <p:cNvGrpSpPr/>
          <p:nvPr/>
        </p:nvGrpSpPr>
        <p:grpSpPr>
          <a:xfrm>
            <a:off x="8026760" y="5065506"/>
            <a:ext cx="451336" cy="451337"/>
            <a:chOff x="6051549" y="2646578"/>
            <a:chExt cx="601663" cy="720725"/>
          </a:xfrm>
          <a:solidFill>
            <a:schemeClr val="accent5">
              <a:lumMod val="25000"/>
            </a:schemeClr>
          </a:solidFill>
        </p:grpSpPr>
        <p:sp>
          <p:nvSpPr>
            <p:cNvPr id="39" name="Freeform 108"/>
            <p:cNvSpPr>
              <a:spLocks noEditPoints="1"/>
            </p:cNvSpPr>
            <p:nvPr/>
          </p:nvSpPr>
          <p:spPr bwMode="auto">
            <a:xfrm>
              <a:off x="6051549" y="2646578"/>
              <a:ext cx="601663" cy="72072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4"/>
                </a:cxn>
                <a:cxn ang="0">
                  <a:pos x="0" y="68"/>
                </a:cxn>
                <a:cxn ang="0">
                  <a:pos x="80" y="192"/>
                </a:cxn>
                <a:cxn ang="0">
                  <a:pos x="160" y="68"/>
                </a:cxn>
                <a:cxn ang="0">
                  <a:pos x="160" y="24"/>
                </a:cxn>
                <a:cxn ang="0">
                  <a:pos x="80" y="0"/>
                </a:cxn>
                <a:cxn ang="0">
                  <a:pos x="144" y="72"/>
                </a:cxn>
                <a:cxn ang="0">
                  <a:pos x="80" y="175"/>
                </a:cxn>
                <a:cxn ang="0">
                  <a:pos x="16" y="72"/>
                </a:cxn>
                <a:cxn ang="0">
                  <a:pos x="16" y="40"/>
                </a:cxn>
                <a:cxn ang="0">
                  <a:pos x="80" y="19"/>
                </a:cxn>
                <a:cxn ang="0">
                  <a:pos x="144" y="40"/>
                </a:cxn>
                <a:cxn ang="0">
                  <a:pos x="144" y="72"/>
                </a:cxn>
              </a:cxnLst>
              <a:rect l="0" t="0" r="r" b="b"/>
              <a:pathLst>
                <a:path w="160" h="192">
                  <a:moveTo>
                    <a:pt x="80" y="0"/>
                  </a:moveTo>
                  <a:cubicBezTo>
                    <a:pt x="48" y="28"/>
                    <a:pt x="0" y="24"/>
                    <a:pt x="0" y="2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64"/>
                    <a:pt x="80" y="192"/>
                    <a:pt x="80" y="192"/>
                  </a:cubicBezTo>
                  <a:cubicBezTo>
                    <a:pt x="80" y="192"/>
                    <a:pt x="160" y="164"/>
                    <a:pt x="160" y="68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12" y="28"/>
                    <a:pt x="80" y="0"/>
                  </a:cubicBezTo>
                  <a:close/>
                  <a:moveTo>
                    <a:pt x="144" y="72"/>
                  </a:moveTo>
                  <a:cubicBezTo>
                    <a:pt x="144" y="140"/>
                    <a:pt x="96" y="167"/>
                    <a:pt x="80" y="175"/>
                  </a:cubicBezTo>
                  <a:cubicBezTo>
                    <a:pt x="64" y="167"/>
                    <a:pt x="16" y="140"/>
                    <a:pt x="16" y="72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2" y="39"/>
                    <a:pt x="58" y="34"/>
                    <a:pt x="80" y="19"/>
                  </a:cubicBezTo>
                  <a:cubicBezTo>
                    <a:pt x="102" y="34"/>
                    <a:pt x="128" y="39"/>
                    <a:pt x="144" y="40"/>
                  </a:cubicBezTo>
                  <a:lnTo>
                    <a:pt x="144" y="7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109"/>
            <p:cNvSpPr>
              <a:spLocks/>
            </p:cNvSpPr>
            <p:nvPr/>
          </p:nvSpPr>
          <p:spPr bwMode="auto">
            <a:xfrm>
              <a:off x="6246811" y="2827553"/>
              <a:ext cx="211138" cy="36036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0"/>
                </a:cxn>
                <a:cxn ang="0">
                  <a:pos x="0" y="31"/>
                </a:cxn>
                <a:cxn ang="0">
                  <a:pos x="26" y="55"/>
                </a:cxn>
                <a:cxn ang="0">
                  <a:pos x="42" y="67"/>
                </a:cxn>
                <a:cxn ang="0">
                  <a:pos x="28" y="77"/>
                </a:cxn>
                <a:cxn ang="0">
                  <a:pos x="14" y="64"/>
                </a:cxn>
                <a:cxn ang="0">
                  <a:pos x="0" y="64"/>
                </a:cxn>
                <a:cxn ang="0">
                  <a:pos x="20" y="86"/>
                </a:cxn>
                <a:cxn ang="0">
                  <a:pos x="20" y="96"/>
                </a:cxn>
                <a:cxn ang="0">
                  <a:pos x="36" y="96"/>
                </a:cxn>
                <a:cxn ang="0">
                  <a:pos x="36" y="86"/>
                </a:cxn>
                <a:cxn ang="0">
                  <a:pos x="56" y="65"/>
                </a:cxn>
                <a:cxn ang="0">
                  <a:pos x="30" y="41"/>
                </a:cxn>
                <a:cxn ang="0">
                  <a:pos x="14" y="29"/>
                </a:cxn>
                <a:cxn ang="0">
                  <a:pos x="28" y="19"/>
                </a:cxn>
                <a:cxn ang="0">
                  <a:pos x="42" y="32"/>
                </a:cxn>
                <a:cxn ang="0">
                  <a:pos x="56" y="32"/>
                </a:cxn>
                <a:cxn ang="0">
                  <a:pos x="36" y="10"/>
                </a:cxn>
                <a:cxn ang="0">
                  <a:pos x="36" y="0"/>
                </a:cxn>
                <a:cxn ang="0">
                  <a:pos x="20" y="0"/>
                </a:cxn>
              </a:cxnLst>
              <a:rect l="0" t="0" r="r" b="b"/>
              <a:pathLst>
                <a:path w="56" h="96">
                  <a:moveTo>
                    <a:pt x="20" y="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" y="13"/>
                    <a:pt x="0" y="26"/>
                    <a:pt x="0" y="31"/>
                  </a:cubicBezTo>
                  <a:cubicBezTo>
                    <a:pt x="0" y="39"/>
                    <a:pt x="3" y="49"/>
                    <a:pt x="26" y="55"/>
                  </a:cubicBezTo>
                  <a:cubicBezTo>
                    <a:pt x="36" y="58"/>
                    <a:pt x="42" y="60"/>
                    <a:pt x="42" y="67"/>
                  </a:cubicBezTo>
                  <a:cubicBezTo>
                    <a:pt x="42" y="72"/>
                    <a:pt x="37" y="77"/>
                    <a:pt x="28" y="77"/>
                  </a:cubicBezTo>
                  <a:cubicBezTo>
                    <a:pt x="16" y="77"/>
                    <a:pt x="14" y="69"/>
                    <a:pt x="1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2" y="83"/>
                    <a:pt x="20" y="8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54" y="83"/>
                    <a:pt x="56" y="70"/>
                    <a:pt x="56" y="65"/>
                  </a:cubicBezTo>
                  <a:cubicBezTo>
                    <a:pt x="56" y="53"/>
                    <a:pt x="46" y="46"/>
                    <a:pt x="30" y="41"/>
                  </a:cubicBezTo>
                  <a:cubicBezTo>
                    <a:pt x="22" y="38"/>
                    <a:pt x="14" y="35"/>
                    <a:pt x="14" y="29"/>
                  </a:cubicBezTo>
                  <a:cubicBezTo>
                    <a:pt x="14" y="24"/>
                    <a:pt x="19" y="19"/>
                    <a:pt x="28" y="19"/>
                  </a:cubicBezTo>
                  <a:cubicBezTo>
                    <a:pt x="37" y="19"/>
                    <a:pt x="42" y="27"/>
                    <a:pt x="4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2"/>
                    <a:pt x="48" y="13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49477" y="5023686"/>
            <a:ext cx="293754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USD 1.6 Million </a:t>
            </a:r>
            <a:r>
              <a:rPr lang="en-US" sz="1400" dirty="0"/>
              <a:t>: Overall leakages identified during initial three quarters</a:t>
            </a:r>
            <a:endParaRPr lang="en-US" sz="1400" b="1" i="1" dirty="0"/>
          </a:p>
        </p:txBody>
      </p:sp>
      <p:grpSp>
        <p:nvGrpSpPr>
          <p:cNvPr id="42" name="Group 91"/>
          <p:cNvGrpSpPr/>
          <p:nvPr/>
        </p:nvGrpSpPr>
        <p:grpSpPr>
          <a:xfrm>
            <a:off x="8057966" y="4350421"/>
            <a:ext cx="462907" cy="529037"/>
            <a:chOff x="1841500" y="3078163"/>
            <a:chExt cx="849313" cy="1223963"/>
          </a:xfrm>
          <a:solidFill>
            <a:schemeClr val="accent5">
              <a:lumMod val="25000"/>
            </a:schemeClr>
          </a:solidFill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2336800" y="3640138"/>
              <a:ext cx="333375" cy="661988"/>
            </a:xfrm>
            <a:custGeom>
              <a:avLst/>
              <a:gdLst/>
              <a:ahLst/>
              <a:cxnLst>
                <a:cxn ang="0">
                  <a:pos x="211" y="511"/>
                </a:cxn>
                <a:cxn ang="0">
                  <a:pos x="256" y="457"/>
                </a:cxn>
                <a:cxn ang="0">
                  <a:pos x="219" y="53"/>
                </a:cxn>
                <a:cxn ang="0">
                  <a:pos x="219" y="0"/>
                </a:cxn>
                <a:cxn ang="0">
                  <a:pos x="122" y="55"/>
                </a:cxn>
                <a:cxn ang="0">
                  <a:pos x="110" y="70"/>
                </a:cxn>
                <a:cxn ang="0">
                  <a:pos x="104" y="62"/>
                </a:cxn>
                <a:cxn ang="0">
                  <a:pos x="91" y="67"/>
                </a:cxn>
                <a:cxn ang="0">
                  <a:pos x="78" y="69"/>
                </a:cxn>
                <a:cxn ang="0">
                  <a:pos x="41" y="46"/>
                </a:cxn>
                <a:cxn ang="0">
                  <a:pos x="33" y="48"/>
                </a:cxn>
                <a:cxn ang="0">
                  <a:pos x="0" y="48"/>
                </a:cxn>
                <a:cxn ang="0">
                  <a:pos x="0" y="463"/>
                </a:cxn>
                <a:cxn ang="0">
                  <a:pos x="49" y="512"/>
                </a:cxn>
                <a:cxn ang="0">
                  <a:pos x="99" y="463"/>
                </a:cxn>
                <a:cxn ang="0">
                  <a:pos x="99" y="102"/>
                </a:cxn>
                <a:cxn ang="0">
                  <a:pos x="124" y="102"/>
                </a:cxn>
                <a:cxn ang="0">
                  <a:pos x="157" y="466"/>
                </a:cxn>
                <a:cxn ang="0">
                  <a:pos x="211" y="511"/>
                </a:cxn>
              </a:cxnLst>
              <a:rect l="0" t="0" r="r" b="b"/>
              <a:pathLst>
                <a:path w="258" h="514">
                  <a:moveTo>
                    <a:pt x="211" y="511"/>
                  </a:moveTo>
                  <a:cubicBezTo>
                    <a:pt x="238" y="509"/>
                    <a:pt x="258" y="485"/>
                    <a:pt x="256" y="457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4" y="20"/>
                    <a:pt x="162" y="39"/>
                    <a:pt x="122" y="55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0" y="64"/>
                    <a:pt x="95" y="65"/>
                    <a:pt x="91" y="67"/>
                  </a:cubicBezTo>
                  <a:cubicBezTo>
                    <a:pt x="87" y="68"/>
                    <a:pt x="82" y="69"/>
                    <a:pt x="78" y="69"/>
                  </a:cubicBezTo>
                  <a:cubicBezTo>
                    <a:pt x="62" y="69"/>
                    <a:pt x="48" y="60"/>
                    <a:pt x="41" y="46"/>
                  </a:cubicBezTo>
                  <a:cubicBezTo>
                    <a:pt x="39" y="47"/>
                    <a:pt x="36" y="48"/>
                    <a:pt x="33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90"/>
                    <a:pt x="22" y="512"/>
                    <a:pt x="49" y="512"/>
                  </a:cubicBezTo>
                  <a:cubicBezTo>
                    <a:pt x="77" y="512"/>
                    <a:pt x="99" y="490"/>
                    <a:pt x="99" y="463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57" y="466"/>
                    <a:pt x="157" y="466"/>
                    <a:pt x="157" y="466"/>
                  </a:cubicBezTo>
                  <a:cubicBezTo>
                    <a:pt x="160" y="494"/>
                    <a:pt x="184" y="514"/>
                    <a:pt x="211" y="511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346325" y="3078163"/>
              <a:ext cx="231775" cy="231775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862138" y="3640138"/>
              <a:ext cx="333375" cy="661988"/>
            </a:xfrm>
            <a:custGeom>
              <a:avLst/>
              <a:gdLst/>
              <a:ahLst/>
              <a:cxnLst>
                <a:cxn ang="0">
                  <a:pos x="217" y="46"/>
                </a:cxn>
                <a:cxn ang="0">
                  <a:pos x="181" y="69"/>
                </a:cxn>
                <a:cxn ang="0">
                  <a:pos x="168" y="67"/>
                </a:cxn>
                <a:cxn ang="0">
                  <a:pos x="155" y="62"/>
                </a:cxn>
                <a:cxn ang="0">
                  <a:pos x="148" y="70"/>
                </a:cxn>
                <a:cxn ang="0">
                  <a:pos x="137" y="55"/>
                </a:cxn>
                <a:cxn ang="0">
                  <a:pos x="40" y="0"/>
                </a:cxn>
                <a:cxn ang="0">
                  <a:pos x="40" y="53"/>
                </a:cxn>
                <a:cxn ang="0">
                  <a:pos x="3" y="457"/>
                </a:cxn>
                <a:cxn ang="0">
                  <a:pos x="48" y="511"/>
                </a:cxn>
                <a:cxn ang="0">
                  <a:pos x="101" y="466"/>
                </a:cxn>
                <a:cxn ang="0">
                  <a:pos x="135" y="102"/>
                </a:cxn>
                <a:cxn ang="0">
                  <a:pos x="160" y="102"/>
                </a:cxn>
                <a:cxn ang="0">
                  <a:pos x="160" y="463"/>
                </a:cxn>
                <a:cxn ang="0">
                  <a:pos x="210" y="512"/>
                </a:cxn>
                <a:cxn ang="0">
                  <a:pos x="259" y="463"/>
                </a:cxn>
                <a:cxn ang="0">
                  <a:pos x="259" y="48"/>
                </a:cxn>
                <a:cxn ang="0">
                  <a:pos x="226" y="48"/>
                </a:cxn>
                <a:cxn ang="0">
                  <a:pos x="217" y="46"/>
                </a:cxn>
              </a:cxnLst>
              <a:rect l="0" t="0" r="r" b="b"/>
              <a:pathLst>
                <a:path w="259" h="514">
                  <a:moveTo>
                    <a:pt x="217" y="46"/>
                  </a:moveTo>
                  <a:cubicBezTo>
                    <a:pt x="211" y="60"/>
                    <a:pt x="197" y="69"/>
                    <a:pt x="181" y="69"/>
                  </a:cubicBezTo>
                  <a:cubicBezTo>
                    <a:pt x="177" y="69"/>
                    <a:pt x="172" y="68"/>
                    <a:pt x="168" y="67"/>
                  </a:cubicBezTo>
                  <a:cubicBezTo>
                    <a:pt x="163" y="65"/>
                    <a:pt x="159" y="64"/>
                    <a:pt x="155" y="62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97" y="39"/>
                    <a:pt x="65" y="20"/>
                    <a:pt x="40" y="0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" y="457"/>
                    <a:pt x="3" y="457"/>
                    <a:pt x="3" y="457"/>
                  </a:cubicBezTo>
                  <a:cubicBezTo>
                    <a:pt x="0" y="485"/>
                    <a:pt x="20" y="509"/>
                    <a:pt x="48" y="511"/>
                  </a:cubicBezTo>
                  <a:cubicBezTo>
                    <a:pt x="75" y="514"/>
                    <a:pt x="99" y="494"/>
                    <a:pt x="101" y="466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463"/>
                    <a:pt x="160" y="463"/>
                    <a:pt x="160" y="463"/>
                  </a:cubicBezTo>
                  <a:cubicBezTo>
                    <a:pt x="160" y="490"/>
                    <a:pt x="182" y="512"/>
                    <a:pt x="210" y="512"/>
                  </a:cubicBezTo>
                  <a:cubicBezTo>
                    <a:pt x="237" y="512"/>
                    <a:pt x="259" y="490"/>
                    <a:pt x="259" y="463"/>
                  </a:cubicBezTo>
                  <a:cubicBezTo>
                    <a:pt x="259" y="48"/>
                    <a:pt x="259" y="48"/>
                    <a:pt x="259" y="48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3" y="48"/>
                    <a:pt x="220" y="47"/>
                    <a:pt x="217" y="4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Oval 40"/>
            <p:cNvSpPr>
              <a:spLocks noChangeArrowheads="1"/>
            </p:cNvSpPr>
            <p:nvPr/>
          </p:nvSpPr>
          <p:spPr bwMode="auto">
            <a:xfrm>
              <a:off x="1954213" y="3078163"/>
              <a:ext cx="231775" cy="231775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1"/>
            <p:cNvSpPr>
              <a:spLocks noEditPoints="1"/>
            </p:cNvSpPr>
            <p:nvPr/>
          </p:nvSpPr>
          <p:spPr bwMode="auto">
            <a:xfrm>
              <a:off x="2132013" y="3484563"/>
              <a:ext cx="268288" cy="206375"/>
            </a:xfrm>
            <a:custGeom>
              <a:avLst/>
              <a:gdLst/>
              <a:ahLst/>
              <a:cxnLst>
                <a:cxn ang="0">
                  <a:pos x="16" y="160"/>
                </a:cxn>
                <a:cxn ang="0">
                  <a:pos x="192" y="160"/>
                </a:cxn>
                <a:cxn ang="0">
                  <a:pos x="198" y="159"/>
                </a:cxn>
                <a:cxn ang="0">
                  <a:pos x="208" y="121"/>
                </a:cxn>
                <a:cxn ang="0">
                  <a:pos x="208" y="16"/>
                </a:cxn>
                <a:cxn ang="0">
                  <a:pos x="192" y="0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0" y="121"/>
                </a:cxn>
                <a:cxn ang="0">
                  <a:pos x="10" y="159"/>
                </a:cxn>
                <a:cxn ang="0">
                  <a:pos x="16" y="160"/>
                </a:cxn>
                <a:cxn ang="0">
                  <a:pos x="183" y="15"/>
                </a:cxn>
                <a:cxn ang="0">
                  <a:pos x="193" y="15"/>
                </a:cxn>
                <a:cxn ang="0">
                  <a:pos x="193" y="25"/>
                </a:cxn>
                <a:cxn ang="0">
                  <a:pos x="183" y="25"/>
                </a:cxn>
                <a:cxn ang="0">
                  <a:pos x="183" y="15"/>
                </a:cxn>
              </a:cxnLst>
              <a:rect l="0" t="0" r="r" b="b"/>
              <a:pathLst>
                <a:path w="208" h="160">
                  <a:moveTo>
                    <a:pt x="16" y="160"/>
                  </a:moveTo>
                  <a:cubicBezTo>
                    <a:pt x="192" y="160"/>
                    <a:pt x="192" y="160"/>
                    <a:pt x="192" y="160"/>
                  </a:cubicBezTo>
                  <a:cubicBezTo>
                    <a:pt x="194" y="160"/>
                    <a:pt x="196" y="159"/>
                    <a:pt x="198" y="159"/>
                  </a:cubicBezTo>
                  <a:cubicBezTo>
                    <a:pt x="194" y="145"/>
                    <a:pt x="199" y="131"/>
                    <a:pt x="208" y="121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7"/>
                    <a:pt x="201" y="0"/>
                    <a:pt x="1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9" y="131"/>
                    <a:pt x="13" y="145"/>
                    <a:pt x="10" y="159"/>
                  </a:cubicBezTo>
                  <a:cubicBezTo>
                    <a:pt x="12" y="159"/>
                    <a:pt x="14" y="160"/>
                    <a:pt x="16" y="160"/>
                  </a:cubicBezTo>
                  <a:close/>
                  <a:moveTo>
                    <a:pt x="183" y="15"/>
                  </a:moveTo>
                  <a:cubicBezTo>
                    <a:pt x="193" y="15"/>
                    <a:pt x="193" y="15"/>
                    <a:pt x="193" y="1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83" y="25"/>
                    <a:pt x="183" y="25"/>
                    <a:pt x="183" y="25"/>
                  </a:cubicBezTo>
                  <a:lnTo>
                    <a:pt x="183" y="1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2"/>
            <p:cNvSpPr>
              <a:spLocks noEditPoints="1"/>
            </p:cNvSpPr>
            <p:nvPr/>
          </p:nvSpPr>
          <p:spPr bwMode="auto">
            <a:xfrm>
              <a:off x="1841500" y="3338513"/>
              <a:ext cx="849313" cy="379413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65" y="6"/>
                </a:cxn>
                <a:cxn ang="0">
                  <a:pos x="14" y="60"/>
                </a:cxn>
                <a:cxn ang="0">
                  <a:pos x="1" y="115"/>
                </a:cxn>
                <a:cxn ang="0">
                  <a:pos x="187" y="293"/>
                </a:cxn>
                <a:cxn ang="0">
                  <a:pos x="227" y="274"/>
                </a:cxn>
                <a:cxn ang="0">
                  <a:pos x="90" y="167"/>
                </a:cxn>
                <a:cxn ang="0">
                  <a:pos x="65" y="115"/>
                </a:cxn>
                <a:cxn ang="0">
                  <a:pos x="95" y="161"/>
                </a:cxn>
                <a:cxn ang="0">
                  <a:pos x="148" y="95"/>
                </a:cxn>
                <a:cxn ang="0">
                  <a:pos x="164" y="98"/>
                </a:cxn>
                <a:cxn ang="0">
                  <a:pos x="180" y="95"/>
                </a:cxn>
                <a:cxn ang="0">
                  <a:pos x="211" y="226"/>
                </a:cxn>
                <a:cxn ang="0">
                  <a:pos x="218" y="130"/>
                </a:cxn>
                <a:cxn ang="0">
                  <a:pos x="273" y="106"/>
                </a:cxn>
                <a:cxn ang="0">
                  <a:pos x="285" y="97"/>
                </a:cxn>
                <a:cxn ang="0">
                  <a:pos x="382" y="106"/>
                </a:cxn>
                <a:cxn ang="0">
                  <a:pos x="387" y="87"/>
                </a:cxn>
                <a:cxn ang="0">
                  <a:pos x="418" y="106"/>
                </a:cxn>
                <a:cxn ang="0">
                  <a:pos x="442" y="229"/>
                </a:cxn>
                <a:cxn ang="0">
                  <a:pos x="462" y="221"/>
                </a:cxn>
                <a:cxn ang="0">
                  <a:pos x="495" y="98"/>
                </a:cxn>
                <a:cxn ang="0">
                  <a:pos x="495" y="98"/>
                </a:cxn>
                <a:cxn ang="0">
                  <a:pos x="525" y="191"/>
                </a:cxn>
                <a:cxn ang="0">
                  <a:pos x="587" y="115"/>
                </a:cxn>
                <a:cxn ang="0">
                  <a:pos x="595" y="115"/>
                </a:cxn>
                <a:cxn ang="0">
                  <a:pos x="452" y="233"/>
                </a:cxn>
                <a:cxn ang="0">
                  <a:pos x="463" y="295"/>
                </a:cxn>
                <a:cxn ang="0">
                  <a:pos x="616" y="212"/>
                </a:cxn>
                <a:cxn ang="0">
                  <a:pos x="659" y="115"/>
                </a:cxn>
                <a:cxn ang="0">
                  <a:pos x="618" y="21"/>
                </a:cxn>
                <a:cxn ang="0">
                  <a:pos x="582" y="2"/>
                </a:cxn>
                <a:cxn ang="0">
                  <a:pos x="418" y="0"/>
                </a:cxn>
                <a:cxn ang="0">
                  <a:pos x="333" y="48"/>
                </a:cxn>
                <a:cxn ang="0">
                  <a:pos x="327" y="48"/>
                </a:cxn>
                <a:cxn ang="0">
                  <a:pos x="242" y="0"/>
                </a:cxn>
                <a:cxn ang="0">
                  <a:pos x="164" y="86"/>
                </a:cxn>
                <a:cxn ang="0">
                  <a:pos x="142" y="76"/>
                </a:cxn>
                <a:cxn ang="0">
                  <a:pos x="164" y="46"/>
                </a:cxn>
                <a:cxn ang="0">
                  <a:pos x="187" y="76"/>
                </a:cxn>
                <a:cxn ang="0">
                  <a:pos x="480" y="46"/>
                </a:cxn>
                <a:cxn ang="0">
                  <a:pos x="511" y="46"/>
                </a:cxn>
                <a:cxn ang="0">
                  <a:pos x="517" y="78"/>
                </a:cxn>
                <a:cxn ang="0">
                  <a:pos x="474" y="78"/>
                </a:cxn>
                <a:cxn ang="0">
                  <a:pos x="480" y="46"/>
                </a:cxn>
              </a:cxnLst>
              <a:rect l="0" t="0" r="r" b="b"/>
              <a:pathLst>
                <a:path w="659" h="295">
                  <a:moveTo>
                    <a:pt x="242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81" y="1"/>
                    <a:pt x="78" y="2"/>
                  </a:cubicBezTo>
                  <a:cubicBezTo>
                    <a:pt x="73" y="3"/>
                    <a:pt x="68" y="4"/>
                    <a:pt x="65" y="6"/>
                  </a:cubicBezTo>
                  <a:cubicBezTo>
                    <a:pt x="56" y="10"/>
                    <a:pt x="49" y="15"/>
                    <a:pt x="42" y="21"/>
                  </a:cubicBezTo>
                  <a:cubicBezTo>
                    <a:pt x="31" y="31"/>
                    <a:pt x="22" y="44"/>
                    <a:pt x="14" y="60"/>
                  </a:cubicBezTo>
                  <a:cubicBezTo>
                    <a:pt x="6" y="75"/>
                    <a:pt x="1" y="94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46"/>
                    <a:pt x="14" y="181"/>
                    <a:pt x="44" y="212"/>
                  </a:cubicBezTo>
                  <a:cubicBezTo>
                    <a:pt x="74" y="242"/>
                    <a:pt x="119" y="270"/>
                    <a:pt x="187" y="293"/>
                  </a:cubicBezTo>
                  <a:cubicBezTo>
                    <a:pt x="190" y="295"/>
                    <a:pt x="194" y="295"/>
                    <a:pt x="197" y="295"/>
                  </a:cubicBezTo>
                  <a:cubicBezTo>
                    <a:pt x="210" y="295"/>
                    <a:pt x="223" y="287"/>
                    <a:pt x="227" y="274"/>
                  </a:cubicBezTo>
                  <a:cubicBezTo>
                    <a:pt x="233" y="257"/>
                    <a:pt x="225" y="239"/>
                    <a:pt x="208" y="233"/>
                  </a:cubicBezTo>
                  <a:cubicBezTo>
                    <a:pt x="147" y="211"/>
                    <a:pt x="110" y="188"/>
                    <a:pt x="90" y="167"/>
                  </a:cubicBezTo>
                  <a:cubicBezTo>
                    <a:pt x="69" y="146"/>
                    <a:pt x="65" y="129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26"/>
                    <a:pt x="76" y="141"/>
                    <a:pt x="95" y="161"/>
                  </a:cubicBezTo>
                  <a:cubicBezTo>
                    <a:pt x="103" y="170"/>
                    <a:pt x="116" y="180"/>
                    <a:pt x="135" y="19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3" y="97"/>
                    <a:pt x="159" y="98"/>
                    <a:pt x="164" y="98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70" y="98"/>
                    <a:pt x="175" y="97"/>
                    <a:pt x="180" y="95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202" y="222"/>
                    <a:pt x="206" y="224"/>
                    <a:pt x="211" y="226"/>
                  </a:cubicBezTo>
                  <a:cubicBezTo>
                    <a:pt x="213" y="226"/>
                    <a:pt x="216" y="228"/>
                    <a:pt x="218" y="229"/>
                  </a:cubicBezTo>
                  <a:cubicBezTo>
                    <a:pt x="218" y="130"/>
                    <a:pt x="218" y="130"/>
                    <a:pt x="218" y="130"/>
                  </a:cubicBezTo>
                  <a:cubicBezTo>
                    <a:pt x="218" y="117"/>
                    <a:pt x="229" y="106"/>
                    <a:pt x="242" y="106"/>
                  </a:cubicBezTo>
                  <a:cubicBezTo>
                    <a:pt x="273" y="106"/>
                    <a:pt x="273" y="106"/>
                    <a:pt x="273" y="10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7" y="90"/>
                    <a:pt x="281" y="93"/>
                    <a:pt x="285" y="97"/>
                  </a:cubicBezTo>
                  <a:cubicBezTo>
                    <a:pt x="283" y="100"/>
                    <a:pt x="281" y="103"/>
                    <a:pt x="278" y="106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79" y="103"/>
                    <a:pt x="377" y="100"/>
                    <a:pt x="375" y="97"/>
                  </a:cubicBezTo>
                  <a:cubicBezTo>
                    <a:pt x="379" y="93"/>
                    <a:pt x="383" y="90"/>
                    <a:pt x="387" y="87"/>
                  </a:cubicBezTo>
                  <a:cubicBezTo>
                    <a:pt x="387" y="106"/>
                    <a:pt x="387" y="106"/>
                    <a:pt x="387" y="106"/>
                  </a:cubicBezTo>
                  <a:cubicBezTo>
                    <a:pt x="418" y="106"/>
                    <a:pt x="418" y="106"/>
                    <a:pt x="418" y="106"/>
                  </a:cubicBezTo>
                  <a:cubicBezTo>
                    <a:pt x="431" y="106"/>
                    <a:pt x="442" y="117"/>
                    <a:pt x="442" y="130"/>
                  </a:cubicBezTo>
                  <a:cubicBezTo>
                    <a:pt x="442" y="229"/>
                    <a:pt x="442" y="229"/>
                    <a:pt x="442" y="229"/>
                  </a:cubicBezTo>
                  <a:cubicBezTo>
                    <a:pt x="444" y="228"/>
                    <a:pt x="447" y="226"/>
                    <a:pt x="449" y="226"/>
                  </a:cubicBezTo>
                  <a:cubicBezTo>
                    <a:pt x="454" y="224"/>
                    <a:pt x="458" y="222"/>
                    <a:pt x="462" y="221"/>
                  </a:cubicBezTo>
                  <a:cubicBezTo>
                    <a:pt x="479" y="95"/>
                    <a:pt x="479" y="95"/>
                    <a:pt x="479" y="95"/>
                  </a:cubicBezTo>
                  <a:cubicBezTo>
                    <a:pt x="485" y="97"/>
                    <a:pt x="490" y="98"/>
                    <a:pt x="495" y="98"/>
                  </a:cubicBezTo>
                  <a:cubicBezTo>
                    <a:pt x="495" y="98"/>
                    <a:pt x="495" y="98"/>
                    <a:pt x="495" y="98"/>
                  </a:cubicBezTo>
                  <a:cubicBezTo>
                    <a:pt x="495" y="98"/>
                    <a:pt x="495" y="98"/>
                    <a:pt x="495" y="98"/>
                  </a:cubicBezTo>
                  <a:cubicBezTo>
                    <a:pt x="501" y="98"/>
                    <a:pt x="506" y="97"/>
                    <a:pt x="512" y="95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44" y="180"/>
                    <a:pt x="556" y="170"/>
                    <a:pt x="565" y="161"/>
                  </a:cubicBezTo>
                  <a:cubicBezTo>
                    <a:pt x="584" y="141"/>
                    <a:pt x="587" y="126"/>
                    <a:pt x="587" y="115"/>
                  </a:cubicBezTo>
                  <a:cubicBezTo>
                    <a:pt x="595" y="115"/>
                    <a:pt x="595" y="115"/>
                    <a:pt x="595" y="115"/>
                  </a:cubicBezTo>
                  <a:cubicBezTo>
                    <a:pt x="595" y="115"/>
                    <a:pt x="595" y="115"/>
                    <a:pt x="595" y="115"/>
                  </a:cubicBezTo>
                  <a:cubicBezTo>
                    <a:pt x="595" y="129"/>
                    <a:pt x="591" y="146"/>
                    <a:pt x="570" y="167"/>
                  </a:cubicBezTo>
                  <a:cubicBezTo>
                    <a:pt x="550" y="188"/>
                    <a:pt x="513" y="211"/>
                    <a:pt x="452" y="233"/>
                  </a:cubicBezTo>
                  <a:cubicBezTo>
                    <a:pt x="435" y="239"/>
                    <a:pt x="427" y="257"/>
                    <a:pt x="432" y="274"/>
                  </a:cubicBezTo>
                  <a:cubicBezTo>
                    <a:pt x="437" y="287"/>
                    <a:pt x="449" y="295"/>
                    <a:pt x="463" y="295"/>
                  </a:cubicBezTo>
                  <a:cubicBezTo>
                    <a:pt x="466" y="295"/>
                    <a:pt x="470" y="295"/>
                    <a:pt x="473" y="293"/>
                  </a:cubicBezTo>
                  <a:cubicBezTo>
                    <a:pt x="541" y="270"/>
                    <a:pt x="586" y="242"/>
                    <a:pt x="616" y="212"/>
                  </a:cubicBezTo>
                  <a:cubicBezTo>
                    <a:pt x="646" y="181"/>
                    <a:pt x="659" y="146"/>
                    <a:pt x="659" y="115"/>
                  </a:cubicBezTo>
                  <a:cubicBezTo>
                    <a:pt x="659" y="115"/>
                    <a:pt x="659" y="115"/>
                    <a:pt x="659" y="115"/>
                  </a:cubicBezTo>
                  <a:cubicBezTo>
                    <a:pt x="659" y="94"/>
                    <a:pt x="654" y="75"/>
                    <a:pt x="646" y="60"/>
                  </a:cubicBezTo>
                  <a:cubicBezTo>
                    <a:pt x="638" y="44"/>
                    <a:pt x="628" y="31"/>
                    <a:pt x="618" y="21"/>
                  </a:cubicBezTo>
                  <a:cubicBezTo>
                    <a:pt x="611" y="15"/>
                    <a:pt x="604" y="10"/>
                    <a:pt x="595" y="6"/>
                  </a:cubicBezTo>
                  <a:cubicBezTo>
                    <a:pt x="591" y="4"/>
                    <a:pt x="587" y="3"/>
                    <a:pt x="582" y="2"/>
                  </a:cubicBezTo>
                  <a:cubicBezTo>
                    <a:pt x="579" y="1"/>
                    <a:pt x="576" y="0"/>
                    <a:pt x="57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2" y="0"/>
                    <a:pt x="406" y="2"/>
                    <a:pt x="401" y="6"/>
                  </a:cubicBezTo>
                  <a:cubicBezTo>
                    <a:pt x="388" y="11"/>
                    <a:pt x="362" y="24"/>
                    <a:pt x="333" y="48"/>
                  </a:cubicBezTo>
                  <a:cubicBezTo>
                    <a:pt x="332" y="49"/>
                    <a:pt x="331" y="50"/>
                    <a:pt x="330" y="50"/>
                  </a:cubicBezTo>
                  <a:cubicBezTo>
                    <a:pt x="329" y="50"/>
                    <a:pt x="328" y="49"/>
                    <a:pt x="327" y="48"/>
                  </a:cubicBezTo>
                  <a:cubicBezTo>
                    <a:pt x="298" y="24"/>
                    <a:pt x="272" y="11"/>
                    <a:pt x="259" y="6"/>
                  </a:cubicBezTo>
                  <a:cubicBezTo>
                    <a:pt x="254" y="2"/>
                    <a:pt x="248" y="0"/>
                    <a:pt x="242" y="0"/>
                  </a:cubicBezTo>
                  <a:close/>
                  <a:moveTo>
                    <a:pt x="186" y="78"/>
                  </a:moveTo>
                  <a:cubicBezTo>
                    <a:pt x="180" y="83"/>
                    <a:pt x="172" y="86"/>
                    <a:pt x="164" y="86"/>
                  </a:cubicBezTo>
                  <a:cubicBezTo>
                    <a:pt x="157" y="86"/>
                    <a:pt x="149" y="83"/>
                    <a:pt x="143" y="78"/>
                  </a:cubicBezTo>
                  <a:cubicBezTo>
                    <a:pt x="142" y="76"/>
                    <a:pt x="142" y="76"/>
                    <a:pt x="142" y="7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7" y="76"/>
                    <a:pt x="187" y="76"/>
                    <a:pt x="187" y="76"/>
                  </a:cubicBezTo>
                  <a:lnTo>
                    <a:pt x="186" y="78"/>
                  </a:lnTo>
                  <a:close/>
                  <a:moveTo>
                    <a:pt x="480" y="46"/>
                  </a:moveTo>
                  <a:cubicBezTo>
                    <a:pt x="495" y="46"/>
                    <a:pt x="495" y="46"/>
                    <a:pt x="495" y="46"/>
                  </a:cubicBezTo>
                  <a:cubicBezTo>
                    <a:pt x="511" y="46"/>
                    <a:pt x="511" y="46"/>
                    <a:pt x="511" y="46"/>
                  </a:cubicBezTo>
                  <a:cubicBezTo>
                    <a:pt x="518" y="76"/>
                    <a:pt x="518" y="76"/>
                    <a:pt x="518" y="76"/>
                  </a:cubicBezTo>
                  <a:cubicBezTo>
                    <a:pt x="517" y="78"/>
                    <a:pt x="517" y="78"/>
                    <a:pt x="517" y="78"/>
                  </a:cubicBezTo>
                  <a:cubicBezTo>
                    <a:pt x="511" y="83"/>
                    <a:pt x="503" y="86"/>
                    <a:pt x="495" y="86"/>
                  </a:cubicBezTo>
                  <a:cubicBezTo>
                    <a:pt x="488" y="86"/>
                    <a:pt x="480" y="83"/>
                    <a:pt x="474" y="78"/>
                  </a:cubicBezTo>
                  <a:cubicBezTo>
                    <a:pt x="473" y="76"/>
                    <a:pt x="473" y="76"/>
                    <a:pt x="473" y="76"/>
                  </a:cubicBezTo>
                  <a:lnTo>
                    <a:pt x="480" y="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644756" y="4204638"/>
            <a:ext cx="3022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&lt;Customer&gt; received </a:t>
            </a:r>
            <a:r>
              <a:rPr lang="en-US" sz="1400" b="1" dirty="0"/>
              <a:t>Business Innovation in Risk Management </a:t>
            </a:r>
            <a:r>
              <a:rPr lang="en-US" sz="1400" dirty="0"/>
              <a:t>award during &lt; A conference &gt;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041275" y="5730471"/>
            <a:ext cx="479598" cy="479598"/>
            <a:chOff x="2606675" y="1344613"/>
            <a:chExt cx="1268413" cy="1296987"/>
          </a:xfrm>
          <a:solidFill>
            <a:schemeClr val="accent5">
              <a:lumMod val="25000"/>
            </a:schemeClr>
          </a:solidFill>
        </p:grpSpPr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3556000" y="1731963"/>
              <a:ext cx="20638" cy="180975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13" y="114"/>
                </a:cxn>
                <a:cxn ang="0">
                  <a:pos x="13" y="0"/>
                </a:cxn>
                <a:cxn ang="0">
                  <a:pos x="0" y="8"/>
                </a:cxn>
                <a:cxn ang="0">
                  <a:pos x="0" y="114"/>
                </a:cxn>
              </a:cxnLst>
              <a:rect l="0" t="0" r="r" b="b"/>
              <a:pathLst>
                <a:path w="13" h="114">
                  <a:moveTo>
                    <a:pt x="0" y="114"/>
                  </a:moveTo>
                  <a:lnTo>
                    <a:pt x="13" y="114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449638" y="1793875"/>
              <a:ext cx="20638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3" y="75"/>
                </a:cxn>
                <a:cxn ang="0">
                  <a:pos x="13" y="0"/>
                </a:cxn>
                <a:cxn ang="0">
                  <a:pos x="0" y="8"/>
                </a:cxn>
                <a:cxn ang="0">
                  <a:pos x="0" y="75"/>
                </a:cxn>
              </a:cxnLst>
              <a:rect l="0" t="0" r="r" b="b"/>
              <a:pathLst>
                <a:path w="13" h="75">
                  <a:moveTo>
                    <a:pt x="0" y="75"/>
                  </a:moveTo>
                  <a:lnTo>
                    <a:pt x="13" y="75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3257550" y="1398588"/>
              <a:ext cx="617538" cy="1241425"/>
            </a:xfrm>
            <a:custGeom>
              <a:avLst/>
              <a:gdLst/>
              <a:ahLst/>
              <a:cxnLst>
                <a:cxn ang="0">
                  <a:pos x="28" y="300"/>
                </a:cxn>
                <a:cxn ang="0">
                  <a:pos x="78" y="288"/>
                </a:cxn>
                <a:cxn ang="0">
                  <a:pos x="93" y="156"/>
                </a:cxn>
                <a:cxn ang="0">
                  <a:pos x="137" y="171"/>
                </a:cxn>
                <a:cxn ang="0">
                  <a:pos x="152" y="244"/>
                </a:cxn>
                <a:cxn ang="0">
                  <a:pos x="167" y="96"/>
                </a:cxn>
                <a:cxn ang="0">
                  <a:pos x="212" y="111"/>
                </a:cxn>
                <a:cxn ang="0">
                  <a:pos x="244" y="190"/>
                </a:cxn>
                <a:cxn ang="0">
                  <a:pos x="255" y="193"/>
                </a:cxn>
                <a:cxn ang="0">
                  <a:pos x="272" y="201"/>
                </a:cxn>
                <a:cxn ang="0">
                  <a:pos x="287" y="366"/>
                </a:cxn>
                <a:cxn ang="0">
                  <a:pos x="302" y="141"/>
                </a:cxn>
                <a:cxn ang="0">
                  <a:pos x="347" y="126"/>
                </a:cxn>
                <a:cxn ang="0">
                  <a:pos x="362" y="366"/>
                </a:cxn>
                <a:cxn ang="0">
                  <a:pos x="384" y="381"/>
                </a:cxn>
                <a:cxn ang="0">
                  <a:pos x="347" y="395"/>
                </a:cxn>
                <a:cxn ang="0">
                  <a:pos x="272" y="395"/>
                </a:cxn>
                <a:cxn ang="0">
                  <a:pos x="197" y="395"/>
                </a:cxn>
                <a:cxn ang="0">
                  <a:pos x="123" y="395"/>
                </a:cxn>
                <a:cxn ang="0">
                  <a:pos x="70" y="395"/>
                </a:cxn>
                <a:cxn ang="0">
                  <a:pos x="70" y="366"/>
                </a:cxn>
                <a:cxn ang="0">
                  <a:pos x="78" y="325"/>
                </a:cxn>
                <a:cxn ang="0">
                  <a:pos x="68" y="337"/>
                </a:cxn>
                <a:cxn ang="0">
                  <a:pos x="11" y="381"/>
                </a:cxn>
                <a:cxn ang="0">
                  <a:pos x="0" y="381"/>
                </a:cxn>
                <a:cxn ang="0">
                  <a:pos x="164" y="716"/>
                </a:cxn>
                <a:cxn ang="0">
                  <a:pos x="156" y="884"/>
                </a:cxn>
                <a:cxn ang="0">
                  <a:pos x="229" y="716"/>
                </a:cxn>
                <a:cxn ang="0">
                  <a:pos x="330" y="884"/>
                </a:cxn>
                <a:cxn ang="0">
                  <a:pos x="440" y="716"/>
                </a:cxn>
                <a:cxn ang="0">
                  <a:pos x="0" y="0"/>
                </a:cxn>
                <a:cxn ang="0">
                  <a:pos x="11" y="301"/>
                </a:cxn>
                <a:cxn ang="0">
                  <a:pos x="64" y="606"/>
                </a:cxn>
                <a:cxn ang="0">
                  <a:pos x="268" y="570"/>
                </a:cxn>
                <a:cxn ang="0">
                  <a:pos x="64" y="606"/>
                </a:cxn>
                <a:cxn ang="0">
                  <a:pos x="64" y="542"/>
                </a:cxn>
                <a:cxn ang="0">
                  <a:pos x="348" y="506"/>
                </a:cxn>
              </a:cxnLst>
              <a:rect l="0" t="0" r="r" b="b"/>
              <a:pathLst>
                <a:path w="440" h="884">
                  <a:moveTo>
                    <a:pt x="25" y="301"/>
                  </a:moveTo>
                  <a:cubicBezTo>
                    <a:pt x="26" y="301"/>
                    <a:pt x="27" y="300"/>
                    <a:pt x="28" y="300"/>
                  </a:cubicBezTo>
                  <a:cubicBezTo>
                    <a:pt x="35" y="300"/>
                    <a:pt x="41" y="302"/>
                    <a:pt x="47" y="306"/>
                  </a:cubicBezTo>
                  <a:cubicBezTo>
                    <a:pt x="78" y="288"/>
                    <a:pt x="78" y="288"/>
                    <a:pt x="78" y="288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63"/>
                    <a:pt x="84" y="156"/>
                    <a:pt x="9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31" y="156"/>
                    <a:pt x="137" y="163"/>
                    <a:pt x="137" y="171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2" y="103"/>
                    <a:pt x="159" y="96"/>
                    <a:pt x="167" y="96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206" y="96"/>
                    <a:pt x="212" y="103"/>
                    <a:pt x="212" y="111"/>
                  </a:cubicBezTo>
                  <a:cubicBezTo>
                    <a:pt x="212" y="208"/>
                    <a:pt x="212" y="208"/>
                    <a:pt x="212" y="208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51" y="186"/>
                    <a:pt x="251" y="186"/>
                    <a:pt x="251" y="186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60" y="201"/>
                    <a:pt x="260" y="201"/>
                    <a:pt x="260" y="201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80" y="201"/>
                    <a:pt x="287" y="208"/>
                    <a:pt x="287" y="216"/>
                  </a:cubicBezTo>
                  <a:cubicBezTo>
                    <a:pt x="287" y="366"/>
                    <a:pt x="287" y="366"/>
                    <a:pt x="287" y="366"/>
                  </a:cubicBezTo>
                  <a:cubicBezTo>
                    <a:pt x="302" y="366"/>
                    <a:pt x="302" y="366"/>
                    <a:pt x="302" y="366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2" y="133"/>
                    <a:pt x="309" y="126"/>
                    <a:pt x="317" y="126"/>
                  </a:cubicBezTo>
                  <a:cubicBezTo>
                    <a:pt x="347" y="126"/>
                    <a:pt x="347" y="126"/>
                    <a:pt x="347" y="126"/>
                  </a:cubicBezTo>
                  <a:cubicBezTo>
                    <a:pt x="355" y="126"/>
                    <a:pt x="362" y="133"/>
                    <a:pt x="362" y="141"/>
                  </a:cubicBezTo>
                  <a:cubicBezTo>
                    <a:pt x="362" y="366"/>
                    <a:pt x="362" y="366"/>
                    <a:pt x="362" y="366"/>
                  </a:cubicBezTo>
                  <a:cubicBezTo>
                    <a:pt x="369" y="366"/>
                    <a:pt x="369" y="366"/>
                    <a:pt x="369" y="366"/>
                  </a:cubicBezTo>
                  <a:cubicBezTo>
                    <a:pt x="377" y="366"/>
                    <a:pt x="384" y="372"/>
                    <a:pt x="384" y="381"/>
                  </a:cubicBezTo>
                  <a:cubicBezTo>
                    <a:pt x="384" y="389"/>
                    <a:pt x="377" y="395"/>
                    <a:pt x="369" y="395"/>
                  </a:cubicBezTo>
                  <a:cubicBezTo>
                    <a:pt x="347" y="395"/>
                    <a:pt x="347" y="395"/>
                    <a:pt x="347" y="395"/>
                  </a:cubicBezTo>
                  <a:cubicBezTo>
                    <a:pt x="317" y="395"/>
                    <a:pt x="317" y="395"/>
                    <a:pt x="317" y="395"/>
                  </a:cubicBezTo>
                  <a:cubicBezTo>
                    <a:pt x="272" y="395"/>
                    <a:pt x="272" y="395"/>
                    <a:pt x="272" y="395"/>
                  </a:cubicBezTo>
                  <a:cubicBezTo>
                    <a:pt x="242" y="395"/>
                    <a:pt x="242" y="395"/>
                    <a:pt x="242" y="395"/>
                  </a:cubicBezTo>
                  <a:cubicBezTo>
                    <a:pt x="197" y="395"/>
                    <a:pt x="197" y="395"/>
                    <a:pt x="197" y="395"/>
                  </a:cubicBezTo>
                  <a:cubicBezTo>
                    <a:pt x="167" y="395"/>
                    <a:pt x="167" y="395"/>
                    <a:pt x="167" y="395"/>
                  </a:cubicBezTo>
                  <a:cubicBezTo>
                    <a:pt x="123" y="395"/>
                    <a:pt x="123" y="395"/>
                    <a:pt x="123" y="395"/>
                  </a:cubicBezTo>
                  <a:cubicBezTo>
                    <a:pt x="93" y="395"/>
                    <a:pt x="93" y="395"/>
                    <a:pt x="93" y="395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62" y="395"/>
                    <a:pt x="55" y="389"/>
                    <a:pt x="55" y="381"/>
                  </a:cubicBezTo>
                  <a:cubicBezTo>
                    <a:pt x="55" y="372"/>
                    <a:pt x="62" y="366"/>
                    <a:pt x="70" y="366"/>
                  </a:cubicBezTo>
                  <a:cubicBezTo>
                    <a:pt x="78" y="366"/>
                    <a:pt x="78" y="366"/>
                    <a:pt x="78" y="366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3"/>
                    <a:pt x="68" y="335"/>
                    <a:pt x="68" y="337"/>
                  </a:cubicBezTo>
                  <a:cubicBezTo>
                    <a:pt x="70" y="359"/>
                    <a:pt x="53" y="379"/>
                    <a:pt x="31" y="380"/>
                  </a:cubicBezTo>
                  <a:cubicBezTo>
                    <a:pt x="24" y="381"/>
                    <a:pt x="17" y="381"/>
                    <a:pt x="11" y="381"/>
                  </a:cubicBezTo>
                  <a:cubicBezTo>
                    <a:pt x="11" y="381"/>
                    <a:pt x="11" y="381"/>
                    <a:pt x="11" y="381"/>
                  </a:cubicBezTo>
                  <a:cubicBezTo>
                    <a:pt x="7" y="381"/>
                    <a:pt x="3" y="381"/>
                    <a:pt x="0" y="381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164" y="716"/>
                    <a:pt x="164" y="716"/>
                    <a:pt x="164" y="716"/>
                  </a:cubicBezTo>
                  <a:cubicBezTo>
                    <a:pt x="110" y="884"/>
                    <a:pt x="110" y="884"/>
                    <a:pt x="110" y="884"/>
                  </a:cubicBezTo>
                  <a:cubicBezTo>
                    <a:pt x="156" y="884"/>
                    <a:pt x="156" y="884"/>
                    <a:pt x="156" y="884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29" y="716"/>
                    <a:pt x="229" y="716"/>
                    <a:pt x="229" y="716"/>
                  </a:cubicBezTo>
                  <a:cubicBezTo>
                    <a:pt x="283" y="884"/>
                    <a:pt x="283" y="884"/>
                    <a:pt x="283" y="884"/>
                  </a:cubicBezTo>
                  <a:cubicBezTo>
                    <a:pt x="330" y="884"/>
                    <a:pt x="330" y="884"/>
                    <a:pt x="330" y="884"/>
                  </a:cubicBezTo>
                  <a:cubicBezTo>
                    <a:pt x="276" y="716"/>
                    <a:pt x="276" y="716"/>
                    <a:pt x="276" y="716"/>
                  </a:cubicBezTo>
                  <a:cubicBezTo>
                    <a:pt x="440" y="716"/>
                    <a:pt x="440" y="716"/>
                    <a:pt x="440" y="716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" y="301"/>
                    <a:pt x="7" y="301"/>
                    <a:pt x="11" y="301"/>
                  </a:cubicBezTo>
                  <a:cubicBezTo>
                    <a:pt x="15" y="301"/>
                    <a:pt x="20" y="301"/>
                    <a:pt x="25" y="301"/>
                  </a:cubicBezTo>
                  <a:close/>
                  <a:moveTo>
                    <a:pt x="64" y="606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68" y="570"/>
                    <a:pt x="268" y="570"/>
                    <a:pt x="268" y="570"/>
                  </a:cubicBezTo>
                  <a:cubicBezTo>
                    <a:pt x="268" y="606"/>
                    <a:pt x="268" y="606"/>
                    <a:pt x="268" y="606"/>
                  </a:cubicBezTo>
                  <a:lnTo>
                    <a:pt x="64" y="606"/>
                  </a:lnTo>
                  <a:close/>
                  <a:moveTo>
                    <a:pt x="348" y="542"/>
                  </a:moveTo>
                  <a:cubicBezTo>
                    <a:pt x="64" y="542"/>
                    <a:pt x="64" y="542"/>
                    <a:pt x="64" y="542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348" y="506"/>
                    <a:pt x="348" y="506"/>
                    <a:pt x="348" y="506"/>
                  </a:cubicBezTo>
                  <a:lnTo>
                    <a:pt x="348" y="5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2"/>
            <p:cNvSpPr>
              <a:spLocks noEditPoints="1"/>
            </p:cNvSpPr>
            <p:nvPr/>
          </p:nvSpPr>
          <p:spPr bwMode="auto">
            <a:xfrm>
              <a:off x="2606675" y="1647825"/>
              <a:ext cx="736600" cy="993775"/>
            </a:xfrm>
            <a:custGeom>
              <a:avLst/>
              <a:gdLst/>
              <a:ahLst/>
              <a:cxnLst>
                <a:cxn ang="0">
                  <a:pos x="328" y="228"/>
                </a:cxn>
                <a:cxn ang="0">
                  <a:pos x="327" y="135"/>
                </a:cxn>
                <a:cxn ang="0">
                  <a:pos x="426" y="191"/>
                </a:cxn>
                <a:cxn ang="0">
                  <a:pos x="475" y="196"/>
                </a:cxn>
                <a:cxn ang="0">
                  <a:pos x="495" y="195"/>
                </a:cxn>
                <a:cxn ang="0">
                  <a:pos x="523" y="158"/>
                </a:cxn>
                <a:cxn ang="0">
                  <a:pos x="511" y="138"/>
                </a:cxn>
                <a:cxn ang="0">
                  <a:pos x="489" y="132"/>
                </a:cxn>
                <a:cxn ang="0">
                  <a:pos x="464" y="132"/>
                </a:cxn>
                <a:cxn ang="0">
                  <a:pos x="407" y="116"/>
                </a:cxn>
                <a:cxn ang="0">
                  <a:pos x="332" y="33"/>
                </a:cxn>
                <a:cxn ang="0">
                  <a:pos x="329" y="24"/>
                </a:cxn>
                <a:cxn ang="0">
                  <a:pos x="328" y="23"/>
                </a:cxn>
                <a:cxn ang="0">
                  <a:pos x="296" y="0"/>
                </a:cxn>
                <a:cxn ang="0">
                  <a:pos x="135" y="0"/>
                </a:cxn>
                <a:cxn ang="0">
                  <a:pos x="63" y="38"/>
                </a:cxn>
                <a:cxn ang="0">
                  <a:pos x="0" y="172"/>
                </a:cxn>
                <a:cxn ang="0">
                  <a:pos x="90" y="361"/>
                </a:cxn>
                <a:cxn ang="0">
                  <a:pos x="111" y="354"/>
                </a:cxn>
                <a:cxn ang="0">
                  <a:pos x="160" y="709"/>
                </a:cxn>
                <a:cxn ang="0">
                  <a:pos x="210" y="335"/>
                </a:cxn>
                <a:cxn ang="0">
                  <a:pos x="229" y="660"/>
                </a:cxn>
                <a:cxn ang="0">
                  <a:pos x="328" y="660"/>
                </a:cxn>
                <a:cxn ang="0">
                  <a:pos x="76" y="121"/>
                </a:cxn>
                <a:cxn ang="0">
                  <a:pos x="111" y="228"/>
                </a:cxn>
                <a:cxn ang="0">
                  <a:pos x="64" y="172"/>
                </a:cxn>
                <a:cxn ang="0">
                  <a:pos x="210" y="281"/>
                </a:cxn>
                <a:cxn ang="0">
                  <a:pos x="189" y="188"/>
                </a:cxn>
                <a:cxn ang="0">
                  <a:pos x="196" y="64"/>
                </a:cxn>
                <a:cxn ang="0">
                  <a:pos x="219" y="34"/>
                </a:cxn>
                <a:cxn ang="0">
                  <a:pos x="242" y="64"/>
                </a:cxn>
                <a:cxn ang="0">
                  <a:pos x="250" y="188"/>
                </a:cxn>
                <a:cxn ang="0">
                  <a:pos x="229" y="280"/>
                </a:cxn>
              </a:cxnLst>
              <a:rect l="0" t="0" r="r" b="b"/>
              <a:pathLst>
                <a:path w="525" h="709">
                  <a:moveTo>
                    <a:pt x="328" y="660"/>
                  </a:moveTo>
                  <a:cubicBezTo>
                    <a:pt x="328" y="228"/>
                    <a:pt x="328" y="228"/>
                    <a:pt x="328" y="228"/>
                  </a:cubicBezTo>
                  <a:cubicBezTo>
                    <a:pt x="328" y="226"/>
                    <a:pt x="328" y="224"/>
                    <a:pt x="327" y="221"/>
                  </a:cubicBezTo>
                  <a:cubicBezTo>
                    <a:pt x="327" y="135"/>
                    <a:pt x="327" y="135"/>
                    <a:pt x="327" y="135"/>
                  </a:cubicBezTo>
                  <a:cubicBezTo>
                    <a:pt x="341" y="149"/>
                    <a:pt x="357" y="162"/>
                    <a:pt x="377" y="172"/>
                  </a:cubicBezTo>
                  <a:cubicBezTo>
                    <a:pt x="392" y="180"/>
                    <a:pt x="408" y="186"/>
                    <a:pt x="426" y="191"/>
                  </a:cubicBezTo>
                  <a:cubicBezTo>
                    <a:pt x="438" y="193"/>
                    <a:pt x="451" y="195"/>
                    <a:pt x="464" y="196"/>
                  </a:cubicBezTo>
                  <a:cubicBezTo>
                    <a:pt x="467" y="196"/>
                    <a:pt x="471" y="196"/>
                    <a:pt x="475" y="196"/>
                  </a:cubicBezTo>
                  <a:cubicBezTo>
                    <a:pt x="475" y="196"/>
                    <a:pt x="475" y="196"/>
                    <a:pt x="475" y="196"/>
                  </a:cubicBezTo>
                  <a:cubicBezTo>
                    <a:pt x="481" y="196"/>
                    <a:pt x="488" y="196"/>
                    <a:pt x="495" y="195"/>
                  </a:cubicBezTo>
                  <a:cubicBezTo>
                    <a:pt x="512" y="194"/>
                    <a:pt x="525" y="178"/>
                    <a:pt x="524" y="161"/>
                  </a:cubicBezTo>
                  <a:cubicBezTo>
                    <a:pt x="524" y="160"/>
                    <a:pt x="524" y="159"/>
                    <a:pt x="523" y="158"/>
                  </a:cubicBezTo>
                  <a:cubicBezTo>
                    <a:pt x="523" y="156"/>
                    <a:pt x="522" y="153"/>
                    <a:pt x="521" y="151"/>
                  </a:cubicBezTo>
                  <a:cubicBezTo>
                    <a:pt x="519" y="146"/>
                    <a:pt x="515" y="141"/>
                    <a:pt x="511" y="138"/>
                  </a:cubicBezTo>
                  <a:cubicBezTo>
                    <a:pt x="509" y="136"/>
                    <a:pt x="506" y="135"/>
                    <a:pt x="503" y="133"/>
                  </a:cubicBezTo>
                  <a:cubicBezTo>
                    <a:pt x="499" y="132"/>
                    <a:pt x="494" y="131"/>
                    <a:pt x="489" y="132"/>
                  </a:cubicBezTo>
                  <a:cubicBezTo>
                    <a:pt x="484" y="132"/>
                    <a:pt x="479" y="132"/>
                    <a:pt x="475" y="132"/>
                  </a:cubicBezTo>
                  <a:cubicBezTo>
                    <a:pt x="471" y="132"/>
                    <a:pt x="467" y="132"/>
                    <a:pt x="464" y="132"/>
                  </a:cubicBezTo>
                  <a:cubicBezTo>
                    <a:pt x="451" y="131"/>
                    <a:pt x="440" y="129"/>
                    <a:pt x="430" y="125"/>
                  </a:cubicBezTo>
                  <a:cubicBezTo>
                    <a:pt x="422" y="123"/>
                    <a:pt x="414" y="120"/>
                    <a:pt x="407" y="116"/>
                  </a:cubicBezTo>
                  <a:cubicBezTo>
                    <a:pt x="380" y="101"/>
                    <a:pt x="359" y="78"/>
                    <a:pt x="346" y="58"/>
                  </a:cubicBezTo>
                  <a:cubicBezTo>
                    <a:pt x="340" y="48"/>
                    <a:pt x="335" y="39"/>
                    <a:pt x="332" y="33"/>
                  </a:cubicBezTo>
                  <a:cubicBezTo>
                    <a:pt x="331" y="29"/>
                    <a:pt x="330" y="27"/>
                    <a:pt x="329" y="25"/>
                  </a:cubicBezTo>
                  <a:cubicBezTo>
                    <a:pt x="329" y="25"/>
                    <a:pt x="329" y="24"/>
                    <a:pt x="329" y="24"/>
                  </a:cubicBezTo>
                  <a:cubicBezTo>
                    <a:pt x="328" y="24"/>
                    <a:pt x="328" y="23"/>
                    <a:pt x="328" y="23"/>
                  </a:cubicBezTo>
                  <a:cubicBezTo>
                    <a:pt x="328" y="23"/>
                    <a:pt x="328" y="23"/>
                    <a:pt x="328" y="23"/>
                  </a:cubicBezTo>
                  <a:cubicBezTo>
                    <a:pt x="327" y="19"/>
                    <a:pt x="324" y="15"/>
                    <a:pt x="321" y="11"/>
                  </a:cubicBezTo>
                  <a:cubicBezTo>
                    <a:pt x="315" y="4"/>
                    <a:pt x="306" y="0"/>
                    <a:pt x="29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1" y="1"/>
                    <a:pt x="128" y="1"/>
                    <a:pt x="125" y="2"/>
                  </a:cubicBezTo>
                  <a:cubicBezTo>
                    <a:pt x="123" y="3"/>
                    <a:pt x="94" y="12"/>
                    <a:pt x="63" y="38"/>
                  </a:cubicBezTo>
                  <a:cubicBezTo>
                    <a:pt x="48" y="51"/>
                    <a:pt x="32" y="68"/>
                    <a:pt x="20" y="90"/>
                  </a:cubicBezTo>
                  <a:cubicBezTo>
                    <a:pt x="8" y="113"/>
                    <a:pt x="0" y="140"/>
                    <a:pt x="0" y="172"/>
                  </a:cubicBezTo>
                  <a:cubicBezTo>
                    <a:pt x="0" y="221"/>
                    <a:pt x="18" y="279"/>
                    <a:pt x="64" y="347"/>
                  </a:cubicBezTo>
                  <a:cubicBezTo>
                    <a:pt x="70" y="356"/>
                    <a:pt x="80" y="361"/>
                    <a:pt x="90" y="361"/>
                  </a:cubicBezTo>
                  <a:cubicBezTo>
                    <a:pt x="97" y="361"/>
                    <a:pt x="103" y="360"/>
                    <a:pt x="108" y="356"/>
                  </a:cubicBezTo>
                  <a:cubicBezTo>
                    <a:pt x="109" y="355"/>
                    <a:pt x="110" y="355"/>
                    <a:pt x="111" y="354"/>
                  </a:cubicBezTo>
                  <a:cubicBezTo>
                    <a:pt x="111" y="660"/>
                    <a:pt x="111" y="660"/>
                    <a:pt x="111" y="660"/>
                  </a:cubicBezTo>
                  <a:cubicBezTo>
                    <a:pt x="111" y="687"/>
                    <a:pt x="133" y="709"/>
                    <a:pt x="160" y="709"/>
                  </a:cubicBezTo>
                  <a:cubicBezTo>
                    <a:pt x="188" y="709"/>
                    <a:pt x="210" y="687"/>
                    <a:pt x="210" y="660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29" y="335"/>
                    <a:pt x="229" y="335"/>
                    <a:pt x="229" y="335"/>
                  </a:cubicBezTo>
                  <a:cubicBezTo>
                    <a:pt x="229" y="660"/>
                    <a:pt x="229" y="660"/>
                    <a:pt x="229" y="660"/>
                  </a:cubicBezTo>
                  <a:cubicBezTo>
                    <a:pt x="229" y="687"/>
                    <a:pt x="251" y="709"/>
                    <a:pt x="278" y="709"/>
                  </a:cubicBezTo>
                  <a:cubicBezTo>
                    <a:pt x="306" y="709"/>
                    <a:pt x="328" y="687"/>
                    <a:pt x="328" y="660"/>
                  </a:cubicBezTo>
                  <a:close/>
                  <a:moveTo>
                    <a:pt x="64" y="172"/>
                  </a:moveTo>
                  <a:cubicBezTo>
                    <a:pt x="64" y="151"/>
                    <a:pt x="69" y="135"/>
                    <a:pt x="76" y="121"/>
                  </a:cubicBezTo>
                  <a:cubicBezTo>
                    <a:pt x="85" y="104"/>
                    <a:pt x="98" y="91"/>
                    <a:pt x="111" y="82"/>
                  </a:cubicBezTo>
                  <a:cubicBezTo>
                    <a:pt x="111" y="228"/>
                    <a:pt x="111" y="228"/>
                    <a:pt x="111" y="228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75" y="246"/>
                    <a:pt x="64" y="203"/>
                    <a:pt x="64" y="172"/>
                  </a:cubicBezTo>
                  <a:close/>
                  <a:moveTo>
                    <a:pt x="219" y="292"/>
                  </a:moveTo>
                  <a:cubicBezTo>
                    <a:pt x="210" y="281"/>
                    <a:pt x="210" y="281"/>
                    <a:pt x="210" y="281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9" y="188"/>
                    <a:pt x="189" y="188"/>
                    <a:pt x="189" y="188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34" y="34"/>
                    <a:pt x="234" y="34"/>
                    <a:pt x="234" y="3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50" y="188"/>
                    <a:pt x="250" y="188"/>
                    <a:pt x="250" y="188"/>
                  </a:cubicBezTo>
                  <a:cubicBezTo>
                    <a:pt x="257" y="244"/>
                    <a:pt x="257" y="244"/>
                    <a:pt x="257" y="244"/>
                  </a:cubicBezTo>
                  <a:cubicBezTo>
                    <a:pt x="229" y="280"/>
                    <a:pt x="229" y="280"/>
                    <a:pt x="229" y="280"/>
                  </a:cubicBezTo>
                  <a:lnTo>
                    <a:pt x="219" y="29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2774950" y="1344613"/>
              <a:ext cx="277813" cy="277813"/>
            </a:xfrm>
            <a:custGeom>
              <a:avLst/>
              <a:gdLst/>
              <a:ahLst/>
              <a:cxnLst>
                <a:cxn ang="0">
                  <a:pos x="120" y="186"/>
                </a:cxn>
                <a:cxn ang="0">
                  <a:pos x="187" y="78"/>
                </a:cxn>
                <a:cxn ang="0">
                  <a:pos x="79" y="11"/>
                </a:cxn>
                <a:cxn ang="0">
                  <a:pos x="12" y="119"/>
                </a:cxn>
                <a:cxn ang="0">
                  <a:pos x="120" y="186"/>
                </a:cxn>
              </a:cxnLst>
              <a:rect l="0" t="0" r="r" b="b"/>
              <a:pathLst>
                <a:path w="198" h="198">
                  <a:moveTo>
                    <a:pt x="120" y="186"/>
                  </a:moveTo>
                  <a:cubicBezTo>
                    <a:pt x="168" y="175"/>
                    <a:pt x="198" y="127"/>
                    <a:pt x="187" y="78"/>
                  </a:cubicBezTo>
                  <a:cubicBezTo>
                    <a:pt x="176" y="30"/>
                    <a:pt x="127" y="0"/>
                    <a:pt x="79" y="11"/>
                  </a:cubicBezTo>
                  <a:cubicBezTo>
                    <a:pt x="30" y="22"/>
                    <a:pt x="0" y="71"/>
                    <a:pt x="12" y="119"/>
                  </a:cubicBezTo>
                  <a:cubicBezTo>
                    <a:pt x="23" y="168"/>
                    <a:pt x="71" y="198"/>
                    <a:pt x="120" y="1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3333750" y="1674813"/>
              <a:ext cx="282575" cy="179388"/>
            </a:xfrm>
            <a:custGeom>
              <a:avLst/>
              <a:gdLst/>
              <a:ahLst/>
              <a:cxnLst>
                <a:cxn ang="0">
                  <a:pos x="10" y="127"/>
                </a:cxn>
                <a:cxn ang="0">
                  <a:pos x="24" y="118"/>
                </a:cxn>
                <a:cxn ang="0">
                  <a:pos x="83" y="83"/>
                </a:cxn>
                <a:cxn ang="0">
                  <a:pos x="98" y="74"/>
                </a:cxn>
                <a:cxn ang="0">
                  <a:pos x="158" y="39"/>
                </a:cxn>
                <a:cxn ang="0">
                  <a:pos x="173" y="30"/>
                </a:cxn>
                <a:cxn ang="0">
                  <a:pos x="202" y="13"/>
                </a:cxn>
                <a:cxn ang="0">
                  <a:pos x="196" y="4"/>
                </a:cxn>
                <a:cxn ang="0">
                  <a:pos x="194" y="0"/>
                </a:cxn>
                <a:cxn ang="0">
                  <a:pos x="186" y="4"/>
                </a:cxn>
                <a:cxn ang="0">
                  <a:pos x="176" y="10"/>
                </a:cxn>
                <a:cxn ang="0">
                  <a:pos x="158" y="21"/>
                </a:cxn>
                <a:cxn ang="0">
                  <a:pos x="98" y="56"/>
                </a:cxn>
                <a:cxn ang="0">
                  <a:pos x="83" y="65"/>
                </a:cxn>
                <a:cxn ang="0">
                  <a:pos x="24" y="100"/>
                </a:cxn>
                <a:cxn ang="0">
                  <a:pos x="0" y="114"/>
                </a:cxn>
                <a:cxn ang="0">
                  <a:pos x="10" y="127"/>
                </a:cxn>
              </a:cxnLst>
              <a:rect l="0" t="0" r="r" b="b"/>
              <a:pathLst>
                <a:path w="202" h="127">
                  <a:moveTo>
                    <a:pt x="10" y="127"/>
                  </a:moveTo>
                  <a:cubicBezTo>
                    <a:pt x="24" y="118"/>
                    <a:pt x="24" y="118"/>
                    <a:pt x="24" y="118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58" y="39"/>
                    <a:pt x="158" y="39"/>
                    <a:pt x="158" y="3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4" y="117"/>
                    <a:pt x="8" y="122"/>
                    <a:pt x="10" y="127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616066" y="5674601"/>
            <a:ext cx="320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Achieved</a:t>
            </a:r>
            <a:r>
              <a:rPr lang="en-US" sz="1400" b="1" i="1" dirty="0"/>
              <a:t> 100% SLA </a:t>
            </a:r>
            <a:r>
              <a:rPr lang="en-US" sz="1400" dirty="0"/>
              <a:t>for KPI and Dashboard </a:t>
            </a:r>
            <a:r>
              <a:rPr lang="en-US" sz="1400" b="1" i="1" dirty="0"/>
              <a:t>Reporting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7200" y="892630"/>
            <a:ext cx="11332029" cy="2561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337354" y="640756"/>
            <a:ext cx="218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E2156"/>
                </a:solidFill>
                <a:cs typeface="Calibri Light" panose="020F0302020204030204" pitchFamily="34" charset="0"/>
              </a:rPr>
              <a:t>Key Challenges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54" y="1619840"/>
            <a:ext cx="289113" cy="382375"/>
          </a:xfrm>
          <a:prstGeom prst="rect">
            <a:avLst/>
          </a:prstGeom>
        </p:spPr>
      </p:pic>
      <p:sp>
        <p:nvSpPr>
          <p:cNvPr id="87" name="Freeform 354"/>
          <p:cNvSpPr>
            <a:spLocks noEditPoints="1"/>
          </p:cNvSpPr>
          <p:nvPr/>
        </p:nvSpPr>
        <p:spPr bwMode="auto">
          <a:xfrm>
            <a:off x="675853" y="1113041"/>
            <a:ext cx="340405" cy="344028"/>
          </a:xfrm>
          <a:custGeom>
            <a:avLst/>
            <a:gdLst>
              <a:gd name="T0" fmla="*/ 237 w 237"/>
              <a:gd name="T1" fmla="*/ 119 h 238"/>
              <a:gd name="T2" fmla="*/ 27 w 237"/>
              <a:gd name="T3" fmla="*/ 64 h 238"/>
              <a:gd name="T4" fmla="*/ 34 w 237"/>
              <a:gd name="T5" fmla="*/ 69 h 238"/>
              <a:gd name="T6" fmla="*/ 39 w 237"/>
              <a:gd name="T7" fmla="*/ 72 h 238"/>
              <a:gd name="T8" fmla="*/ 42 w 237"/>
              <a:gd name="T9" fmla="*/ 80 h 238"/>
              <a:gd name="T10" fmla="*/ 39 w 237"/>
              <a:gd name="T11" fmla="*/ 92 h 238"/>
              <a:gd name="T12" fmla="*/ 45 w 237"/>
              <a:gd name="T13" fmla="*/ 109 h 238"/>
              <a:gd name="T14" fmla="*/ 62 w 237"/>
              <a:gd name="T15" fmla="*/ 135 h 238"/>
              <a:gd name="T16" fmla="*/ 65 w 237"/>
              <a:gd name="T17" fmla="*/ 133 h 238"/>
              <a:gd name="T18" fmla="*/ 72 w 237"/>
              <a:gd name="T19" fmla="*/ 136 h 238"/>
              <a:gd name="T20" fmla="*/ 90 w 237"/>
              <a:gd name="T21" fmla="*/ 160 h 238"/>
              <a:gd name="T22" fmla="*/ 123 w 237"/>
              <a:gd name="T23" fmla="*/ 174 h 238"/>
              <a:gd name="T24" fmla="*/ 139 w 237"/>
              <a:gd name="T25" fmla="*/ 185 h 238"/>
              <a:gd name="T26" fmla="*/ 131 w 237"/>
              <a:gd name="T27" fmla="*/ 178 h 238"/>
              <a:gd name="T28" fmla="*/ 122 w 237"/>
              <a:gd name="T29" fmla="*/ 157 h 238"/>
              <a:gd name="T30" fmla="*/ 107 w 237"/>
              <a:gd name="T31" fmla="*/ 159 h 238"/>
              <a:gd name="T32" fmla="*/ 102 w 237"/>
              <a:gd name="T33" fmla="*/ 131 h 238"/>
              <a:gd name="T34" fmla="*/ 122 w 237"/>
              <a:gd name="T35" fmla="*/ 126 h 238"/>
              <a:gd name="T36" fmla="*/ 138 w 237"/>
              <a:gd name="T37" fmla="*/ 141 h 238"/>
              <a:gd name="T38" fmla="*/ 145 w 237"/>
              <a:gd name="T39" fmla="*/ 114 h 238"/>
              <a:gd name="T40" fmla="*/ 147 w 237"/>
              <a:gd name="T41" fmla="*/ 105 h 238"/>
              <a:gd name="T42" fmla="*/ 158 w 237"/>
              <a:gd name="T43" fmla="*/ 96 h 238"/>
              <a:gd name="T44" fmla="*/ 173 w 237"/>
              <a:gd name="T45" fmla="*/ 85 h 238"/>
              <a:gd name="T46" fmla="*/ 171 w 237"/>
              <a:gd name="T47" fmla="*/ 79 h 238"/>
              <a:gd name="T48" fmla="*/ 161 w 237"/>
              <a:gd name="T49" fmla="*/ 78 h 238"/>
              <a:gd name="T50" fmla="*/ 187 w 237"/>
              <a:gd name="T51" fmla="*/ 70 h 238"/>
              <a:gd name="T52" fmla="*/ 184 w 237"/>
              <a:gd name="T53" fmla="*/ 64 h 238"/>
              <a:gd name="T54" fmla="*/ 184 w 237"/>
              <a:gd name="T55" fmla="*/ 60 h 238"/>
              <a:gd name="T56" fmla="*/ 175 w 237"/>
              <a:gd name="T57" fmla="*/ 48 h 238"/>
              <a:gd name="T58" fmla="*/ 165 w 237"/>
              <a:gd name="T59" fmla="*/ 52 h 238"/>
              <a:gd name="T60" fmla="*/ 161 w 237"/>
              <a:gd name="T61" fmla="*/ 47 h 238"/>
              <a:gd name="T62" fmla="*/ 153 w 237"/>
              <a:gd name="T63" fmla="*/ 40 h 238"/>
              <a:gd name="T64" fmla="*/ 143 w 237"/>
              <a:gd name="T65" fmla="*/ 50 h 238"/>
              <a:gd name="T66" fmla="*/ 143 w 237"/>
              <a:gd name="T67" fmla="*/ 67 h 238"/>
              <a:gd name="T68" fmla="*/ 135 w 237"/>
              <a:gd name="T69" fmla="*/ 67 h 238"/>
              <a:gd name="T70" fmla="*/ 120 w 237"/>
              <a:gd name="T71" fmla="*/ 56 h 238"/>
              <a:gd name="T72" fmla="*/ 106 w 237"/>
              <a:gd name="T73" fmla="*/ 48 h 238"/>
              <a:gd name="T74" fmla="*/ 111 w 237"/>
              <a:gd name="T75" fmla="*/ 37 h 238"/>
              <a:gd name="T76" fmla="*/ 117 w 237"/>
              <a:gd name="T77" fmla="*/ 30 h 238"/>
              <a:gd name="T78" fmla="*/ 128 w 237"/>
              <a:gd name="T79" fmla="*/ 28 h 238"/>
              <a:gd name="T80" fmla="*/ 134 w 237"/>
              <a:gd name="T81" fmla="*/ 23 h 238"/>
              <a:gd name="T82" fmla="*/ 127 w 237"/>
              <a:gd name="T83" fmla="*/ 23 h 238"/>
              <a:gd name="T84" fmla="*/ 117 w 237"/>
              <a:gd name="T85" fmla="*/ 23 h 238"/>
              <a:gd name="T86" fmla="*/ 103 w 237"/>
              <a:gd name="T87" fmla="*/ 16 h 238"/>
              <a:gd name="T88" fmla="*/ 109 w 237"/>
              <a:gd name="T89" fmla="*/ 21 h 238"/>
              <a:gd name="T90" fmla="*/ 102 w 237"/>
              <a:gd name="T91" fmla="*/ 27 h 238"/>
              <a:gd name="T92" fmla="*/ 75 w 237"/>
              <a:gd name="T93" fmla="*/ 27 h 238"/>
              <a:gd name="T94" fmla="*/ 80 w 237"/>
              <a:gd name="T95" fmla="*/ 21 h 238"/>
              <a:gd name="T96" fmla="*/ 89 w 237"/>
              <a:gd name="T97" fmla="*/ 19 h 238"/>
              <a:gd name="T98" fmla="*/ 137 w 237"/>
              <a:gd name="T99" fmla="*/ 222 h 238"/>
              <a:gd name="T100" fmla="*/ 191 w 237"/>
              <a:gd name="T101" fmla="*/ 192 h 238"/>
              <a:gd name="T102" fmla="*/ 181 w 237"/>
              <a:gd name="T103" fmla="*/ 185 h 238"/>
              <a:gd name="T104" fmla="*/ 176 w 237"/>
              <a:gd name="T105" fmla="*/ 180 h 238"/>
              <a:gd name="T106" fmla="*/ 159 w 237"/>
              <a:gd name="T107" fmla="*/ 182 h 238"/>
              <a:gd name="T108" fmla="*/ 157 w 237"/>
              <a:gd name="T109" fmla="*/ 176 h 238"/>
              <a:gd name="T110" fmla="*/ 149 w 237"/>
              <a:gd name="T111" fmla="*/ 182 h 238"/>
              <a:gd name="T112" fmla="*/ 146 w 237"/>
              <a:gd name="T113" fmla="*/ 187 h 238"/>
              <a:gd name="T114" fmla="*/ 143 w 237"/>
              <a:gd name="T115" fmla="*/ 187 h 238"/>
              <a:gd name="T116" fmla="*/ 142 w 237"/>
              <a:gd name="T117" fmla="*/ 203 h 238"/>
              <a:gd name="T118" fmla="*/ 138 w 237"/>
              <a:gd name="T119" fmla="*/ 211 h 238"/>
              <a:gd name="T120" fmla="*/ 137 w 237"/>
              <a:gd name="T121" fmla="*/ 2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7" h="238">
                <a:moveTo>
                  <a:pt x="0" y="119"/>
                </a:move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5"/>
                  <a:pt x="58" y="16"/>
                  <a:pt x="73" y="10"/>
                </a:cubicBezTo>
                <a:cubicBezTo>
                  <a:pt x="87" y="3"/>
                  <a:pt x="102" y="0"/>
                  <a:pt x="119" y="0"/>
                </a:cubicBezTo>
                <a:cubicBezTo>
                  <a:pt x="135" y="0"/>
                  <a:pt x="150" y="3"/>
                  <a:pt x="164" y="10"/>
                </a:cubicBezTo>
                <a:cubicBezTo>
                  <a:pt x="179" y="16"/>
                  <a:pt x="191" y="25"/>
                  <a:pt x="202" y="35"/>
                </a:cubicBezTo>
                <a:cubicBezTo>
                  <a:pt x="213" y="46"/>
                  <a:pt x="222" y="59"/>
                  <a:pt x="228" y="73"/>
                </a:cubicBezTo>
                <a:cubicBezTo>
                  <a:pt x="234" y="88"/>
                  <a:pt x="237" y="103"/>
                  <a:pt x="237" y="119"/>
                </a:cubicBezTo>
                <a:cubicBezTo>
                  <a:pt x="237" y="135"/>
                  <a:pt x="234" y="151"/>
                  <a:pt x="228" y="165"/>
                </a:cubicBezTo>
                <a:cubicBezTo>
                  <a:pt x="222" y="179"/>
                  <a:pt x="213" y="192"/>
                  <a:pt x="202" y="203"/>
                </a:cubicBezTo>
                <a:cubicBezTo>
                  <a:pt x="191" y="214"/>
                  <a:pt x="179" y="222"/>
                  <a:pt x="164" y="228"/>
                </a:cubicBezTo>
                <a:cubicBezTo>
                  <a:pt x="150" y="235"/>
                  <a:pt x="135" y="238"/>
                  <a:pt x="119" y="238"/>
                </a:cubicBezTo>
                <a:cubicBezTo>
                  <a:pt x="102" y="238"/>
                  <a:pt x="87" y="235"/>
                  <a:pt x="73" y="228"/>
                </a:cubicBezTo>
                <a:cubicBezTo>
                  <a:pt x="58" y="222"/>
                  <a:pt x="46" y="214"/>
                  <a:pt x="35" y="203"/>
                </a:cubicBezTo>
                <a:cubicBezTo>
                  <a:pt x="24" y="192"/>
                  <a:pt x="16" y="179"/>
                  <a:pt x="9" y="165"/>
                </a:cubicBezTo>
                <a:cubicBezTo>
                  <a:pt x="3" y="151"/>
                  <a:pt x="0" y="135"/>
                  <a:pt x="0" y="119"/>
                </a:cubicBezTo>
                <a:close/>
                <a:moveTo>
                  <a:pt x="27" y="64"/>
                </a:moveTo>
                <a:cubicBezTo>
                  <a:pt x="28" y="64"/>
                  <a:pt x="28" y="64"/>
                  <a:pt x="28" y="64"/>
                </a:cubicBezTo>
                <a:cubicBezTo>
                  <a:pt x="28" y="64"/>
                  <a:pt x="29" y="63"/>
                  <a:pt x="30" y="63"/>
                </a:cubicBezTo>
                <a:cubicBezTo>
                  <a:pt x="31" y="63"/>
                  <a:pt x="31" y="63"/>
                  <a:pt x="31" y="64"/>
                </a:cubicBezTo>
                <a:cubicBezTo>
                  <a:pt x="31" y="65"/>
                  <a:pt x="31" y="65"/>
                  <a:pt x="31" y="66"/>
                </a:cubicBezTo>
                <a:cubicBezTo>
                  <a:pt x="30" y="67"/>
                  <a:pt x="31" y="67"/>
                  <a:pt x="32" y="67"/>
                </a:cubicBezTo>
                <a:cubicBezTo>
                  <a:pt x="33" y="67"/>
                  <a:pt x="33" y="67"/>
                  <a:pt x="33" y="66"/>
                </a:cubicBezTo>
                <a:cubicBezTo>
                  <a:pt x="33" y="65"/>
                  <a:pt x="33" y="65"/>
                  <a:pt x="34" y="66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69"/>
                  <a:pt x="34" y="69"/>
                  <a:pt x="33" y="70"/>
                </a:cubicBezTo>
                <a:cubicBezTo>
                  <a:pt x="33" y="70"/>
                  <a:pt x="33" y="70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5" y="71"/>
                  <a:pt x="35" y="71"/>
                  <a:pt x="36" y="71"/>
                </a:cubicBezTo>
                <a:cubicBezTo>
                  <a:pt x="36" y="71"/>
                  <a:pt x="36" y="71"/>
                  <a:pt x="36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2"/>
                  <a:pt x="38" y="72"/>
                </a:cubicBezTo>
                <a:cubicBezTo>
                  <a:pt x="38" y="72"/>
                  <a:pt x="39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2"/>
                  <a:pt x="39" y="73"/>
                  <a:pt x="39" y="73"/>
                </a:cubicBezTo>
                <a:cubicBezTo>
                  <a:pt x="38" y="73"/>
                  <a:pt x="38" y="73"/>
                  <a:pt x="39" y="74"/>
                </a:cubicBezTo>
                <a:cubicBezTo>
                  <a:pt x="42" y="74"/>
                  <a:pt x="42" y="74"/>
                  <a:pt x="42" y="74"/>
                </a:cubicBezTo>
                <a:cubicBezTo>
                  <a:pt x="42" y="75"/>
                  <a:pt x="42" y="75"/>
                  <a:pt x="42" y="75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79"/>
                  <a:pt x="44" y="80"/>
                  <a:pt x="44" y="80"/>
                </a:cubicBezTo>
                <a:cubicBezTo>
                  <a:pt x="44" y="81"/>
                  <a:pt x="43" y="81"/>
                  <a:pt x="43" y="81"/>
                </a:cubicBezTo>
                <a:cubicBezTo>
                  <a:pt x="42" y="81"/>
                  <a:pt x="42" y="81"/>
                  <a:pt x="42" y="81"/>
                </a:cubicBezTo>
                <a:cubicBezTo>
                  <a:pt x="42" y="81"/>
                  <a:pt x="42" y="80"/>
                  <a:pt x="42" y="80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8"/>
                  <a:pt x="41" y="78"/>
                  <a:pt x="40" y="78"/>
                </a:cubicBezTo>
                <a:cubicBezTo>
                  <a:pt x="40" y="78"/>
                  <a:pt x="39" y="78"/>
                  <a:pt x="39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42" y="84"/>
                  <a:pt x="42" y="84"/>
                  <a:pt x="42" y="84"/>
                </a:cubicBezTo>
                <a:cubicBezTo>
                  <a:pt x="41" y="84"/>
                  <a:pt x="40" y="85"/>
                  <a:pt x="40" y="87"/>
                </a:cubicBezTo>
                <a:cubicBezTo>
                  <a:pt x="39" y="90"/>
                  <a:pt x="39" y="91"/>
                  <a:pt x="39" y="92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39" y="99"/>
                  <a:pt x="39" y="99"/>
                  <a:pt x="39" y="99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6"/>
                  <a:pt x="45" y="106"/>
                  <a:pt x="44" y="107"/>
                </a:cubicBezTo>
                <a:cubicBezTo>
                  <a:pt x="44" y="107"/>
                  <a:pt x="44" y="108"/>
                  <a:pt x="44" y="108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0"/>
                  <a:pt x="45" y="111"/>
                  <a:pt x="46" y="111"/>
                </a:cubicBezTo>
                <a:cubicBezTo>
                  <a:pt x="46" y="112"/>
                  <a:pt x="47" y="112"/>
                  <a:pt x="48" y="113"/>
                </a:cubicBezTo>
                <a:cubicBezTo>
                  <a:pt x="47" y="114"/>
                  <a:pt x="49" y="116"/>
                  <a:pt x="51" y="117"/>
                </a:cubicBezTo>
                <a:cubicBezTo>
                  <a:pt x="53" y="118"/>
                  <a:pt x="54" y="118"/>
                  <a:pt x="55" y="119"/>
                </a:cubicBezTo>
                <a:cubicBezTo>
                  <a:pt x="56" y="121"/>
                  <a:pt x="57" y="123"/>
                  <a:pt x="58" y="126"/>
                </a:cubicBezTo>
                <a:cubicBezTo>
                  <a:pt x="59" y="128"/>
                  <a:pt x="61" y="130"/>
                  <a:pt x="62" y="131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3" y="134"/>
                  <a:pt x="62" y="134"/>
                  <a:pt x="62" y="134"/>
                </a:cubicBezTo>
                <a:cubicBezTo>
                  <a:pt x="61" y="134"/>
                  <a:pt x="61" y="134"/>
                  <a:pt x="62" y="13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6" y="138"/>
                  <a:pt x="67" y="139"/>
                  <a:pt x="67" y="139"/>
                </a:cubicBezTo>
                <a:cubicBezTo>
                  <a:pt x="67" y="140"/>
                  <a:pt x="67" y="140"/>
                  <a:pt x="67" y="140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0" y="141"/>
                  <a:pt x="69" y="140"/>
                  <a:pt x="68" y="138"/>
                </a:cubicBezTo>
                <a:cubicBezTo>
                  <a:pt x="67" y="136"/>
                  <a:pt x="66" y="135"/>
                  <a:pt x="65" y="133"/>
                </a:cubicBezTo>
                <a:cubicBezTo>
                  <a:pt x="64" y="132"/>
                  <a:pt x="63" y="130"/>
                  <a:pt x="62" y="129"/>
                </a:cubicBezTo>
                <a:cubicBezTo>
                  <a:pt x="62" y="128"/>
                  <a:pt x="61" y="127"/>
                  <a:pt x="61" y="127"/>
                </a:cubicBezTo>
                <a:cubicBezTo>
                  <a:pt x="61" y="127"/>
                  <a:pt x="61" y="126"/>
                  <a:pt x="61" y="125"/>
                </a:cubicBezTo>
                <a:cubicBezTo>
                  <a:pt x="61" y="123"/>
                  <a:pt x="61" y="122"/>
                  <a:pt x="60" y="122"/>
                </a:cubicBezTo>
                <a:cubicBezTo>
                  <a:pt x="61" y="122"/>
                  <a:pt x="62" y="123"/>
                  <a:pt x="63" y="123"/>
                </a:cubicBezTo>
                <a:cubicBezTo>
                  <a:pt x="64" y="123"/>
                  <a:pt x="64" y="124"/>
                  <a:pt x="65" y="124"/>
                </a:cubicBezTo>
                <a:cubicBezTo>
                  <a:pt x="65" y="127"/>
                  <a:pt x="66" y="129"/>
                  <a:pt x="68" y="130"/>
                </a:cubicBezTo>
                <a:cubicBezTo>
                  <a:pt x="69" y="132"/>
                  <a:pt x="71" y="133"/>
                  <a:pt x="72" y="135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6"/>
                  <a:pt x="73" y="136"/>
                  <a:pt x="73" y="136"/>
                </a:cubicBezTo>
                <a:cubicBezTo>
                  <a:pt x="73" y="137"/>
                  <a:pt x="74" y="137"/>
                  <a:pt x="74" y="138"/>
                </a:cubicBezTo>
                <a:cubicBezTo>
                  <a:pt x="75" y="140"/>
                  <a:pt x="77" y="142"/>
                  <a:pt x="79" y="145"/>
                </a:cubicBezTo>
                <a:cubicBezTo>
                  <a:pt x="81" y="148"/>
                  <a:pt x="82" y="150"/>
                  <a:pt x="82" y="151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82" y="154"/>
                  <a:pt x="82" y="154"/>
                  <a:pt x="82" y="154"/>
                </a:cubicBezTo>
                <a:cubicBezTo>
                  <a:pt x="82" y="155"/>
                  <a:pt x="83" y="157"/>
                  <a:pt x="85" y="157"/>
                </a:cubicBezTo>
                <a:cubicBezTo>
                  <a:pt x="86" y="158"/>
                  <a:pt x="88" y="159"/>
                  <a:pt x="89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2" y="161"/>
                  <a:pt x="94" y="162"/>
                  <a:pt x="96" y="163"/>
                </a:cubicBezTo>
                <a:cubicBezTo>
                  <a:pt x="98" y="164"/>
                  <a:pt x="100" y="165"/>
                  <a:pt x="102" y="166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7" y="165"/>
                  <a:pt x="108" y="165"/>
                </a:cubicBezTo>
                <a:cubicBezTo>
                  <a:pt x="109" y="166"/>
                  <a:pt x="110" y="167"/>
                  <a:pt x="111" y="168"/>
                </a:cubicBezTo>
                <a:cubicBezTo>
                  <a:pt x="112" y="169"/>
                  <a:pt x="114" y="170"/>
                  <a:pt x="115" y="171"/>
                </a:cubicBezTo>
                <a:cubicBezTo>
                  <a:pt x="117" y="172"/>
                  <a:pt x="118" y="172"/>
                  <a:pt x="120" y="173"/>
                </a:cubicBezTo>
                <a:cubicBezTo>
                  <a:pt x="122" y="172"/>
                  <a:pt x="123" y="172"/>
                  <a:pt x="123" y="173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6" y="178"/>
                  <a:pt x="126" y="178"/>
                  <a:pt x="126" y="178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28" y="181"/>
                  <a:pt x="129" y="182"/>
                  <a:pt x="130" y="183"/>
                </a:cubicBezTo>
                <a:cubicBezTo>
                  <a:pt x="131" y="184"/>
                  <a:pt x="132" y="185"/>
                  <a:pt x="132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4" y="186"/>
                  <a:pt x="135" y="186"/>
                  <a:pt x="135" y="187"/>
                </a:cubicBezTo>
                <a:cubicBezTo>
                  <a:pt x="136" y="188"/>
                  <a:pt x="137" y="189"/>
                  <a:pt x="138" y="189"/>
                </a:cubicBezTo>
                <a:cubicBezTo>
                  <a:pt x="138" y="189"/>
                  <a:pt x="139" y="188"/>
                  <a:pt x="139" y="188"/>
                </a:cubicBezTo>
                <a:cubicBezTo>
                  <a:pt x="139" y="186"/>
                  <a:pt x="139" y="185"/>
                  <a:pt x="139" y="185"/>
                </a:cubicBezTo>
                <a:cubicBezTo>
                  <a:pt x="139" y="184"/>
                  <a:pt x="139" y="184"/>
                  <a:pt x="140" y="184"/>
                </a:cubicBezTo>
                <a:cubicBezTo>
                  <a:pt x="140" y="184"/>
                  <a:pt x="140" y="184"/>
                  <a:pt x="141" y="184"/>
                </a:cubicBezTo>
                <a:cubicBezTo>
                  <a:pt x="141" y="184"/>
                  <a:pt x="141" y="184"/>
                  <a:pt x="141" y="183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0" y="182"/>
                  <a:pt x="140" y="183"/>
                  <a:pt x="140" y="183"/>
                </a:cubicBezTo>
                <a:cubicBezTo>
                  <a:pt x="139" y="184"/>
                  <a:pt x="139" y="184"/>
                  <a:pt x="139" y="183"/>
                </a:cubicBezTo>
                <a:cubicBezTo>
                  <a:pt x="137" y="185"/>
                  <a:pt x="137" y="185"/>
                  <a:pt x="137" y="185"/>
                </a:cubicBezTo>
                <a:cubicBezTo>
                  <a:pt x="134" y="184"/>
                  <a:pt x="134" y="184"/>
                  <a:pt x="134" y="184"/>
                </a:cubicBezTo>
                <a:cubicBezTo>
                  <a:pt x="131" y="178"/>
                  <a:pt x="131" y="178"/>
                  <a:pt x="131" y="178"/>
                </a:cubicBezTo>
                <a:cubicBezTo>
                  <a:pt x="132" y="169"/>
                  <a:pt x="132" y="169"/>
                  <a:pt x="132" y="169"/>
                </a:cubicBezTo>
                <a:cubicBezTo>
                  <a:pt x="132" y="169"/>
                  <a:pt x="132" y="168"/>
                  <a:pt x="131" y="168"/>
                </a:cubicBezTo>
                <a:cubicBezTo>
                  <a:pt x="130" y="167"/>
                  <a:pt x="129" y="167"/>
                  <a:pt x="130" y="167"/>
                </a:cubicBezTo>
                <a:cubicBezTo>
                  <a:pt x="128" y="166"/>
                  <a:pt x="127" y="165"/>
                  <a:pt x="125" y="165"/>
                </a:cubicBezTo>
                <a:cubicBezTo>
                  <a:pt x="124" y="165"/>
                  <a:pt x="123" y="165"/>
                  <a:pt x="122" y="166"/>
                </a:cubicBezTo>
                <a:cubicBezTo>
                  <a:pt x="120" y="166"/>
                  <a:pt x="119" y="166"/>
                  <a:pt x="119" y="165"/>
                </a:cubicBezTo>
                <a:cubicBezTo>
                  <a:pt x="119" y="165"/>
                  <a:pt x="119" y="164"/>
                  <a:pt x="120" y="163"/>
                </a:cubicBezTo>
                <a:cubicBezTo>
                  <a:pt x="120" y="162"/>
                  <a:pt x="120" y="161"/>
                  <a:pt x="121" y="160"/>
                </a:cubicBezTo>
                <a:cubicBezTo>
                  <a:pt x="121" y="159"/>
                  <a:pt x="121" y="158"/>
                  <a:pt x="122" y="157"/>
                </a:cubicBezTo>
                <a:cubicBezTo>
                  <a:pt x="122" y="156"/>
                  <a:pt x="122" y="156"/>
                  <a:pt x="122" y="155"/>
                </a:cubicBezTo>
                <a:cubicBezTo>
                  <a:pt x="124" y="151"/>
                  <a:pt x="124" y="151"/>
                  <a:pt x="124" y="151"/>
                </a:cubicBezTo>
                <a:cubicBezTo>
                  <a:pt x="123" y="151"/>
                  <a:pt x="123" y="151"/>
                  <a:pt x="123" y="15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1" y="150"/>
                  <a:pt x="120" y="150"/>
                  <a:pt x="119" y="151"/>
                </a:cubicBezTo>
                <a:cubicBezTo>
                  <a:pt x="118" y="152"/>
                  <a:pt x="117" y="152"/>
                  <a:pt x="116" y="153"/>
                </a:cubicBezTo>
                <a:cubicBezTo>
                  <a:pt x="116" y="154"/>
                  <a:pt x="115" y="155"/>
                  <a:pt x="114" y="156"/>
                </a:cubicBezTo>
                <a:cubicBezTo>
                  <a:pt x="114" y="156"/>
                  <a:pt x="113" y="157"/>
                  <a:pt x="113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5" y="159"/>
                  <a:pt x="104" y="159"/>
                  <a:pt x="103" y="157"/>
                </a:cubicBezTo>
                <a:cubicBezTo>
                  <a:pt x="103" y="156"/>
                  <a:pt x="102" y="154"/>
                  <a:pt x="101" y="152"/>
                </a:cubicBezTo>
                <a:cubicBezTo>
                  <a:pt x="99" y="150"/>
                  <a:pt x="99" y="149"/>
                  <a:pt x="99" y="147"/>
                </a:cubicBezTo>
                <a:cubicBezTo>
                  <a:pt x="99" y="145"/>
                  <a:pt x="99" y="143"/>
                  <a:pt x="100" y="141"/>
                </a:cubicBezTo>
                <a:cubicBezTo>
                  <a:pt x="101" y="139"/>
                  <a:pt x="101" y="137"/>
                  <a:pt x="99" y="134"/>
                </a:cubicBezTo>
                <a:cubicBezTo>
                  <a:pt x="99" y="134"/>
                  <a:pt x="100" y="134"/>
                  <a:pt x="100" y="134"/>
                </a:cubicBezTo>
                <a:cubicBezTo>
                  <a:pt x="100" y="134"/>
                  <a:pt x="100" y="133"/>
                  <a:pt x="100" y="133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4" y="130"/>
                  <a:pt x="106" y="130"/>
                  <a:pt x="108" y="130"/>
                </a:cubicBezTo>
                <a:cubicBezTo>
                  <a:pt x="110" y="130"/>
                  <a:pt x="112" y="130"/>
                  <a:pt x="112" y="128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0"/>
                  <a:pt x="115" y="130"/>
                  <a:pt x="116" y="129"/>
                </a:cubicBezTo>
                <a:cubicBezTo>
                  <a:pt x="116" y="128"/>
                  <a:pt x="117" y="128"/>
                  <a:pt x="117" y="128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21" y="125"/>
                  <a:pt x="121" y="125"/>
                  <a:pt x="121" y="125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4" y="126"/>
                  <a:pt x="124" y="126"/>
                  <a:pt x="124" y="126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28"/>
                  <a:pt x="128" y="128"/>
                  <a:pt x="129" y="127"/>
                </a:cubicBezTo>
                <a:cubicBezTo>
                  <a:pt x="129" y="127"/>
                  <a:pt x="130" y="127"/>
                  <a:pt x="130" y="127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3" y="131"/>
                  <a:pt x="133" y="132"/>
                  <a:pt x="133" y="132"/>
                </a:cubicBezTo>
                <a:cubicBezTo>
                  <a:pt x="133" y="133"/>
                  <a:pt x="134" y="133"/>
                  <a:pt x="134" y="133"/>
                </a:cubicBezTo>
                <a:cubicBezTo>
                  <a:pt x="134" y="134"/>
                  <a:pt x="134" y="135"/>
                  <a:pt x="135" y="137"/>
                </a:cubicBezTo>
                <a:cubicBezTo>
                  <a:pt x="136" y="140"/>
                  <a:pt x="137" y="141"/>
                  <a:pt x="138" y="141"/>
                </a:cubicBezTo>
                <a:cubicBezTo>
                  <a:pt x="139" y="141"/>
                  <a:pt x="139" y="140"/>
                  <a:pt x="139" y="139"/>
                </a:cubicBezTo>
                <a:cubicBezTo>
                  <a:pt x="139" y="137"/>
                  <a:pt x="139" y="137"/>
                  <a:pt x="139" y="136"/>
                </a:cubicBezTo>
                <a:cubicBezTo>
                  <a:pt x="139" y="134"/>
                  <a:pt x="139" y="132"/>
                  <a:pt x="138" y="130"/>
                </a:cubicBezTo>
                <a:cubicBezTo>
                  <a:pt x="137" y="128"/>
                  <a:pt x="136" y="127"/>
                  <a:pt x="136" y="125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6" y="123"/>
                  <a:pt x="136" y="122"/>
                  <a:pt x="137" y="121"/>
                </a:cubicBezTo>
                <a:cubicBezTo>
                  <a:pt x="139" y="120"/>
                  <a:pt x="139" y="120"/>
                  <a:pt x="139" y="120"/>
                </a:cubicBezTo>
                <a:cubicBezTo>
                  <a:pt x="140" y="119"/>
                  <a:pt x="141" y="118"/>
                  <a:pt x="143" y="117"/>
                </a:cubicBezTo>
                <a:cubicBezTo>
                  <a:pt x="144" y="116"/>
                  <a:pt x="145" y="116"/>
                  <a:pt x="145" y="114"/>
                </a:cubicBezTo>
                <a:cubicBezTo>
                  <a:pt x="147" y="112"/>
                  <a:pt x="147" y="112"/>
                  <a:pt x="147" y="112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8" y="111"/>
                  <a:pt x="148" y="110"/>
                  <a:pt x="148" y="110"/>
                </a:cubicBezTo>
                <a:cubicBezTo>
                  <a:pt x="148" y="109"/>
                  <a:pt x="148" y="109"/>
                  <a:pt x="148" y="109"/>
                </a:cubicBezTo>
                <a:cubicBezTo>
                  <a:pt x="147" y="109"/>
                  <a:pt x="147" y="109"/>
                  <a:pt x="147" y="108"/>
                </a:cubicBezTo>
                <a:cubicBezTo>
                  <a:pt x="146" y="108"/>
                  <a:pt x="146" y="108"/>
                  <a:pt x="145" y="107"/>
                </a:cubicBezTo>
                <a:cubicBezTo>
                  <a:pt x="146" y="107"/>
                  <a:pt x="146" y="107"/>
                  <a:pt x="146" y="107"/>
                </a:cubicBezTo>
                <a:cubicBezTo>
                  <a:pt x="147" y="106"/>
                  <a:pt x="147" y="106"/>
                  <a:pt x="147" y="105"/>
                </a:cubicBezTo>
                <a:cubicBezTo>
                  <a:pt x="147" y="104"/>
                  <a:pt x="147" y="103"/>
                  <a:pt x="147" y="102"/>
                </a:cubicBezTo>
                <a:cubicBezTo>
                  <a:pt x="149" y="101"/>
                  <a:pt x="149" y="101"/>
                  <a:pt x="149" y="101"/>
                </a:cubicBezTo>
                <a:cubicBezTo>
                  <a:pt x="149" y="102"/>
                  <a:pt x="149" y="102"/>
                  <a:pt x="150" y="102"/>
                </a:cubicBezTo>
                <a:cubicBezTo>
                  <a:pt x="150" y="102"/>
                  <a:pt x="151" y="102"/>
                  <a:pt x="151" y="102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2" y="99"/>
                  <a:pt x="152" y="99"/>
                  <a:pt x="152" y="99"/>
                </a:cubicBezTo>
                <a:cubicBezTo>
                  <a:pt x="152" y="99"/>
                  <a:pt x="152" y="99"/>
                  <a:pt x="153" y="98"/>
                </a:cubicBezTo>
                <a:cubicBezTo>
                  <a:pt x="154" y="97"/>
                  <a:pt x="155" y="97"/>
                  <a:pt x="156" y="96"/>
                </a:cubicBezTo>
                <a:cubicBezTo>
                  <a:pt x="157" y="96"/>
                  <a:pt x="157" y="96"/>
                  <a:pt x="158" y="96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95"/>
                  <a:pt x="160" y="94"/>
                  <a:pt x="159" y="94"/>
                </a:cubicBezTo>
                <a:cubicBezTo>
                  <a:pt x="161" y="90"/>
                  <a:pt x="161" y="90"/>
                  <a:pt x="161" y="90"/>
                </a:cubicBezTo>
                <a:cubicBezTo>
                  <a:pt x="163" y="90"/>
                  <a:pt x="164" y="89"/>
                  <a:pt x="164" y="88"/>
                </a:cubicBezTo>
                <a:cubicBezTo>
                  <a:pt x="167" y="88"/>
                  <a:pt x="167" y="88"/>
                  <a:pt x="167" y="88"/>
                </a:cubicBezTo>
                <a:cubicBezTo>
                  <a:pt x="168" y="88"/>
                  <a:pt x="168" y="87"/>
                  <a:pt x="168" y="87"/>
                </a:cubicBezTo>
                <a:cubicBezTo>
                  <a:pt x="168" y="86"/>
                  <a:pt x="168" y="86"/>
                  <a:pt x="168" y="86"/>
                </a:cubicBezTo>
                <a:cubicBezTo>
                  <a:pt x="173" y="85"/>
                  <a:pt x="173" y="85"/>
                  <a:pt x="173" y="85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79"/>
                  <a:pt x="171" y="79"/>
                </a:cubicBezTo>
                <a:cubicBezTo>
                  <a:pt x="171" y="79"/>
                  <a:pt x="170" y="79"/>
                  <a:pt x="170" y="79"/>
                </a:cubicBezTo>
                <a:cubicBezTo>
                  <a:pt x="169" y="79"/>
                  <a:pt x="169" y="79"/>
                  <a:pt x="169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1" y="79"/>
                  <a:pt x="171" y="79"/>
                  <a:pt x="171" y="79"/>
                </a:cubicBezTo>
                <a:cubicBezTo>
                  <a:pt x="171" y="79"/>
                  <a:pt x="172" y="79"/>
                  <a:pt x="173" y="79"/>
                </a:cubicBezTo>
                <a:cubicBezTo>
                  <a:pt x="174" y="79"/>
                  <a:pt x="174" y="78"/>
                  <a:pt x="174" y="77"/>
                </a:cubicBezTo>
                <a:cubicBezTo>
                  <a:pt x="174" y="76"/>
                  <a:pt x="173" y="75"/>
                  <a:pt x="172" y="75"/>
                </a:cubicBezTo>
                <a:cubicBezTo>
                  <a:pt x="170" y="75"/>
                  <a:pt x="168" y="76"/>
                  <a:pt x="166" y="77"/>
                </a:cubicBezTo>
                <a:cubicBezTo>
                  <a:pt x="163" y="78"/>
                  <a:pt x="162" y="79"/>
                  <a:pt x="161" y="81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2" y="79"/>
                  <a:pt x="162" y="79"/>
                  <a:pt x="162" y="79"/>
                </a:cubicBezTo>
                <a:cubicBezTo>
                  <a:pt x="162" y="78"/>
                  <a:pt x="161" y="78"/>
                  <a:pt x="161" y="78"/>
                </a:cubicBezTo>
                <a:cubicBezTo>
                  <a:pt x="160" y="78"/>
                  <a:pt x="159" y="78"/>
                  <a:pt x="160" y="78"/>
                </a:cubicBezTo>
                <a:cubicBezTo>
                  <a:pt x="161" y="78"/>
                  <a:pt x="163" y="77"/>
                  <a:pt x="164" y="77"/>
                </a:cubicBezTo>
                <a:cubicBezTo>
                  <a:pt x="165" y="77"/>
                  <a:pt x="165" y="76"/>
                  <a:pt x="166" y="76"/>
                </a:cubicBezTo>
                <a:cubicBezTo>
                  <a:pt x="167" y="75"/>
                  <a:pt x="167" y="75"/>
                  <a:pt x="168" y="74"/>
                </a:cubicBezTo>
                <a:cubicBezTo>
                  <a:pt x="169" y="74"/>
                  <a:pt x="169" y="73"/>
                  <a:pt x="171" y="73"/>
                </a:cubicBezTo>
                <a:cubicBezTo>
                  <a:pt x="173" y="73"/>
                  <a:pt x="175" y="73"/>
                  <a:pt x="177" y="73"/>
                </a:cubicBezTo>
                <a:cubicBezTo>
                  <a:pt x="179" y="73"/>
                  <a:pt x="182" y="73"/>
                  <a:pt x="184" y="73"/>
                </a:cubicBezTo>
                <a:cubicBezTo>
                  <a:pt x="184" y="72"/>
                  <a:pt x="185" y="72"/>
                  <a:pt x="186" y="72"/>
                </a:cubicBezTo>
                <a:cubicBezTo>
                  <a:pt x="186" y="71"/>
                  <a:pt x="187" y="71"/>
                  <a:pt x="187" y="70"/>
                </a:cubicBezTo>
                <a:cubicBezTo>
                  <a:pt x="190" y="69"/>
                  <a:pt x="190" y="69"/>
                  <a:pt x="190" y="69"/>
                </a:cubicBezTo>
                <a:cubicBezTo>
                  <a:pt x="191" y="70"/>
                  <a:pt x="191" y="70"/>
                  <a:pt x="192" y="69"/>
                </a:cubicBezTo>
                <a:cubicBezTo>
                  <a:pt x="193" y="68"/>
                  <a:pt x="193" y="68"/>
                  <a:pt x="193" y="68"/>
                </a:cubicBezTo>
                <a:cubicBezTo>
                  <a:pt x="193" y="67"/>
                  <a:pt x="193" y="66"/>
                  <a:pt x="192" y="66"/>
                </a:cubicBezTo>
                <a:cubicBezTo>
                  <a:pt x="190" y="65"/>
                  <a:pt x="190" y="65"/>
                  <a:pt x="190" y="64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90" y="62"/>
                  <a:pt x="190" y="62"/>
                  <a:pt x="190" y="62"/>
                </a:cubicBezTo>
                <a:cubicBezTo>
                  <a:pt x="189" y="62"/>
                  <a:pt x="188" y="62"/>
                  <a:pt x="187" y="63"/>
                </a:cubicBezTo>
                <a:cubicBezTo>
                  <a:pt x="185" y="64"/>
                  <a:pt x="184" y="64"/>
                  <a:pt x="184" y="64"/>
                </a:cubicBezTo>
                <a:cubicBezTo>
                  <a:pt x="183" y="65"/>
                  <a:pt x="183" y="65"/>
                  <a:pt x="183" y="64"/>
                </a:cubicBezTo>
                <a:cubicBezTo>
                  <a:pt x="183" y="64"/>
                  <a:pt x="183" y="64"/>
                  <a:pt x="183" y="63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4" y="63"/>
                  <a:pt x="184" y="63"/>
                  <a:pt x="184" y="63"/>
                </a:cubicBezTo>
                <a:cubicBezTo>
                  <a:pt x="188" y="62"/>
                  <a:pt x="188" y="62"/>
                  <a:pt x="188" y="62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8" y="61"/>
                  <a:pt x="188" y="60"/>
                  <a:pt x="187" y="60"/>
                </a:cubicBezTo>
                <a:cubicBezTo>
                  <a:pt x="187" y="60"/>
                  <a:pt x="186" y="60"/>
                  <a:pt x="186" y="60"/>
                </a:cubicBezTo>
                <a:cubicBezTo>
                  <a:pt x="185" y="60"/>
                  <a:pt x="185" y="60"/>
                  <a:pt x="184" y="60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82" y="58"/>
                  <a:pt x="181" y="57"/>
                  <a:pt x="180" y="56"/>
                </a:cubicBezTo>
                <a:cubicBezTo>
                  <a:pt x="179" y="55"/>
                  <a:pt x="178" y="54"/>
                  <a:pt x="178" y="53"/>
                </a:cubicBezTo>
                <a:cubicBezTo>
                  <a:pt x="178" y="53"/>
                  <a:pt x="178" y="52"/>
                  <a:pt x="178" y="52"/>
                </a:cubicBezTo>
                <a:cubicBezTo>
                  <a:pt x="179" y="52"/>
                  <a:pt x="178" y="51"/>
                  <a:pt x="178" y="51"/>
                </a:cubicBezTo>
                <a:cubicBezTo>
                  <a:pt x="177" y="51"/>
                  <a:pt x="177" y="51"/>
                  <a:pt x="177" y="52"/>
                </a:cubicBezTo>
                <a:cubicBezTo>
                  <a:pt x="176" y="52"/>
                  <a:pt x="176" y="51"/>
                  <a:pt x="176" y="51"/>
                </a:cubicBezTo>
                <a:cubicBezTo>
                  <a:pt x="176" y="50"/>
                  <a:pt x="176" y="50"/>
                  <a:pt x="175" y="48"/>
                </a:cubicBezTo>
                <a:cubicBezTo>
                  <a:pt x="175" y="47"/>
                  <a:pt x="174" y="46"/>
                  <a:pt x="173" y="4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8"/>
                  <a:pt x="172" y="49"/>
                  <a:pt x="171" y="49"/>
                </a:cubicBezTo>
                <a:cubicBezTo>
                  <a:pt x="171" y="49"/>
                  <a:pt x="170" y="49"/>
                  <a:pt x="170" y="50"/>
                </a:cubicBezTo>
                <a:cubicBezTo>
                  <a:pt x="170" y="50"/>
                  <a:pt x="170" y="50"/>
                  <a:pt x="170" y="50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166" y="51"/>
                  <a:pt x="166" y="51"/>
                  <a:pt x="166" y="51"/>
                </a:cubicBezTo>
                <a:cubicBezTo>
                  <a:pt x="166" y="52"/>
                  <a:pt x="165" y="52"/>
                  <a:pt x="165" y="52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5" y="52"/>
                  <a:pt x="165" y="52"/>
                  <a:pt x="165" y="51"/>
                </a:cubicBezTo>
                <a:cubicBezTo>
                  <a:pt x="165" y="50"/>
                  <a:pt x="165" y="49"/>
                  <a:pt x="164" y="49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62" y="50"/>
                  <a:pt x="161" y="50"/>
                  <a:pt x="161" y="50"/>
                </a:cubicBezTo>
                <a:cubicBezTo>
                  <a:pt x="161" y="50"/>
                  <a:pt x="161" y="49"/>
                  <a:pt x="162" y="49"/>
                </a:cubicBezTo>
                <a:cubicBezTo>
                  <a:pt x="162" y="49"/>
                  <a:pt x="162" y="49"/>
                  <a:pt x="162" y="48"/>
                </a:cubicBezTo>
                <a:cubicBezTo>
                  <a:pt x="162" y="48"/>
                  <a:pt x="162" y="47"/>
                  <a:pt x="162" y="47"/>
                </a:cubicBezTo>
                <a:cubicBezTo>
                  <a:pt x="162" y="47"/>
                  <a:pt x="162" y="46"/>
                  <a:pt x="161" y="47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62" y="46"/>
                  <a:pt x="162" y="45"/>
                  <a:pt x="162" y="45"/>
                </a:cubicBezTo>
                <a:cubicBezTo>
                  <a:pt x="162" y="44"/>
                  <a:pt x="161" y="44"/>
                  <a:pt x="161" y="44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42"/>
                  <a:pt x="155" y="41"/>
                  <a:pt x="155" y="41"/>
                </a:cubicBezTo>
                <a:cubicBezTo>
                  <a:pt x="154" y="40"/>
                  <a:pt x="154" y="40"/>
                  <a:pt x="153" y="40"/>
                </a:cubicBezTo>
                <a:cubicBezTo>
                  <a:pt x="151" y="41"/>
                  <a:pt x="151" y="41"/>
                  <a:pt x="151" y="41"/>
                </a:cubicBezTo>
                <a:cubicBezTo>
                  <a:pt x="145" y="39"/>
                  <a:pt x="145" y="39"/>
                  <a:pt x="145" y="39"/>
                </a:cubicBezTo>
                <a:cubicBezTo>
                  <a:pt x="145" y="39"/>
                  <a:pt x="144" y="40"/>
                  <a:pt x="144" y="40"/>
                </a:cubicBezTo>
                <a:cubicBezTo>
                  <a:pt x="144" y="40"/>
                  <a:pt x="143" y="40"/>
                  <a:pt x="143" y="41"/>
                </a:cubicBezTo>
                <a:cubicBezTo>
                  <a:pt x="143" y="41"/>
                  <a:pt x="144" y="42"/>
                  <a:pt x="144" y="42"/>
                </a:cubicBezTo>
                <a:cubicBezTo>
                  <a:pt x="144" y="42"/>
                  <a:pt x="145" y="42"/>
                  <a:pt x="145" y="43"/>
                </a:cubicBezTo>
                <a:cubicBezTo>
                  <a:pt x="145" y="43"/>
                  <a:pt x="145" y="44"/>
                  <a:pt x="145" y="46"/>
                </a:cubicBezTo>
                <a:cubicBezTo>
                  <a:pt x="145" y="48"/>
                  <a:pt x="145" y="48"/>
                  <a:pt x="144" y="48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1"/>
                  <a:pt x="144" y="51"/>
                </a:cubicBezTo>
                <a:cubicBezTo>
                  <a:pt x="144" y="51"/>
                  <a:pt x="145" y="52"/>
                  <a:pt x="145" y="52"/>
                </a:cubicBezTo>
                <a:cubicBezTo>
                  <a:pt x="146" y="52"/>
                  <a:pt x="146" y="53"/>
                  <a:pt x="147" y="54"/>
                </a:cubicBezTo>
                <a:cubicBezTo>
                  <a:pt x="147" y="54"/>
                  <a:pt x="147" y="55"/>
                  <a:pt x="147" y="56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0" y="62"/>
                  <a:pt x="140" y="63"/>
                  <a:pt x="141" y="64"/>
                </a:cubicBezTo>
                <a:cubicBezTo>
                  <a:pt x="141" y="64"/>
                  <a:pt x="142" y="65"/>
                  <a:pt x="142" y="66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43" y="68"/>
                  <a:pt x="143" y="68"/>
                  <a:pt x="142" y="68"/>
                </a:cubicBezTo>
                <a:cubicBezTo>
                  <a:pt x="142" y="69"/>
                  <a:pt x="141" y="69"/>
                  <a:pt x="141" y="69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40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7" y="70"/>
                  <a:pt x="137" y="70"/>
                  <a:pt x="138" y="70"/>
                </a:cubicBezTo>
                <a:cubicBezTo>
                  <a:pt x="138" y="70"/>
                  <a:pt x="138" y="69"/>
                  <a:pt x="138" y="69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4" y="64"/>
                  <a:pt x="134" y="63"/>
                  <a:pt x="134" y="63"/>
                </a:cubicBezTo>
                <a:cubicBezTo>
                  <a:pt x="134" y="63"/>
                  <a:pt x="134" y="62"/>
                  <a:pt x="134" y="61"/>
                </a:cubicBezTo>
                <a:cubicBezTo>
                  <a:pt x="134" y="60"/>
                  <a:pt x="133" y="59"/>
                  <a:pt x="131" y="59"/>
                </a:cubicBezTo>
                <a:cubicBezTo>
                  <a:pt x="130" y="59"/>
                  <a:pt x="128" y="59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4" y="58"/>
                  <a:pt x="122" y="57"/>
                  <a:pt x="120" y="56"/>
                </a:cubicBezTo>
                <a:cubicBezTo>
                  <a:pt x="118" y="55"/>
                  <a:pt x="116" y="54"/>
                  <a:pt x="115" y="54"/>
                </a:cubicBezTo>
                <a:cubicBezTo>
                  <a:pt x="114" y="54"/>
                  <a:pt x="113" y="54"/>
                  <a:pt x="113" y="54"/>
                </a:cubicBezTo>
                <a:cubicBezTo>
                  <a:pt x="112" y="54"/>
                  <a:pt x="111" y="55"/>
                  <a:pt x="110" y="55"/>
                </a:cubicBezTo>
                <a:cubicBezTo>
                  <a:pt x="111" y="55"/>
                  <a:pt x="111" y="54"/>
                  <a:pt x="111" y="53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8" y="50"/>
                  <a:pt x="108" y="50"/>
                  <a:pt x="107" y="50"/>
                </a:cubicBezTo>
                <a:cubicBezTo>
                  <a:pt x="106" y="51"/>
                  <a:pt x="106" y="50"/>
                  <a:pt x="106" y="49"/>
                </a:cubicBezTo>
                <a:cubicBezTo>
                  <a:pt x="106" y="49"/>
                  <a:pt x="106" y="49"/>
                  <a:pt x="106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6" y="46"/>
                  <a:pt x="107" y="45"/>
                </a:cubicBezTo>
                <a:cubicBezTo>
                  <a:pt x="107" y="44"/>
                  <a:pt x="108" y="43"/>
                  <a:pt x="108" y="42"/>
                </a:cubicBezTo>
                <a:cubicBezTo>
                  <a:pt x="109" y="42"/>
                  <a:pt x="109" y="41"/>
                  <a:pt x="109" y="41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0" y="40"/>
                  <a:pt x="111" y="40"/>
                  <a:pt x="112" y="40"/>
                </a:cubicBezTo>
                <a:cubicBezTo>
                  <a:pt x="112" y="39"/>
                  <a:pt x="113" y="39"/>
                  <a:pt x="114" y="39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5" y="37"/>
                  <a:pt x="114" y="37"/>
                  <a:pt x="111" y="37"/>
                </a:cubicBezTo>
                <a:cubicBezTo>
                  <a:pt x="109" y="36"/>
                  <a:pt x="108" y="36"/>
                  <a:pt x="108" y="3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11" y="36"/>
                  <a:pt x="112" y="36"/>
                  <a:pt x="113" y="36"/>
                </a:cubicBezTo>
                <a:cubicBezTo>
                  <a:pt x="114" y="36"/>
                  <a:pt x="115" y="36"/>
                  <a:pt x="116" y="36"/>
                </a:cubicBezTo>
                <a:cubicBezTo>
                  <a:pt x="116" y="36"/>
                  <a:pt x="117" y="35"/>
                  <a:pt x="118" y="35"/>
                </a:cubicBezTo>
                <a:cubicBezTo>
                  <a:pt x="119" y="34"/>
                  <a:pt x="121" y="34"/>
                  <a:pt x="123" y="33"/>
                </a:cubicBezTo>
                <a:cubicBezTo>
                  <a:pt x="123" y="32"/>
                  <a:pt x="121" y="32"/>
                  <a:pt x="119" y="32"/>
                </a:cubicBezTo>
                <a:cubicBezTo>
                  <a:pt x="117" y="31"/>
                  <a:pt x="116" y="31"/>
                  <a:pt x="115" y="30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7" y="30"/>
                  <a:pt x="118" y="31"/>
                  <a:pt x="119" y="31"/>
                </a:cubicBezTo>
                <a:cubicBezTo>
                  <a:pt x="119" y="31"/>
                  <a:pt x="120" y="31"/>
                  <a:pt x="120" y="31"/>
                </a:cubicBezTo>
                <a:cubicBezTo>
                  <a:pt x="120" y="32"/>
                  <a:pt x="120" y="32"/>
                  <a:pt x="121" y="32"/>
                </a:cubicBezTo>
                <a:cubicBezTo>
                  <a:pt x="122" y="32"/>
                  <a:pt x="122" y="32"/>
                  <a:pt x="123" y="32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28"/>
                  <a:pt x="127" y="28"/>
                  <a:pt x="128" y="28"/>
                </a:cubicBezTo>
                <a:cubicBezTo>
                  <a:pt x="128" y="28"/>
                  <a:pt x="128" y="27"/>
                  <a:pt x="128" y="27"/>
                </a:cubicBezTo>
                <a:cubicBezTo>
                  <a:pt x="129" y="27"/>
                  <a:pt x="130" y="28"/>
                  <a:pt x="130" y="28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28"/>
                  <a:pt x="134" y="28"/>
                  <a:pt x="134" y="28"/>
                </a:cubicBezTo>
                <a:cubicBezTo>
                  <a:pt x="134" y="28"/>
                  <a:pt x="134" y="28"/>
                  <a:pt x="135" y="28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34" y="24"/>
                  <a:pt x="133" y="24"/>
                  <a:pt x="133" y="24"/>
                </a:cubicBezTo>
                <a:cubicBezTo>
                  <a:pt x="133" y="24"/>
                  <a:pt x="133" y="23"/>
                  <a:pt x="134" y="23"/>
                </a:cubicBezTo>
                <a:cubicBezTo>
                  <a:pt x="134" y="23"/>
                  <a:pt x="135" y="23"/>
                  <a:pt x="134" y="22"/>
                </a:cubicBezTo>
                <a:cubicBezTo>
                  <a:pt x="134" y="22"/>
                  <a:pt x="133" y="21"/>
                  <a:pt x="132" y="21"/>
                </a:cubicBezTo>
                <a:cubicBezTo>
                  <a:pt x="131" y="20"/>
                  <a:pt x="130" y="20"/>
                  <a:pt x="129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7" y="20"/>
                  <a:pt x="127" y="21"/>
                  <a:pt x="127" y="21"/>
                </a:cubicBezTo>
                <a:cubicBezTo>
                  <a:pt x="127" y="21"/>
                  <a:pt x="127" y="22"/>
                  <a:pt x="128" y="22"/>
                </a:cubicBezTo>
                <a:cubicBezTo>
                  <a:pt x="128" y="22"/>
                  <a:pt x="128" y="22"/>
                  <a:pt x="129" y="22"/>
                </a:cubicBezTo>
                <a:cubicBezTo>
                  <a:pt x="129" y="23"/>
                  <a:pt x="129" y="23"/>
                  <a:pt x="128" y="23"/>
                </a:cubicBezTo>
                <a:cubicBezTo>
                  <a:pt x="128" y="23"/>
                  <a:pt x="127" y="23"/>
                  <a:pt x="127" y="23"/>
                </a:cubicBezTo>
                <a:cubicBezTo>
                  <a:pt x="127" y="23"/>
                  <a:pt x="126" y="24"/>
                  <a:pt x="125" y="25"/>
                </a:cubicBezTo>
                <a:cubicBezTo>
                  <a:pt x="124" y="26"/>
                  <a:pt x="124" y="27"/>
                  <a:pt x="123" y="27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2" y="27"/>
                  <a:pt x="122" y="27"/>
                  <a:pt x="122" y="26"/>
                </a:cubicBezTo>
                <a:cubicBezTo>
                  <a:pt x="122" y="26"/>
                  <a:pt x="121" y="26"/>
                  <a:pt x="121" y="26"/>
                </a:cubicBezTo>
                <a:cubicBezTo>
                  <a:pt x="120" y="26"/>
                  <a:pt x="120" y="25"/>
                  <a:pt x="120" y="25"/>
                </a:cubicBezTo>
                <a:cubicBezTo>
                  <a:pt x="120" y="24"/>
                  <a:pt x="120" y="24"/>
                  <a:pt x="121" y="23"/>
                </a:cubicBezTo>
                <a:cubicBezTo>
                  <a:pt x="121" y="22"/>
                  <a:pt x="121" y="22"/>
                  <a:pt x="119" y="22"/>
                </a:cubicBezTo>
                <a:cubicBezTo>
                  <a:pt x="118" y="22"/>
                  <a:pt x="118" y="22"/>
                  <a:pt x="117" y="23"/>
                </a:cubicBezTo>
                <a:cubicBezTo>
                  <a:pt x="117" y="23"/>
                  <a:pt x="117" y="24"/>
                  <a:pt x="116" y="2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19"/>
                  <a:pt x="110" y="19"/>
                  <a:pt x="111" y="18"/>
                </a:cubicBezTo>
                <a:cubicBezTo>
                  <a:pt x="111" y="18"/>
                  <a:pt x="111" y="17"/>
                  <a:pt x="109" y="16"/>
                </a:cubicBezTo>
                <a:cubicBezTo>
                  <a:pt x="109" y="15"/>
                  <a:pt x="108" y="15"/>
                  <a:pt x="108" y="15"/>
                </a:cubicBezTo>
                <a:cubicBezTo>
                  <a:pt x="107" y="14"/>
                  <a:pt x="107" y="14"/>
                  <a:pt x="106" y="14"/>
                </a:cubicBezTo>
                <a:cubicBezTo>
                  <a:pt x="106" y="14"/>
                  <a:pt x="105" y="14"/>
                  <a:pt x="105" y="15"/>
                </a:cubicBezTo>
                <a:cubicBezTo>
                  <a:pt x="104" y="15"/>
                  <a:pt x="103" y="16"/>
                  <a:pt x="103" y="16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2" y="18"/>
                  <a:pt x="103" y="18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2" y="18"/>
                  <a:pt x="102" y="18"/>
                  <a:pt x="102" y="19"/>
                </a:cubicBezTo>
                <a:cubicBezTo>
                  <a:pt x="102" y="19"/>
                  <a:pt x="103" y="20"/>
                  <a:pt x="104" y="20"/>
                </a:cubicBezTo>
                <a:cubicBezTo>
                  <a:pt x="104" y="20"/>
                  <a:pt x="105" y="20"/>
                  <a:pt x="106" y="20"/>
                </a:cubicBezTo>
                <a:cubicBezTo>
                  <a:pt x="106" y="20"/>
                  <a:pt x="106" y="20"/>
                  <a:pt x="106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4" y="25"/>
                </a:cubicBezTo>
                <a:cubicBezTo>
                  <a:pt x="104" y="26"/>
                  <a:pt x="104" y="26"/>
                  <a:pt x="105" y="27"/>
                </a:cubicBezTo>
                <a:cubicBezTo>
                  <a:pt x="106" y="28"/>
                  <a:pt x="105" y="28"/>
                  <a:pt x="103" y="28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2" y="27"/>
                  <a:pt x="102" y="26"/>
                  <a:pt x="100" y="25"/>
                </a:cubicBezTo>
                <a:cubicBezTo>
                  <a:pt x="98" y="25"/>
                  <a:pt x="96" y="24"/>
                  <a:pt x="94" y="24"/>
                </a:cubicBezTo>
                <a:cubicBezTo>
                  <a:pt x="92" y="24"/>
                  <a:pt x="89" y="24"/>
                  <a:pt x="87" y="24"/>
                </a:cubicBezTo>
                <a:cubicBezTo>
                  <a:pt x="85" y="24"/>
                  <a:pt x="83" y="24"/>
                  <a:pt x="82" y="24"/>
                </a:cubicBezTo>
                <a:cubicBezTo>
                  <a:pt x="77" y="25"/>
                  <a:pt x="77" y="25"/>
                  <a:pt x="77" y="25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7" y="28"/>
                  <a:pt x="77" y="28"/>
                </a:cubicBezTo>
                <a:cubicBezTo>
                  <a:pt x="77" y="29"/>
                  <a:pt x="77" y="29"/>
                  <a:pt x="78" y="29"/>
                </a:cubicBezTo>
                <a:cubicBezTo>
                  <a:pt x="77" y="29"/>
                  <a:pt x="77" y="28"/>
                  <a:pt x="75" y="27"/>
                </a:cubicBezTo>
                <a:cubicBezTo>
                  <a:pt x="74" y="26"/>
                  <a:pt x="74" y="25"/>
                  <a:pt x="73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67" y="25"/>
                  <a:pt x="63" y="27"/>
                  <a:pt x="59" y="30"/>
                </a:cubicBezTo>
                <a:cubicBezTo>
                  <a:pt x="55" y="33"/>
                  <a:pt x="51" y="36"/>
                  <a:pt x="47" y="41"/>
                </a:cubicBezTo>
                <a:cubicBezTo>
                  <a:pt x="43" y="45"/>
                  <a:pt x="39" y="49"/>
                  <a:pt x="35" y="53"/>
                </a:cubicBezTo>
                <a:cubicBezTo>
                  <a:pt x="32" y="57"/>
                  <a:pt x="29" y="61"/>
                  <a:pt x="27" y="64"/>
                </a:cubicBezTo>
                <a:close/>
                <a:moveTo>
                  <a:pt x="72" y="23"/>
                </a:moveTo>
                <a:cubicBezTo>
                  <a:pt x="74" y="23"/>
                  <a:pt x="75" y="23"/>
                  <a:pt x="76" y="22"/>
                </a:cubicBezTo>
                <a:cubicBezTo>
                  <a:pt x="77" y="21"/>
                  <a:pt x="78" y="21"/>
                  <a:pt x="80" y="21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22"/>
                  <a:pt x="82" y="22"/>
                  <a:pt x="82" y="22"/>
                </a:cubicBezTo>
                <a:cubicBezTo>
                  <a:pt x="83" y="22"/>
                  <a:pt x="83" y="22"/>
                  <a:pt x="84" y="23"/>
                </a:cubicBezTo>
                <a:cubicBezTo>
                  <a:pt x="84" y="22"/>
                  <a:pt x="85" y="22"/>
                  <a:pt x="86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9" y="20"/>
                  <a:pt x="89" y="19"/>
                </a:cubicBezTo>
                <a:cubicBezTo>
                  <a:pt x="89" y="18"/>
                  <a:pt x="89" y="18"/>
                  <a:pt x="89" y="18"/>
                </a:cubicBezTo>
                <a:cubicBezTo>
                  <a:pt x="89" y="18"/>
                  <a:pt x="88" y="18"/>
                  <a:pt x="88" y="18"/>
                </a:cubicBezTo>
                <a:cubicBezTo>
                  <a:pt x="87" y="18"/>
                  <a:pt x="86" y="18"/>
                  <a:pt x="86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82" y="19"/>
                  <a:pt x="81" y="19"/>
                  <a:pt x="79" y="20"/>
                </a:cubicBezTo>
                <a:cubicBezTo>
                  <a:pt x="78" y="21"/>
                  <a:pt x="76" y="21"/>
                  <a:pt x="75" y="22"/>
                </a:cubicBezTo>
                <a:cubicBezTo>
                  <a:pt x="74" y="23"/>
                  <a:pt x="73" y="23"/>
                  <a:pt x="72" y="23"/>
                </a:cubicBezTo>
                <a:close/>
                <a:moveTo>
                  <a:pt x="136" y="220"/>
                </a:moveTo>
                <a:cubicBezTo>
                  <a:pt x="136" y="221"/>
                  <a:pt x="136" y="221"/>
                  <a:pt x="137" y="222"/>
                </a:cubicBezTo>
                <a:cubicBezTo>
                  <a:pt x="137" y="222"/>
                  <a:pt x="137" y="223"/>
                  <a:pt x="137" y="223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148" y="222"/>
                  <a:pt x="159" y="219"/>
                  <a:pt x="169" y="213"/>
                </a:cubicBezTo>
                <a:cubicBezTo>
                  <a:pt x="179" y="208"/>
                  <a:pt x="188" y="201"/>
                  <a:pt x="196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5" y="193"/>
                  <a:pt x="194" y="193"/>
                  <a:pt x="194" y="192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3"/>
                  <a:pt x="190" y="193"/>
                  <a:pt x="190" y="193"/>
                </a:cubicBezTo>
                <a:cubicBezTo>
                  <a:pt x="190" y="192"/>
                  <a:pt x="190" y="192"/>
                  <a:pt x="190" y="192"/>
                </a:cubicBezTo>
                <a:cubicBezTo>
                  <a:pt x="190" y="191"/>
                  <a:pt x="189" y="191"/>
                  <a:pt x="188" y="190"/>
                </a:cubicBezTo>
                <a:cubicBezTo>
                  <a:pt x="188" y="190"/>
                  <a:pt x="188" y="190"/>
                  <a:pt x="188" y="190"/>
                </a:cubicBezTo>
                <a:cubicBezTo>
                  <a:pt x="187" y="190"/>
                  <a:pt x="187" y="190"/>
                  <a:pt x="187" y="191"/>
                </a:cubicBezTo>
                <a:cubicBezTo>
                  <a:pt x="187" y="189"/>
                  <a:pt x="187" y="188"/>
                  <a:pt x="186" y="187"/>
                </a:cubicBezTo>
                <a:cubicBezTo>
                  <a:pt x="185" y="186"/>
                  <a:pt x="184" y="185"/>
                  <a:pt x="182" y="185"/>
                </a:cubicBezTo>
                <a:cubicBezTo>
                  <a:pt x="182" y="185"/>
                  <a:pt x="182" y="185"/>
                  <a:pt x="182" y="185"/>
                </a:cubicBezTo>
                <a:cubicBezTo>
                  <a:pt x="181" y="185"/>
                  <a:pt x="181" y="185"/>
                  <a:pt x="181" y="185"/>
                </a:cubicBezTo>
                <a:cubicBezTo>
                  <a:pt x="180" y="185"/>
                  <a:pt x="180" y="185"/>
                  <a:pt x="180" y="185"/>
                </a:cubicBezTo>
                <a:cubicBezTo>
                  <a:pt x="181" y="185"/>
                  <a:pt x="181" y="185"/>
                  <a:pt x="181" y="185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79" y="182"/>
                  <a:pt x="178" y="181"/>
                  <a:pt x="177" y="180"/>
                </a:cubicBezTo>
                <a:cubicBezTo>
                  <a:pt x="176" y="179"/>
                  <a:pt x="176" y="179"/>
                  <a:pt x="176" y="179"/>
                </a:cubicBezTo>
                <a:cubicBezTo>
                  <a:pt x="176" y="180"/>
                  <a:pt x="176" y="180"/>
                  <a:pt x="176" y="180"/>
                </a:cubicBezTo>
                <a:cubicBezTo>
                  <a:pt x="176" y="180"/>
                  <a:pt x="176" y="180"/>
                  <a:pt x="176" y="180"/>
                </a:cubicBezTo>
                <a:cubicBezTo>
                  <a:pt x="174" y="180"/>
                  <a:pt x="173" y="181"/>
                  <a:pt x="172" y="181"/>
                </a:cubicBezTo>
                <a:cubicBezTo>
                  <a:pt x="171" y="181"/>
                  <a:pt x="170" y="180"/>
                  <a:pt x="170" y="180"/>
                </a:cubicBezTo>
                <a:cubicBezTo>
                  <a:pt x="166" y="180"/>
                  <a:pt x="166" y="180"/>
                  <a:pt x="166" y="180"/>
                </a:cubicBezTo>
                <a:cubicBezTo>
                  <a:pt x="166" y="179"/>
                  <a:pt x="166" y="179"/>
                  <a:pt x="165" y="178"/>
                </a:cubicBezTo>
                <a:cubicBezTo>
                  <a:pt x="165" y="178"/>
                  <a:pt x="164" y="177"/>
                  <a:pt x="163" y="177"/>
                </a:cubicBezTo>
                <a:cubicBezTo>
                  <a:pt x="162" y="177"/>
                  <a:pt x="161" y="177"/>
                  <a:pt x="160" y="178"/>
                </a:cubicBezTo>
                <a:cubicBezTo>
                  <a:pt x="159" y="178"/>
                  <a:pt x="159" y="178"/>
                  <a:pt x="158" y="179"/>
                </a:cubicBezTo>
                <a:cubicBezTo>
                  <a:pt x="158" y="180"/>
                  <a:pt x="158" y="180"/>
                  <a:pt x="158" y="181"/>
                </a:cubicBezTo>
                <a:cubicBezTo>
                  <a:pt x="159" y="181"/>
                  <a:pt x="159" y="181"/>
                  <a:pt x="159" y="182"/>
                </a:cubicBezTo>
                <a:cubicBezTo>
                  <a:pt x="159" y="183"/>
                  <a:pt x="159" y="183"/>
                  <a:pt x="159" y="183"/>
                </a:cubicBezTo>
                <a:cubicBezTo>
                  <a:pt x="159" y="184"/>
                  <a:pt x="159" y="184"/>
                  <a:pt x="159" y="184"/>
                </a:cubicBezTo>
                <a:cubicBezTo>
                  <a:pt x="158" y="184"/>
                  <a:pt x="158" y="184"/>
                  <a:pt x="158" y="184"/>
                </a:cubicBezTo>
                <a:cubicBezTo>
                  <a:pt x="158" y="184"/>
                  <a:pt x="158" y="184"/>
                  <a:pt x="158" y="184"/>
                </a:cubicBezTo>
                <a:cubicBezTo>
                  <a:pt x="157" y="182"/>
                  <a:pt x="157" y="182"/>
                  <a:pt x="157" y="182"/>
                </a:cubicBezTo>
                <a:cubicBezTo>
                  <a:pt x="158" y="180"/>
                  <a:pt x="158" y="180"/>
                  <a:pt x="158" y="180"/>
                </a:cubicBezTo>
                <a:cubicBezTo>
                  <a:pt x="158" y="180"/>
                  <a:pt x="158" y="179"/>
                  <a:pt x="158" y="178"/>
                </a:cubicBezTo>
                <a:cubicBezTo>
                  <a:pt x="158" y="178"/>
                  <a:pt x="157" y="177"/>
                  <a:pt x="157" y="17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8"/>
                  <a:pt x="154" y="178"/>
                  <a:pt x="154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52" y="178"/>
                  <a:pt x="152" y="178"/>
                  <a:pt x="152" y="178"/>
                </a:cubicBezTo>
                <a:cubicBezTo>
                  <a:pt x="152" y="179"/>
                  <a:pt x="152" y="179"/>
                  <a:pt x="152" y="179"/>
                </a:cubicBezTo>
                <a:cubicBezTo>
                  <a:pt x="152" y="179"/>
                  <a:pt x="152" y="179"/>
                  <a:pt x="152" y="179"/>
                </a:cubicBezTo>
                <a:cubicBezTo>
                  <a:pt x="151" y="179"/>
                  <a:pt x="151" y="179"/>
                  <a:pt x="151" y="179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49" y="180"/>
                  <a:pt x="149" y="181"/>
                  <a:pt x="149" y="182"/>
                </a:cubicBezTo>
                <a:cubicBezTo>
                  <a:pt x="149" y="182"/>
                  <a:pt x="149" y="182"/>
                  <a:pt x="149" y="182"/>
                </a:cubicBezTo>
                <a:cubicBezTo>
                  <a:pt x="148" y="183"/>
                  <a:pt x="148" y="183"/>
                  <a:pt x="148" y="183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47" y="185"/>
                  <a:pt x="147" y="185"/>
                  <a:pt x="147" y="185"/>
                </a:cubicBezTo>
                <a:cubicBezTo>
                  <a:pt x="147" y="185"/>
                  <a:pt x="147" y="185"/>
                  <a:pt x="146" y="185"/>
                </a:cubicBezTo>
                <a:cubicBezTo>
                  <a:pt x="146" y="185"/>
                  <a:pt x="146" y="185"/>
                  <a:pt x="146" y="185"/>
                </a:cubicBezTo>
                <a:cubicBezTo>
                  <a:pt x="146" y="185"/>
                  <a:pt x="146" y="185"/>
                  <a:pt x="146" y="185"/>
                </a:cubicBezTo>
                <a:cubicBezTo>
                  <a:pt x="146" y="187"/>
                  <a:pt x="146" y="187"/>
                  <a:pt x="146" y="187"/>
                </a:cubicBezTo>
                <a:cubicBezTo>
                  <a:pt x="146" y="187"/>
                  <a:pt x="146" y="187"/>
                  <a:pt x="146" y="187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5" y="185"/>
                  <a:pt x="144" y="184"/>
                  <a:pt x="142" y="183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41" y="184"/>
                  <a:pt x="141" y="184"/>
                  <a:pt x="141" y="184"/>
                </a:cubicBezTo>
                <a:cubicBezTo>
                  <a:pt x="142" y="184"/>
                  <a:pt x="142" y="185"/>
                  <a:pt x="143" y="185"/>
                </a:cubicBezTo>
                <a:cubicBezTo>
                  <a:pt x="143" y="186"/>
                  <a:pt x="144" y="186"/>
                  <a:pt x="144" y="186"/>
                </a:cubicBezTo>
                <a:cubicBezTo>
                  <a:pt x="144" y="186"/>
                  <a:pt x="144" y="186"/>
                  <a:pt x="143" y="186"/>
                </a:cubicBezTo>
                <a:cubicBezTo>
                  <a:pt x="143" y="186"/>
                  <a:pt x="143" y="187"/>
                  <a:pt x="143" y="187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45" y="190"/>
                  <a:pt x="145" y="190"/>
                  <a:pt x="145" y="190"/>
                </a:cubicBezTo>
                <a:cubicBezTo>
                  <a:pt x="145" y="196"/>
                  <a:pt x="145" y="196"/>
                  <a:pt x="145" y="196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5" y="199"/>
                  <a:pt x="145" y="201"/>
                  <a:pt x="143" y="202"/>
                </a:cubicBezTo>
                <a:cubicBezTo>
                  <a:pt x="143" y="201"/>
                  <a:pt x="143" y="201"/>
                  <a:pt x="143" y="201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3"/>
                  <a:pt x="142" y="203"/>
                  <a:pt x="142" y="203"/>
                </a:cubicBezTo>
                <a:cubicBezTo>
                  <a:pt x="142" y="204"/>
                  <a:pt x="142" y="204"/>
                  <a:pt x="142" y="204"/>
                </a:cubicBezTo>
                <a:cubicBezTo>
                  <a:pt x="142" y="204"/>
                  <a:pt x="142" y="204"/>
                  <a:pt x="142" y="204"/>
                </a:cubicBezTo>
                <a:cubicBezTo>
                  <a:pt x="142" y="203"/>
                  <a:pt x="142" y="203"/>
                  <a:pt x="142" y="203"/>
                </a:cubicBezTo>
                <a:cubicBezTo>
                  <a:pt x="141" y="205"/>
                  <a:pt x="141" y="205"/>
                  <a:pt x="141" y="205"/>
                </a:cubicBezTo>
                <a:cubicBezTo>
                  <a:pt x="140" y="206"/>
                  <a:pt x="140" y="206"/>
                  <a:pt x="140" y="206"/>
                </a:cubicBezTo>
                <a:cubicBezTo>
                  <a:pt x="139" y="206"/>
                  <a:pt x="139" y="207"/>
                  <a:pt x="139" y="208"/>
                </a:cubicBezTo>
                <a:cubicBezTo>
                  <a:pt x="139" y="208"/>
                  <a:pt x="139" y="209"/>
                  <a:pt x="138" y="209"/>
                </a:cubicBezTo>
                <a:cubicBezTo>
                  <a:pt x="138" y="210"/>
                  <a:pt x="138" y="210"/>
                  <a:pt x="138" y="210"/>
                </a:cubicBezTo>
                <a:cubicBezTo>
                  <a:pt x="138" y="211"/>
                  <a:pt x="138" y="211"/>
                  <a:pt x="138" y="211"/>
                </a:cubicBezTo>
                <a:cubicBezTo>
                  <a:pt x="138" y="211"/>
                  <a:pt x="137" y="211"/>
                  <a:pt x="137" y="212"/>
                </a:cubicBezTo>
                <a:cubicBezTo>
                  <a:pt x="137" y="212"/>
                  <a:pt x="137" y="212"/>
                  <a:pt x="137" y="213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9" y="215"/>
                  <a:pt x="139" y="215"/>
                  <a:pt x="139" y="215"/>
                </a:cubicBezTo>
                <a:cubicBezTo>
                  <a:pt x="139" y="214"/>
                  <a:pt x="139" y="214"/>
                  <a:pt x="139" y="214"/>
                </a:cubicBezTo>
                <a:cubicBezTo>
                  <a:pt x="140" y="216"/>
                  <a:pt x="140" y="216"/>
                  <a:pt x="140" y="216"/>
                </a:cubicBezTo>
                <a:cubicBezTo>
                  <a:pt x="140" y="216"/>
                  <a:pt x="139" y="216"/>
                  <a:pt x="139" y="217"/>
                </a:cubicBezTo>
                <a:cubicBezTo>
                  <a:pt x="138" y="217"/>
                  <a:pt x="138" y="218"/>
                  <a:pt x="137" y="218"/>
                </a:cubicBezTo>
                <a:cubicBezTo>
                  <a:pt x="137" y="219"/>
                  <a:pt x="136" y="220"/>
                  <a:pt x="136" y="2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169629" y="1129239"/>
            <a:ext cx="2368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Insufficient Controls Coverage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59884" y="1615359"/>
            <a:ext cx="1855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Inadequate Knowledge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76872" y="2090540"/>
            <a:ext cx="3007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Absence of leading practice replication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72" y="2109924"/>
            <a:ext cx="392601" cy="284896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164172" y="2532855"/>
            <a:ext cx="1824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Lower Maturity Scores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4172" y="2989416"/>
            <a:ext cx="3068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Lack of RA Documentation and Strategy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307843" y="892629"/>
            <a:ext cx="0" cy="256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593496" y="640756"/>
            <a:ext cx="29561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E2156"/>
                </a:solidFill>
                <a:cs typeface="Calibri Light" panose="020F0302020204030204" pitchFamily="34" charset="0"/>
              </a:rPr>
              <a:t>Engagement Model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305750" y="1768004"/>
            <a:ext cx="20188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Domain Expertise with 10+ years of experience in RA &amp; FM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Replication of issues reported in Subex’s knowledge repository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426714" y="1461504"/>
            <a:ext cx="1939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Operations Manager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26589" y="1460981"/>
            <a:ext cx="1241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Onsite SMEs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369003" y="1771644"/>
            <a:ext cx="24941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2 Onsite SMEs for improvising control coverage and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Expertise in product and domain knowledge for effective operations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456292" y="1461504"/>
            <a:ext cx="1691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Offshore Analysts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951903" y="1763989"/>
            <a:ext cx="28214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3 offshore analysts for conducting day to day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Deep dive analysis for all the exceptions identified in revenue streams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346285" y="1861160"/>
            <a:ext cx="0" cy="145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488128" y="1037339"/>
            <a:ext cx="291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Engagement Period :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9 Months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790526" y="1038458"/>
            <a:ext cx="3013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Overall Contract Period </a:t>
            </a:r>
            <a:r>
              <a:rPr lang="en-US" b="1" i="1" dirty="0"/>
              <a:t>: </a:t>
            </a:r>
            <a:r>
              <a:rPr lang="en-US" b="1" i="1" dirty="0">
                <a:solidFill>
                  <a:srgbClr val="0070C0"/>
                </a:solidFill>
              </a:rPr>
              <a:t>3 Years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323257" y="1455725"/>
            <a:ext cx="749521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855105" y="1861160"/>
            <a:ext cx="0" cy="145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881257" y="3759128"/>
            <a:ext cx="3926597" cy="266890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923977" y="3511040"/>
            <a:ext cx="2036833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Achievements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649548" y="2457948"/>
            <a:ext cx="389158" cy="376042"/>
            <a:chOff x="4283809" y="3686136"/>
            <a:chExt cx="985273" cy="952066"/>
          </a:xfrm>
          <a:solidFill>
            <a:srgbClr val="0070C0"/>
          </a:solidFill>
        </p:grpSpPr>
        <p:sp>
          <p:nvSpPr>
            <p:cNvPr id="160" name="Freeform 471"/>
            <p:cNvSpPr>
              <a:spLocks/>
            </p:cNvSpPr>
            <p:nvPr/>
          </p:nvSpPr>
          <p:spPr bwMode="auto">
            <a:xfrm>
              <a:off x="5158371" y="4472141"/>
              <a:ext cx="110704" cy="166060"/>
            </a:xfrm>
            <a:custGeom>
              <a:avLst/>
              <a:gdLst>
                <a:gd name="T0" fmla="*/ 0 w 26"/>
                <a:gd name="T1" fmla="*/ 25 h 38"/>
                <a:gd name="T2" fmla="*/ 13 w 26"/>
                <a:gd name="T3" fmla="*/ 38 h 38"/>
                <a:gd name="T4" fmla="*/ 13 w 26"/>
                <a:gd name="T5" fmla="*/ 38 h 38"/>
                <a:gd name="T6" fmla="*/ 26 w 26"/>
                <a:gd name="T7" fmla="*/ 25 h 38"/>
                <a:gd name="T8" fmla="*/ 26 w 26"/>
                <a:gd name="T9" fmla="*/ 13 h 38"/>
                <a:gd name="T10" fmla="*/ 13 w 26"/>
                <a:gd name="T11" fmla="*/ 0 h 38"/>
                <a:gd name="T12" fmla="*/ 13 w 26"/>
                <a:gd name="T13" fmla="*/ 0 h 38"/>
                <a:gd name="T14" fmla="*/ 0 w 26"/>
                <a:gd name="T15" fmla="*/ 13 h 38"/>
                <a:gd name="T16" fmla="*/ 0 w 26"/>
                <a:gd name="T1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8">
                  <a:moveTo>
                    <a:pt x="0" y="25"/>
                  </a:moveTo>
                  <a:cubicBezTo>
                    <a:pt x="0" y="32"/>
                    <a:pt x="6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0" y="38"/>
                    <a:pt x="26" y="32"/>
                    <a:pt x="26" y="2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472"/>
            <p:cNvSpPr>
              <a:spLocks/>
            </p:cNvSpPr>
            <p:nvPr/>
          </p:nvSpPr>
          <p:spPr bwMode="auto">
            <a:xfrm>
              <a:off x="4992318" y="4361437"/>
              <a:ext cx="110704" cy="276765"/>
            </a:xfrm>
            <a:custGeom>
              <a:avLst/>
              <a:gdLst>
                <a:gd name="T0" fmla="*/ 0 w 25"/>
                <a:gd name="T1" fmla="*/ 50 h 63"/>
                <a:gd name="T2" fmla="*/ 12 w 25"/>
                <a:gd name="T3" fmla="*/ 63 h 63"/>
                <a:gd name="T4" fmla="*/ 12 w 25"/>
                <a:gd name="T5" fmla="*/ 63 h 63"/>
                <a:gd name="T6" fmla="*/ 25 w 25"/>
                <a:gd name="T7" fmla="*/ 50 h 63"/>
                <a:gd name="T8" fmla="*/ 25 w 25"/>
                <a:gd name="T9" fmla="*/ 12 h 63"/>
                <a:gd name="T10" fmla="*/ 12 w 25"/>
                <a:gd name="T11" fmla="*/ 0 h 63"/>
                <a:gd name="T12" fmla="*/ 12 w 25"/>
                <a:gd name="T13" fmla="*/ 0 h 63"/>
                <a:gd name="T14" fmla="*/ 0 w 25"/>
                <a:gd name="T15" fmla="*/ 12 h 63"/>
                <a:gd name="T16" fmla="*/ 0 w 25"/>
                <a:gd name="T17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3">
                  <a:moveTo>
                    <a:pt x="0" y="50"/>
                  </a:moveTo>
                  <a:cubicBezTo>
                    <a:pt x="0" y="57"/>
                    <a:pt x="5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9" y="63"/>
                    <a:pt x="25" y="57"/>
                    <a:pt x="25" y="5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473"/>
            <p:cNvSpPr>
              <a:spLocks/>
            </p:cNvSpPr>
            <p:nvPr/>
          </p:nvSpPr>
          <p:spPr bwMode="auto">
            <a:xfrm>
              <a:off x="4815191" y="4295014"/>
              <a:ext cx="110704" cy="343187"/>
            </a:xfrm>
            <a:custGeom>
              <a:avLst/>
              <a:gdLst>
                <a:gd name="T0" fmla="*/ 0 w 25"/>
                <a:gd name="T1" fmla="*/ 65 h 78"/>
                <a:gd name="T2" fmla="*/ 12 w 25"/>
                <a:gd name="T3" fmla="*/ 78 h 78"/>
                <a:gd name="T4" fmla="*/ 12 w 25"/>
                <a:gd name="T5" fmla="*/ 78 h 78"/>
                <a:gd name="T6" fmla="*/ 25 w 25"/>
                <a:gd name="T7" fmla="*/ 65 h 78"/>
                <a:gd name="T8" fmla="*/ 25 w 25"/>
                <a:gd name="T9" fmla="*/ 13 h 78"/>
                <a:gd name="T10" fmla="*/ 12 w 25"/>
                <a:gd name="T11" fmla="*/ 0 h 78"/>
                <a:gd name="T12" fmla="*/ 12 w 25"/>
                <a:gd name="T13" fmla="*/ 0 h 78"/>
                <a:gd name="T14" fmla="*/ 0 w 25"/>
                <a:gd name="T15" fmla="*/ 13 h 78"/>
                <a:gd name="T16" fmla="*/ 0 w 25"/>
                <a:gd name="T17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8">
                  <a:moveTo>
                    <a:pt x="0" y="65"/>
                  </a:moveTo>
                  <a:cubicBezTo>
                    <a:pt x="0" y="72"/>
                    <a:pt x="5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9" y="78"/>
                    <a:pt x="25" y="72"/>
                    <a:pt x="25" y="6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474"/>
            <p:cNvSpPr>
              <a:spLocks/>
            </p:cNvSpPr>
            <p:nvPr/>
          </p:nvSpPr>
          <p:spPr bwMode="auto">
            <a:xfrm>
              <a:off x="4649130" y="4361437"/>
              <a:ext cx="110704" cy="276765"/>
            </a:xfrm>
            <a:custGeom>
              <a:avLst/>
              <a:gdLst>
                <a:gd name="T0" fmla="*/ 0 w 25"/>
                <a:gd name="T1" fmla="*/ 50 h 63"/>
                <a:gd name="T2" fmla="*/ 13 w 25"/>
                <a:gd name="T3" fmla="*/ 63 h 63"/>
                <a:gd name="T4" fmla="*/ 13 w 25"/>
                <a:gd name="T5" fmla="*/ 63 h 63"/>
                <a:gd name="T6" fmla="*/ 25 w 25"/>
                <a:gd name="T7" fmla="*/ 50 h 63"/>
                <a:gd name="T8" fmla="*/ 25 w 25"/>
                <a:gd name="T9" fmla="*/ 12 h 63"/>
                <a:gd name="T10" fmla="*/ 13 w 25"/>
                <a:gd name="T11" fmla="*/ 0 h 63"/>
                <a:gd name="T12" fmla="*/ 13 w 25"/>
                <a:gd name="T13" fmla="*/ 0 h 63"/>
                <a:gd name="T14" fmla="*/ 0 w 25"/>
                <a:gd name="T15" fmla="*/ 12 h 63"/>
                <a:gd name="T16" fmla="*/ 0 w 25"/>
                <a:gd name="T17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3">
                  <a:moveTo>
                    <a:pt x="0" y="50"/>
                  </a:moveTo>
                  <a:cubicBezTo>
                    <a:pt x="0" y="57"/>
                    <a:pt x="6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20" y="63"/>
                    <a:pt x="25" y="57"/>
                    <a:pt x="25" y="5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475"/>
            <p:cNvSpPr>
              <a:spLocks/>
            </p:cNvSpPr>
            <p:nvPr/>
          </p:nvSpPr>
          <p:spPr bwMode="auto">
            <a:xfrm>
              <a:off x="4472003" y="4195377"/>
              <a:ext cx="110704" cy="442818"/>
            </a:xfrm>
            <a:custGeom>
              <a:avLst/>
              <a:gdLst>
                <a:gd name="T0" fmla="*/ 0 w 26"/>
                <a:gd name="T1" fmla="*/ 87 h 100"/>
                <a:gd name="T2" fmla="*/ 13 w 26"/>
                <a:gd name="T3" fmla="*/ 100 h 100"/>
                <a:gd name="T4" fmla="*/ 13 w 26"/>
                <a:gd name="T5" fmla="*/ 100 h 100"/>
                <a:gd name="T6" fmla="*/ 26 w 26"/>
                <a:gd name="T7" fmla="*/ 87 h 100"/>
                <a:gd name="T8" fmla="*/ 26 w 26"/>
                <a:gd name="T9" fmla="*/ 13 h 100"/>
                <a:gd name="T10" fmla="*/ 13 w 26"/>
                <a:gd name="T11" fmla="*/ 0 h 100"/>
                <a:gd name="T12" fmla="*/ 13 w 26"/>
                <a:gd name="T13" fmla="*/ 0 h 100"/>
                <a:gd name="T14" fmla="*/ 0 w 26"/>
                <a:gd name="T15" fmla="*/ 13 h 100"/>
                <a:gd name="T16" fmla="*/ 0 w 26"/>
                <a:gd name="T17" fmla="*/ 8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0">
                  <a:moveTo>
                    <a:pt x="0" y="87"/>
                  </a:moveTo>
                  <a:cubicBezTo>
                    <a:pt x="0" y="94"/>
                    <a:pt x="6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20" y="100"/>
                    <a:pt x="26" y="94"/>
                    <a:pt x="26" y="8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476"/>
            <p:cNvSpPr>
              <a:spLocks/>
            </p:cNvSpPr>
            <p:nvPr/>
          </p:nvSpPr>
          <p:spPr bwMode="auto">
            <a:xfrm>
              <a:off x="4305950" y="4040390"/>
              <a:ext cx="110704" cy="597804"/>
            </a:xfrm>
            <a:custGeom>
              <a:avLst/>
              <a:gdLst>
                <a:gd name="T0" fmla="*/ 0 w 26"/>
                <a:gd name="T1" fmla="*/ 123 h 136"/>
                <a:gd name="T2" fmla="*/ 13 w 26"/>
                <a:gd name="T3" fmla="*/ 136 h 136"/>
                <a:gd name="T4" fmla="*/ 13 w 26"/>
                <a:gd name="T5" fmla="*/ 136 h 136"/>
                <a:gd name="T6" fmla="*/ 26 w 26"/>
                <a:gd name="T7" fmla="*/ 123 h 136"/>
                <a:gd name="T8" fmla="*/ 26 w 26"/>
                <a:gd name="T9" fmla="*/ 13 h 136"/>
                <a:gd name="T10" fmla="*/ 13 w 26"/>
                <a:gd name="T11" fmla="*/ 0 h 136"/>
                <a:gd name="T12" fmla="*/ 13 w 26"/>
                <a:gd name="T13" fmla="*/ 0 h 136"/>
                <a:gd name="T14" fmla="*/ 0 w 26"/>
                <a:gd name="T15" fmla="*/ 13 h 136"/>
                <a:gd name="T16" fmla="*/ 0 w 26"/>
                <a:gd name="T17" fmla="*/ 1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36">
                  <a:moveTo>
                    <a:pt x="0" y="123"/>
                  </a:moveTo>
                  <a:cubicBezTo>
                    <a:pt x="0" y="130"/>
                    <a:pt x="6" y="136"/>
                    <a:pt x="13" y="136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20" y="136"/>
                    <a:pt x="26" y="130"/>
                    <a:pt x="26" y="1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477"/>
            <p:cNvSpPr>
              <a:spLocks/>
            </p:cNvSpPr>
            <p:nvPr/>
          </p:nvSpPr>
          <p:spPr bwMode="auto">
            <a:xfrm>
              <a:off x="4283809" y="3686136"/>
              <a:ext cx="974199" cy="509241"/>
            </a:xfrm>
            <a:custGeom>
              <a:avLst/>
              <a:gdLst>
                <a:gd name="T0" fmla="*/ 204 w 220"/>
                <a:gd name="T1" fmla="*/ 116 h 116"/>
                <a:gd name="T2" fmla="*/ 195 w 220"/>
                <a:gd name="T3" fmla="*/ 113 h 116"/>
                <a:gd name="T4" fmla="*/ 125 w 220"/>
                <a:gd name="T5" fmla="*/ 60 h 116"/>
                <a:gd name="T6" fmla="*/ 104 w 220"/>
                <a:gd name="T7" fmla="*/ 84 h 116"/>
                <a:gd name="T8" fmla="*/ 85 w 220"/>
                <a:gd name="T9" fmla="*/ 86 h 116"/>
                <a:gd name="T10" fmla="*/ 7 w 220"/>
                <a:gd name="T11" fmla="*/ 27 h 116"/>
                <a:gd name="T12" fmla="*/ 5 w 220"/>
                <a:gd name="T13" fmla="*/ 7 h 116"/>
                <a:gd name="T14" fmla="*/ 25 w 220"/>
                <a:gd name="T15" fmla="*/ 5 h 116"/>
                <a:gd name="T16" fmla="*/ 92 w 220"/>
                <a:gd name="T17" fmla="*/ 55 h 116"/>
                <a:gd name="T18" fmla="*/ 112 w 220"/>
                <a:gd name="T19" fmla="*/ 31 h 116"/>
                <a:gd name="T20" fmla="*/ 132 w 220"/>
                <a:gd name="T21" fmla="*/ 29 h 116"/>
                <a:gd name="T22" fmla="*/ 213 w 220"/>
                <a:gd name="T23" fmla="*/ 91 h 116"/>
                <a:gd name="T24" fmla="*/ 215 w 220"/>
                <a:gd name="T25" fmla="*/ 111 h 116"/>
                <a:gd name="T26" fmla="*/ 204 w 220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116">
                  <a:moveTo>
                    <a:pt x="204" y="116"/>
                  </a:moveTo>
                  <a:cubicBezTo>
                    <a:pt x="201" y="116"/>
                    <a:pt x="198" y="115"/>
                    <a:pt x="195" y="113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0" y="89"/>
                    <a:pt x="91" y="90"/>
                    <a:pt x="85" y="8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" y="22"/>
                    <a:pt x="0" y="14"/>
                    <a:pt x="5" y="7"/>
                  </a:cubicBezTo>
                  <a:cubicBezTo>
                    <a:pt x="9" y="1"/>
                    <a:pt x="18" y="0"/>
                    <a:pt x="25" y="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7" y="26"/>
                    <a:pt x="126" y="25"/>
                    <a:pt x="132" y="29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9" y="96"/>
                    <a:pt x="220" y="105"/>
                    <a:pt x="215" y="111"/>
                  </a:cubicBezTo>
                  <a:cubicBezTo>
                    <a:pt x="212" y="114"/>
                    <a:pt x="208" y="116"/>
                    <a:pt x="204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478"/>
            <p:cNvSpPr>
              <a:spLocks/>
            </p:cNvSpPr>
            <p:nvPr/>
          </p:nvSpPr>
          <p:spPr bwMode="auto">
            <a:xfrm>
              <a:off x="4948036" y="3907545"/>
              <a:ext cx="321046" cy="321046"/>
            </a:xfrm>
            <a:custGeom>
              <a:avLst/>
              <a:gdLst>
                <a:gd name="T0" fmla="*/ 0 w 29"/>
                <a:gd name="T1" fmla="*/ 22 h 29"/>
                <a:gd name="T2" fmla="*/ 19 w 29"/>
                <a:gd name="T3" fmla="*/ 19 h 29"/>
                <a:gd name="T4" fmla="*/ 17 w 29"/>
                <a:gd name="T5" fmla="*/ 0 h 29"/>
                <a:gd name="T6" fmla="*/ 26 w 29"/>
                <a:gd name="T7" fmla="*/ 7 h 29"/>
                <a:gd name="T8" fmla="*/ 29 w 29"/>
                <a:gd name="T9" fmla="*/ 26 h 29"/>
                <a:gd name="T10" fmla="*/ 10 w 29"/>
                <a:gd name="T11" fmla="*/ 29 h 29"/>
                <a:gd name="T12" fmla="*/ 0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0" y="22"/>
                  </a:moveTo>
                  <a:lnTo>
                    <a:pt x="19" y="19"/>
                  </a:lnTo>
                  <a:lnTo>
                    <a:pt x="17" y="0"/>
                  </a:lnTo>
                  <a:lnTo>
                    <a:pt x="26" y="7"/>
                  </a:lnTo>
                  <a:lnTo>
                    <a:pt x="29" y="26"/>
                  </a:lnTo>
                  <a:lnTo>
                    <a:pt x="10" y="29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96929" y="2970793"/>
            <a:ext cx="302895" cy="386775"/>
            <a:chOff x="8609981" y="924137"/>
            <a:chExt cx="798712" cy="1019893"/>
          </a:xfrm>
          <a:solidFill>
            <a:srgbClr val="0070C0"/>
          </a:solidFill>
        </p:grpSpPr>
        <p:sp>
          <p:nvSpPr>
            <p:cNvPr id="169" name="Freeform 547"/>
            <p:cNvSpPr>
              <a:spLocks noEditPoints="1"/>
            </p:cNvSpPr>
            <p:nvPr/>
          </p:nvSpPr>
          <p:spPr bwMode="auto">
            <a:xfrm>
              <a:off x="8609981" y="924137"/>
              <a:ext cx="798712" cy="1019893"/>
            </a:xfrm>
            <a:custGeom>
              <a:avLst/>
              <a:gdLst>
                <a:gd name="T0" fmla="*/ 0 w 164"/>
                <a:gd name="T1" fmla="*/ 0 h 209"/>
                <a:gd name="T2" fmla="*/ 0 w 164"/>
                <a:gd name="T3" fmla="*/ 62 h 209"/>
                <a:gd name="T4" fmla="*/ 0 w 164"/>
                <a:gd name="T5" fmla="*/ 98 h 209"/>
                <a:gd name="T6" fmla="*/ 0 w 164"/>
                <a:gd name="T7" fmla="*/ 209 h 209"/>
                <a:gd name="T8" fmla="*/ 164 w 164"/>
                <a:gd name="T9" fmla="*/ 209 h 209"/>
                <a:gd name="T10" fmla="*/ 164 w 164"/>
                <a:gd name="T11" fmla="*/ 98 h 209"/>
                <a:gd name="T12" fmla="*/ 164 w 164"/>
                <a:gd name="T13" fmla="*/ 62 h 209"/>
                <a:gd name="T14" fmla="*/ 164 w 164"/>
                <a:gd name="T15" fmla="*/ 0 h 209"/>
                <a:gd name="T16" fmla="*/ 0 w 164"/>
                <a:gd name="T17" fmla="*/ 0 h 209"/>
                <a:gd name="T18" fmla="*/ 154 w 164"/>
                <a:gd name="T19" fmla="*/ 62 h 209"/>
                <a:gd name="T20" fmla="*/ 154 w 164"/>
                <a:gd name="T21" fmla="*/ 194 h 209"/>
                <a:gd name="T22" fmla="*/ 154 w 164"/>
                <a:gd name="T23" fmla="*/ 195 h 209"/>
                <a:gd name="T24" fmla="*/ 10 w 164"/>
                <a:gd name="T25" fmla="*/ 195 h 209"/>
                <a:gd name="T26" fmla="*/ 10 w 164"/>
                <a:gd name="T27" fmla="*/ 193 h 209"/>
                <a:gd name="T28" fmla="*/ 10 w 164"/>
                <a:gd name="T29" fmla="*/ 98 h 209"/>
                <a:gd name="T30" fmla="*/ 11 w 164"/>
                <a:gd name="T31" fmla="*/ 98 h 209"/>
                <a:gd name="T32" fmla="*/ 11 w 164"/>
                <a:gd name="T33" fmla="*/ 15 h 209"/>
                <a:gd name="T34" fmla="*/ 11 w 164"/>
                <a:gd name="T35" fmla="*/ 14 h 209"/>
                <a:gd name="T36" fmla="*/ 154 w 164"/>
                <a:gd name="T37" fmla="*/ 14 h 209"/>
                <a:gd name="T38" fmla="*/ 154 w 164"/>
                <a:gd name="T39" fmla="*/ 16 h 209"/>
                <a:gd name="T40" fmla="*/ 154 w 164"/>
                <a:gd name="T41" fmla="*/ 6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09">
                  <a:moveTo>
                    <a:pt x="0" y="0"/>
                  </a:moveTo>
                  <a:cubicBezTo>
                    <a:pt x="0" y="21"/>
                    <a:pt x="0" y="42"/>
                    <a:pt x="0" y="62"/>
                  </a:cubicBezTo>
                  <a:cubicBezTo>
                    <a:pt x="0" y="74"/>
                    <a:pt x="0" y="86"/>
                    <a:pt x="0" y="98"/>
                  </a:cubicBezTo>
                  <a:cubicBezTo>
                    <a:pt x="0" y="136"/>
                    <a:pt x="0" y="185"/>
                    <a:pt x="0" y="209"/>
                  </a:cubicBezTo>
                  <a:cubicBezTo>
                    <a:pt x="55" y="209"/>
                    <a:pt x="110" y="209"/>
                    <a:pt x="164" y="209"/>
                  </a:cubicBezTo>
                  <a:cubicBezTo>
                    <a:pt x="164" y="185"/>
                    <a:pt x="164" y="136"/>
                    <a:pt x="164" y="98"/>
                  </a:cubicBezTo>
                  <a:cubicBezTo>
                    <a:pt x="164" y="86"/>
                    <a:pt x="164" y="74"/>
                    <a:pt x="164" y="62"/>
                  </a:cubicBezTo>
                  <a:cubicBezTo>
                    <a:pt x="164" y="42"/>
                    <a:pt x="164" y="21"/>
                    <a:pt x="164" y="0"/>
                  </a:cubicBezTo>
                  <a:cubicBezTo>
                    <a:pt x="110" y="0"/>
                    <a:pt x="55" y="0"/>
                    <a:pt x="0" y="0"/>
                  </a:cubicBezTo>
                  <a:close/>
                  <a:moveTo>
                    <a:pt x="154" y="62"/>
                  </a:moveTo>
                  <a:cubicBezTo>
                    <a:pt x="154" y="90"/>
                    <a:pt x="154" y="166"/>
                    <a:pt x="154" y="194"/>
                  </a:cubicBezTo>
                  <a:cubicBezTo>
                    <a:pt x="154" y="194"/>
                    <a:pt x="154" y="195"/>
                    <a:pt x="154" y="195"/>
                  </a:cubicBezTo>
                  <a:cubicBezTo>
                    <a:pt x="106" y="195"/>
                    <a:pt x="58" y="195"/>
                    <a:pt x="10" y="195"/>
                  </a:cubicBezTo>
                  <a:cubicBezTo>
                    <a:pt x="10" y="195"/>
                    <a:pt x="10" y="194"/>
                    <a:pt x="10" y="193"/>
                  </a:cubicBezTo>
                  <a:cubicBezTo>
                    <a:pt x="10" y="174"/>
                    <a:pt x="10" y="132"/>
                    <a:pt x="10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1" y="71"/>
                    <a:pt x="11" y="43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59" y="14"/>
                    <a:pt x="106" y="14"/>
                    <a:pt x="154" y="14"/>
                  </a:cubicBezTo>
                  <a:cubicBezTo>
                    <a:pt x="154" y="14"/>
                    <a:pt x="154" y="15"/>
                    <a:pt x="154" y="16"/>
                  </a:cubicBezTo>
                  <a:cubicBezTo>
                    <a:pt x="154" y="31"/>
                    <a:pt x="154" y="47"/>
                    <a:pt x="15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548"/>
            <p:cNvSpPr>
              <a:spLocks noEditPoints="1"/>
            </p:cNvSpPr>
            <p:nvPr/>
          </p:nvSpPr>
          <p:spPr bwMode="auto">
            <a:xfrm>
              <a:off x="8732859" y="1243620"/>
              <a:ext cx="552956" cy="442361"/>
            </a:xfrm>
            <a:custGeom>
              <a:avLst/>
              <a:gdLst>
                <a:gd name="T0" fmla="*/ 0 w 114"/>
                <a:gd name="T1" fmla="*/ 33 h 90"/>
                <a:gd name="T2" fmla="*/ 0 w 114"/>
                <a:gd name="T3" fmla="*/ 62 h 90"/>
                <a:gd name="T4" fmla="*/ 114 w 114"/>
                <a:gd name="T5" fmla="*/ 90 h 90"/>
                <a:gd name="T6" fmla="*/ 114 w 114"/>
                <a:gd name="T7" fmla="*/ 58 h 90"/>
                <a:gd name="T8" fmla="*/ 114 w 114"/>
                <a:gd name="T9" fmla="*/ 29 h 90"/>
                <a:gd name="T10" fmla="*/ 0 w 114"/>
                <a:gd name="T11" fmla="*/ 0 h 90"/>
                <a:gd name="T12" fmla="*/ 5 w 114"/>
                <a:gd name="T13" fmla="*/ 62 h 90"/>
                <a:gd name="T14" fmla="*/ 69 w 114"/>
                <a:gd name="T15" fmla="*/ 72 h 90"/>
                <a:gd name="T16" fmla="*/ 5 w 114"/>
                <a:gd name="T17" fmla="*/ 62 h 90"/>
                <a:gd name="T18" fmla="*/ 5 w 114"/>
                <a:gd name="T19" fmla="*/ 86 h 90"/>
                <a:gd name="T20" fmla="*/ 69 w 114"/>
                <a:gd name="T21" fmla="*/ 77 h 90"/>
                <a:gd name="T22" fmla="*/ 109 w 114"/>
                <a:gd name="T23" fmla="*/ 86 h 90"/>
                <a:gd name="T24" fmla="*/ 74 w 114"/>
                <a:gd name="T25" fmla="*/ 77 h 90"/>
                <a:gd name="T26" fmla="*/ 109 w 114"/>
                <a:gd name="T27" fmla="*/ 86 h 90"/>
                <a:gd name="T28" fmla="*/ 74 w 114"/>
                <a:gd name="T29" fmla="*/ 72 h 90"/>
                <a:gd name="T30" fmla="*/ 109 w 114"/>
                <a:gd name="T31" fmla="*/ 62 h 90"/>
                <a:gd name="T32" fmla="*/ 74 w 114"/>
                <a:gd name="T33" fmla="*/ 43 h 90"/>
                <a:gd name="T34" fmla="*/ 109 w 114"/>
                <a:gd name="T35" fmla="*/ 34 h 90"/>
                <a:gd name="T36" fmla="*/ 74 w 114"/>
                <a:gd name="T37" fmla="*/ 43 h 90"/>
                <a:gd name="T38" fmla="*/ 109 w 114"/>
                <a:gd name="T39" fmla="*/ 57 h 90"/>
                <a:gd name="T40" fmla="*/ 74 w 114"/>
                <a:gd name="T41" fmla="*/ 48 h 90"/>
                <a:gd name="T42" fmla="*/ 5 w 114"/>
                <a:gd name="T43" fmla="*/ 48 h 90"/>
                <a:gd name="T44" fmla="*/ 69 w 114"/>
                <a:gd name="T45" fmla="*/ 57 h 90"/>
                <a:gd name="T46" fmla="*/ 5 w 114"/>
                <a:gd name="T47" fmla="*/ 48 h 90"/>
                <a:gd name="T48" fmla="*/ 5 w 114"/>
                <a:gd name="T49" fmla="*/ 34 h 90"/>
                <a:gd name="T50" fmla="*/ 69 w 114"/>
                <a:gd name="T51" fmla="*/ 43 h 90"/>
                <a:gd name="T52" fmla="*/ 74 w 114"/>
                <a:gd name="T53" fmla="*/ 5 h 90"/>
                <a:gd name="T54" fmla="*/ 109 w 114"/>
                <a:gd name="T55" fmla="*/ 15 h 90"/>
                <a:gd name="T56" fmla="*/ 74 w 114"/>
                <a:gd name="T57" fmla="*/ 5 h 90"/>
                <a:gd name="T58" fmla="*/ 109 w 114"/>
                <a:gd name="T59" fmla="*/ 29 h 90"/>
                <a:gd name="T60" fmla="*/ 74 w 114"/>
                <a:gd name="T61" fmla="*/ 20 h 90"/>
                <a:gd name="T62" fmla="*/ 69 w 114"/>
                <a:gd name="T63" fmla="*/ 29 h 90"/>
                <a:gd name="T64" fmla="*/ 5 w 114"/>
                <a:gd name="T65" fmla="*/ 20 h 90"/>
                <a:gd name="T66" fmla="*/ 69 w 114"/>
                <a:gd name="T67" fmla="*/ 29 h 90"/>
                <a:gd name="T68" fmla="*/ 69 w 114"/>
                <a:gd name="T69" fmla="*/ 5 h 90"/>
                <a:gd name="T70" fmla="*/ 5 w 114"/>
                <a:gd name="T71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90">
                  <a:moveTo>
                    <a:pt x="0" y="29"/>
                  </a:move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0" y="50"/>
                    <a:pt x="0" y="58"/>
                  </a:cubicBezTo>
                  <a:cubicBezTo>
                    <a:pt x="0" y="59"/>
                    <a:pt x="0" y="60"/>
                    <a:pt x="0" y="62"/>
                  </a:cubicBezTo>
                  <a:cubicBezTo>
                    <a:pt x="0" y="71"/>
                    <a:pt x="0" y="81"/>
                    <a:pt x="0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1"/>
                    <a:pt x="114" y="71"/>
                    <a:pt x="114" y="62"/>
                  </a:cubicBezTo>
                  <a:cubicBezTo>
                    <a:pt x="114" y="60"/>
                    <a:pt x="114" y="59"/>
                    <a:pt x="114" y="58"/>
                  </a:cubicBezTo>
                  <a:cubicBezTo>
                    <a:pt x="114" y="50"/>
                    <a:pt x="114" y="41"/>
                    <a:pt x="114" y="33"/>
                  </a:cubicBezTo>
                  <a:cubicBezTo>
                    <a:pt x="114" y="32"/>
                    <a:pt x="114" y="30"/>
                    <a:pt x="114" y="29"/>
                  </a:cubicBezTo>
                  <a:cubicBezTo>
                    <a:pt x="114" y="19"/>
                    <a:pt x="114" y="9"/>
                    <a:pt x="114" y="0"/>
                  </a:cubicBezTo>
                  <a:cubicBezTo>
                    <a:pt x="76" y="0"/>
                    <a:pt x="38" y="0"/>
                    <a:pt x="0" y="0"/>
                  </a:cubicBezTo>
                  <a:cubicBezTo>
                    <a:pt x="0" y="9"/>
                    <a:pt x="0" y="19"/>
                    <a:pt x="0" y="29"/>
                  </a:cubicBezTo>
                  <a:close/>
                  <a:moveTo>
                    <a:pt x="5" y="62"/>
                  </a:moveTo>
                  <a:cubicBezTo>
                    <a:pt x="26" y="62"/>
                    <a:pt x="48" y="62"/>
                    <a:pt x="69" y="62"/>
                  </a:cubicBezTo>
                  <a:cubicBezTo>
                    <a:pt x="69" y="66"/>
                    <a:pt x="69" y="69"/>
                    <a:pt x="69" y="72"/>
                  </a:cubicBezTo>
                  <a:cubicBezTo>
                    <a:pt x="48" y="72"/>
                    <a:pt x="26" y="72"/>
                    <a:pt x="5" y="72"/>
                  </a:cubicBezTo>
                  <a:cubicBezTo>
                    <a:pt x="5" y="69"/>
                    <a:pt x="5" y="66"/>
                    <a:pt x="5" y="62"/>
                  </a:cubicBezTo>
                  <a:close/>
                  <a:moveTo>
                    <a:pt x="69" y="86"/>
                  </a:moveTo>
                  <a:cubicBezTo>
                    <a:pt x="48" y="86"/>
                    <a:pt x="26" y="86"/>
                    <a:pt x="5" y="86"/>
                  </a:cubicBezTo>
                  <a:cubicBezTo>
                    <a:pt x="5" y="83"/>
                    <a:pt x="5" y="80"/>
                    <a:pt x="5" y="77"/>
                  </a:cubicBezTo>
                  <a:cubicBezTo>
                    <a:pt x="26" y="77"/>
                    <a:pt x="48" y="77"/>
                    <a:pt x="69" y="77"/>
                  </a:cubicBezTo>
                  <a:cubicBezTo>
                    <a:pt x="69" y="80"/>
                    <a:pt x="69" y="83"/>
                    <a:pt x="69" y="86"/>
                  </a:cubicBezTo>
                  <a:close/>
                  <a:moveTo>
                    <a:pt x="109" y="86"/>
                  </a:moveTo>
                  <a:cubicBezTo>
                    <a:pt x="97" y="86"/>
                    <a:pt x="86" y="86"/>
                    <a:pt x="74" y="86"/>
                  </a:cubicBezTo>
                  <a:cubicBezTo>
                    <a:pt x="74" y="83"/>
                    <a:pt x="74" y="80"/>
                    <a:pt x="74" y="77"/>
                  </a:cubicBezTo>
                  <a:cubicBezTo>
                    <a:pt x="86" y="77"/>
                    <a:pt x="97" y="77"/>
                    <a:pt x="109" y="77"/>
                  </a:cubicBezTo>
                  <a:cubicBezTo>
                    <a:pt x="109" y="80"/>
                    <a:pt x="109" y="83"/>
                    <a:pt x="109" y="86"/>
                  </a:cubicBezTo>
                  <a:close/>
                  <a:moveTo>
                    <a:pt x="109" y="72"/>
                  </a:moveTo>
                  <a:cubicBezTo>
                    <a:pt x="97" y="72"/>
                    <a:pt x="86" y="72"/>
                    <a:pt x="74" y="72"/>
                  </a:cubicBezTo>
                  <a:cubicBezTo>
                    <a:pt x="74" y="69"/>
                    <a:pt x="74" y="66"/>
                    <a:pt x="74" y="62"/>
                  </a:cubicBezTo>
                  <a:cubicBezTo>
                    <a:pt x="86" y="62"/>
                    <a:pt x="97" y="62"/>
                    <a:pt x="109" y="62"/>
                  </a:cubicBezTo>
                  <a:cubicBezTo>
                    <a:pt x="109" y="66"/>
                    <a:pt x="109" y="69"/>
                    <a:pt x="109" y="72"/>
                  </a:cubicBezTo>
                  <a:close/>
                  <a:moveTo>
                    <a:pt x="74" y="43"/>
                  </a:moveTo>
                  <a:cubicBezTo>
                    <a:pt x="74" y="40"/>
                    <a:pt x="74" y="37"/>
                    <a:pt x="74" y="34"/>
                  </a:cubicBezTo>
                  <a:cubicBezTo>
                    <a:pt x="86" y="34"/>
                    <a:pt x="97" y="34"/>
                    <a:pt x="109" y="34"/>
                  </a:cubicBezTo>
                  <a:cubicBezTo>
                    <a:pt x="109" y="37"/>
                    <a:pt x="109" y="40"/>
                    <a:pt x="109" y="43"/>
                  </a:cubicBezTo>
                  <a:cubicBezTo>
                    <a:pt x="97" y="43"/>
                    <a:pt x="86" y="43"/>
                    <a:pt x="74" y="43"/>
                  </a:cubicBezTo>
                  <a:close/>
                  <a:moveTo>
                    <a:pt x="109" y="48"/>
                  </a:moveTo>
                  <a:cubicBezTo>
                    <a:pt x="109" y="51"/>
                    <a:pt x="109" y="54"/>
                    <a:pt x="109" y="57"/>
                  </a:cubicBezTo>
                  <a:cubicBezTo>
                    <a:pt x="97" y="57"/>
                    <a:pt x="86" y="57"/>
                    <a:pt x="74" y="57"/>
                  </a:cubicBezTo>
                  <a:cubicBezTo>
                    <a:pt x="74" y="54"/>
                    <a:pt x="74" y="51"/>
                    <a:pt x="74" y="48"/>
                  </a:cubicBezTo>
                  <a:cubicBezTo>
                    <a:pt x="86" y="48"/>
                    <a:pt x="97" y="48"/>
                    <a:pt x="109" y="48"/>
                  </a:cubicBezTo>
                  <a:close/>
                  <a:moveTo>
                    <a:pt x="5" y="48"/>
                  </a:moveTo>
                  <a:cubicBezTo>
                    <a:pt x="26" y="48"/>
                    <a:pt x="48" y="48"/>
                    <a:pt x="69" y="48"/>
                  </a:cubicBezTo>
                  <a:cubicBezTo>
                    <a:pt x="69" y="51"/>
                    <a:pt x="69" y="54"/>
                    <a:pt x="69" y="57"/>
                  </a:cubicBezTo>
                  <a:cubicBezTo>
                    <a:pt x="48" y="57"/>
                    <a:pt x="26" y="57"/>
                    <a:pt x="5" y="57"/>
                  </a:cubicBezTo>
                  <a:cubicBezTo>
                    <a:pt x="5" y="54"/>
                    <a:pt x="5" y="51"/>
                    <a:pt x="5" y="48"/>
                  </a:cubicBezTo>
                  <a:close/>
                  <a:moveTo>
                    <a:pt x="5" y="43"/>
                  </a:moveTo>
                  <a:cubicBezTo>
                    <a:pt x="5" y="40"/>
                    <a:pt x="5" y="37"/>
                    <a:pt x="5" y="34"/>
                  </a:cubicBezTo>
                  <a:cubicBezTo>
                    <a:pt x="26" y="34"/>
                    <a:pt x="48" y="34"/>
                    <a:pt x="69" y="34"/>
                  </a:cubicBezTo>
                  <a:cubicBezTo>
                    <a:pt x="69" y="37"/>
                    <a:pt x="69" y="40"/>
                    <a:pt x="69" y="43"/>
                  </a:cubicBezTo>
                  <a:cubicBezTo>
                    <a:pt x="48" y="43"/>
                    <a:pt x="26" y="43"/>
                    <a:pt x="5" y="43"/>
                  </a:cubicBezTo>
                  <a:close/>
                  <a:moveTo>
                    <a:pt x="74" y="5"/>
                  </a:moveTo>
                  <a:cubicBezTo>
                    <a:pt x="86" y="5"/>
                    <a:pt x="97" y="5"/>
                    <a:pt x="109" y="5"/>
                  </a:cubicBezTo>
                  <a:cubicBezTo>
                    <a:pt x="109" y="8"/>
                    <a:pt x="109" y="11"/>
                    <a:pt x="109" y="15"/>
                  </a:cubicBezTo>
                  <a:cubicBezTo>
                    <a:pt x="97" y="15"/>
                    <a:pt x="86" y="15"/>
                    <a:pt x="74" y="15"/>
                  </a:cubicBezTo>
                  <a:cubicBezTo>
                    <a:pt x="74" y="11"/>
                    <a:pt x="74" y="8"/>
                    <a:pt x="74" y="5"/>
                  </a:cubicBezTo>
                  <a:close/>
                  <a:moveTo>
                    <a:pt x="109" y="20"/>
                  </a:moveTo>
                  <a:cubicBezTo>
                    <a:pt x="109" y="23"/>
                    <a:pt x="109" y="26"/>
                    <a:pt x="109" y="29"/>
                  </a:cubicBezTo>
                  <a:cubicBezTo>
                    <a:pt x="97" y="29"/>
                    <a:pt x="86" y="29"/>
                    <a:pt x="74" y="29"/>
                  </a:cubicBezTo>
                  <a:cubicBezTo>
                    <a:pt x="74" y="26"/>
                    <a:pt x="74" y="23"/>
                    <a:pt x="74" y="20"/>
                  </a:cubicBezTo>
                  <a:cubicBezTo>
                    <a:pt x="86" y="20"/>
                    <a:pt x="97" y="20"/>
                    <a:pt x="109" y="20"/>
                  </a:cubicBezTo>
                  <a:close/>
                  <a:moveTo>
                    <a:pt x="69" y="29"/>
                  </a:moveTo>
                  <a:cubicBezTo>
                    <a:pt x="48" y="29"/>
                    <a:pt x="26" y="29"/>
                    <a:pt x="5" y="29"/>
                  </a:cubicBezTo>
                  <a:cubicBezTo>
                    <a:pt x="5" y="26"/>
                    <a:pt x="5" y="23"/>
                    <a:pt x="5" y="20"/>
                  </a:cubicBezTo>
                  <a:cubicBezTo>
                    <a:pt x="26" y="20"/>
                    <a:pt x="48" y="20"/>
                    <a:pt x="69" y="20"/>
                  </a:cubicBezTo>
                  <a:cubicBezTo>
                    <a:pt x="69" y="23"/>
                    <a:pt x="69" y="26"/>
                    <a:pt x="69" y="29"/>
                  </a:cubicBezTo>
                  <a:close/>
                  <a:moveTo>
                    <a:pt x="5" y="5"/>
                  </a:moveTo>
                  <a:cubicBezTo>
                    <a:pt x="26" y="5"/>
                    <a:pt x="48" y="5"/>
                    <a:pt x="69" y="5"/>
                  </a:cubicBezTo>
                  <a:cubicBezTo>
                    <a:pt x="69" y="8"/>
                    <a:pt x="69" y="11"/>
                    <a:pt x="69" y="15"/>
                  </a:cubicBezTo>
                  <a:cubicBezTo>
                    <a:pt x="48" y="15"/>
                    <a:pt x="26" y="15"/>
                    <a:pt x="5" y="15"/>
                  </a:cubicBezTo>
                  <a:cubicBezTo>
                    <a:pt x="5" y="11"/>
                    <a:pt x="5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549"/>
            <p:cNvSpPr>
              <a:spLocks/>
            </p:cNvSpPr>
            <p:nvPr/>
          </p:nvSpPr>
          <p:spPr bwMode="auto">
            <a:xfrm>
              <a:off x="8732859" y="1157602"/>
              <a:ext cx="270332" cy="24576"/>
            </a:xfrm>
            <a:custGeom>
              <a:avLst/>
              <a:gdLst>
                <a:gd name="T0" fmla="*/ 56 w 56"/>
                <a:gd name="T1" fmla="*/ 0 h 5"/>
                <a:gd name="T2" fmla="*/ 0 w 56"/>
                <a:gd name="T3" fmla="*/ 0 h 5"/>
                <a:gd name="T4" fmla="*/ 0 w 56"/>
                <a:gd name="T5" fmla="*/ 5 h 5"/>
                <a:gd name="T6" fmla="*/ 56 w 56"/>
                <a:gd name="T7" fmla="*/ 5 h 5"/>
                <a:gd name="T8" fmla="*/ 56 w 5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">
                  <a:moveTo>
                    <a:pt x="56" y="0"/>
                  </a:moveTo>
                  <a:cubicBezTo>
                    <a:pt x="37" y="0"/>
                    <a:pt x="18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9" y="5"/>
                    <a:pt x="37" y="5"/>
                    <a:pt x="56" y="5"/>
                  </a:cubicBezTo>
                  <a:cubicBezTo>
                    <a:pt x="56" y="3"/>
                    <a:pt x="56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550"/>
            <p:cNvSpPr>
              <a:spLocks/>
            </p:cNvSpPr>
            <p:nvPr/>
          </p:nvSpPr>
          <p:spPr bwMode="auto">
            <a:xfrm>
              <a:off x="8720575" y="1071591"/>
              <a:ext cx="208897" cy="24576"/>
            </a:xfrm>
            <a:custGeom>
              <a:avLst/>
              <a:gdLst>
                <a:gd name="T0" fmla="*/ 42 w 42"/>
                <a:gd name="T1" fmla="*/ 0 h 5"/>
                <a:gd name="T2" fmla="*/ 0 w 42"/>
                <a:gd name="T3" fmla="*/ 0 h 5"/>
                <a:gd name="T4" fmla="*/ 0 w 42"/>
                <a:gd name="T5" fmla="*/ 5 h 5"/>
                <a:gd name="T6" fmla="*/ 42 w 42"/>
                <a:gd name="T7" fmla="*/ 5 h 5"/>
                <a:gd name="T8" fmla="*/ 42 w 4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42" y="0"/>
                  </a:moveTo>
                  <a:cubicBezTo>
                    <a:pt x="28" y="0"/>
                    <a:pt x="15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5" y="5"/>
                    <a:pt x="29" y="5"/>
                    <a:pt x="42" y="5"/>
                  </a:cubicBezTo>
                  <a:cubicBezTo>
                    <a:pt x="42" y="3"/>
                    <a:pt x="42" y="2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551"/>
            <p:cNvSpPr>
              <a:spLocks/>
            </p:cNvSpPr>
            <p:nvPr/>
          </p:nvSpPr>
          <p:spPr bwMode="auto">
            <a:xfrm>
              <a:off x="9089210" y="1735133"/>
              <a:ext cx="172029" cy="49151"/>
            </a:xfrm>
            <a:custGeom>
              <a:avLst/>
              <a:gdLst>
                <a:gd name="T0" fmla="*/ 0 w 35"/>
                <a:gd name="T1" fmla="*/ 11 h 11"/>
                <a:gd name="T2" fmla="*/ 35 w 35"/>
                <a:gd name="T3" fmla="*/ 11 h 11"/>
                <a:gd name="T4" fmla="*/ 35 w 35"/>
                <a:gd name="T5" fmla="*/ 0 h 11"/>
                <a:gd name="T6" fmla="*/ 0 w 35"/>
                <a:gd name="T7" fmla="*/ 0 h 11"/>
                <a:gd name="T8" fmla="*/ 0 w 3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12" y="11"/>
                    <a:pt x="23" y="11"/>
                    <a:pt x="35" y="11"/>
                  </a:cubicBezTo>
                  <a:cubicBezTo>
                    <a:pt x="35" y="7"/>
                    <a:pt x="35" y="3"/>
                    <a:pt x="35" y="0"/>
                  </a:cubicBezTo>
                  <a:cubicBezTo>
                    <a:pt x="23" y="0"/>
                    <a:pt x="1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552"/>
            <p:cNvSpPr>
              <a:spLocks/>
            </p:cNvSpPr>
            <p:nvPr/>
          </p:nvSpPr>
          <p:spPr bwMode="auto">
            <a:xfrm>
              <a:off x="9199796" y="1034723"/>
              <a:ext cx="73727" cy="135170"/>
            </a:xfrm>
            <a:custGeom>
              <a:avLst/>
              <a:gdLst>
                <a:gd name="T0" fmla="*/ 3 w 16"/>
                <a:gd name="T1" fmla="*/ 14 h 28"/>
                <a:gd name="T2" fmla="*/ 8 w 16"/>
                <a:gd name="T3" fmla="*/ 16 h 28"/>
                <a:gd name="T4" fmla="*/ 10 w 16"/>
                <a:gd name="T5" fmla="*/ 19 h 28"/>
                <a:gd name="T6" fmla="*/ 7 w 16"/>
                <a:gd name="T7" fmla="*/ 21 h 28"/>
                <a:gd name="T8" fmla="*/ 5 w 16"/>
                <a:gd name="T9" fmla="*/ 21 h 28"/>
                <a:gd name="T10" fmla="*/ 1 w 16"/>
                <a:gd name="T11" fmla="*/ 20 h 28"/>
                <a:gd name="T12" fmla="*/ 4 w 16"/>
                <a:gd name="T13" fmla="*/ 24 h 28"/>
                <a:gd name="T14" fmla="*/ 4 w 16"/>
                <a:gd name="T15" fmla="*/ 25 h 28"/>
                <a:gd name="T16" fmla="*/ 6 w 16"/>
                <a:gd name="T17" fmla="*/ 27 h 28"/>
                <a:gd name="T18" fmla="*/ 6 w 16"/>
                <a:gd name="T19" fmla="*/ 28 h 28"/>
                <a:gd name="T20" fmla="*/ 9 w 16"/>
                <a:gd name="T21" fmla="*/ 28 h 28"/>
                <a:gd name="T22" fmla="*/ 11 w 16"/>
                <a:gd name="T23" fmla="*/ 24 h 28"/>
                <a:gd name="T24" fmla="*/ 12 w 16"/>
                <a:gd name="T25" fmla="*/ 13 h 28"/>
                <a:gd name="T26" fmla="*/ 7 w 16"/>
                <a:gd name="T27" fmla="*/ 11 h 28"/>
                <a:gd name="T28" fmla="*/ 5 w 16"/>
                <a:gd name="T29" fmla="*/ 9 h 28"/>
                <a:gd name="T30" fmla="*/ 8 w 16"/>
                <a:gd name="T31" fmla="*/ 7 h 28"/>
                <a:gd name="T32" fmla="*/ 13 w 16"/>
                <a:gd name="T33" fmla="*/ 8 h 28"/>
                <a:gd name="T34" fmla="*/ 11 w 16"/>
                <a:gd name="T35" fmla="*/ 4 h 28"/>
                <a:gd name="T36" fmla="*/ 9 w 16"/>
                <a:gd name="T37" fmla="*/ 2 h 28"/>
                <a:gd name="T38" fmla="*/ 9 w 16"/>
                <a:gd name="T39" fmla="*/ 0 h 28"/>
                <a:gd name="T40" fmla="*/ 6 w 16"/>
                <a:gd name="T41" fmla="*/ 0 h 28"/>
                <a:gd name="T42" fmla="*/ 4 w 16"/>
                <a:gd name="T43" fmla="*/ 5 h 28"/>
                <a:gd name="T44" fmla="*/ 0 w 16"/>
                <a:gd name="T45" fmla="*/ 10 h 28"/>
                <a:gd name="T46" fmla="*/ 3 w 16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28">
                  <a:moveTo>
                    <a:pt x="3" y="14"/>
                  </a:moveTo>
                  <a:cubicBezTo>
                    <a:pt x="5" y="15"/>
                    <a:pt x="6" y="16"/>
                    <a:pt x="8" y="16"/>
                  </a:cubicBezTo>
                  <a:cubicBezTo>
                    <a:pt x="9" y="17"/>
                    <a:pt x="10" y="18"/>
                    <a:pt x="10" y="19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6" y="21"/>
                    <a:pt x="5" y="21"/>
                    <a:pt x="5" y="21"/>
                  </a:cubicBezTo>
                  <a:cubicBezTo>
                    <a:pt x="4" y="21"/>
                    <a:pt x="2" y="20"/>
                    <a:pt x="1" y="20"/>
                  </a:cubicBezTo>
                  <a:cubicBezTo>
                    <a:pt x="0" y="23"/>
                    <a:pt x="0" y="23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5"/>
                    <a:pt x="6" y="25"/>
                    <a:pt x="6" y="27"/>
                  </a:cubicBezTo>
                  <a:cubicBezTo>
                    <a:pt x="6" y="27"/>
                    <a:pt x="6" y="28"/>
                    <a:pt x="6" y="28"/>
                  </a:cubicBezTo>
                  <a:cubicBezTo>
                    <a:pt x="7" y="28"/>
                    <a:pt x="8" y="28"/>
                    <a:pt x="9" y="28"/>
                  </a:cubicBezTo>
                  <a:cubicBezTo>
                    <a:pt x="8" y="26"/>
                    <a:pt x="9" y="25"/>
                    <a:pt x="11" y="24"/>
                  </a:cubicBezTo>
                  <a:cubicBezTo>
                    <a:pt x="16" y="22"/>
                    <a:pt x="16" y="16"/>
                    <a:pt x="12" y="13"/>
                  </a:cubicBezTo>
                  <a:cubicBezTo>
                    <a:pt x="10" y="12"/>
                    <a:pt x="9" y="12"/>
                    <a:pt x="7" y="11"/>
                  </a:cubicBezTo>
                  <a:cubicBezTo>
                    <a:pt x="6" y="11"/>
                    <a:pt x="5" y="10"/>
                    <a:pt x="5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10" y="7"/>
                    <a:pt x="11" y="7"/>
                    <a:pt x="13" y="8"/>
                  </a:cubicBezTo>
                  <a:cubicBezTo>
                    <a:pt x="14" y="4"/>
                    <a:pt x="14" y="4"/>
                    <a:pt x="11" y="4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3"/>
                    <a:pt x="6" y="4"/>
                    <a:pt x="4" y="5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2"/>
                    <a:pt x="1" y="13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E3F4DC-8E83-443F-A125-C1F6FCF8601F}"/>
              </a:ext>
            </a:extLst>
          </p:cNvPr>
          <p:cNvSpPr/>
          <p:nvPr/>
        </p:nvSpPr>
        <p:spPr>
          <a:xfrm>
            <a:off x="10341405" y="0"/>
            <a:ext cx="1572300" cy="79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9367212" y="2041128"/>
            <a:ext cx="1923346" cy="1260959"/>
            <a:chOff x="7551432" y="2940050"/>
            <a:chExt cx="3779838" cy="2478088"/>
          </a:xfrm>
          <a:solidFill>
            <a:srgbClr val="E9E9E9"/>
          </a:solidFill>
        </p:grpSpPr>
        <p:sp>
          <p:nvSpPr>
            <p:cNvPr id="127" name="Freeform 30"/>
            <p:cNvSpPr>
              <a:spLocks noEditPoints="1"/>
            </p:cNvSpPr>
            <p:nvPr/>
          </p:nvSpPr>
          <p:spPr bwMode="auto">
            <a:xfrm>
              <a:off x="7551432" y="2940050"/>
              <a:ext cx="3779838" cy="2478088"/>
            </a:xfrm>
            <a:custGeom>
              <a:avLst/>
              <a:gdLst>
                <a:gd name="T0" fmla="*/ 194 w 2381"/>
                <a:gd name="T1" fmla="*/ 1373 h 1561"/>
                <a:gd name="T2" fmla="*/ 792 w 2381"/>
                <a:gd name="T3" fmla="*/ 1339 h 1561"/>
                <a:gd name="T4" fmla="*/ 792 w 2381"/>
                <a:gd name="T5" fmla="*/ 1273 h 1561"/>
                <a:gd name="T6" fmla="*/ 194 w 2381"/>
                <a:gd name="T7" fmla="*/ 1239 h 1561"/>
                <a:gd name="T8" fmla="*/ 792 w 2381"/>
                <a:gd name="T9" fmla="*/ 1273 h 1561"/>
                <a:gd name="T10" fmla="*/ 194 w 2381"/>
                <a:gd name="T11" fmla="*/ 1173 h 1561"/>
                <a:gd name="T12" fmla="*/ 792 w 2381"/>
                <a:gd name="T13" fmla="*/ 1139 h 1561"/>
                <a:gd name="T14" fmla="*/ 792 w 2381"/>
                <a:gd name="T15" fmla="*/ 1061 h 1561"/>
                <a:gd name="T16" fmla="*/ 194 w 2381"/>
                <a:gd name="T17" fmla="*/ 761 h 1561"/>
                <a:gd name="T18" fmla="*/ 792 w 2381"/>
                <a:gd name="T19" fmla="*/ 1061 h 1561"/>
                <a:gd name="T20" fmla="*/ 890 w 2381"/>
                <a:gd name="T21" fmla="*/ 1373 h 1561"/>
                <a:gd name="T22" fmla="*/ 1489 w 2381"/>
                <a:gd name="T23" fmla="*/ 1339 h 1561"/>
                <a:gd name="T24" fmla="*/ 1489 w 2381"/>
                <a:gd name="T25" fmla="*/ 1273 h 1561"/>
                <a:gd name="T26" fmla="*/ 890 w 2381"/>
                <a:gd name="T27" fmla="*/ 1239 h 1561"/>
                <a:gd name="T28" fmla="*/ 1489 w 2381"/>
                <a:gd name="T29" fmla="*/ 1273 h 1561"/>
                <a:gd name="T30" fmla="*/ 890 w 2381"/>
                <a:gd name="T31" fmla="*/ 1173 h 1561"/>
                <a:gd name="T32" fmla="*/ 1489 w 2381"/>
                <a:gd name="T33" fmla="*/ 1139 h 1561"/>
                <a:gd name="T34" fmla="*/ 1489 w 2381"/>
                <a:gd name="T35" fmla="*/ 1061 h 1561"/>
                <a:gd name="T36" fmla="*/ 890 w 2381"/>
                <a:gd name="T37" fmla="*/ 761 h 1561"/>
                <a:gd name="T38" fmla="*/ 1489 w 2381"/>
                <a:gd name="T39" fmla="*/ 1061 h 1561"/>
                <a:gd name="T40" fmla="*/ 1587 w 2381"/>
                <a:gd name="T41" fmla="*/ 1373 h 1561"/>
                <a:gd name="T42" fmla="*/ 2185 w 2381"/>
                <a:gd name="T43" fmla="*/ 1339 h 1561"/>
                <a:gd name="T44" fmla="*/ 2185 w 2381"/>
                <a:gd name="T45" fmla="*/ 1273 h 1561"/>
                <a:gd name="T46" fmla="*/ 1587 w 2381"/>
                <a:gd name="T47" fmla="*/ 1239 h 1561"/>
                <a:gd name="T48" fmla="*/ 2185 w 2381"/>
                <a:gd name="T49" fmla="*/ 1273 h 1561"/>
                <a:gd name="T50" fmla="*/ 1587 w 2381"/>
                <a:gd name="T51" fmla="*/ 1173 h 1561"/>
                <a:gd name="T52" fmla="*/ 2185 w 2381"/>
                <a:gd name="T53" fmla="*/ 1139 h 1561"/>
                <a:gd name="T54" fmla="*/ 2185 w 2381"/>
                <a:gd name="T55" fmla="*/ 1061 h 1561"/>
                <a:gd name="T56" fmla="*/ 1587 w 2381"/>
                <a:gd name="T57" fmla="*/ 761 h 1561"/>
                <a:gd name="T58" fmla="*/ 2185 w 2381"/>
                <a:gd name="T59" fmla="*/ 1061 h 1561"/>
                <a:gd name="T60" fmla="*/ 194 w 2381"/>
                <a:gd name="T61" fmla="*/ 656 h 1561"/>
                <a:gd name="T62" fmla="*/ 2185 w 2381"/>
                <a:gd name="T63" fmla="*/ 68 h 1561"/>
                <a:gd name="T64" fmla="*/ 0 w 2381"/>
                <a:gd name="T65" fmla="*/ 0 h 1561"/>
                <a:gd name="T66" fmla="*/ 2381 w 2381"/>
                <a:gd name="T67" fmla="*/ 1561 h 1561"/>
                <a:gd name="T68" fmla="*/ 0 w 2381"/>
                <a:gd name="T6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1" h="1561">
                  <a:moveTo>
                    <a:pt x="792" y="1373"/>
                  </a:moveTo>
                  <a:lnTo>
                    <a:pt x="194" y="1373"/>
                  </a:lnTo>
                  <a:lnTo>
                    <a:pt x="194" y="1339"/>
                  </a:lnTo>
                  <a:lnTo>
                    <a:pt x="792" y="1339"/>
                  </a:lnTo>
                  <a:lnTo>
                    <a:pt x="792" y="1373"/>
                  </a:lnTo>
                  <a:close/>
                  <a:moveTo>
                    <a:pt x="792" y="1273"/>
                  </a:moveTo>
                  <a:lnTo>
                    <a:pt x="194" y="1273"/>
                  </a:lnTo>
                  <a:lnTo>
                    <a:pt x="194" y="1239"/>
                  </a:lnTo>
                  <a:lnTo>
                    <a:pt x="792" y="1239"/>
                  </a:lnTo>
                  <a:lnTo>
                    <a:pt x="792" y="1273"/>
                  </a:lnTo>
                  <a:close/>
                  <a:moveTo>
                    <a:pt x="792" y="1173"/>
                  </a:moveTo>
                  <a:lnTo>
                    <a:pt x="194" y="1173"/>
                  </a:lnTo>
                  <a:lnTo>
                    <a:pt x="194" y="1139"/>
                  </a:lnTo>
                  <a:lnTo>
                    <a:pt x="792" y="1139"/>
                  </a:lnTo>
                  <a:lnTo>
                    <a:pt x="792" y="1173"/>
                  </a:lnTo>
                  <a:close/>
                  <a:moveTo>
                    <a:pt x="792" y="1061"/>
                  </a:moveTo>
                  <a:lnTo>
                    <a:pt x="194" y="1061"/>
                  </a:lnTo>
                  <a:lnTo>
                    <a:pt x="194" y="761"/>
                  </a:lnTo>
                  <a:lnTo>
                    <a:pt x="792" y="761"/>
                  </a:lnTo>
                  <a:lnTo>
                    <a:pt x="792" y="1061"/>
                  </a:lnTo>
                  <a:close/>
                  <a:moveTo>
                    <a:pt x="1489" y="1373"/>
                  </a:moveTo>
                  <a:lnTo>
                    <a:pt x="890" y="1373"/>
                  </a:lnTo>
                  <a:lnTo>
                    <a:pt x="890" y="1339"/>
                  </a:lnTo>
                  <a:lnTo>
                    <a:pt x="1489" y="1339"/>
                  </a:lnTo>
                  <a:lnTo>
                    <a:pt x="1489" y="1373"/>
                  </a:lnTo>
                  <a:close/>
                  <a:moveTo>
                    <a:pt x="1489" y="1273"/>
                  </a:moveTo>
                  <a:lnTo>
                    <a:pt x="890" y="1273"/>
                  </a:lnTo>
                  <a:lnTo>
                    <a:pt x="890" y="1239"/>
                  </a:lnTo>
                  <a:lnTo>
                    <a:pt x="1489" y="1239"/>
                  </a:lnTo>
                  <a:lnTo>
                    <a:pt x="1489" y="1273"/>
                  </a:lnTo>
                  <a:close/>
                  <a:moveTo>
                    <a:pt x="1489" y="1173"/>
                  </a:moveTo>
                  <a:lnTo>
                    <a:pt x="890" y="1173"/>
                  </a:lnTo>
                  <a:lnTo>
                    <a:pt x="890" y="1139"/>
                  </a:lnTo>
                  <a:lnTo>
                    <a:pt x="1489" y="1139"/>
                  </a:lnTo>
                  <a:lnTo>
                    <a:pt x="1489" y="1173"/>
                  </a:lnTo>
                  <a:close/>
                  <a:moveTo>
                    <a:pt x="1489" y="1061"/>
                  </a:moveTo>
                  <a:lnTo>
                    <a:pt x="890" y="1061"/>
                  </a:lnTo>
                  <a:lnTo>
                    <a:pt x="890" y="761"/>
                  </a:lnTo>
                  <a:lnTo>
                    <a:pt x="1489" y="761"/>
                  </a:lnTo>
                  <a:lnTo>
                    <a:pt x="1489" y="1061"/>
                  </a:lnTo>
                  <a:close/>
                  <a:moveTo>
                    <a:pt x="2185" y="1373"/>
                  </a:moveTo>
                  <a:lnTo>
                    <a:pt x="1587" y="1373"/>
                  </a:lnTo>
                  <a:lnTo>
                    <a:pt x="1587" y="1339"/>
                  </a:lnTo>
                  <a:lnTo>
                    <a:pt x="2185" y="1339"/>
                  </a:lnTo>
                  <a:lnTo>
                    <a:pt x="2185" y="1373"/>
                  </a:lnTo>
                  <a:close/>
                  <a:moveTo>
                    <a:pt x="2185" y="1273"/>
                  </a:moveTo>
                  <a:lnTo>
                    <a:pt x="1587" y="1273"/>
                  </a:lnTo>
                  <a:lnTo>
                    <a:pt x="1587" y="1239"/>
                  </a:lnTo>
                  <a:lnTo>
                    <a:pt x="2185" y="1239"/>
                  </a:lnTo>
                  <a:lnTo>
                    <a:pt x="2185" y="1273"/>
                  </a:lnTo>
                  <a:close/>
                  <a:moveTo>
                    <a:pt x="2185" y="1173"/>
                  </a:moveTo>
                  <a:lnTo>
                    <a:pt x="1587" y="1173"/>
                  </a:lnTo>
                  <a:lnTo>
                    <a:pt x="1587" y="1139"/>
                  </a:lnTo>
                  <a:lnTo>
                    <a:pt x="2185" y="1139"/>
                  </a:lnTo>
                  <a:lnTo>
                    <a:pt x="2185" y="1173"/>
                  </a:lnTo>
                  <a:close/>
                  <a:moveTo>
                    <a:pt x="2185" y="1061"/>
                  </a:moveTo>
                  <a:lnTo>
                    <a:pt x="1587" y="1061"/>
                  </a:lnTo>
                  <a:lnTo>
                    <a:pt x="1587" y="761"/>
                  </a:lnTo>
                  <a:lnTo>
                    <a:pt x="2185" y="761"/>
                  </a:lnTo>
                  <a:lnTo>
                    <a:pt x="2185" y="1061"/>
                  </a:lnTo>
                  <a:close/>
                  <a:moveTo>
                    <a:pt x="2185" y="656"/>
                  </a:moveTo>
                  <a:lnTo>
                    <a:pt x="194" y="656"/>
                  </a:lnTo>
                  <a:lnTo>
                    <a:pt x="194" y="68"/>
                  </a:lnTo>
                  <a:lnTo>
                    <a:pt x="2185" y="68"/>
                  </a:lnTo>
                  <a:lnTo>
                    <a:pt x="2185" y="656"/>
                  </a:lnTo>
                  <a:close/>
                  <a:moveTo>
                    <a:pt x="0" y="0"/>
                  </a:moveTo>
                  <a:lnTo>
                    <a:pt x="0" y="1561"/>
                  </a:lnTo>
                  <a:lnTo>
                    <a:pt x="2381" y="1561"/>
                  </a:lnTo>
                  <a:lnTo>
                    <a:pt x="238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7954657" y="3152775"/>
              <a:ext cx="2973388" cy="765175"/>
              <a:chOff x="2070100" y="3152775"/>
              <a:chExt cx="2973388" cy="765175"/>
            </a:xfrm>
            <a:grpFill/>
          </p:grpSpPr>
          <p:sp>
            <p:nvSpPr>
              <p:cNvPr id="129" name="Rectangle 31"/>
              <p:cNvSpPr>
                <a:spLocks noChangeArrowheads="1"/>
              </p:cNvSpPr>
              <p:nvPr/>
            </p:nvSpPr>
            <p:spPr bwMode="auto">
              <a:xfrm>
                <a:off x="2070100" y="3556000"/>
                <a:ext cx="177800" cy="304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Rectangle 32"/>
              <p:cNvSpPr>
                <a:spLocks noChangeArrowheads="1"/>
              </p:cNvSpPr>
              <p:nvPr/>
            </p:nvSpPr>
            <p:spPr bwMode="auto">
              <a:xfrm>
                <a:off x="2460625" y="3632200"/>
                <a:ext cx="174625" cy="228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33"/>
              <p:cNvSpPr>
                <a:spLocks noChangeArrowheads="1"/>
              </p:cNvSpPr>
              <p:nvPr/>
            </p:nvSpPr>
            <p:spPr bwMode="auto">
              <a:xfrm>
                <a:off x="2654300" y="3387725"/>
                <a:ext cx="174625" cy="473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Rectangle 34"/>
              <p:cNvSpPr>
                <a:spLocks noChangeArrowheads="1"/>
              </p:cNvSpPr>
              <p:nvPr/>
            </p:nvSpPr>
            <p:spPr bwMode="auto">
              <a:xfrm>
                <a:off x="2847975" y="3660775"/>
                <a:ext cx="177800" cy="200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2263775" y="3187700"/>
                <a:ext cx="177800" cy="673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Rectangle 36"/>
              <p:cNvSpPr>
                <a:spLocks noChangeArrowheads="1"/>
              </p:cNvSpPr>
              <p:nvPr/>
            </p:nvSpPr>
            <p:spPr bwMode="auto">
              <a:xfrm>
                <a:off x="3041650" y="3632200"/>
                <a:ext cx="177800" cy="228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Rectangle 37"/>
              <p:cNvSpPr>
                <a:spLocks noChangeArrowheads="1"/>
              </p:cNvSpPr>
              <p:nvPr/>
            </p:nvSpPr>
            <p:spPr bwMode="auto">
              <a:xfrm>
                <a:off x="2070100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Rectangle 38"/>
              <p:cNvSpPr>
                <a:spLocks noChangeArrowheads="1"/>
              </p:cNvSpPr>
              <p:nvPr/>
            </p:nvSpPr>
            <p:spPr bwMode="auto">
              <a:xfrm>
                <a:off x="2460625" y="3892550"/>
                <a:ext cx="17462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Rectangle 39"/>
              <p:cNvSpPr>
                <a:spLocks noChangeArrowheads="1"/>
              </p:cNvSpPr>
              <p:nvPr/>
            </p:nvSpPr>
            <p:spPr bwMode="auto">
              <a:xfrm>
                <a:off x="2654300" y="3892550"/>
                <a:ext cx="17462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40"/>
              <p:cNvSpPr>
                <a:spLocks noChangeArrowheads="1"/>
              </p:cNvSpPr>
              <p:nvPr/>
            </p:nvSpPr>
            <p:spPr bwMode="auto">
              <a:xfrm>
                <a:off x="2847975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41"/>
              <p:cNvSpPr>
                <a:spLocks noChangeArrowheads="1"/>
              </p:cNvSpPr>
              <p:nvPr/>
            </p:nvSpPr>
            <p:spPr bwMode="auto">
              <a:xfrm>
                <a:off x="2263775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Rectangle 42"/>
              <p:cNvSpPr>
                <a:spLocks noChangeArrowheads="1"/>
              </p:cNvSpPr>
              <p:nvPr/>
            </p:nvSpPr>
            <p:spPr bwMode="auto">
              <a:xfrm>
                <a:off x="3041650" y="3892550"/>
                <a:ext cx="177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43"/>
              <p:cNvSpPr>
                <a:spLocks/>
              </p:cNvSpPr>
              <p:nvPr/>
            </p:nvSpPr>
            <p:spPr bwMode="auto">
              <a:xfrm>
                <a:off x="4519613" y="3187700"/>
                <a:ext cx="247650" cy="190500"/>
              </a:xfrm>
              <a:custGeom>
                <a:avLst/>
                <a:gdLst>
                  <a:gd name="T0" fmla="*/ 156 w 156"/>
                  <a:gd name="T1" fmla="*/ 38 h 120"/>
                  <a:gd name="T2" fmla="*/ 156 w 156"/>
                  <a:gd name="T3" fmla="*/ 0 h 120"/>
                  <a:gd name="T4" fmla="*/ 0 w 156"/>
                  <a:gd name="T5" fmla="*/ 0 h 120"/>
                  <a:gd name="T6" fmla="*/ 0 w 156"/>
                  <a:gd name="T7" fmla="*/ 38 h 120"/>
                  <a:gd name="T8" fmla="*/ 0 w 156"/>
                  <a:gd name="T9" fmla="*/ 120 h 120"/>
                  <a:gd name="T10" fmla="*/ 156 w 156"/>
                  <a:gd name="T11" fmla="*/ 120 h 120"/>
                  <a:gd name="T12" fmla="*/ 156 w 156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156" y="38"/>
                    </a:moveTo>
                    <a:lnTo>
                      <a:pt x="156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44"/>
              <p:cNvSpPr>
                <a:spLocks/>
              </p:cNvSpPr>
              <p:nvPr/>
            </p:nvSpPr>
            <p:spPr bwMode="auto">
              <a:xfrm>
                <a:off x="4795838" y="3187700"/>
                <a:ext cx="247650" cy="190500"/>
              </a:xfrm>
              <a:custGeom>
                <a:avLst/>
                <a:gdLst>
                  <a:gd name="T0" fmla="*/ 0 w 156"/>
                  <a:gd name="T1" fmla="*/ 0 h 120"/>
                  <a:gd name="T2" fmla="*/ 0 w 156"/>
                  <a:gd name="T3" fmla="*/ 38 h 120"/>
                  <a:gd name="T4" fmla="*/ 0 w 156"/>
                  <a:gd name="T5" fmla="*/ 120 h 120"/>
                  <a:gd name="T6" fmla="*/ 156 w 156"/>
                  <a:gd name="T7" fmla="*/ 120 h 120"/>
                  <a:gd name="T8" fmla="*/ 156 w 156"/>
                  <a:gd name="T9" fmla="*/ 38 h 120"/>
                  <a:gd name="T10" fmla="*/ 156 w 156"/>
                  <a:gd name="T11" fmla="*/ 0 h 120"/>
                  <a:gd name="T12" fmla="*/ 0 w 156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0" y="0"/>
                    </a:moveTo>
                    <a:lnTo>
                      <a:pt x="0" y="38"/>
                    </a:ln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45"/>
              <p:cNvSpPr>
                <a:spLocks/>
              </p:cNvSpPr>
              <p:nvPr/>
            </p:nvSpPr>
            <p:spPr bwMode="auto">
              <a:xfrm>
                <a:off x="4519613" y="3406775"/>
                <a:ext cx="247650" cy="190500"/>
              </a:xfrm>
              <a:custGeom>
                <a:avLst/>
                <a:gdLst>
                  <a:gd name="T0" fmla="*/ 156 w 156"/>
                  <a:gd name="T1" fmla="*/ 38 h 120"/>
                  <a:gd name="T2" fmla="*/ 156 w 156"/>
                  <a:gd name="T3" fmla="*/ 0 h 120"/>
                  <a:gd name="T4" fmla="*/ 0 w 156"/>
                  <a:gd name="T5" fmla="*/ 0 h 120"/>
                  <a:gd name="T6" fmla="*/ 0 w 156"/>
                  <a:gd name="T7" fmla="*/ 38 h 120"/>
                  <a:gd name="T8" fmla="*/ 0 w 156"/>
                  <a:gd name="T9" fmla="*/ 120 h 120"/>
                  <a:gd name="T10" fmla="*/ 156 w 156"/>
                  <a:gd name="T11" fmla="*/ 120 h 120"/>
                  <a:gd name="T12" fmla="*/ 156 w 156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156" y="38"/>
                    </a:moveTo>
                    <a:lnTo>
                      <a:pt x="156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46"/>
              <p:cNvSpPr>
                <a:spLocks/>
              </p:cNvSpPr>
              <p:nvPr/>
            </p:nvSpPr>
            <p:spPr bwMode="auto">
              <a:xfrm>
                <a:off x="4795838" y="3406775"/>
                <a:ext cx="247650" cy="190500"/>
              </a:xfrm>
              <a:custGeom>
                <a:avLst/>
                <a:gdLst>
                  <a:gd name="T0" fmla="*/ 0 w 156"/>
                  <a:gd name="T1" fmla="*/ 38 h 120"/>
                  <a:gd name="T2" fmla="*/ 0 w 156"/>
                  <a:gd name="T3" fmla="*/ 120 h 120"/>
                  <a:gd name="T4" fmla="*/ 156 w 156"/>
                  <a:gd name="T5" fmla="*/ 120 h 120"/>
                  <a:gd name="T6" fmla="*/ 156 w 156"/>
                  <a:gd name="T7" fmla="*/ 38 h 120"/>
                  <a:gd name="T8" fmla="*/ 156 w 156"/>
                  <a:gd name="T9" fmla="*/ 0 h 120"/>
                  <a:gd name="T10" fmla="*/ 0 w 156"/>
                  <a:gd name="T11" fmla="*/ 0 h 120"/>
                  <a:gd name="T12" fmla="*/ 0 w 156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20">
                    <a:moveTo>
                      <a:pt x="0" y="38"/>
                    </a:moveTo>
                    <a:lnTo>
                      <a:pt x="0" y="120"/>
                    </a:lnTo>
                    <a:lnTo>
                      <a:pt x="156" y="120"/>
                    </a:lnTo>
                    <a:lnTo>
                      <a:pt x="156" y="38"/>
                    </a:lnTo>
                    <a:lnTo>
                      <a:pt x="156" y="0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47"/>
              <p:cNvSpPr>
                <a:spLocks/>
              </p:cNvSpPr>
              <p:nvPr/>
            </p:nvSpPr>
            <p:spPr bwMode="auto">
              <a:xfrm>
                <a:off x="4659313" y="3632200"/>
                <a:ext cx="244475" cy="190500"/>
              </a:xfrm>
              <a:custGeom>
                <a:avLst/>
                <a:gdLst>
                  <a:gd name="T0" fmla="*/ 0 w 154"/>
                  <a:gd name="T1" fmla="*/ 38 h 120"/>
                  <a:gd name="T2" fmla="*/ 0 w 154"/>
                  <a:gd name="T3" fmla="*/ 120 h 120"/>
                  <a:gd name="T4" fmla="*/ 154 w 154"/>
                  <a:gd name="T5" fmla="*/ 120 h 120"/>
                  <a:gd name="T6" fmla="*/ 154 w 154"/>
                  <a:gd name="T7" fmla="*/ 38 h 120"/>
                  <a:gd name="T8" fmla="*/ 154 w 154"/>
                  <a:gd name="T9" fmla="*/ 0 h 120"/>
                  <a:gd name="T10" fmla="*/ 0 w 154"/>
                  <a:gd name="T11" fmla="*/ 0 h 120"/>
                  <a:gd name="T12" fmla="*/ 0 w 154"/>
                  <a:gd name="T13" fmla="*/ 3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20">
                    <a:moveTo>
                      <a:pt x="0" y="38"/>
                    </a:moveTo>
                    <a:lnTo>
                      <a:pt x="0" y="120"/>
                    </a:lnTo>
                    <a:lnTo>
                      <a:pt x="154" y="120"/>
                    </a:lnTo>
                    <a:lnTo>
                      <a:pt x="154" y="38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48"/>
              <p:cNvSpPr>
                <a:spLocks/>
              </p:cNvSpPr>
              <p:nvPr/>
            </p:nvSpPr>
            <p:spPr bwMode="auto">
              <a:xfrm>
                <a:off x="3581400" y="3228975"/>
                <a:ext cx="417513" cy="663575"/>
              </a:xfrm>
              <a:custGeom>
                <a:avLst/>
                <a:gdLst>
                  <a:gd name="T0" fmla="*/ 103 w 131"/>
                  <a:gd name="T1" fmla="*/ 187 h 209"/>
                  <a:gd name="T2" fmla="*/ 109 w 131"/>
                  <a:gd name="T3" fmla="*/ 165 h 209"/>
                  <a:gd name="T4" fmla="*/ 116 w 131"/>
                  <a:gd name="T5" fmla="*/ 139 h 209"/>
                  <a:gd name="T6" fmla="*/ 120 w 131"/>
                  <a:gd name="T7" fmla="*/ 121 h 209"/>
                  <a:gd name="T8" fmla="*/ 131 w 131"/>
                  <a:gd name="T9" fmla="*/ 83 h 209"/>
                  <a:gd name="T10" fmla="*/ 100 w 131"/>
                  <a:gd name="T11" fmla="*/ 58 h 209"/>
                  <a:gd name="T12" fmla="*/ 86 w 131"/>
                  <a:gd name="T13" fmla="*/ 46 h 209"/>
                  <a:gd name="T14" fmla="*/ 65 w 131"/>
                  <a:gd name="T15" fmla="*/ 29 h 209"/>
                  <a:gd name="T16" fmla="*/ 48 w 131"/>
                  <a:gd name="T17" fmla="*/ 15 h 209"/>
                  <a:gd name="T18" fmla="*/ 30 w 131"/>
                  <a:gd name="T19" fmla="*/ 0 h 209"/>
                  <a:gd name="T20" fmla="*/ 0 w 131"/>
                  <a:gd name="T21" fmla="*/ 83 h 209"/>
                  <a:gd name="T22" fmla="*/ 97 w 131"/>
                  <a:gd name="T23" fmla="*/ 209 h 209"/>
                  <a:gd name="T24" fmla="*/ 103 w 131"/>
                  <a:gd name="T25" fmla="*/ 18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209">
                    <a:moveTo>
                      <a:pt x="103" y="187"/>
                    </a:moveTo>
                    <a:cubicBezTo>
                      <a:pt x="109" y="165"/>
                      <a:pt x="109" y="165"/>
                      <a:pt x="109" y="165"/>
                    </a:cubicBezTo>
                    <a:cubicBezTo>
                      <a:pt x="116" y="139"/>
                      <a:pt x="116" y="139"/>
                      <a:pt x="116" y="139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1" y="23"/>
                      <a:pt x="0" y="52"/>
                      <a:pt x="0" y="83"/>
                    </a:cubicBezTo>
                    <a:cubicBezTo>
                      <a:pt x="0" y="144"/>
                      <a:pt x="41" y="194"/>
                      <a:pt x="97" y="209"/>
                    </a:cubicBezTo>
                    <a:lnTo>
                      <a:pt x="103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49"/>
              <p:cNvSpPr>
                <a:spLocks/>
              </p:cNvSpPr>
              <p:nvPr/>
            </p:nvSpPr>
            <p:spPr bwMode="auto">
              <a:xfrm>
                <a:off x="3967163" y="3302000"/>
                <a:ext cx="438150" cy="203200"/>
              </a:xfrm>
              <a:custGeom>
                <a:avLst/>
                <a:gdLst>
                  <a:gd name="T0" fmla="*/ 125 w 138"/>
                  <a:gd name="T1" fmla="*/ 0 h 64"/>
                  <a:gd name="T2" fmla="*/ 86 w 138"/>
                  <a:gd name="T3" fmla="*/ 20 h 64"/>
                  <a:gd name="T4" fmla="*/ 58 w 138"/>
                  <a:gd name="T5" fmla="*/ 34 h 64"/>
                  <a:gd name="T6" fmla="*/ 0 w 138"/>
                  <a:gd name="T7" fmla="*/ 64 h 64"/>
                  <a:gd name="T8" fmla="*/ 64 w 138"/>
                  <a:gd name="T9" fmla="*/ 54 h 64"/>
                  <a:gd name="T10" fmla="*/ 95 w 138"/>
                  <a:gd name="T11" fmla="*/ 49 h 64"/>
                  <a:gd name="T12" fmla="*/ 138 w 138"/>
                  <a:gd name="T13" fmla="*/ 42 h 64"/>
                  <a:gd name="T14" fmla="*/ 125 w 138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4">
                    <a:moveTo>
                      <a:pt x="125" y="0"/>
                    </a:moveTo>
                    <a:cubicBezTo>
                      <a:pt x="86" y="20"/>
                      <a:pt x="86" y="20"/>
                      <a:pt x="86" y="20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6" y="27"/>
                      <a:pt x="131" y="13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0"/>
              <p:cNvSpPr>
                <a:spLocks/>
              </p:cNvSpPr>
              <p:nvPr/>
            </p:nvSpPr>
            <p:spPr bwMode="auto">
              <a:xfrm>
                <a:off x="3910013" y="3492500"/>
                <a:ext cx="428625" cy="339725"/>
              </a:xfrm>
              <a:custGeom>
                <a:avLst/>
                <a:gdLst>
                  <a:gd name="T0" fmla="*/ 135 w 135"/>
                  <a:gd name="T1" fmla="*/ 0 h 107"/>
                  <a:gd name="T2" fmla="*/ 112 w 135"/>
                  <a:gd name="T3" fmla="*/ 0 h 107"/>
                  <a:gd name="T4" fmla="*/ 85 w 135"/>
                  <a:gd name="T5" fmla="*/ 0 h 107"/>
                  <a:gd name="T6" fmla="*/ 67 w 135"/>
                  <a:gd name="T7" fmla="*/ 0 h 107"/>
                  <a:gd name="T8" fmla="*/ 28 w 135"/>
                  <a:gd name="T9" fmla="*/ 0 h 107"/>
                  <a:gd name="T10" fmla="*/ 17 w 135"/>
                  <a:gd name="T11" fmla="*/ 38 h 107"/>
                  <a:gd name="T12" fmla="*/ 13 w 135"/>
                  <a:gd name="T13" fmla="*/ 56 h 107"/>
                  <a:gd name="T14" fmla="*/ 6 w 135"/>
                  <a:gd name="T15" fmla="*/ 82 h 107"/>
                  <a:gd name="T16" fmla="*/ 0 w 135"/>
                  <a:gd name="T17" fmla="*/ 104 h 107"/>
                  <a:gd name="T18" fmla="*/ 28 w 135"/>
                  <a:gd name="T19" fmla="*/ 107 h 107"/>
                  <a:gd name="T20" fmla="*/ 135 w 135"/>
                  <a:gd name="T2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107">
                    <a:moveTo>
                      <a:pt x="135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9" y="106"/>
                      <a:pt x="18" y="107"/>
                      <a:pt x="28" y="107"/>
                    </a:cubicBezTo>
                    <a:cubicBezTo>
                      <a:pt x="87" y="107"/>
                      <a:pt x="135" y="59"/>
                      <a:pt x="1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1"/>
              <p:cNvSpPr>
                <a:spLocks/>
              </p:cNvSpPr>
              <p:nvPr/>
            </p:nvSpPr>
            <p:spPr bwMode="auto">
              <a:xfrm>
                <a:off x="3735388" y="3152775"/>
                <a:ext cx="536575" cy="339725"/>
              </a:xfrm>
              <a:custGeom>
                <a:avLst/>
                <a:gdLst>
                  <a:gd name="T0" fmla="*/ 114 w 169"/>
                  <a:gd name="T1" fmla="*/ 84 h 107"/>
                  <a:gd name="T2" fmla="*/ 129 w 169"/>
                  <a:gd name="T3" fmla="*/ 73 h 107"/>
                  <a:gd name="T4" fmla="*/ 151 w 169"/>
                  <a:gd name="T5" fmla="*/ 57 h 107"/>
                  <a:gd name="T6" fmla="*/ 169 w 169"/>
                  <a:gd name="T7" fmla="*/ 44 h 107"/>
                  <a:gd name="T8" fmla="*/ 83 w 169"/>
                  <a:gd name="T9" fmla="*/ 0 h 107"/>
                  <a:gd name="T10" fmla="*/ 0 w 169"/>
                  <a:gd name="T11" fmla="*/ 39 h 107"/>
                  <a:gd name="T12" fmla="*/ 17 w 169"/>
                  <a:gd name="T13" fmla="*/ 53 h 107"/>
                  <a:gd name="T14" fmla="*/ 38 w 169"/>
                  <a:gd name="T15" fmla="*/ 70 h 107"/>
                  <a:gd name="T16" fmla="*/ 52 w 169"/>
                  <a:gd name="T17" fmla="*/ 82 h 107"/>
                  <a:gd name="T18" fmla="*/ 83 w 169"/>
                  <a:gd name="T19" fmla="*/ 107 h 107"/>
                  <a:gd name="T20" fmla="*/ 114 w 169"/>
                  <a:gd name="T21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07">
                    <a:moveTo>
                      <a:pt x="114" y="84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51" y="57"/>
                      <a:pt x="151" y="57"/>
                      <a:pt x="151" y="57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50" y="17"/>
                      <a:pt x="118" y="0"/>
                      <a:pt x="83" y="0"/>
                    </a:cubicBezTo>
                    <a:cubicBezTo>
                      <a:pt x="49" y="0"/>
                      <a:pt x="19" y="15"/>
                      <a:pt x="0" y="39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83" y="107"/>
                      <a:pt x="83" y="107"/>
                      <a:pt x="83" y="107"/>
                    </a:cubicBezTo>
                    <a:lnTo>
                      <a:pt x="11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2"/>
              <p:cNvSpPr>
                <a:spLocks/>
              </p:cNvSpPr>
              <p:nvPr/>
            </p:nvSpPr>
            <p:spPr bwMode="auto">
              <a:xfrm>
                <a:off x="4440238" y="3467100"/>
                <a:ext cx="63500" cy="66675"/>
              </a:xfrm>
              <a:custGeom>
                <a:avLst/>
                <a:gdLst>
                  <a:gd name="T0" fmla="*/ 40 w 40"/>
                  <a:gd name="T1" fmla="*/ 0 h 42"/>
                  <a:gd name="T2" fmla="*/ 0 w 40"/>
                  <a:gd name="T3" fmla="*/ 24 h 42"/>
                  <a:gd name="T4" fmla="*/ 40 w 40"/>
                  <a:gd name="T5" fmla="*/ 42 h 42"/>
                  <a:gd name="T6" fmla="*/ 40 w 40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42">
                    <a:moveTo>
                      <a:pt x="40" y="0"/>
                    </a:moveTo>
                    <a:lnTo>
                      <a:pt x="0" y="24"/>
                    </a:lnTo>
                    <a:lnTo>
                      <a:pt x="40" y="4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contrast="41000"/>
          </a:blip>
          <a:stretch>
            <a:fillRect/>
          </a:stretch>
        </p:blipFill>
        <p:spPr>
          <a:xfrm>
            <a:off x="5650266" y="1777148"/>
            <a:ext cx="1269247" cy="1426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82247"/>
            <a:ext cx="10084905" cy="431665"/>
          </a:xfrm>
        </p:spPr>
        <p:txBody>
          <a:bodyPr/>
          <a:lstStyle/>
          <a:p>
            <a:r>
              <a:rPr lang="en-US" dirty="0"/>
              <a:t>&lt;Customer 2)  – RA Business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528020"/>
            <a:ext cx="2743200" cy="45719"/>
          </a:xfrm>
        </p:spPr>
        <p:txBody>
          <a:bodyPr/>
          <a:lstStyle/>
          <a:p>
            <a:fld id="{9A73ABD8-3849-4C1C-AB3D-1FF53E6BA7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432239" y="6528020"/>
            <a:ext cx="2743200" cy="45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73ABD8-3849-4C1C-AB3D-1FF53E6BA7D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129057" y="3863893"/>
            <a:ext cx="4697567" cy="2264039"/>
            <a:chOff x="-1523233" y="3400752"/>
            <a:chExt cx="5852160" cy="3017520"/>
          </a:xfrm>
        </p:grpSpPr>
        <p:graphicFrame>
          <p:nvGraphicFramePr>
            <p:cNvPr id="10" name="Diagram 9"/>
            <p:cNvGraphicFramePr/>
            <p:nvPr/>
          </p:nvGraphicFramePr>
          <p:xfrm>
            <a:off x="-1523233" y="3400752"/>
            <a:ext cx="5852160" cy="3017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126551" y="3766496"/>
              <a:ext cx="1003469" cy="410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25%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065" y="4624242"/>
              <a:ext cx="1003469" cy="45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28%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8198" y="5469779"/>
              <a:ext cx="1003469" cy="533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30%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44367" y="4001829"/>
              <a:ext cx="819327" cy="32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2014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8997" y="4901978"/>
              <a:ext cx="1217842" cy="32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2015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6252" y="5802955"/>
              <a:ext cx="1217842" cy="32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2016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6497" y="4786726"/>
            <a:ext cx="182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Revenue Savings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8750" y="5067956"/>
            <a:ext cx="182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focus on audit execution and automation resulted in increase in revenue savings from 25% to 30%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31151" y="3949227"/>
            <a:ext cx="892916" cy="879972"/>
            <a:chOff x="6980811" y="2269598"/>
            <a:chExt cx="1151278" cy="1134589"/>
          </a:xfrm>
          <a:solidFill>
            <a:schemeClr val="bg1">
              <a:lumMod val="75000"/>
            </a:schemeClr>
          </a:solidFill>
        </p:grpSpPr>
        <p:sp>
          <p:nvSpPr>
            <p:cNvPr id="20" name="Freeform 52"/>
            <p:cNvSpPr>
              <a:spLocks/>
            </p:cNvSpPr>
            <p:nvPr/>
          </p:nvSpPr>
          <p:spPr bwMode="auto">
            <a:xfrm>
              <a:off x="6980811" y="2269598"/>
              <a:ext cx="1151278" cy="884316"/>
            </a:xfrm>
            <a:custGeom>
              <a:avLst/>
              <a:gdLst>
                <a:gd name="T0" fmla="*/ 156 w 175"/>
                <a:gd name="T1" fmla="*/ 38 h 134"/>
                <a:gd name="T2" fmla="*/ 157 w 175"/>
                <a:gd name="T3" fmla="*/ 63 h 134"/>
                <a:gd name="T4" fmla="*/ 175 w 175"/>
                <a:gd name="T5" fmla="*/ 44 h 134"/>
                <a:gd name="T6" fmla="*/ 174 w 175"/>
                <a:gd name="T7" fmla="*/ 0 h 134"/>
                <a:gd name="T8" fmla="*/ 131 w 175"/>
                <a:gd name="T9" fmla="*/ 1 h 134"/>
                <a:gd name="T10" fmla="*/ 112 w 175"/>
                <a:gd name="T11" fmla="*/ 20 h 134"/>
                <a:gd name="T12" fmla="*/ 138 w 175"/>
                <a:gd name="T13" fmla="*/ 19 h 134"/>
                <a:gd name="T14" fmla="*/ 85 w 175"/>
                <a:gd name="T15" fmla="*/ 73 h 134"/>
                <a:gd name="T16" fmla="*/ 74 w 175"/>
                <a:gd name="T17" fmla="*/ 62 h 134"/>
                <a:gd name="T18" fmla="*/ 65 w 175"/>
                <a:gd name="T19" fmla="*/ 58 h 134"/>
                <a:gd name="T20" fmla="*/ 55 w 175"/>
                <a:gd name="T21" fmla="*/ 62 h 134"/>
                <a:gd name="T22" fmla="*/ 5 w 175"/>
                <a:gd name="T23" fmla="*/ 112 h 134"/>
                <a:gd name="T24" fmla="*/ 5 w 175"/>
                <a:gd name="T25" fmla="*/ 130 h 134"/>
                <a:gd name="T26" fmla="*/ 15 w 175"/>
                <a:gd name="T27" fmla="*/ 134 h 134"/>
                <a:gd name="T28" fmla="*/ 24 w 175"/>
                <a:gd name="T29" fmla="*/ 130 h 134"/>
                <a:gd name="T30" fmla="*/ 65 w 175"/>
                <a:gd name="T31" fmla="*/ 90 h 134"/>
                <a:gd name="T32" fmla="*/ 76 w 175"/>
                <a:gd name="T33" fmla="*/ 101 h 134"/>
                <a:gd name="T34" fmla="*/ 85 w 175"/>
                <a:gd name="T35" fmla="*/ 105 h 134"/>
                <a:gd name="T36" fmla="*/ 85 w 175"/>
                <a:gd name="T37" fmla="*/ 105 h 134"/>
                <a:gd name="T38" fmla="*/ 94 w 175"/>
                <a:gd name="T39" fmla="*/ 101 h 134"/>
                <a:gd name="T40" fmla="*/ 156 w 175"/>
                <a:gd name="T41" fmla="*/ 3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134">
                  <a:moveTo>
                    <a:pt x="156" y="38"/>
                  </a:moveTo>
                  <a:cubicBezTo>
                    <a:pt x="157" y="63"/>
                    <a:pt x="157" y="63"/>
                    <a:pt x="157" y="63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2" y="59"/>
                    <a:pt x="68" y="58"/>
                    <a:pt x="65" y="58"/>
                  </a:cubicBezTo>
                  <a:cubicBezTo>
                    <a:pt x="61" y="58"/>
                    <a:pt x="58" y="59"/>
                    <a:pt x="55" y="6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0" y="117"/>
                    <a:pt x="0" y="125"/>
                    <a:pt x="5" y="130"/>
                  </a:cubicBezTo>
                  <a:cubicBezTo>
                    <a:pt x="8" y="133"/>
                    <a:pt x="11" y="134"/>
                    <a:pt x="15" y="134"/>
                  </a:cubicBezTo>
                  <a:cubicBezTo>
                    <a:pt x="18" y="134"/>
                    <a:pt x="21" y="133"/>
                    <a:pt x="24" y="13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8" y="103"/>
                    <a:pt x="82" y="105"/>
                    <a:pt x="85" y="105"/>
                  </a:cubicBezTo>
                  <a:cubicBezTo>
                    <a:pt x="85" y="105"/>
                    <a:pt x="85" y="105"/>
                    <a:pt x="85" y="105"/>
                  </a:cubicBezTo>
                  <a:cubicBezTo>
                    <a:pt x="89" y="105"/>
                    <a:pt x="92" y="103"/>
                    <a:pt x="94" y="101"/>
                  </a:cubicBezTo>
                  <a:lnTo>
                    <a:pt x="15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/>
            </p:cNvSpPr>
            <p:nvPr/>
          </p:nvSpPr>
          <p:spPr bwMode="auto">
            <a:xfrm>
              <a:off x="7047551" y="3220645"/>
              <a:ext cx="116801" cy="183542"/>
            </a:xfrm>
            <a:custGeom>
              <a:avLst/>
              <a:gdLst>
                <a:gd name="T0" fmla="*/ 18 w 18"/>
                <a:gd name="T1" fmla="*/ 18 h 27"/>
                <a:gd name="T2" fmla="*/ 9 w 18"/>
                <a:gd name="T3" fmla="*/ 27 h 27"/>
                <a:gd name="T4" fmla="*/ 9 w 18"/>
                <a:gd name="T5" fmla="*/ 27 h 27"/>
                <a:gd name="T6" fmla="*/ 0 w 18"/>
                <a:gd name="T7" fmla="*/ 18 h 27"/>
                <a:gd name="T8" fmla="*/ 0 w 18"/>
                <a:gd name="T9" fmla="*/ 9 h 27"/>
                <a:gd name="T10" fmla="*/ 9 w 18"/>
                <a:gd name="T11" fmla="*/ 0 h 27"/>
                <a:gd name="T12" fmla="*/ 9 w 18"/>
                <a:gd name="T13" fmla="*/ 0 h 27"/>
                <a:gd name="T14" fmla="*/ 18 w 18"/>
                <a:gd name="T15" fmla="*/ 9 h 27"/>
                <a:gd name="T16" fmla="*/ 18 w 18"/>
                <a:gd name="T1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cubicBezTo>
                    <a:pt x="18" y="23"/>
                    <a:pt x="14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4" y="27"/>
                    <a:pt x="0" y="23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7231082" y="3103854"/>
              <a:ext cx="116801" cy="300332"/>
            </a:xfrm>
            <a:custGeom>
              <a:avLst/>
              <a:gdLst>
                <a:gd name="T0" fmla="*/ 18 w 18"/>
                <a:gd name="T1" fmla="*/ 36 h 45"/>
                <a:gd name="T2" fmla="*/ 9 w 18"/>
                <a:gd name="T3" fmla="*/ 45 h 45"/>
                <a:gd name="T4" fmla="*/ 9 w 18"/>
                <a:gd name="T5" fmla="*/ 45 h 45"/>
                <a:gd name="T6" fmla="*/ 0 w 18"/>
                <a:gd name="T7" fmla="*/ 36 h 45"/>
                <a:gd name="T8" fmla="*/ 0 w 18"/>
                <a:gd name="T9" fmla="*/ 9 h 45"/>
                <a:gd name="T10" fmla="*/ 9 w 18"/>
                <a:gd name="T11" fmla="*/ 0 h 45"/>
                <a:gd name="T12" fmla="*/ 9 w 18"/>
                <a:gd name="T13" fmla="*/ 0 h 45"/>
                <a:gd name="T14" fmla="*/ 18 w 18"/>
                <a:gd name="T15" fmla="*/ 9 h 45"/>
                <a:gd name="T16" fmla="*/ 18 w 18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5">
                  <a:moveTo>
                    <a:pt x="18" y="36"/>
                  </a:moveTo>
                  <a:cubicBezTo>
                    <a:pt x="18" y="41"/>
                    <a:pt x="14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4" y="45"/>
                    <a:pt x="0" y="41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7414624" y="3037114"/>
              <a:ext cx="116801" cy="367073"/>
            </a:xfrm>
            <a:custGeom>
              <a:avLst/>
              <a:gdLst>
                <a:gd name="T0" fmla="*/ 18 w 18"/>
                <a:gd name="T1" fmla="*/ 46 h 55"/>
                <a:gd name="T2" fmla="*/ 9 w 18"/>
                <a:gd name="T3" fmla="*/ 55 h 55"/>
                <a:gd name="T4" fmla="*/ 9 w 18"/>
                <a:gd name="T5" fmla="*/ 55 h 55"/>
                <a:gd name="T6" fmla="*/ 0 w 18"/>
                <a:gd name="T7" fmla="*/ 46 h 55"/>
                <a:gd name="T8" fmla="*/ 0 w 18"/>
                <a:gd name="T9" fmla="*/ 9 h 55"/>
                <a:gd name="T10" fmla="*/ 9 w 18"/>
                <a:gd name="T11" fmla="*/ 0 h 55"/>
                <a:gd name="T12" fmla="*/ 9 w 18"/>
                <a:gd name="T13" fmla="*/ 0 h 55"/>
                <a:gd name="T14" fmla="*/ 18 w 18"/>
                <a:gd name="T15" fmla="*/ 9 h 55"/>
                <a:gd name="T16" fmla="*/ 18 w 18"/>
                <a:gd name="T17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55">
                  <a:moveTo>
                    <a:pt x="18" y="46"/>
                  </a:moveTo>
                  <a:cubicBezTo>
                    <a:pt x="18" y="51"/>
                    <a:pt x="14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1"/>
                    <a:pt x="0" y="4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7598155" y="3103854"/>
              <a:ext cx="116801" cy="300332"/>
            </a:xfrm>
            <a:custGeom>
              <a:avLst/>
              <a:gdLst>
                <a:gd name="T0" fmla="*/ 18 w 18"/>
                <a:gd name="T1" fmla="*/ 36 h 45"/>
                <a:gd name="T2" fmla="*/ 9 w 18"/>
                <a:gd name="T3" fmla="*/ 45 h 45"/>
                <a:gd name="T4" fmla="*/ 9 w 18"/>
                <a:gd name="T5" fmla="*/ 45 h 45"/>
                <a:gd name="T6" fmla="*/ 0 w 18"/>
                <a:gd name="T7" fmla="*/ 36 h 45"/>
                <a:gd name="T8" fmla="*/ 0 w 18"/>
                <a:gd name="T9" fmla="*/ 9 h 45"/>
                <a:gd name="T10" fmla="*/ 9 w 18"/>
                <a:gd name="T11" fmla="*/ 0 h 45"/>
                <a:gd name="T12" fmla="*/ 9 w 18"/>
                <a:gd name="T13" fmla="*/ 0 h 45"/>
                <a:gd name="T14" fmla="*/ 18 w 18"/>
                <a:gd name="T15" fmla="*/ 9 h 45"/>
                <a:gd name="T16" fmla="*/ 18 w 18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5">
                  <a:moveTo>
                    <a:pt x="18" y="36"/>
                  </a:moveTo>
                  <a:cubicBezTo>
                    <a:pt x="18" y="41"/>
                    <a:pt x="14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4" y="45"/>
                    <a:pt x="0" y="41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7781696" y="2937003"/>
              <a:ext cx="116801" cy="467183"/>
            </a:xfrm>
            <a:custGeom>
              <a:avLst/>
              <a:gdLst>
                <a:gd name="T0" fmla="*/ 18 w 18"/>
                <a:gd name="T1" fmla="*/ 62 h 71"/>
                <a:gd name="T2" fmla="*/ 9 w 18"/>
                <a:gd name="T3" fmla="*/ 71 h 71"/>
                <a:gd name="T4" fmla="*/ 9 w 18"/>
                <a:gd name="T5" fmla="*/ 71 h 71"/>
                <a:gd name="T6" fmla="*/ 0 w 18"/>
                <a:gd name="T7" fmla="*/ 62 h 71"/>
                <a:gd name="T8" fmla="*/ 0 w 18"/>
                <a:gd name="T9" fmla="*/ 9 h 71"/>
                <a:gd name="T10" fmla="*/ 9 w 18"/>
                <a:gd name="T11" fmla="*/ 0 h 71"/>
                <a:gd name="T12" fmla="*/ 9 w 18"/>
                <a:gd name="T13" fmla="*/ 0 h 71"/>
                <a:gd name="T14" fmla="*/ 18 w 18"/>
                <a:gd name="T15" fmla="*/ 9 h 71"/>
                <a:gd name="T16" fmla="*/ 18 w 18"/>
                <a:gd name="T17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1">
                  <a:moveTo>
                    <a:pt x="18" y="62"/>
                  </a:moveTo>
                  <a:cubicBezTo>
                    <a:pt x="18" y="67"/>
                    <a:pt x="14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7965227" y="2753461"/>
              <a:ext cx="133481" cy="650725"/>
            </a:xfrm>
            <a:custGeom>
              <a:avLst/>
              <a:gdLst>
                <a:gd name="T0" fmla="*/ 18 w 18"/>
                <a:gd name="T1" fmla="*/ 88 h 97"/>
                <a:gd name="T2" fmla="*/ 9 w 18"/>
                <a:gd name="T3" fmla="*/ 97 h 97"/>
                <a:gd name="T4" fmla="*/ 9 w 18"/>
                <a:gd name="T5" fmla="*/ 97 h 97"/>
                <a:gd name="T6" fmla="*/ 0 w 18"/>
                <a:gd name="T7" fmla="*/ 88 h 97"/>
                <a:gd name="T8" fmla="*/ 0 w 18"/>
                <a:gd name="T9" fmla="*/ 9 h 97"/>
                <a:gd name="T10" fmla="*/ 9 w 18"/>
                <a:gd name="T11" fmla="*/ 0 h 97"/>
                <a:gd name="T12" fmla="*/ 9 w 18"/>
                <a:gd name="T13" fmla="*/ 0 h 97"/>
                <a:gd name="T14" fmla="*/ 18 w 18"/>
                <a:gd name="T15" fmla="*/ 9 h 97"/>
                <a:gd name="T16" fmla="*/ 18 w 18"/>
                <a:gd name="T17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7">
                  <a:moveTo>
                    <a:pt x="18" y="88"/>
                  </a:moveTo>
                  <a:cubicBezTo>
                    <a:pt x="18" y="93"/>
                    <a:pt x="14" y="97"/>
                    <a:pt x="9" y="97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4" y="97"/>
                    <a:pt x="0" y="93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3976917" y="4087843"/>
            <a:ext cx="0" cy="2240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2386" y="4015183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System Availability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" y="3759128"/>
            <a:ext cx="7424057" cy="266890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4295" y="3520639"/>
            <a:ext cx="13993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Key SLAs</a:t>
            </a:r>
          </a:p>
        </p:txBody>
      </p:sp>
      <p:grpSp>
        <p:nvGrpSpPr>
          <p:cNvPr id="38" name="Group 149"/>
          <p:cNvGrpSpPr/>
          <p:nvPr/>
        </p:nvGrpSpPr>
        <p:grpSpPr>
          <a:xfrm>
            <a:off x="8026760" y="5065506"/>
            <a:ext cx="451336" cy="451337"/>
            <a:chOff x="6051549" y="2646578"/>
            <a:chExt cx="601663" cy="720725"/>
          </a:xfrm>
          <a:solidFill>
            <a:schemeClr val="accent5">
              <a:lumMod val="25000"/>
            </a:schemeClr>
          </a:solidFill>
        </p:grpSpPr>
        <p:sp>
          <p:nvSpPr>
            <p:cNvPr id="39" name="Freeform 108"/>
            <p:cNvSpPr>
              <a:spLocks noEditPoints="1"/>
            </p:cNvSpPr>
            <p:nvPr/>
          </p:nvSpPr>
          <p:spPr bwMode="auto">
            <a:xfrm>
              <a:off x="6051549" y="2646578"/>
              <a:ext cx="601663" cy="72072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4"/>
                </a:cxn>
                <a:cxn ang="0">
                  <a:pos x="0" y="68"/>
                </a:cxn>
                <a:cxn ang="0">
                  <a:pos x="80" y="192"/>
                </a:cxn>
                <a:cxn ang="0">
                  <a:pos x="160" y="68"/>
                </a:cxn>
                <a:cxn ang="0">
                  <a:pos x="160" y="24"/>
                </a:cxn>
                <a:cxn ang="0">
                  <a:pos x="80" y="0"/>
                </a:cxn>
                <a:cxn ang="0">
                  <a:pos x="144" y="72"/>
                </a:cxn>
                <a:cxn ang="0">
                  <a:pos x="80" y="175"/>
                </a:cxn>
                <a:cxn ang="0">
                  <a:pos x="16" y="72"/>
                </a:cxn>
                <a:cxn ang="0">
                  <a:pos x="16" y="40"/>
                </a:cxn>
                <a:cxn ang="0">
                  <a:pos x="80" y="19"/>
                </a:cxn>
                <a:cxn ang="0">
                  <a:pos x="144" y="40"/>
                </a:cxn>
                <a:cxn ang="0">
                  <a:pos x="144" y="72"/>
                </a:cxn>
              </a:cxnLst>
              <a:rect l="0" t="0" r="r" b="b"/>
              <a:pathLst>
                <a:path w="160" h="192">
                  <a:moveTo>
                    <a:pt x="80" y="0"/>
                  </a:moveTo>
                  <a:cubicBezTo>
                    <a:pt x="48" y="28"/>
                    <a:pt x="0" y="24"/>
                    <a:pt x="0" y="2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64"/>
                    <a:pt x="80" y="192"/>
                    <a:pt x="80" y="192"/>
                  </a:cubicBezTo>
                  <a:cubicBezTo>
                    <a:pt x="80" y="192"/>
                    <a:pt x="160" y="164"/>
                    <a:pt x="160" y="68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12" y="28"/>
                    <a:pt x="80" y="0"/>
                  </a:cubicBezTo>
                  <a:close/>
                  <a:moveTo>
                    <a:pt x="144" y="72"/>
                  </a:moveTo>
                  <a:cubicBezTo>
                    <a:pt x="144" y="140"/>
                    <a:pt x="96" y="167"/>
                    <a:pt x="80" y="175"/>
                  </a:cubicBezTo>
                  <a:cubicBezTo>
                    <a:pt x="64" y="167"/>
                    <a:pt x="16" y="140"/>
                    <a:pt x="16" y="72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2" y="39"/>
                    <a:pt x="58" y="34"/>
                    <a:pt x="80" y="19"/>
                  </a:cubicBezTo>
                  <a:cubicBezTo>
                    <a:pt x="102" y="34"/>
                    <a:pt x="128" y="39"/>
                    <a:pt x="144" y="40"/>
                  </a:cubicBezTo>
                  <a:lnTo>
                    <a:pt x="144" y="7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109"/>
            <p:cNvSpPr>
              <a:spLocks/>
            </p:cNvSpPr>
            <p:nvPr/>
          </p:nvSpPr>
          <p:spPr bwMode="auto">
            <a:xfrm>
              <a:off x="6246811" y="2827553"/>
              <a:ext cx="211138" cy="36036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0"/>
                </a:cxn>
                <a:cxn ang="0">
                  <a:pos x="0" y="31"/>
                </a:cxn>
                <a:cxn ang="0">
                  <a:pos x="26" y="55"/>
                </a:cxn>
                <a:cxn ang="0">
                  <a:pos x="42" y="67"/>
                </a:cxn>
                <a:cxn ang="0">
                  <a:pos x="28" y="77"/>
                </a:cxn>
                <a:cxn ang="0">
                  <a:pos x="14" y="64"/>
                </a:cxn>
                <a:cxn ang="0">
                  <a:pos x="0" y="64"/>
                </a:cxn>
                <a:cxn ang="0">
                  <a:pos x="20" y="86"/>
                </a:cxn>
                <a:cxn ang="0">
                  <a:pos x="20" y="96"/>
                </a:cxn>
                <a:cxn ang="0">
                  <a:pos x="36" y="96"/>
                </a:cxn>
                <a:cxn ang="0">
                  <a:pos x="36" y="86"/>
                </a:cxn>
                <a:cxn ang="0">
                  <a:pos x="56" y="65"/>
                </a:cxn>
                <a:cxn ang="0">
                  <a:pos x="30" y="41"/>
                </a:cxn>
                <a:cxn ang="0">
                  <a:pos x="14" y="29"/>
                </a:cxn>
                <a:cxn ang="0">
                  <a:pos x="28" y="19"/>
                </a:cxn>
                <a:cxn ang="0">
                  <a:pos x="42" y="32"/>
                </a:cxn>
                <a:cxn ang="0">
                  <a:pos x="56" y="32"/>
                </a:cxn>
                <a:cxn ang="0">
                  <a:pos x="36" y="10"/>
                </a:cxn>
                <a:cxn ang="0">
                  <a:pos x="36" y="0"/>
                </a:cxn>
                <a:cxn ang="0">
                  <a:pos x="20" y="0"/>
                </a:cxn>
              </a:cxnLst>
              <a:rect l="0" t="0" r="r" b="b"/>
              <a:pathLst>
                <a:path w="56" h="96">
                  <a:moveTo>
                    <a:pt x="20" y="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" y="13"/>
                    <a:pt x="0" y="26"/>
                    <a:pt x="0" y="31"/>
                  </a:cubicBezTo>
                  <a:cubicBezTo>
                    <a:pt x="0" y="39"/>
                    <a:pt x="3" y="49"/>
                    <a:pt x="26" y="55"/>
                  </a:cubicBezTo>
                  <a:cubicBezTo>
                    <a:pt x="36" y="58"/>
                    <a:pt x="42" y="60"/>
                    <a:pt x="42" y="67"/>
                  </a:cubicBezTo>
                  <a:cubicBezTo>
                    <a:pt x="42" y="72"/>
                    <a:pt x="37" y="77"/>
                    <a:pt x="28" y="77"/>
                  </a:cubicBezTo>
                  <a:cubicBezTo>
                    <a:pt x="16" y="77"/>
                    <a:pt x="14" y="69"/>
                    <a:pt x="1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2" y="83"/>
                    <a:pt x="20" y="8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54" y="83"/>
                    <a:pt x="56" y="70"/>
                    <a:pt x="56" y="65"/>
                  </a:cubicBezTo>
                  <a:cubicBezTo>
                    <a:pt x="56" y="53"/>
                    <a:pt x="46" y="46"/>
                    <a:pt x="30" y="41"/>
                  </a:cubicBezTo>
                  <a:cubicBezTo>
                    <a:pt x="22" y="38"/>
                    <a:pt x="14" y="35"/>
                    <a:pt x="14" y="29"/>
                  </a:cubicBezTo>
                  <a:cubicBezTo>
                    <a:pt x="14" y="24"/>
                    <a:pt x="19" y="19"/>
                    <a:pt x="28" y="19"/>
                  </a:cubicBezTo>
                  <a:cubicBezTo>
                    <a:pt x="37" y="19"/>
                    <a:pt x="42" y="27"/>
                    <a:pt x="4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2"/>
                    <a:pt x="48" y="13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49477" y="5023686"/>
            <a:ext cx="29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100% </a:t>
            </a:r>
            <a:r>
              <a:rPr lang="en-US" sz="1400" dirty="0"/>
              <a:t>: Operational Excellence and SLA adherence</a:t>
            </a:r>
          </a:p>
        </p:txBody>
      </p:sp>
      <p:grpSp>
        <p:nvGrpSpPr>
          <p:cNvPr id="42" name="Group 91"/>
          <p:cNvGrpSpPr/>
          <p:nvPr/>
        </p:nvGrpSpPr>
        <p:grpSpPr>
          <a:xfrm>
            <a:off x="8057966" y="4350421"/>
            <a:ext cx="462907" cy="529037"/>
            <a:chOff x="1841500" y="3078163"/>
            <a:chExt cx="849313" cy="1223963"/>
          </a:xfrm>
          <a:solidFill>
            <a:schemeClr val="accent5">
              <a:lumMod val="25000"/>
            </a:schemeClr>
          </a:solidFill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2336800" y="3640138"/>
              <a:ext cx="333375" cy="661988"/>
            </a:xfrm>
            <a:custGeom>
              <a:avLst/>
              <a:gdLst/>
              <a:ahLst/>
              <a:cxnLst>
                <a:cxn ang="0">
                  <a:pos x="211" y="511"/>
                </a:cxn>
                <a:cxn ang="0">
                  <a:pos x="256" y="457"/>
                </a:cxn>
                <a:cxn ang="0">
                  <a:pos x="219" y="53"/>
                </a:cxn>
                <a:cxn ang="0">
                  <a:pos x="219" y="0"/>
                </a:cxn>
                <a:cxn ang="0">
                  <a:pos x="122" y="55"/>
                </a:cxn>
                <a:cxn ang="0">
                  <a:pos x="110" y="70"/>
                </a:cxn>
                <a:cxn ang="0">
                  <a:pos x="104" y="62"/>
                </a:cxn>
                <a:cxn ang="0">
                  <a:pos x="91" y="67"/>
                </a:cxn>
                <a:cxn ang="0">
                  <a:pos x="78" y="69"/>
                </a:cxn>
                <a:cxn ang="0">
                  <a:pos x="41" y="46"/>
                </a:cxn>
                <a:cxn ang="0">
                  <a:pos x="33" y="48"/>
                </a:cxn>
                <a:cxn ang="0">
                  <a:pos x="0" y="48"/>
                </a:cxn>
                <a:cxn ang="0">
                  <a:pos x="0" y="463"/>
                </a:cxn>
                <a:cxn ang="0">
                  <a:pos x="49" y="512"/>
                </a:cxn>
                <a:cxn ang="0">
                  <a:pos x="99" y="463"/>
                </a:cxn>
                <a:cxn ang="0">
                  <a:pos x="99" y="102"/>
                </a:cxn>
                <a:cxn ang="0">
                  <a:pos x="124" y="102"/>
                </a:cxn>
                <a:cxn ang="0">
                  <a:pos x="157" y="466"/>
                </a:cxn>
                <a:cxn ang="0">
                  <a:pos x="211" y="511"/>
                </a:cxn>
              </a:cxnLst>
              <a:rect l="0" t="0" r="r" b="b"/>
              <a:pathLst>
                <a:path w="258" h="514">
                  <a:moveTo>
                    <a:pt x="211" y="511"/>
                  </a:moveTo>
                  <a:cubicBezTo>
                    <a:pt x="238" y="509"/>
                    <a:pt x="258" y="485"/>
                    <a:pt x="256" y="457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4" y="20"/>
                    <a:pt x="162" y="39"/>
                    <a:pt x="122" y="55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0" y="64"/>
                    <a:pt x="95" y="65"/>
                    <a:pt x="91" y="67"/>
                  </a:cubicBezTo>
                  <a:cubicBezTo>
                    <a:pt x="87" y="68"/>
                    <a:pt x="82" y="69"/>
                    <a:pt x="78" y="69"/>
                  </a:cubicBezTo>
                  <a:cubicBezTo>
                    <a:pt x="62" y="69"/>
                    <a:pt x="48" y="60"/>
                    <a:pt x="41" y="46"/>
                  </a:cubicBezTo>
                  <a:cubicBezTo>
                    <a:pt x="39" y="47"/>
                    <a:pt x="36" y="48"/>
                    <a:pt x="33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90"/>
                    <a:pt x="22" y="512"/>
                    <a:pt x="49" y="512"/>
                  </a:cubicBezTo>
                  <a:cubicBezTo>
                    <a:pt x="77" y="512"/>
                    <a:pt x="99" y="490"/>
                    <a:pt x="99" y="463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57" y="466"/>
                    <a:pt x="157" y="466"/>
                    <a:pt x="157" y="466"/>
                  </a:cubicBezTo>
                  <a:cubicBezTo>
                    <a:pt x="160" y="494"/>
                    <a:pt x="184" y="514"/>
                    <a:pt x="211" y="511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346325" y="3078163"/>
              <a:ext cx="231775" cy="231775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862138" y="3640138"/>
              <a:ext cx="333375" cy="661988"/>
            </a:xfrm>
            <a:custGeom>
              <a:avLst/>
              <a:gdLst/>
              <a:ahLst/>
              <a:cxnLst>
                <a:cxn ang="0">
                  <a:pos x="217" y="46"/>
                </a:cxn>
                <a:cxn ang="0">
                  <a:pos x="181" y="69"/>
                </a:cxn>
                <a:cxn ang="0">
                  <a:pos x="168" y="67"/>
                </a:cxn>
                <a:cxn ang="0">
                  <a:pos x="155" y="62"/>
                </a:cxn>
                <a:cxn ang="0">
                  <a:pos x="148" y="70"/>
                </a:cxn>
                <a:cxn ang="0">
                  <a:pos x="137" y="55"/>
                </a:cxn>
                <a:cxn ang="0">
                  <a:pos x="40" y="0"/>
                </a:cxn>
                <a:cxn ang="0">
                  <a:pos x="40" y="53"/>
                </a:cxn>
                <a:cxn ang="0">
                  <a:pos x="3" y="457"/>
                </a:cxn>
                <a:cxn ang="0">
                  <a:pos x="48" y="511"/>
                </a:cxn>
                <a:cxn ang="0">
                  <a:pos x="101" y="466"/>
                </a:cxn>
                <a:cxn ang="0">
                  <a:pos x="135" y="102"/>
                </a:cxn>
                <a:cxn ang="0">
                  <a:pos x="160" y="102"/>
                </a:cxn>
                <a:cxn ang="0">
                  <a:pos x="160" y="463"/>
                </a:cxn>
                <a:cxn ang="0">
                  <a:pos x="210" y="512"/>
                </a:cxn>
                <a:cxn ang="0">
                  <a:pos x="259" y="463"/>
                </a:cxn>
                <a:cxn ang="0">
                  <a:pos x="259" y="48"/>
                </a:cxn>
                <a:cxn ang="0">
                  <a:pos x="226" y="48"/>
                </a:cxn>
                <a:cxn ang="0">
                  <a:pos x="217" y="46"/>
                </a:cxn>
              </a:cxnLst>
              <a:rect l="0" t="0" r="r" b="b"/>
              <a:pathLst>
                <a:path w="259" h="514">
                  <a:moveTo>
                    <a:pt x="217" y="46"/>
                  </a:moveTo>
                  <a:cubicBezTo>
                    <a:pt x="211" y="60"/>
                    <a:pt x="197" y="69"/>
                    <a:pt x="181" y="69"/>
                  </a:cubicBezTo>
                  <a:cubicBezTo>
                    <a:pt x="177" y="69"/>
                    <a:pt x="172" y="68"/>
                    <a:pt x="168" y="67"/>
                  </a:cubicBezTo>
                  <a:cubicBezTo>
                    <a:pt x="163" y="65"/>
                    <a:pt x="159" y="64"/>
                    <a:pt x="155" y="62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97" y="39"/>
                    <a:pt x="65" y="20"/>
                    <a:pt x="40" y="0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" y="457"/>
                    <a:pt x="3" y="457"/>
                    <a:pt x="3" y="457"/>
                  </a:cubicBezTo>
                  <a:cubicBezTo>
                    <a:pt x="0" y="485"/>
                    <a:pt x="20" y="509"/>
                    <a:pt x="48" y="511"/>
                  </a:cubicBezTo>
                  <a:cubicBezTo>
                    <a:pt x="75" y="514"/>
                    <a:pt x="99" y="494"/>
                    <a:pt x="101" y="466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463"/>
                    <a:pt x="160" y="463"/>
                    <a:pt x="160" y="463"/>
                  </a:cubicBezTo>
                  <a:cubicBezTo>
                    <a:pt x="160" y="490"/>
                    <a:pt x="182" y="512"/>
                    <a:pt x="210" y="512"/>
                  </a:cubicBezTo>
                  <a:cubicBezTo>
                    <a:pt x="237" y="512"/>
                    <a:pt x="259" y="490"/>
                    <a:pt x="259" y="463"/>
                  </a:cubicBezTo>
                  <a:cubicBezTo>
                    <a:pt x="259" y="48"/>
                    <a:pt x="259" y="48"/>
                    <a:pt x="259" y="48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3" y="48"/>
                    <a:pt x="220" y="47"/>
                    <a:pt x="217" y="4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Oval 40"/>
            <p:cNvSpPr>
              <a:spLocks noChangeArrowheads="1"/>
            </p:cNvSpPr>
            <p:nvPr/>
          </p:nvSpPr>
          <p:spPr bwMode="auto">
            <a:xfrm>
              <a:off x="1954213" y="3078163"/>
              <a:ext cx="231775" cy="231775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1"/>
            <p:cNvSpPr>
              <a:spLocks noEditPoints="1"/>
            </p:cNvSpPr>
            <p:nvPr/>
          </p:nvSpPr>
          <p:spPr bwMode="auto">
            <a:xfrm>
              <a:off x="2132013" y="3484563"/>
              <a:ext cx="268288" cy="206375"/>
            </a:xfrm>
            <a:custGeom>
              <a:avLst/>
              <a:gdLst/>
              <a:ahLst/>
              <a:cxnLst>
                <a:cxn ang="0">
                  <a:pos x="16" y="160"/>
                </a:cxn>
                <a:cxn ang="0">
                  <a:pos x="192" y="160"/>
                </a:cxn>
                <a:cxn ang="0">
                  <a:pos x="198" y="159"/>
                </a:cxn>
                <a:cxn ang="0">
                  <a:pos x="208" y="121"/>
                </a:cxn>
                <a:cxn ang="0">
                  <a:pos x="208" y="16"/>
                </a:cxn>
                <a:cxn ang="0">
                  <a:pos x="192" y="0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0" y="121"/>
                </a:cxn>
                <a:cxn ang="0">
                  <a:pos x="10" y="159"/>
                </a:cxn>
                <a:cxn ang="0">
                  <a:pos x="16" y="160"/>
                </a:cxn>
                <a:cxn ang="0">
                  <a:pos x="183" y="15"/>
                </a:cxn>
                <a:cxn ang="0">
                  <a:pos x="193" y="15"/>
                </a:cxn>
                <a:cxn ang="0">
                  <a:pos x="193" y="25"/>
                </a:cxn>
                <a:cxn ang="0">
                  <a:pos x="183" y="25"/>
                </a:cxn>
                <a:cxn ang="0">
                  <a:pos x="183" y="15"/>
                </a:cxn>
              </a:cxnLst>
              <a:rect l="0" t="0" r="r" b="b"/>
              <a:pathLst>
                <a:path w="208" h="160">
                  <a:moveTo>
                    <a:pt x="16" y="160"/>
                  </a:moveTo>
                  <a:cubicBezTo>
                    <a:pt x="192" y="160"/>
                    <a:pt x="192" y="160"/>
                    <a:pt x="192" y="160"/>
                  </a:cubicBezTo>
                  <a:cubicBezTo>
                    <a:pt x="194" y="160"/>
                    <a:pt x="196" y="159"/>
                    <a:pt x="198" y="159"/>
                  </a:cubicBezTo>
                  <a:cubicBezTo>
                    <a:pt x="194" y="145"/>
                    <a:pt x="199" y="131"/>
                    <a:pt x="208" y="121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7"/>
                    <a:pt x="201" y="0"/>
                    <a:pt x="1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9" y="131"/>
                    <a:pt x="13" y="145"/>
                    <a:pt x="10" y="159"/>
                  </a:cubicBezTo>
                  <a:cubicBezTo>
                    <a:pt x="12" y="159"/>
                    <a:pt x="14" y="160"/>
                    <a:pt x="16" y="160"/>
                  </a:cubicBezTo>
                  <a:close/>
                  <a:moveTo>
                    <a:pt x="183" y="15"/>
                  </a:moveTo>
                  <a:cubicBezTo>
                    <a:pt x="193" y="15"/>
                    <a:pt x="193" y="15"/>
                    <a:pt x="193" y="1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83" y="25"/>
                    <a:pt x="183" y="25"/>
                    <a:pt x="183" y="25"/>
                  </a:cubicBezTo>
                  <a:lnTo>
                    <a:pt x="183" y="1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2"/>
            <p:cNvSpPr>
              <a:spLocks noEditPoints="1"/>
            </p:cNvSpPr>
            <p:nvPr/>
          </p:nvSpPr>
          <p:spPr bwMode="auto">
            <a:xfrm>
              <a:off x="1841500" y="3338513"/>
              <a:ext cx="849313" cy="379413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65" y="6"/>
                </a:cxn>
                <a:cxn ang="0">
                  <a:pos x="14" y="60"/>
                </a:cxn>
                <a:cxn ang="0">
                  <a:pos x="1" y="115"/>
                </a:cxn>
                <a:cxn ang="0">
                  <a:pos x="187" y="293"/>
                </a:cxn>
                <a:cxn ang="0">
                  <a:pos x="227" y="274"/>
                </a:cxn>
                <a:cxn ang="0">
                  <a:pos x="90" y="167"/>
                </a:cxn>
                <a:cxn ang="0">
                  <a:pos x="65" y="115"/>
                </a:cxn>
                <a:cxn ang="0">
                  <a:pos x="95" y="161"/>
                </a:cxn>
                <a:cxn ang="0">
                  <a:pos x="148" y="95"/>
                </a:cxn>
                <a:cxn ang="0">
                  <a:pos x="164" y="98"/>
                </a:cxn>
                <a:cxn ang="0">
                  <a:pos x="180" y="95"/>
                </a:cxn>
                <a:cxn ang="0">
                  <a:pos x="211" y="226"/>
                </a:cxn>
                <a:cxn ang="0">
                  <a:pos x="218" y="130"/>
                </a:cxn>
                <a:cxn ang="0">
                  <a:pos x="273" y="106"/>
                </a:cxn>
                <a:cxn ang="0">
                  <a:pos x="285" y="97"/>
                </a:cxn>
                <a:cxn ang="0">
                  <a:pos x="382" y="106"/>
                </a:cxn>
                <a:cxn ang="0">
                  <a:pos x="387" y="87"/>
                </a:cxn>
                <a:cxn ang="0">
                  <a:pos x="418" y="106"/>
                </a:cxn>
                <a:cxn ang="0">
                  <a:pos x="442" y="229"/>
                </a:cxn>
                <a:cxn ang="0">
                  <a:pos x="462" y="221"/>
                </a:cxn>
                <a:cxn ang="0">
                  <a:pos x="495" y="98"/>
                </a:cxn>
                <a:cxn ang="0">
                  <a:pos x="495" y="98"/>
                </a:cxn>
                <a:cxn ang="0">
                  <a:pos x="525" y="191"/>
                </a:cxn>
                <a:cxn ang="0">
                  <a:pos x="587" y="115"/>
                </a:cxn>
                <a:cxn ang="0">
                  <a:pos x="595" y="115"/>
                </a:cxn>
                <a:cxn ang="0">
                  <a:pos x="452" y="233"/>
                </a:cxn>
                <a:cxn ang="0">
                  <a:pos x="463" y="295"/>
                </a:cxn>
                <a:cxn ang="0">
                  <a:pos x="616" y="212"/>
                </a:cxn>
                <a:cxn ang="0">
                  <a:pos x="659" y="115"/>
                </a:cxn>
                <a:cxn ang="0">
                  <a:pos x="618" y="21"/>
                </a:cxn>
                <a:cxn ang="0">
                  <a:pos x="582" y="2"/>
                </a:cxn>
                <a:cxn ang="0">
                  <a:pos x="418" y="0"/>
                </a:cxn>
                <a:cxn ang="0">
                  <a:pos x="333" y="48"/>
                </a:cxn>
                <a:cxn ang="0">
                  <a:pos x="327" y="48"/>
                </a:cxn>
                <a:cxn ang="0">
                  <a:pos x="242" y="0"/>
                </a:cxn>
                <a:cxn ang="0">
                  <a:pos x="164" y="86"/>
                </a:cxn>
                <a:cxn ang="0">
                  <a:pos x="142" y="76"/>
                </a:cxn>
                <a:cxn ang="0">
                  <a:pos x="164" y="46"/>
                </a:cxn>
                <a:cxn ang="0">
                  <a:pos x="187" y="76"/>
                </a:cxn>
                <a:cxn ang="0">
                  <a:pos x="480" y="46"/>
                </a:cxn>
                <a:cxn ang="0">
                  <a:pos x="511" y="46"/>
                </a:cxn>
                <a:cxn ang="0">
                  <a:pos x="517" y="78"/>
                </a:cxn>
                <a:cxn ang="0">
                  <a:pos x="474" y="78"/>
                </a:cxn>
                <a:cxn ang="0">
                  <a:pos x="480" y="46"/>
                </a:cxn>
              </a:cxnLst>
              <a:rect l="0" t="0" r="r" b="b"/>
              <a:pathLst>
                <a:path w="659" h="295">
                  <a:moveTo>
                    <a:pt x="242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81" y="1"/>
                    <a:pt x="78" y="2"/>
                  </a:cubicBezTo>
                  <a:cubicBezTo>
                    <a:pt x="73" y="3"/>
                    <a:pt x="68" y="4"/>
                    <a:pt x="65" y="6"/>
                  </a:cubicBezTo>
                  <a:cubicBezTo>
                    <a:pt x="56" y="10"/>
                    <a:pt x="49" y="15"/>
                    <a:pt x="42" y="21"/>
                  </a:cubicBezTo>
                  <a:cubicBezTo>
                    <a:pt x="31" y="31"/>
                    <a:pt x="22" y="44"/>
                    <a:pt x="14" y="60"/>
                  </a:cubicBezTo>
                  <a:cubicBezTo>
                    <a:pt x="6" y="75"/>
                    <a:pt x="1" y="94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46"/>
                    <a:pt x="14" y="181"/>
                    <a:pt x="44" y="212"/>
                  </a:cubicBezTo>
                  <a:cubicBezTo>
                    <a:pt x="74" y="242"/>
                    <a:pt x="119" y="270"/>
                    <a:pt x="187" y="293"/>
                  </a:cubicBezTo>
                  <a:cubicBezTo>
                    <a:pt x="190" y="295"/>
                    <a:pt x="194" y="295"/>
                    <a:pt x="197" y="295"/>
                  </a:cubicBezTo>
                  <a:cubicBezTo>
                    <a:pt x="210" y="295"/>
                    <a:pt x="223" y="287"/>
                    <a:pt x="227" y="274"/>
                  </a:cubicBezTo>
                  <a:cubicBezTo>
                    <a:pt x="233" y="257"/>
                    <a:pt x="225" y="239"/>
                    <a:pt x="208" y="233"/>
                  </a:cubicBezTo>
                  <a:cubicBezTo>
                    <a:pt x="147" y="211"/>
                    <a:pt x="110" y="188"/>
                    <a:pt x="90" y="167"/>
                  </a:cubicBezTo>
                  <a:cubicBezTo>
                    <a:pt x="69" y="146"/>
                    <a:pt x="65" y="129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26"/>
                    <a:pt x="76" y="141"/>
                    <a:pt x="95" y="161"/>
                  </a:cubicBezTo>
                  <a:cubicBezTo>
                    <a:pt x="103" y="170"/>
                    <a:pt x="116" y="180"/>
                    <a:pt x="135" y="19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3" y="97"/>
                    <a:pt x="159" y="98"/>
                    <a:pt x="164" y="98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70" y="98"/>
                    <a:pt x="175" y="97"/>
                    <a:pt x="180" y="95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202" y="222"/>
                    <a:pt x="206" y="224"/>
                    <a:pt x="211" y="226"/>
                  </a:cubicBezTo>
                  <a:cubicBezTo>
                    <a:pt x="213" y="226"/>
                    <a:pt x="216" y="228"/>
                    <a:pt x="218" y="229"/>
                  </a:cubicBezTo>
                  <a:cubicBezTo>
                    <a:pt x="218" y="130"/>
                    <a:pt x="218" y="130"/>
                    <a:pt x="218" y="130"/>
                  </a:cubicBezTo>
                  <a:cubicBezTo>
                    <a:pt x="218" y="117"/>
                    <a:pt x="229" y="106"/>
                    <a:pt x="242" y="106"/>
                  </a:cubicBezTo>
                  <a:cubicBezTo>
                    <a:pt x="273" y="106"/>
                    <a:pt x="273" y="106"/>
                    <a:pt x="273" y="10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7" y="90"/>
                    <a:pt x="281" y="93"/>
                    <a:pt x="285" y="97"/>
                  </a:cubicBezTo>
                  <a:cubicBezTo>
                    <a:pt x="283" y="100"/>
                    <a:pt x="281" y="103"/>
                    <a:pt x="278" y="106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79" y="103"/>
                    <a:pt x="377" y="100"/>
                    <a:pt x="375" y="97"/>
                  </a:cubicBezTo>
                  <a:cubicBezTo>
                    <a:pt x="379" y="93"/>
                    <a:pt x="383" y="90"/>
                    <a:pt x="387" y="87"/>
                  </a:cubicBezTo>
                  <a:cubicBezTo>
                    <a:pt x="387" y="106"/>
                    <a:pt x="387" y="106"/>
                    <a:pt x="387" y="106"/>
                  </a:cubicBezTo>
                  <a:cubicBezTo>
                    <a:pt x="418" y="106"/>
                    <a:pt x="418" y="106"/>
                    <a:pt x="418" y="106"/>
                  </a:cubicBezTo>
                  <a:cubicBezTo>
                    <a:pt x="431" y="106"/>
                    <a:pt x="442" y="117"/>
                    <a:pt x="442" y="130"/>
                  </a:cubicBezTo>
                  <a:cubicBezTo>
                    <a:pt x="442" y="229"/>
                    <a:pt x="442" y="229"/>
                    <a:pt x="442" y="229"/>
                  </a:cubicBezTo>
                  <a:cubicBezTo>
                    <a:pt x="444" y="228"/>
                    <a:pt x="447" y="226"/>
                    <a:pt x="449" y="226"/>
                  </a:cubicBezTo>
                  <a:cubicBezTo>
                    <a:pt x="454" y="224"/>
                    <a:pt x="458" y="222"/>
                    <a:pt x="462" y="221"/>
                  </a:cubicBezTo>
                  <a:cubicBezTo>
                    <a:pt x="479" y="95"/>
                    <a:pt x="479" y="95"/>
                    <a:pt x="479" y="95"/>
                  </a:cubicBezTo>
                  <a:cubicBezTo>
                    <a:pt x="485" y="97"/>
                    <a:pt x="490" y="98"/>
                    <a:pt x="495" y="98"/>
                  </a:cubicBezTo>
                  <a:cubicBezTo>
                    <a:pt x="495" y="98"/>
                    <a:pt x="495" y="98"/>
                    <a:pt x="495" y="98"/>
                  </a:cubicBezTo>
                  <a:cubicBezTo>
                    <a:pt x="495" y="98"/>
                    <a:pt x="495" y="98"/>
                    <a:pt x="495" y="98"/>
                  </a:cubicBezTo>
                  <a:cubicBezTo>
                    <a:pt x="501" y="98"/>
                    <a:pt x="506" y="97"/>
                    <a:pt x="512" y="95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44" y="180"/>
                    <a:pt x="556" y="170"/>
                    <a:pt x="565" y="161"/>
                  </a:cubicBezTo>
                  <a:cubicBezTo>
                    <a:pt x="584" y="141"/>
                    <a:pt x="587" y="126"/>
                    <a:pt x="587" y="115"/>
                  </a:cubicBezTo>
                  <a:cubicBezTo>
                    <a:pt x="595" y="115"/>
                    <a:pt x="595" y="115"/>
                    <a:pt x="595" y="115"/>
                  </a:cubicBezTo>
                  <a:cubicBezTo>
                    <a:pt x="595" y="115"/>
                    <a:pt x="595" y="115"/>
                    <a:pt x="595" y="115"/>
                  </a:cubicBezTo>
                  <a:cubicBezTo>
                    <a:pt x="595" y="129"/>
                    <a:pt x="591" y="146"/>
                    <a:pt x="570" y="167"/>
                  </a:cubicBezTo>
                  <a:cubicBezTo>
                    <a:pt x="550" y="188"/>
                    <a:pt x="513" y="211"/>
                    <a:pt x="452" y="233"/>
                  </a:cubicBezTo>
                  <a:cubicBezTo>
                    <a:pt x="435" y="239"/>
                    <a:pt x="427" y="257"/>
                    <a:pt x="432" y="274"/>
                  </a:cubicBezTo>
                  <a:cubicBezTo>
                    <a:pt x="437" y="287"/>
                    <a:pt x="449" y="295"/>
                    <a:pt x="463" y="295"/>
                  </a:cubicBezTo>
                  <a:cubicBezTo>
                    <a:pt x="466" y="295"/>
                    <a:pt x="470" y="295"/>
                    <a:pt x="473" y="293"/>
                  </a:cubicBezTo>
                  <a:cubicBezTo>
                    <a:pt x="541" y="270"/>
                    <a:pt x="586" y="242"/>
                    <a:pt x="616" y="212"/>
                  </a:cubicBezTo>
                  <a:cubicBezTo>
                    <a:pt x="646" y="181"/>
                    <a:pt x="659" y="146"/>
                    <a:pt x="659" y="115"/>
                  </a:cubicBezTo>
                  <a:cubicBezTo>
                    <a:pt x="659" y="115"/>
                    <a:pt x="659" y="115"/>
                    <a:pt x="659" y="115"/>
                  </a:cubicBezTo>
                  <a:cubicBezTo>
                    <a:pt x="659" y="94"/>
                    <a:pt x="654" y="75"/>
                    <a:pt x="646" y="60"/>
                  </a:cubicBezTo>
                  <a:cubicBezTo>
                    <a:pt x="638" y="44"/>
                    <a:pt x="628" y="31"/>
                    <a:pt x="618" y="21"/>
                  </a:cubicBezTo>
                  <a:cubicBezTo>
                    <a:pt x="611" y="15"/>
                    <a:pt x="604" y="10"/>
                    <a:pt x="595" y="6"/>
                  </a:cubicBezTo>
                  <a:cubicBezTo>
                    <a:pt x="591" y="4"/>
                    <a:pt x="587" y="3"/>
                    <a:pt x="582" y="2"/>
                  </a:cubicBezTo>
                  <a:cubicBezTo>
                    <a:pt x="579" y="1"/>
                    <a:pt x="576" y="0"/>
                    <a:pt x="57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2" y="0"/>
                    <a:pt x="406" y="2"/>
                    <a:pt x="401" y="6"/>
                  </a:cubicBezTo>
                  <a:cubicBezTo>
                    <a:pt x="388" y="11"/>
                    <a:pt x="362" y="24"/>
                    <a:pt x="333" y="48"/>
                  </a:cubicBezTo>
                  <a:cubicBezTo>
                    <a:pt x="332" y="49"/>
                    <a:pt x="331" y="50"/>
                    <a:pt x="330" y="50"/>
                  </a:cubicBezTo>
                  <a:cubicBezTo>
                    <a:pt x="329" y="50"/>
                    <a:pt x="328" y="49"/>
                    <a:pt x="327" y="48"/>
                  </a:cubicBezTo>
                  <a:cubicBezTo>
                    <a:pt x="298" y="24"/>
                    <a:pt x="272" y="11"/>
                    <a:pt x="259" y="6"/>
                  </a:cubicBezTo>
                  <a:cubicBezTo>
                    <a:pt x="254" y="2"/>
                    <a:pt x="248" y="0"/>
                    <a:pt x="242" y="0"/>
                  </a:cubicBezTo>
                  <a:close/>
                  <a:moveTo>
                    <a:pt x="186" y="78"/>
                  </a:moveTo>
                  <a:cubicBezTo>
                    <a:pt x="180" y="83"/>
                    <a:pt x="172" y="86"/>
                    <a:pt x="164" y="86"/>
                  </a:cubicBezTo>
                  <a:cubicBezTo>
                    <a:pt x="157" y="86"/>
                    <a:pt x="149" y="83"/>
                    <a:pt x="143" y="78"/>
                  </a:cubicBezTo>
                  <a:cubicBezTo>
                    <a:pt x="142" y="76"/>
                    <a:pt x="142" y="76"/>
                    <a:pt x="142" y="7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7" y="76"/>
                    <a:pt x="187" y="76"/>
                    <a:pt x="187" y="76"/>
                  </a:cubicBezTo>
                  <a:lnTo>
                    <a:pt x="186" y="78"/>
                  </a:lnTo>
                  <a:close/>
                  <a:moveTo>
                    <a:pt x="480" y="46"/>
                  </a:moveTo>
                  <a:cubicBezTo>
                    <a:pt x="495" y="46"/>
                    <a:pt x="495" y="46"/>
                    <a:pt x="495" y="46"/>
                  </a:cubicBezTo>
                  <a:cubicBezTo>
                    <a:pt x="511" y="46"/>
                    <a:pt x="511" y="46"/>
                    <a:pt x="511" y="46"/>
                  </a:cubicBezTo>
                  <a:cubicBezTo>
                    <a:pt x="518" y="76"/>
                    <a:pt x="518" y="76"/>
                    <a:pt x="518" y="76"/>
                  </a:cubicBezTo>
                  <a:cubicBezTo>
                    <a:pt x="517" y="78"/>
                    <a:pt x="517" y="78"/>
                    <a:pt x="517" y="78"/>
                  </a:cubicBezTo>
                  <a:cubicBezTo>
                    <a:pt x="511" y="83"/>
                    <a:pt x="503" y="86"/>
                    <a:pt x="495" y="86"/>
                  </a:cubicBezTo>
                  <a:cubicBezTo>
                    <a:pt x="488" y="86"/>
                    <a:pt x="480" y="83"/>
                    <a:pt x="474" y="78"/>
                  </a:cubicBezTo>
                  <a:cubicBezTo>
                    <a:pt x="473" y="76"/>
                    <a:pt x="473" y="76"/>
                    <a:pt x="473" y="76"/>
                  </a:cubicBezTo>
                  <a:lnTo>
                    <a:pt x="480" y="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651175" y="4353068"/>
            <a:ext cx="302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70+ Million Subscriber Base</a:t>
            </a:r>
            <a:r>
              <a:rPr lang="en-US" sz="1400" dirty="0"/>
              <a:t>. Usage Load Increased 5 times in last 4 years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041275" y="5730471"/>
            <a:ext cx="479598" cy="479598"/>
            <a:chOff x="2606675" y="1344613"/>
            <a:chExt cx="1268413" cy="1296987"/>
          </a:xfrm>
          <a:solidFill>
            <a:schemeClr val="accent5">
              <a:lumMod val="25000"/>
            </a:schemeClr>
          </a:solidFill>
        </p:grpSpPr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3556000" y="1731963"/>
              <a:ext cx="20638" cy="180975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13" y="114"/>
                </a:cxn>
                <a:cxn ang="0">
                  <a:pos x="13" y="0"/>
                </a:cxn>
                <a:cxn ang="0">
                  <a:pos x="0" y="8"/>
                </a:cxn>
                <a:cxn ang="0">
                  <a:pos x="0" y="114"/>
                </a:cxn>
              </a:cxnLst>
              <a:rect l="0" t="0" r="r" b="b"/>
              <a:pathLst>
                <a:path w="13" h="114">
                  <a:moveTo>
                    <a:pt x="0" y="114"/>
                  </a:moveTo>
                  <a:lnTo>
                    <a:pt x="13" y="114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449638" y="1793875"/>
              <a:ext cx="20638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3" y="75"/>
                </a:cxn>
                <a:cxn ang="0">
                  <a:pos x="13" y="0"/>
                </a:cxn>
                <a:cxn ang="0">
                  <a:pos x="0" y="8"/>
                </a:cxn>
                <a:cxn ang="0">
                  <a:pos x="0" y="75"/>
                </a:cxn>
              </a:cxnLst>
              <a:rect l="0" t="0" r="r" b="b"/>
              <a:pathLst>
                <a:path w="13" h="75">
                  <a:moveTo>
                    <a:pt x="0" y="75"/>
                  </a:moveTo>
                  <a:lnTo>
                    <a:pt x="13" y="75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3257550" y="1398588"/>
              <a:ext cx="617538" cy="1241425"/>
            </a:xfrm>
            <a:custGeom>
              <a:avLst/>
              <a:gdLst/>
              <a:ahLst/>
              <a:cxnLst>
                <a:cxn ang="0">
                  <a:pos x="28" y="300"/>
                </a:cxn>
                <a:cxn ang="0">
                  <a:pos x="78" y="288"/>
                </a:cxn>
                <a:cxn ang="0">
                  <a:pos x="93" y="156"/>
                </a:cxn>
                <a:cxn ang="0">
                  <a:pos x="137" y="171"/>
                </a:cxn>
                <a:cxn ang="0">
                  <a:pos x="152" y="244"/>
                </a:cxn>
                <a:cxn ang="0">
                  <a:pos x="167" y="96"/>
                </a:cxn>
                <a:cxn ang="0">
                  <a:pos x="212" y="111"/>
                </a:cxn>
                <a:cxn ang="0">
                  <a:pos x="244" y="190"/>
                </a:cxn>
                <a:cxn ang="0">
                  <a:pos x="255" y="193"/>
                </a:cxn>
                <a:cxn ang="0">
                  <a:pos x="272" y="201"/>
                </a:cxn>
                <a:cxn ang="0">
                  <a:pos x="287" y="366"/>
                </a:cxn>
                <a:cxn ang="0">
                  <a:pos x="302" y="141"/>
                </a:cxn>
                <a:cxn ang="0">
                  <a:pos x="347" y="126"/>
                </a:cxn>
                <a:cxn ang="0">
                  <a:pos x="362" y="366"/>
                </a:cxn>
                <a:cxn ang="0">
                  <a:pos x="384" y="381"/>
                </a:cxn>
                <a:cxn ang="0">
                  <a:pos x="347" y="395"/>
                </a:cxn>
                <a:cxn ang="0">
                  <a:pos x="272" y="395"/>
                </a:cxn>
                <a:cxn ang="0">
                  <a:pos x="197" y="395"/>
                </a:cxn>
                <a:cxn ang="0">
                  <a:pos x="123" y="395"/>
                </a:cxn>
                <a:cxn ang="0">
                  <a:pos x="70" y="395"/>
                </a:cxn>
                <a:cxn ang="0">
                  <a:pos x="70" y="366"/>
                </a:cxn>
                <a:cxn ang="0">
                  <a:pos x="78" y="325"/>
                </a:cxn>
                <a:cxn ang="0">
                  <a:pos x="68" y="337"/>
                </a:cxn>
                <a:cxn ang="0">
                  <a:pos x="11" y="381"/>
                </a:cxn>
                <a:cxn ang="0">
                  <a:pos x="0" y="381"/>
                </a:cxn>
                <a:cxn ang="0">
                  <a:pos x="164" y="716"/>
                </a:cxn>
                <a:cxn ang="0">
                  <a:pos x="156" y="884"/>
                </a:cxn>
                <a:cxn ang="0">
                  <a:pos x="229" y="716"/>
                </a:cxn>
                <a:cxn ang="0">
                  <a:pos x="330" y="884"/>
                </a:cxn>
                <a:cxn ang="0">
                  <a:pos x="440" y="716"/>
                </a:cxn>
                <a:cxn ang="0">
                  <a:pos x="0" y="0"/>
                </a:cxn>
                <a:cxn ang="0">
                  <a:pos x="11" y="301"/>
                </a:cxn>
                <a:cxn ang="0">
                  <a:pos x="64" y="606"/>
                </a:cxn>
                <a:cxn ang="0">
                  <a:pos x="268" y="570"/>
                </a:cxn>
                <a:cxn ang="0">
                  <a:pos x="64" y="606"/>
                </a:cxn>
                <a:cxn ang="0">
                  <a:pos x="64" y="542"/>
                </a:cxn>
                <a:cxn ang="0">
                  <a:pos x="348" y="506"/>
                </a:cxn>
              </a:cxnLst>
              <a:rect l="0" t="0" r="r" b="b"/>
              <a:pathLst>
                <a:path w="440" h="884">
                  <a:moveTo>
                    <a:pt x="25" y="301"/>
                  </a:moveTo>
                  <a:cubicBezTo>
                    <a:pt x="26" y="301"/>
                    <a:pt x="27" y="300"/>
                    <a:pt x="28" y="300"/>
                  </a:cubicBezTo>
                  <a:cubicBezTo>
                    <a:pt x="35" y="300"/>
                    <a:pt x="41" y="302"/>
                    <a:pt x="47" y="306"/>
                  </a:cubicBezTo>
                  <a:cubicBezTo>
                    <a:pt x="78" y="288"/>
                    <a:pt x="78" y="288"/>
                    <a:pt x="78" y="288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63"/>
                    <a:pt x="84" y="156"/>
                    <a:pt x="9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31" y="156"/>
                    <a:pt x="137" y="163"/>
                    <a:pt x="137" y="171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2" y="103"/>
                    <a:pt x="159" y="96"/>
                    <a:pt x="167" y="96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206" y="96"/>
                    <a:pt x="212" y="103"/>
                    <a:pt x="212" y="111"/>
                  </a:cubicBezTo>
                  <a:cubicBezTo>
                    <a:pt x="212" y="208"/>
                    <a:pt x="212" y="208"/>
                    <a:pt x="212" y="208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51" y="186"/>
                    <a:pt x="251" y="186"/>
                    <a:pt x="251" y="186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60" y="201"/>
                    <a:pt x="260" y="201"/>
                    <a:pt x="260" y="201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80" y="201"/>
                    <a:pt x="287" y="208"/>
                    <a:pt x="287" y="216"/>
                  </a:cubicBezTo>
                  <a:cubicBezTo>
                    <a:pt x="287" y="366"/>
                    <a:pt x="287" y="366"/>
                    <a:pt x="287" y="366"/>
                  </a:cubicBezTo>
                  <a:cubicBezTo>
                    <a:pt x="302" y="366"/>
                    <a:pt x="302" y="366"/>
                    <a:pt x="302" y="366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2" y="133"/>
                    <a:pt x="309" y="126"/>
                    <a:pt x="317" y="126"/>
                  </a:cubicBezTo>
                  <a:cubicBezTo>
                    <a:pt x="347" y="126"/>
                    <a:pt x="347" y="126"/>
                    <a:pt x="347" y="126"/>
                  </a:cubicBezTo>
                  <a:cubicBezTo>
                    <a:pt x="355" y="126"/>
                    <a:pt x="362" y="133"/>
                    <a:pt x="362" y="141"/>
                  </a:cubicBezTo>
                  <a:cubicBezTo>
                    <a:pt x="362" y="366"/>
                    <a:pt x="362" y="366"/>
                    <a:pt x="362" y="366"/>
                  </a:cubicBezTo>
                  <a:cubicBezTo>
                    <a:pt x="369" y="366"/>
                    <a:pt x="369" y="366"/>
                    <a:pt x="369" y="366"/>
                  </a:cubicBezTo>
                  <a:cubicBezTo>
                    <a:pt x="377" y="366"/>
                    <a:pt x="384" y="372"/>
                    <a:pt x="384" y="381"/>
                  </a:cubicBezTo>
                  <a:cubicBezTo>
                    <a:pt x="384" y="389"/>
                    <a:pt x="377" y="395"/>
                    <a:pt x="369" y="395"/>
                  </a:cubicBezTo>
                  <a:cubicBezTo>
                    <a:pt x="347" y="395"/>
                    <a:pt x="347" y="395"/>
                    <a:pt x="347" y="395"/>
                  </a:cubicBezTo>
                  <a:cubicBezTo>
                    <a:pt x="317" y="395"/>
                    <a:pt x="317" y="395"/>
                    <a:pt x="317" y="395"/>
                  </a:cubicBezTo>
                  <a:cubicBezTo>
                    <a:pt x="272" y="395"/>
                    <a:pt x="272" y="395"/>
                    <a:pt x="272" y="395"/>
                  </a:cubicBezTo>
                  <a:cubicBezTo>
                    <a:pt x="242" y="395"/>
                    <a:pt x="242" y="395"/>
                    <a:pt x="242" y="395"/>
                  </a:cubicBezTo>
                  <a:cubicBezTo>
                    <a:pt x="197" y="395"/>
                    <a:pt x="197" y="395"/>
                    <a:pt x="197" y="395"/>
                  </a:cubicBezTo>
                  <a:cubicBezTo>
                    <a:pt x="167" y="395"/>
                    <a:pt x="167" y="395"/>
                    <a:pt x="167" y="395"/>
                  </a:cubicBezTo>
                  <a:cubicBezTo>
                    <a:pt x="123" y="395"/>
                    <a:pt x="123" y="395"/>
                    <a:pt x="123" y="395"/>
                  </a:cubicBezTo>
                  <a:cubicBezTo>
                    <a:pt x="93" y="395"/>
                    <a:pt x="93" y="395"/>
                    <a:pt x="93" y="395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62" y="395"/>
                    <a:pt x="55" y="389"/>
                    <a:pt x="55" y="381"/>
                  </a:cubicBezTo>
                  <a:cubicBezTo>
                    <a:pt x="55" y="372"/>
                    <a:pt x="62" y="366"/>
                    <a:pt x="70" y="366"/>
                  </a:cubicBezTo>
                  <a:cubicBezTo>
                    <a:pt x="78" y="366"/>
                    <a:pt x="78" y="366"/>
                    <a:pt x="78" y="366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3"/>
                    <a:pt x="68" y="335"/>
                    <a:pt x="68" y="337"/>
                  </a:cubicBezTo>
                  <a:cubicBezTo>
                    <a:pt x="70" y="359"/>
                    <a:pt x="53" y="379"/>
                    <a:pt x="31" y="380"/>
                  </a:cubicBezTo>
                  <a:cubicBezTo>
                    <a:pt x="24" y="381"/>
                    <a:pt x="17" y="381"/>
                    <a:pt x="11" y="381"/>
                  </a:cubicBezTo>
                  <a:cubicBezTo>
                    <a:pt x="11" y="381"/>
                    <a:pt x="11" y="381"/>
                    <a:pt x="11" y="381"/>
                  </a:cubicBezTo>
                  <a:cubicBezTo>
                    <a:pt x="7" y="381"/>
                    <a:pt x="3" y="381"/>
                    <a:pt x="0" y="381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164" y="716"/>
                    <a:pt x="164" y="716"/>
                    <a:pt x="164" y="716"/>
                  </a:cubicBezTo>
                  <a:cubicBezTo>
                    <a:pt x="110" y="884"/>
                    <a:pt x="110" y="884"/>
                    <a:pt x="110" y="884"/>
                  </a:cubicBezTo>
                  <a:cubicBezTo>
                    <a:pt x="156" y="884"/>
                    <a:pt x="156" y="884"/>
                    <a:pt x="156" y="884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29" y="716"/>
                    <a:pt x="229" y="716"/>
                    <a:pt x="229" y="716"/>
                  </a:cubicBezTo>
                  <a:cubicBezTo>
                    <a:pt x="283" y="884"/>
                    <a:pt x="283" y="884"/>
                    <a:pt x="283" y="884"/>
                  </a:cubicBezTo>
                  <a:cubicBezTo>
                    <a:pt x="330" y="884"/>
                    <a:pt x="330" y="884"/>
                    <a:pt x="330" y="884"/>
                  </a:cubicBezTo>
                  <a:cubicBezTo>
                    <a:pt x="276" y="716"/>
                    <a:pt x="276" y="716"/>
                    <a:pt x="276" y="716"/>
                  </a:cubicBezTo>
                  <a:cubicBezTo>
                    <a:pt x="440" y="716"/>
                    <a:pt x="440" y="716"/>
                    <a:pt x="440" y="716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" y="301"/>
                    <a:pt x="7" y="301"/>
                    <a:pt x="11" y="301"/>
                  </a:cubicBezTo>
                  <a:cubicBezTo>
                    <a:pt x="15" y="301"/>
                    <a:pt x="20" y="301"/>
                    <a:pt x="25" y="301"/>
                  </a:cubicBezTo>
                  <a:close/>
                  <a:moveTo>
                    <a:pt x="64" y="606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68" y="570"/>
                    <a:pt x="268" y="570"/>
                    <a:pt x="268" y="570"/>
                  </a:cubicBezTo>
                  <a:cubicBezTo>
                    <a:pt x="268" y="606"/>
                    <a:pt x="268" y="606"/>
                    <a:pt x="268" y="606"/>
                  </a:cubicBezTo>
                  <a:lnTo>
                    <a:pt x="64" y="606"/>
                  </a:lnTo>
                  <a:close/>
                  <a:moveTo>
                    <a:pt x="348" y="542"/>
                  </a:moveTo>
                  <a:cubicBezTo>
                    <a:pt x="64" y="542"/>
                    <a:pt x="64" y="542"/>
                    <a:pt x="64" y="542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348" y="506"/>
                    <a:pt x="348" y="506"/>
                    <a:pt x="348" y="506"/>
                  </a:cubicBezTo>
                  <a:lnTo>
                    <a:pt x="348" y="5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2"/>
            <p:cNvSpPr>
              <a:spLocks noEditPoints="1"/>
            </p:cNvSpPr>
            <p:nvPr/>
          </p:nvSpPr>
          <p:spPr bwMode="auto">
            <a:xfrm>
              <a:off x="2606675" y="1647825"/>
              <a:ext cx="736600" cy="993775"/>
            </a:xfrm>
            <a:custGeom>
              <a:avLst/>
              <a:gdLst/>
              <a:ahLst/>
              <a:cxnLst>
                <a:cxn ang="0">
                  <a:pos x="328" y="228"/>
                </a:cxn>
                <a:cxn ang="0">
                  <a:pos x="327" y="135"/>
                </a:cxn>
                <a:cxn ang="0">
                  <a:pos x="426" y="191"/>
                </a:cxn>
                <a:cxn ang="0">
                  <a:pos x="475" y="196"/>
                </a:cxn>
                <a:cxn ang="0">
                  <a:pos x="495" y="195"/>
                </a:cxn>
                <a:cxn ang="0">
                  <a:pos x="523" y="158"/>
                </a:cxn>
                <a:cxn ang="0">
                  <a:pos x="511" y="138"/>
                </a:cxn>
                <a:cxn ang="0">
                  <a:pos x="489" y="132"/>
                </a:cxn>
                <a:cxn ang="0">
                  <a:pos x="464" y="132"/>
                </a:cxn>
                <a:cxn ang="0">
                  <a:pos x="407" y="116"/>
                </a:cxn>
                <a:cxn ang="0">
                  <a:pos x="332" y="33"/>
                </a:cxn>
                <a:cxn ang="0">
                  <a:pos x="329" y="24"/>
                </a:cxn>
                <a:cxn ang="0">
                  <a:pos x="328" y="23"/>
                </a:cxn>
                <a:cxn ang="0">
                  <a:pos x="296" y="0"/>
                </a:cxn>
                <a:cxn ang="0">
                  <a:pos x="135" y="0"/>
                </a:cxn>
                <a:cxn ang="0">
                  <a:pos x="63" y="38"/>
                </a:cxn>
                <a:cxn ang="0">
                  <a:pos x="0" y="172"/>
                </a:cxn>
                <a:cxn ang="0">
                  <a:pos x="90" y="361"/>
                </a:cxn>
                <a:cxn ang="0">
                  <a:pos x="111" y="354"/>
                </a:cxn>
                <a:cxn ang="0">
                  <a:pos x="160" y="709"/>
                </a:cxn>
                <a:cxn ang="0">
                  <a:pos x="210" y="335"/>
                </a:cxn>
                <a:cxn ang="0">
                  <a:pos x="229" y="660"/>
                </a:cxn>
                <a:cxn ang="0">
                  <a:pos x="328" y="660"/>
                </a:cxn>
                <a:cxn ang="0">
                  <a:pos x="76" y="121"/>
                </a:cxn>
                <a:cxn ang="0">
                  <a:pos x="111" y="228"/>
                </a:cxn>
                <a:cxn ang="0">
                  <a:pos x="64" y="172"/>
                </a:cxn>
                <a:cxn ang="0">
                  <a:pos x="210" y="281"/>
                </a:cxn>
                <a:cxn ang="0">
                  <a:pos x="189" y="188"/>
                </a:cxn>
                <a:cxn ang="0">
                  <a:pos x="196" y="64"/>
                </a:cxn>
                <a:cxn ang="0">
                  <a:pos x="219" y="34"/>
                </a:cxn>
                <a:cxn ang="0">
                  <a:pos x="242" y="64"/>
                </a:cxn>
                <a:cxn ang="0">
                  <a:pos x="250" y="188"/>
                </a:cxn>
                <a:cxn ang="0">
                  <a:pos x="229" y="280"/>
                </a:cxn>
              </a:cxnLst>
              <a:rect l="0" t="0" r="r" b="b"/>
              <a:pathLst>
                <a:path w="525" h="709">
                  <a:moveTo>
                    <a:pt x="328" y="660"/>
                  </a:moveTo>
                  <a:cubicBezTo>
                    <a:pt x="328" y="228"/>
                    <a:pt x="328" y="228"/>
                    <a:pt x="328" y="228"/>
                  </a:cubicBezTo>
                  <a:cubicBezTo>
                    <a:pt x="328" y="226"/>
                    <a:pt x="328" y="224"/>
                    <a:pt x="327" y="221"/>
                  </a:cubicBezTo>
                  <a:cubicBezTo>
                    <a:pt x="327" y="135"/>
                    <a:pt x="327" y="135"/>
                    <a:pt x="327" y="135"/>
                  </a:cubicBezTo>
                  <a:cubicBezTo>
                    <a:pt x="341" y="149"/>
                    <a:pt x="357" y="162"/>
                    <a:pt x="377" y="172"/>
                  </a:cubicBezTo>
                  <a:cubicBezTo>
                    <a:pt x="392" y="180"/>
                    <a:pt x="408" y="186"/>
                    <a:pt x="426" y="191"/>
                  </a:cubicBezTo>
                  <a:cubicBezTo>
                    <a:pt x="438" y="193"/>
                    <a:pt x="451" y="195"/>
                    <a:pt x="464" y="196"/>
                  </a:cubicBezTo>
                  <a:cubicBezTo>
                    <a:pt x="467" y="196"/>
                    <a:pt x="471" y="196"/>
                    <a:pt x="475" y="196"/>
                  </a:cubicBezTo>
                  <a:cubicBezTo>
                    <a:pt x="475" y="196"/>
                    <a:pt x="475" y="196"/>
                    <a:pt x="475" y="196"/>
                  </a:cubicBezTo>
                  <a:cubicBezTo>
                    <a:pt x="481" y="196"/>
                    <a:pt x="488" y="196"/>
                    <a:pt x="495" y="195"/>
                  </a:cubicBezTo>
                  <a:cubicBezTo>
                    <a:pt x="512" y="194"/>
                    <a:pt x="525" y="178"/>
                    <a:pt x="524" y="161"/>
                  </a:cubicBezTo>
                  <a:cubicBezTo>
                    <a:pt x="524" y="160"/>
                    <a:pt x="524" y="159"/>
                    <a:pt x="523" y="158"/>
                  </a:cubicBezTo>
                  <a:cubicBezTo>
                    <a:pt x="523" y="156"/>
                    <a:pt x="522" y="153"/>
                    <a:pt x="521" y="151"/>
                  </a:cubicBezTo>
                  <a:cubicBezTo>
                    <a:pt x="519" y="146"/>
                    <a:pt x="515" y="141"/>
                    <a:pt x="511" y="138"/>
                  </a:cubicBezTo>
                  <a:cubicBezTo>
                    <a:pt x="509" y="136"/>
                    <a:pt x="506" y="135"/>
                    <a:pt x="503" y="133"/>
                  </a:cubicBezTo>
                  <a:cubicBezTo>
                    <a:pt x="499" y="132"/>
                    <a:pt x="494" y="131"/>
                    <a:pt x="489" y="132"/>
                  </a:cubicBezTo>
                  <a:cubicBezTo>
                    <a:pt x="484" y="132"/>
                    <a:pt x="479" y="132"/>
                    <a:pt x="475" y="132"/>
                  </a:cubicBezTo>
                  <a:cubicBezTo>
                    <a:pt x="471" y="132"/>
                    <a:pt x="467" y="132"/>
                    <a:pt x="464" y="132"/>
                  </a:cubicBezTo>
                  <a:cubicBezTo>
                    <a:pt x="451" y="131"/>
                    <a:pt x="440" y="129"/>
                    <a:pt x="430" y="125"/>
                  </a:cubicBezTo>
                  <a:cubicBezTo>
                    <a:pt x="422" y="123"/>
                    <a:pt x="414" y="120"/>
                    <a:pt x="407" y="116"/>
                  </a:cubicBezTo>
                  <a:cubicBezTo>
                    <a:pt x="380" y="101"/>
                    <a:pt x="359" y="78"/>
                    <a:pt x="346" y="58"/>
                  </a:cubicBezTo>
                  <a:cubicBezTo>
                    <a:pt x="340" y="48"/>
                    <a:pt x="335" y="39"/>
                    <a:pt x="332" y="33"/>
                  </a:cubicBezTo>
                  <a:cubicBezTo>
                    <a:pt x="331" y="29"/>
                    <a:pt x="330" y="27"/>
                    <a:pt x="329" y="25"/>
                  </a:cubicBezTo>
                  <a:cubicBezTo>
                    <a:pt x="329" y="25"/>
                    <a:pt x="329" y="24"/>
                    <a:pt x="329" y="24"/>
                  </a:cubicBezTo>
                  <a:cubicBezTo>
                    <a:pt x="328" y="24"/>
                    <a:pt x="328" y="23"/>
                    <a:pt x="328" y="23"/>
                  </a:cubicBezTo>
                  <a:cubicBezTo>
                    <a:pt x="328" y="23"/>
                    <a:pt x="328" y="23"/>
                    <a:pt x="328" y="23"/>
                  </a:cubicBezTo>
                  <a:cubicBezTo>
                    <a:pt x="327" y="19"/>
                    <a:pt x="324" y="15"/>
                    <a:pt x="321" y="11"/>
                  </a:cubicBezTo>
                  <a:cubicBezTo>
                    <a:pt x="315" y="4"/>
                    <a:pt x="306" y="0"/>
                    <a:pt x="29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1" y="1"/>
                    <a:pt x="128" y="1"/>
                    <a:pt x="125" y="2"/>
                  </a:cubicBezTo>
                  <a:cubicBezTo>
                    <a:pt x="123" y="3"/>
                    <a:pt x="94" y="12"/>
                    <a:pt x="63" y="38"/>
                  </a:cubicBezTo>
                  <a:cubicBezTo>
                    <a:pt x="48" y="51"/>
                    <a:pt x="32" y="68"/>
                    <a:pt x="20" y="90"/>
                  </a:cubicBezTo>
                  <a:cubicBezTo>
                    <a:pt x="8" y="113"/>
                    <a:pt x="0" y="140"/>
                    <a:pt x="0" y="172"/>
                  </a:cubicBezTo>
                  <a:cubicBezTo>
                    <a:pt x="0" y="221"/>
                    <a:pt x="18" y="279"/>
                    <a:pt x="64" y="347"/>
                  </a:cubicBezTo>
                  <a:cubicBezTo>
                    <a:pt x="70" y="356"/>
                    <a:pt x="80" y="361"/>
                    <a:pt x="90" y="361"/>
                  </a:cubicBezTo>
                  <a:cubicBezTo>
                    <a:pt x="97" y="361"/>
                    <a:pt x="103" y="360"/>
                    <a:pt x="108" y="356"/>
                  </a:cubicBezTo>
                  <a:cubicBezTo>
                    <a:pt x="109" y="355"/>
                    <a:pt x="110" y="355"/>
                    <a:pt x="111" y="354"/>
                  </a:cubicBezTo>
                  <a:cubicBezTo>
                    <a:pt x="111" y="660"/>
                    <a:pt x="111" y="660"/>
                    <a:pt x="111" y="660"/>
                  </a:cubicBezTo>
                  <a:cubicBezTo>
                    <a:pt x="111" y="687"/>
                    <a:pt x="133" y="709"/>
                    <a:pt x="160" y="709"/>
                  </a:cubicBezTo>
                  <a:cubicBezTo>
                    <a:pt x="188" y="709"/>
                    <a:pt x="210" y="687"/>
                    <a:pt x="210" y="660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29" y="335"/>
                    <a:pt x="229" y="335"/>
                    <a:pt x="229" y="335"/>
                  </a:cubicBezTo>
                  <a:cubicBezTo>
                    <a:pt x="229" y="660"/>
                    <a:pt x="229" y="660"/>
                    <a:pt x="229" y="660"/>
                  </a:cubicBezTo>
                  <a:cubicBezTo>
                    <a:pt x="229" y="687"/>
                    <a:pt x="251" y="709"/>
                    <a:pt x="278" y="709"/>
                  </a:cubicBezTo>
                  <a:cubicBezTo>
                    <a:pt x="306" y="709"/>
                    <a:pt x="328" y="687"/>
                    <a:pt x="328" y="660"/>
                  </a:cubicBezTo>
                  <a:close/>
                  <a:moveTo>
                    <a:pt x="64" y="172"/>
                  </a:moveTo>
                  <a:cubicBezTo>
                    <a:pt x="64" y="151"/>
                    <a:pt x="69" y="135"/>
                    <a:pt x="76" y="121"/>
                  </a:cubicBezTo>
                  <a:cubicBezTo>
                    <a:pt x="85" y="104"/>
                    <a:pt x="98" y="91"/>
                    <a:pt x="111" y="82"/>
                  </a:cubicBezTo>
                  <a:cubicBezTo>
                    <a:pt x="111" y="228"/>
                    <a:pt x="111" y="228"/>
                    <a:pt x="111" y="228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75" y="246"/>
                    <a:pt x="64" y="203"/>
                    <a:pt x="64" y="172"/>
                  </a:cubicBezTo>
                  <a:close/>
                  <a:moveTo>
                    <a:pt x="219" y="292"/>
                  </a:moveTo>
                  <a:cubicBezTo>
                    <a:pt x="210" y="281"/>
                    <a:pt x="210" y="281"/>
                    <a:pt x="210" y="281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9" y="188"/>
                    <a:pt x="189" y="188"/>
                    <a:pt x="189" y="188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34" y="34"/>
                    <a:pt x="234" y="34"/>
                    <a:pt x="234" y="3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50" y="188"/>
                    <a:pt x="250" y="188"/>
                    <a:pt x="250" y="188"/>
                  </a:cubicBezTo>
                  <a:cubicBezTo>
                    <a:pt x="257" y="244"/>
                    <a:pt x="257" y="244"/>
                    <a:pt x="257" y="244"/>
                  </a:cubicBezTo>
                  <a:cubicBezTo>
                    <a:pt x="229" y="280"/>
                    <a:pt x="229" y="280"/>
                    <a:pt x="229" y="280"/>
                  </a:cubicBezTo>
                  <a:lnTo>
                    <a:pt x="219" y="29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2774950" y="1344613"/>
              <a:ext cx="277813" cy="277813"/>
            </a:xfrm>
            <a:custGeom>
              <a:avLst/>
              <a:gdLst/>
              <a:ahLst/>
              <a:cxnLst>
                <a:cxn ang="0">
                  <a:pos x="120" y="186"/>
                </a:cxn>
                <a:cxn ang="0">
                  <a:pos x="187" y="78"/>
                </a:cxn>
                <a:cxn ang="0">
                  <a:pos x="79" y="11"/>
                </a:cxn>
                <a:cxn ang="0">
                  <a:pos x="12" y="119"/>
                </a:cxn>
                <a:cxn ang="0">
                  <a:pos x="120" y="186"/>
                </a:cxn>
              </a:cxnLst>
              <a:rect l="0" t="0" r="r" b="b"/>
              <a:pathLst>
                <a:path w="198" h="198">
                  <a:moveTo>
                    <a:pt x="120" y="186"/>
                  </a:moveTo>
                  <a:cubicBezTo>
                    <a:pt x="168" y="175"/>
                    <a:pt x="198" y="127"/>
                    <a:pt x="187" y="78"/>
                  </a:cubicBezTo>
                  <a:cubicBezTo>
                    <a:pt x="176" y="30"/>
                    <a:pt x="127" y="0"/>
                    <a:pt x="79" y="11"/>
                  </a:cubicBezTo>
                  <a:cubicBezTo>
                    <a:pt x="30" y="22"/>
                    <a:pt x="0" y="71"/>
                    <a:pt x="12" y="119"/>
                  </a:cubicBezTo>
                  <a:cubicBezTo>
                    <a:pt x="23" y="168"/>
                    <a:pt x="71" y="198"/>
                    <a:pt x="120" y="1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3333750" y="1674813"/>
              <a:ext cx="282575" cy="179388"/>
            </a:xfrm>
            <a:custGeom>
              <a:avLst/>
              <a:gdLst/>
              <a:ahLst/>
              <a:cxnLst>
                <a:cxn ang="0">
                  <a:pos x="10" y="127"/>
                </a:cxn>
                <a:cxn ang="0">
                  <a:pos x="24" y="118"/>
                </a:cxn>
                <a:cxn ang="0">
                  <a:pos x="83" y="83"/>
                </a:cxn>
                <a:cxn ang="0">
                  <a:pos x="98" y="74"/>
                </a:cxn>
                <a:cxn ang="0">
                  <a:pos x="158" y="39"/>
                </a:cxn>
                <a:cxn ang="0">
                  <a:pos x="173" y="30"/>
                </a:cxn>
                <a:cxn ang="0">
                  <a:pos x="202" y="13"/>
                </a:cxn>
                <a:cxn ang="0">
                  <a:pos x="196" y="4"/>
                </a:cxn>
                <a:cxn ang="0">
                  <a:pos x="194" y="0"/>
                </a:cxn>
                <a:cxn ang="0">
                  <a:pos x="186" y="4"/>
                </a:cxn>
                <a:cxn ang="0">
                  <a:pos x="176" y="10"/>
                </a:cxn>
                <a:cxn ang="0">
                  <a:pos x="158" y="21"/>
                </a:cxn>
                <a:cxn ang="0">
                  <a:pos x="98" y="56"/>
                </a:cxn>
                <a:cxn ang="0">
                  <a:pos x="83" y="65"/>
                </a:cxn>
                <a:cxn ang="0">
                  <a:pos x="24" y="100"/>
                </a:cxn>
                <a:cxn ang="0">
                  <a:pos x="0" y="114"/>
                </a:cxn>
                <a:cxn ang="0">
                  <a:pos x="10" y="127"/>
                </a:cxn>
              </a:cxnLst>
              <a:rect l="0" t="0" r="r" b="b"/>
              <a:pathLst>
                <a:path w="202" h="127">
                  <a:moveTo>
                    <a:pt x="10" y="127"/>
                  </a:moveTo>
                  <a:cubicBezTo>
                    <a:pt x="24" y="118"/>
                    <a:pt x="24" y="118"/>
                    <a:pt x="24" y="118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58" y="39"/>
                    <a:pt x="158" y="39"/>
                    <a:pt x="158" y="3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4" y="117"/>
                    <a:pt x="8" y="122"/>
                    <a:pt x="10" y="127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616066" y="5674601"/>
            <a:ext cx="320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Achieved</a:t>
            </a:r>
            <a:r>
              <a:rPr lang="en-US" sz="1400" b="1" i="1" dirty="0"/>
              <a:t> 100% key reports</a:t>
            </a:r>
            <a:r>
              <a:rPr lang="en-US" sz="1400" dirty="0"/>
              <a:t> are automated</a:t>
            </a:r>
            <a:endParaRPr lang="en-US" sz="14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457200" y="892630"/>
            <a:ext cx="11332029" cy="2561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337354" y="640756"/>
            <a:ext cx="218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E2156"/>
                </a:solidFill>
                <a:cs typeface="Calibri Light" panose="020F0302020204030204" pitchFamily="34" charset="0"/>
              </a:rPr>
              <a:t>Key Challenges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54" y="1619840"/>
            <a:ext cx="289113" cy="382375"/>
          </a:xfrm>
          <a:prstGeom prst="rect">
            <a:avLst/>
          </a:prstGeom>
        </p:spPr>
      </p:pic>
      <p:sp>
        <p:nvSpPr>
          <p:cNvPr id="87" name="Freeform 354"/>
          <p:cNvSpPr>
            <a:spLocks noEditPoints="1"/>
          </p:cNvSpPr>
          <p:nvPr/>
        </p:nvSpPr>
        <p:spPr bwMode="auto">
          <a:xfrm>
            <a:off x="675853" y="1113041"/>
            <a:ext cx="340405" cy="344028"/>
          </a:xfrm>
          <a:custGeom>
            <a:avLst/>
            <a:gdLst>
              <a:gd name="T0" fmla="*/ 237 w 237"/>
              <a:gd name="T1" fmla="*/ 119 h 238"/>
              <a:gd name="T2" fmla="*/ 27 w 237"/>
              <a:gd name="T3" fmla="*/ 64 h 238"/>
              <a:gd name="T4" fmla="*/ 34 w 237"/>
              <a:gd name="T5" fmla="*/ 69 h 238"/>
              <a:gd name="T6" fmla="*/ 39 w 237"/>
              <a:gd name="T7" fmla="*/ 72 h 238"/>
              <a:gd name="T8" fmla="*/ 42 w 237"/>
              <a:gd name="T9" fmla="*/ 80 h 238"/>
              <a:gd name="T10" fmla="*/ 39 w 237"/>
              <a:gd name="T11" fmla="*/ 92 h 238"/>
              <a:gd name="T12" fmla="*/ 45 w 237"/>
              <a:gd name="T13" fmla="*/ 109 h 238"/>
              <a:gd name="T14" fmla="*/ 62 w 237"/>
              <a:gd name="T15" fmla="*/ 135 h 238"/>
              <a:gd name="T16" fmla="*/ 65 w 237"/>
              <a:gd name="T17" fmla="*/ 133 h 238"/>
              <a:gd name="T18" fmla="*/ 72 w 237"/>
              <a:gd name="T19" fmla="*/ 136 h 238"/>
              <a:gd name="T20" fmla="*/ 90 w 237"/>
              <a:gd name="T21" fmla="*/ 160 h 238"/>
              <a:gd name="T22" fmla="*/ 123 w 237"/>
              <a:gd name="T23" fmla="*/ 174 h 238"/>
              <a:gd name="T24" fmla="*/ 139 w 237"/>
              <a:gd name="T25" fmla="*/ 185 h 238"/>
              <a:gd name="T26" fmla="*/ 131 w 237"/>
              <a:gd name="T27" fmla="*/ 178 h 238"/>
              <a:gd name="T28" fmla="*/ 122 w 237"/>
              <a:gd name="T29" fmla="*/ 157 h 238"/>
              <a:gd name="T30" fmla="*/ 107 w 237"/>
              <a:gd name="T31" fmla="*/ 159 h 238"/>
              <a:gd name="T32" fmla="*/ 102 w 237"/>
              <a:gd name="T33" fmla="*/ 131 h 238"/>
              <a:gd name="T34" fmla="*/ 122 w 237"/>
              <a:gd name="T35" fmla="*/ 126 h 238"/>
              <a:gd name="T36" fmla="*/ 138 w 237"/>
              <a:gd name="T37" fmla="*/ 141 h 238"/>
              <a:gd name="T38" fmla="*/ 145 w 237"/>
              <a:gd name="T39" fmla="*/ 114 h 238"/>
              <a:gd name="T40" fmla="*/ 147 w 237"/>
              <a:gd name="T41" fmla="*/ 105 h 238"/>
              <a:gd name="T42" fmla="*/ 158 w 237"/>
              <a:gd name="T43" fmla="*/ 96 h 238"/>
              <a:gd name="T44" fmla="*/ 173 w 237"/>
              <a:gd name="T45" fmla="*/ 85 h 238"/>
              <a:gd name="T46" fmla="*/ 171 w 237"/>
              <a:gd name="T47" fmla="*/ 79 h 238"/>
              <a:gd name="T48" fmla="*/ 161 w 237"/>
              <a:gd name="T49" fmla="*/ 78 h 238"/>
              <a:gd name="T50" fmla="*/ 187 w 237"/>
              <a:gd name="T51" fmla="*/ 70 h 238"/>
              <a:gd name="T52" fmla="*/ 184 w 237"/>
              <a:gd name="T53" fmla="*/ 64 h 238"/>
              <a:gd name="T54" fmla="*/ 184 w 237"/>
              <a:gd name="T55" fmla="*/ 60 h 238"/>
              <a:gd name="T56" fmla="*/ 175 w 237"/>
              <a:gd name="T57" fmla="*/ 48 h 238"/>
              <a:gd name="T58" fmla="*/ 165 w 237"/>
              <a:gd name="T59" fmla="*/ 52 h 238"/>
              <a:gd name="T60" fmla="*/ 161 w 237"/>
              <a:gd name="T61" fmla="*/ 47 h 238"/>
              <a:gd name="T62" fmla="*/ 153 w 237"/>
              <a:gd name="T63" fmla="*/ 40 h 238"/>
              <a:gd name="T64" fmla="*/ 143 w 237"/>
              <a:gd name="T65" fmla="*/ 50 h 238"/>
              <a:gd name="T66" fmla="*/ 143 w 237"/>
              <a:gd name="T67" fmla="*/ 67 h 238"/>
              <a:gd name="T68" fmla="*/ 135 w 237"/>
              <a:gd name="T69" fmla="*/ 67 h 238"/>
              <a:gd name="T70" fmla="*/ 120 w 237"/>
              <a:gd name="T71" fmla="*/ 56 h 238"/>
              <a:gd name="T72" fmla="*/ 106 w 237"/>
              <a:gd name="T73" fmla="*/ 48 h 238"/>
              <a:gd name="T74" fmla="*/ 111 w 237"/>
              <a:gd name="T75" fmla="*/ 37 h 238"/>
              <a:gd name="T76" fmla="*/ 117 w 237"/>
              <a:gd name="T77" fmla="*/ 30 h 238"/>
              <a:gd name="T78" fmla="*/ 128 w 237"/>
              <a:gd name="T79" fmla="*/ 28 h 238"/>
              <a:gd name="T80" fmla="*/ 134 w 237"/>
              <a:gd name="T81" fmla="*/ 23 h 238"/>
              <a:gd name="T82" fmla="*/ 127 w 237"/>
              <a:gd name="T83" fmla="*/ 23 h 238"/>
              <a:gd name="T84" fmla="*/ 117 w 237"/>
              <a:gd name="T85" fmla="*/ 23 h 238"/>
              <a:gd name="T86" fmla="*/ 103 w 237"/>
              <a:gd name="T87" fmla="*/ 16 h 238"/>
              <a:gd name="T88" fmla="*/ 109 w 237"/>
              <a:gd name="T89" fmla="*/ 21 h 238"/>
              <a:gd name="T90" fmla="*/ 102 w 237"/>
              <a:gd name="T91" fmla="*/ 27 h 238"/>
              <a:gd name="T92" fmla="*/ 75 w 237"/>
              <a:gd name="T93" fmla="*/ 27 h 238"/>
              <a:gd name="T94" fmla="*/ 80 w 237"/>
              <a:gd name="T95" fmla="*/ 21 h 238"/>
              <a:gd name="T96" fmla="*/ 89 w 237"/>
              <a:gd name="T97" fmla="*/ 19 h 238"/>
              <a:gd name="T98" fmla="*/ 137 w 237"/>
              <a:gd name="T99" fmla="*/ 222 h 238"/>
              <a:gd name="T100" fmla="*/ 191 w 237"/>
              <a:gd name="T101" fmla="*/ 192 h 238"/>
              <a:gd name="T102" fmla="*/ 181 w 237"/>
              <a:gd name="T103" fmla="*/ 185 h 238"/>
              <a:gd name="T104" fmla="*/ 176 w 237"/>
              <a:gd name="T105" fmla="*/ 180 h 238"/>
              <a:gd name="T106" fmla="*/ 159 w 237"/>
              <a:gd name="T107" fmla="*/ 182 h 238"/>
              <a:gd name="T108" fmla="*/ 157 w 237"/>
              <a:gd name="T109" fmla="*/ 176 h 238"/>
              <a:gd name="T110" fmla="*/ 149 w 237"/>
              <a:gd name="T111" fmla="*/ 182 h 238"/>
              <a:gd name="T112" fmla="*/ 146 w 237"/>
              <a:gd name="T113" fmla="*/ 187 h 238"/>
              <a:gd name="T114" fmla="*/ 143 w 237"/>
              <a:gd name="T115" fmla="*/ 187 h 238"/>
              <a:gd name="T116" fmla="*/ 142 w 237"/>
              <a:gd name="T117" fmla="*/ 203 h 238"/>
              <a:gd name="T118" fmla="*/ 138 w 237"/>
              <a:gd name="T119" fmla="*/ 211 h 238"/>
              <a:gd name="T120" fmla="*/ 137 w 237"/>
              <a:gd name="T121" fmla="*/ 2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7" h="238">
                <a:moveTo>
                  <a:pt x="0" y="119"/>
                </a:move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5"/>
                  <a:pt x="58" y="16"/>
                  <a:pt x="73" y="10"/>
                </a:cubicBezTo>
                <a:cubicBezTo>
                  <a:pt x="87" y="3"/>
                  <a:pt x="102" y="0"/>
                  <a:pt x="119" y="0"/>
                </a:cubicBezTo>
                <a:cubicBezTo>
                  <a:pt x="135" y="0"/>
                  <a:pt x="150" y="3"/>
                  <a:pt x="164" y="10"/>
                </a:cubicBezTo>
                <a:cubicBezTo>
                  <a:pt x="179" y="16"/>
                  <a:pt x="191" y="25"/>
                  <a:pt x="202" y="35"/>
                </a:cubicBezTo>
                <a:cubicBezTo>
                  <a:pt x="213" y="46"/>
                  <a:pt x="222" y="59"/>
                  <a:pt x="228" y="73"/>
                </a:cubicBezTo>
                <a:cubicBezTo>
                  <a:pt x="234" y="88"/>
                  <a:pt x="237" y="103"/>
                  <a:pt x="237" y="119"/>
                </a:cubicBezTo>
                <a:cubicBezTo>
                  <a:pt x="237" y="135"/>
                  <a:pt x="234" y="151"/>
                  <a:pt x="228" y="165"/>
                </a:cubicBezTo>
                <a:cubicBezTo>
                  <a:pt x="222" y="179"/>
                  <a:pt x="213" y="192"/>
                  <a:pt x="202" y="203"/>
                </a:cubicBezTo>
                <a:cubicBezTo>
                  <a:pt x="191" y="214"/>
                  <a:pt x="179" y="222"/>
                  <a:pt x="164" y="228"/>
                </a:cubicBezTo>
                <a:cubicBezTo>
                  <a:pt x="150" y="235"/>
                  <a:pt x="135" y="238"/>
                  <a:pt x="119" y="238"/>
                </a:cubicBezTo>
                <a:cubicBezTo>
                  <a:pt x="102" y="238"/>
                  <a:pt x="87" y="235"/>
                  <a:pt x="73" y="228"/>
                </a:cubicBezTo>
                <a:cubicBezTo>
                  <a:pt x="58" y="222"/>
                  <a:pt x="46" y="214"/>
                  <a:pt x="35" y="203"/>
                </a:cubicBezTo>
                <a:cubicBezTo>
                  <a:pt x="24" y="192"/>
                  <a:pt x="16" y="179"/>
                  <a:pt x="9" y="165"/>
                </a:cubicBezTo>
                <a:cubicBezTo>
                  <a:pt x="3" y="151"/>
                  <a:pt x="0" y="135"/>
                  <a:pt x="0" y="119"/>
                </a:cubicBezTo>
                <a:close/>
                <a:moveTo>
                  <a:pt x="27" y="64"/>
                </a:moveTo>
                <a:cubicBezTo>
                  <a:pt x="28" y="64"/>
                  <a:pt x="28" y="64"/>
                  <a:pt x="28" y="64"/>
                </a:cubicBezTo>
                <a:cubicBezTo>
                  <a:pt x="28" y="64"/>
                  <a:pt x="29" y="63"/>
                  <a:pt x="30" y="63"/>
                </a:cubicBezTo>
                <a:cubicBezTo>
                  <a:pt x="31" y="63"/>
                  <a:pt x="31" y="63"/>
                  <a:pt x="31" y="64"/>
                </a:cubicBezTo>
                <a:cubicBezTo>
                  <a:pt x="31" y="65"/>
                  <a:pt x="31" y="65"/>
                  <a:pt x="31" y="66"/>
                </a:cubicBezTo>
                <a:cubicBezTo>
                  <a:pt x="30" y="67"/>
                  <a:pt x="31" y="67"/>
                  <a:pt x="32" y="67"/>
                </a:cubicBezTo>
                <a:cubicBezTo>
                  <a:pt x="33" y="67"/>
                  <a:pt x="33" y="67"/>
                  <a:pt x="33" y="66"/>
                </a:cubicBezTo>
                <a:cubicBezTo>
                  <a:pt x="33" y="65"/>
                  <a:pt x="33" y="65"/>
                  <a:pt x="34" y="66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69"/>
                  <a:pt x="34" y="69"/>
                  <a:pt x="33" y="70"/>
                </a:cubicBezTo>
                <a:cubicBezTo>
                  <a:pt x="33" y="70"/>
                  <a:pt x="33" y="70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5" y="71"/>
                  <a:pt x="35" y="71"/>
                  <a:pt x="36" y="71"/>
                </a:cubicBezTo>
                <a:cubicBezTo>
                  <a:pt x="36" y="71"/>
                  <a:pt x="36" y="71"/>
                  <a:pt x="36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2"/>
                  <a:pt x="38" y="72"/>
                </a:cubicBezTo>
                <a:cubicBezTo>
                  <a:pt x="38" y="72"/>
                  <a:pt x="39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2"/>
                  <a:pt x="39" y="73"/>
                  <a:pt x="39" y="73"/>
                </a:cubicBezTo>
                <a:cubicBezTo>
                  <a:pt x="38" y="73"/>
                  <a:pt x="38" y="73"/>
                  <a:pt x="39" y="74"/>
                </a:cubicBezTo>
                <a:cubicBezTo>
                  <a:pt x="42" y="74"/>
                  <a:pt x="42" y="74"/>
                  <a:pt x="42" y="74"/>
                </a:cubicBezTo>
                <a:cubicBezTo>
                  <a:pt x="42" y="75"/>
                  <a:pt x="42" y="75"/>
                  <a:pt x="42" y="75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79"/>
                  <a:pt x="44" y="80"/>
                  <a:pt x="44" y="80"/>
                </a:cubicBezTo>
                <a:cubicBezTo>
                  <a:pt x="44" y="81"/>
                  <a:pt x="43" y="81"/>
                  <a:pt x="43" y="81"/>
                </a:cubicBezTo>
                <a:cubicBezTo>
                  <a:pt x="42" y="81"/>
                  <a:pt x="42" y="81"/>
                  <a:pt x="42" y="81"/>
                </a:cubicBezTo>
                <a:cubicBezTo>
                  <a:pt x="42" y="81"/>
                  <a:pt x="42" y="80"/>
                  <a:pt x="42" y="80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8"/>
                  <a:pt x="41" y="78"/>
                  <a:pt x="40" y="78"/>
                </a:cubicBezTo>
                <a:cubicBezTo>
                  <a:pt x="40" y="78"/>
                  <a:pt x="39" y="78"/>
                  <a:pt x="39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42" y="84"/>
                  <a:pt x="42" y="84"/>
                  <a:pt x="42" y="84"/>
                </a:cubicBezTo>
                <a:cubicBezTo>
                  <a:pt x="41" y="84"/>
                  <a:pt x="40" y="85"/>
                  <a:pt x="40" y="87"/>
                </a:cubicBezTo>
                <a:cubicBezTo>
                  <a:pt x="39" y="90"/>
                  <a:pt x="39" y="91"/>
                  <a:pt x="39" y="92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39" y="99"/>
                  <a:pt x="39" y="99"/>
                  <a:pt x="39" y="99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45" y="106"/>
                  <a:pt x="45" y="106"/>
                  <a:pt x="44" y="107"/>
                </a:cubicBezTo>
                <a:cubicBezTo>
                  <a:pt x="44" y="107"/>
                  <a:pt x="44" y="108"/>
                  <a:pt x="44" y="108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0"/>
                  <a:pt x="45" y="111"/>
                  <a:pt x="46" y="111"/>
                </a:cubicBezTo>
                <a:cubicBezTo>
                  <a:pt x="46" y="112"/>
                  <a:pt x="47" y="112"/>
                  <a:pt x="48" y="113"/>
                </a:cubicBezTo>
                <a:cubicBezTo>
                  <a:pt x="47" y="114"/>
                  <a:pt x="49" y="116"/>
                  <a:pt x="51" y="117"/>
                </a:cubicBezTo>
                <a:cubicBezTo>
                  <a:pt x="53" y="118"/>
                  <a:pt x="54" y="118"/>
                  <a:pt x="55" y="119"/>
                </a:cubicBezTo>
                <a:cubicBezTo>
                  <a:pt x="56" y="121"/>
                  <a:pt x="57" y="123"/>
                  <a:pt x="58" y="126"/>
                </a:cubicBezTo>
                <a:cubicBezTo>
                  <a:pt x="59" y="128"/>
                  <a:pt x="61" y="130"/>
                  <a:pt x="62" y="131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3" y="134"/>
                  <a:pt x="62" y="134"/>
                  <a:pt x="62" y="134"/>
                </a:cubicBezTo>
                <a:cubicBezTo>
                  <a:pt x="61" y="134"/>
                  <a:pt x="61" y="134"/>
                  <a:pt x="62" y="13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6" y="138"/>
                  <a:pt x="67" y="139"/>
                  <a:pt x="67" y="139"/>
                </a:cubicBezTo>
                <a:cubicBezTo>
                  <a:pt x="67" y="140"/>
                  <a:pt x="67" y="140"/>
                  <a:pt x="67" y="140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0" y="141"/>
                  <a:pt x="69" y="140"/>
                  <a:pt x="68" y="138"/>
                </a:cubicBezTo>
                <a:cubicBezTo>
                  <a:pt x="67" y="136"/>
                  <a:pt x="66" y="135"/>
                  <a:pt x="65" y="133"/>
                </a:cubicBezTo>
                <a:cubicBezTo>
                  <a:pt x="64" y="132"/>
                  <a:pt x="63" y="130"/>
                  <a:pt x="62" y="129"/>
                </a:cubicBezTo>
                <a:cubicBezTo>
                  <a:pt x="62" y="128"/>
                  <a:pt x="61" y="127"/>
                  <a:pt x="61" y="127"/>
                </a:cubicBezTo>
                <a:cubicBezTo>
                  <a:pt x="61" y="127"/>
                  <a:pt x="61" y="126"/>
                  <a:pt x="61" y="125"/>
                </a:cubicBezTo>
                <a:cubicBezTo>
                  <a:pt x="61" y="123"/>
                  <a:pt x="61" y="122"/>
                  <a:pt x="60" y="122"/>
                </a:cubicBezTo>
                <a:cubicBezTo>
                  <a:pt x="61" y="122"/>
                  <a:pt x="62" y="123"/>
                  <a:pt x="63" y="123"/>
                </a:cubicBezTo>
                <a:cubicBezTo>
                  <a:pt x="64" y="123"/>
                  <a:pt x="64" y="124"/>
                  <a:pt x="65" y="124"/>
                </a:cubicBezTo>
                <a:cubicBezTo>
                  <a:pt x="65" y="127"/>
                  <a:pt x="66" y="129"/>
                  <a:pt x="68" y="130"/>
                </a:cubicBezTo>
                <a:cubicBezTo>
                  <a:pt x="69" y="132"/>
                  <a:pt x="71" y="133"/>
                  <a:pt x="72" y="135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6"/>
                  <a:pt x="73" y="136"/>
                  <a:pt x="73" y="136"/>
                </a:cubicBezTo>
                <a:cubicBezTo>
                  <a:pt x="73" y="137"/>
                  <a:pt x="74" y="137"/>
                  <a:pt x="74" y="138"/>
                </a:cubicBezTo>
                <a:cubicBezTo>
                  <a:pt x="75" y="140"/>
                  <a:pt x="77" y="142"/>
                  <a:pt x="79" y="145"/>
                </a:cubicBezTo>
                <a:cubicBezTo>
                  <a:pt x="81" y="148"/>
                  <a:pt x="82" y="150"/>
                  <a:pt x="82" y="151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82" y="154"/>
                  <a:pt x="82" y="154"/>
                  <a:pt x="82" y="154"/>
                </a:cubicBezTo>
                <a:cubicBezTo>
                  <a:pt x="82" y="155"/>
                  <a:pt x="83" y="157"/>
                  <a:pt x="85" y="157"/>
                </a:cubicBezTo>
                <a:cubicBezTo>
                  <a:pt x="86" y="158"/>
                  <a:pt x="88" y="159"/>
                  <a:pt x="89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2" y="161"/>
                  <a:pt x="94" y="162"/>
                  <a:pt x="96" y="163"/>
                </a:cubicBezTo>
                <a:cubicBezTo>
                  <a:pt x="98" y="164"/>
                  <a:pt x="100" y="165"/>
                  <a:pt x="102" y="166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7" y="165"/>
                  <a:pt x="108" y="165"/>
                </a:cubicBezTo>
                <a:cubicBezTo>
                  <a:pt x="109" y="166"/>
                  <a:pt x="110" y="167"/>
                  <a:pt x="111" y="168"/>
                </a:cubicBezTo>
                <a:cubicBezTo>
                  <a:pt x="112" y="169"/>
                  <a:pt x="114" y="170"/>
                  <a:pt x="115" y="171"/>
                </a:cubicBezTo>
                <a:cubicBezTo>
                  <a:pt x="117" y="172"/>
                  <a:pt x="118" y="172"/>
                  <a:pt x="120" y="173"/>
                </a:cubicBezTo>
                <a:cubicBezTo>
                  <a:pt x="122" y="172"/>
                  <a:pt x="123" y="172"/>
                  <a:pt x="123" y="173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6" y="178"/>
                  <a:pt x="126" y="178"/>
                  <a:pt x="126" y="178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28" y="181"/>
                  <a:pt x="129" y="182"/>
                  <a:pt x="130" y="183"/>
                </a:cubicBezTo>
                <a:cubicBezTo>
                  <a:pt x="131" y="184"/>
                  <a:pt x="132" y="185"/>
                  <a:pt x="132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4" y="186"/>
                  <a:pt x="135" y="186"/>
                  <a:pt x="135" y="187"/>
                </a:cubicBezTo>
                <a:cubicBezTo>
                  <a:pt x="136" y="188"/>
                  <a:pt x="137" y="189"/>
                  <a:pt x="138" y="189"/>
                </a:cubicBezTo>
                <a:cubicBezTo>
                  <a:pt x="138" y="189"/>
                  <a:pt x="139" y="188"/>
                  <a:pt x="139" y="188"/>
                </a:cubicBezTo>
                <a:cubicBezTo>
                  <a:pt x="139" y="186"/>
                  <a:pt x="139" y="185"/>
                  <a:pt x="139" y="185"/>
                </a:cubicBezTo>
                <a:cubicBezTo>
                  <a:pt x="139" y="184"/>
                  <a:pt x="139" y="184"/>
                  <a:pt x="140" y="184"/>
                </a:cubicBezTo>
                <a:cubicBezTo>
                  <a:pt x="140" y="184"/>
                  <a:pt x="140" y="184"/>
                  <a:pt x="141" y="184"/>
                </a:cubicBezTo>
                <a:cubicBezTo>
                  <a:pt x="141" y="184"/>
                  <a:pt x="141" y="184"/>
                  <a:pt x="141" y="183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0" y="182"/>
                  <a:pt x="140" y="183"/>
                  <a:pt x="140" y="183"/>
                </a:cubicBezTo>
                <a:cubicBezTo>
                  <a:pt x="139" y="184"/>
                  <a:pt x="139" y="184"/>
                  <a:pt x="139" y="183"/>
                </a:cubicBezTo>
                <a:cubicBezTo>
                  <a:pt x="137" y="185"/>
                  <a:pt x="137" y="185"/>
                  <a:pt x="137" y="185"/>
                </a:cubicBezTo>
                <a:cubicBezTo>
                  <a:pt x="134" y="184"/>
                  <a:pt x="134" y="184"/>
                  <a:pt x="134" y="184"/>
                </a:cubicBezTo>
                <a:cubicBezTo>
                  <a:pt x="131" y="178"/>
                  <a:pt x="131" y="178"/>
                  <a:pt x="131" y="178"/>
                </a:cubicBezTo>
                <a:cubicBezTo>
                  <a:pt x="132" y="169"/>
                  <a:pt x="132" y="169"/>
                  <a:pt x="132" y="169"/>
                </a:cubicBezTo>
                <a:cubicBezTo>
                  <a:pt x="132" y="169"/>
                  <a:pt x="132" y="168"/>
                  <a:pt x="131" y="168"/>
                </a:cubicBezTo>
                <a:cubicBezTo>
                  <a:pt x="130" y="167"/>
                  <a:pt x="129" y="167"/>
                  <a:pt x="130" y="167"/>
                </a:cubicBezTo>
                <a:cubicBezTo>
                  <a:pt x="128" y="166"/>
                  <a:pt x="127" y="165"/>
                  <a:pt x="125" y="165"/>
                </a:cubicBezTo>
                <a:cubicBezTo>
                  <a:pt x="124" y="165"/>
                  <a:pt x="123" y="165"/>
                  <a:pt x="122" y="166"/>
                </a:cubicBezTo>
                <a:cubicBezTo>
                  <a:pt x="120" y="166"/>
                  <a:pt x="119" y="166"/>
                  <a:pt x="119" y="165"/>
                </a:cubicBezTo>
                <a:cubicBezTo>
                  <a:pt x="119" y="165"/>
                  <a:pt x="119" y="164"/>
                  <a:pt x="120" y="163"/>
                </a:cubicBezTo>
                <a:cubicBezTo>
                  <a:pt x="120" y="162"/>
                  <a:pt x="120" y="161"/>
                  <a:pt x="121" y="160"/>
                </a:cubicBezTo>
                <a:cubicBezTo>
                  <a:pt x="121" y="159"/>
                  <a:pt x="121" y="158"/>
                  <a:pt x="122" y="157"/>
                </a:cubicBezTo>
                <a:cubicBezTo>
                  <a:pt x="122" y="156"/>
                  <a:pt x="122" y="156"/>
                  <a:pt x="122" y="155"/>
                </a:cubicBezTo>
                <a:cubicBezTo>
                  <a:pt x="124" y="151"/>
                  <a:pt x="124" y="151"/>
                  <a:pt x="124" y="151"/>
                </a:cubicBezTo>
                <a:cubicBezTo>
                  <a:pt x="123" y="151"/>
                  <a:pt x="123" y="151"/>
                  <a:pt x="123" y="15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1" y="150"/>
                  <a:pt x="120" y="150"/>
                  <a:pt x="119" y="151"/>
                </a:cubicBezTo>
                <a:cubicBezTo>
                  <a:pt x="118" y="152"/>
                  <a:pt x="117" y="152"/>
                  <a:pt x="116" y="153"/>
                </a:cubicBezTo>
                <a:cubicBezTo>
                  <a:pt x="116" y="154"/>
                  <a:pt x="115" y="155"/>
                  <a:pt x="114" y="156"/>
                </a:cubicBezTo>
                <a:cubicBezTo>
                  <a:pt x="114" y="156"/>
                  <a:pt x="113" y="157"/>
                  <a:pt x="113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5" y="159"/>
                  <a:pt x="104" y="159"/>
                  <a:pt x="103" y="157"/>
                </a:cubicBezTo>
                <a:cubicBezTo>
                  <a:pt x="103" y="156"/>
                  <a:pt x="102" y="154"/>
                  <a:pt x="101" y="152"/>
                </a:cubicBezTo>
                <a:cubicBezTo>
                  <a:pt x="99" y="150"/>
                  <a:pt x="99" y="149"/>
                  <a:pt x="99" y="147"/>
                </a:cubicBezTo>
                <a:cubicBezTo>
                  <a:pt x="99" y="145"/>
                  <a:pt x="99" y="143"/>
                  <a:pt x="100" y="141"/>
                </a:cubicBezTo>
                <a:cubicBezTo>
                  <a:pt x="101" y="139"/>
                  <a:pt x="101" y="137"/>
                  <a:pt x="99" y="134"/>
                </a:cubicBezTo>
                <a:cubicBezTo>
                  <a:pt x="99" y="134"/>
                  <a:pt x="100" y="134"/>
                  <a:pt x="100" y="134"/>
                </a:cubicBezTo>
                <a:cubicBezTo>
                  <a:pt x="100" y="134"/>
                  <a:pt x="100" y="133"/>
                  <a:pt x="100" y="133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4" y="130"/>
                  <a:pt x="106" y="130"/>
                  <a:pt x="108" y="130"/>
                </a:cubicBezTo>
                <a:cubicBezTo>
                  <a:pt x="110" y="130"/>
                  <a:pt x="112" y="130"/>
                  <a:pt x="112" y="128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0"/>
                  <a:pt x="115" y="130"/>
                  <a:pt x="116" y="129"/>
                </a:cubicBezTo>
                <a:cubicBezTo>
                  <a:pt x="116" y="128"/>
                  <a:pt x="117" y="128"/>
                  <a:pt x="117" y="128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21" y="125"/>
                  <a:pt x="121" y="125"/>
                  <a:pt x="121" y="125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4" y="126"/>
                  <a:pt x="124" y="126"/>
                  <a:pt x="124" y="126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28"/>
                  <a:pt x="128" y="128"/>
                  <a:pt x="129" y="127"/>
                </a:cubicBezTo>
                <a:cubicBezTo>
                  <a:pt x="129" y="127"/>
                  <a:pt x="130" y="127"/>
                  <a:pt x="130" y="127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3" y="131"/>
                  <a:pt x="133" y="132"/>
                  <a:pt x="133" y="132"/>
                </a:cubicBezTo>
                <a:cubicBezTo>
                  <a:pt x="133" y="133"/>
                  <a:pt x="134" y="133"/>
                  <a:pt x="134" y="133"/>
                </a:cubicBezTo>
                <a:cubicBezTo>
                  <a:pt x="134" y="134"/>
                  <a:pt x="134" y="135"/>
                  <a:pt x="135" y="137"/>
                </a:cubicBezTo>
                <a:cubicBezTo>
                  <a:pt x="136" y="140"/>
                  <a:pt x="137" y="141"/>
                  <a:pt x="138" y="141"/>
                </a:cubicBezTo>
                <a:cubicBezTo>
                  <a:pt x="139" y="141"/>
                  <a:pt x="139" y="140"/>
                  <a:pt x="139" y="139"/>
                </a:cubicBezTo>
                <a:cubicBezTo>
                  <a:pt x="139" y="137"/>
                  <a:pt x="139" y="137"/>
                  <a:pt x="139" y="136"/>
                </a:cubicBezTo>
                <a:cubicBezTo>
                  <a:pt x="139" y="134"/>
                  <a:pt x="139" y="132"/>
                  <a:pt x="138" y="130"/>
                </a:cubicBezTo>
                <a:cubicBezTo>
                  <a:pt x="137" y="128"/>
                  <a:pt x="136" y="127"/>
                  <a:pt x="136" y="125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6" y="123"/>
                  <a:pt x="136" y="122"/>
                  <a:pt x="137" y="121"/>
                </a:cubicBezTo>
                <a:cubicBezTo>
                  <a:pt x="139" y="120"/>
                  <a:pt x="139" y="120"/>
                  <a:pt x="139" y="120"/>
                </a:cubicBezTo>
                <a:cubicBezTo>
                  <a:pt x="140" y="119"/>
                  <a:pt x="141" y="118"/>
                  <a:pt x="143" y="117"/>
                </a:cubicBezTo>
                <a:cubicBezTo>
                  <a:pt x="144" y="116"/>
                  <a:pt x="145" y="116"/>
                  <a:pt x="145" y="114"/>
                </a:cubicBezTo>
                <a:cubicBezTo>
                  <a:pt x="147" y="112"/>
                  <a:pt x="147" y="112"/>
                  <a:pt x="147" y="112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8" y="111"/>
                  <a:pt x="148" y="110"/>
                  <a:pt x="148" y="110"/>
                </a:cubicBezTo>
                <a:cubicBezTo>
                  <a:pt x="148" y="109"/>
                  <a:pt x="148" y="109"/>
                  <a:pt x="148" y="109"/>
                </a:cubicBezTo>
                <a:cubicBezTo>
                  <a:pt x="147" y="109"/>
                  <a:pt x="147" y="109"/>
                  <a:pt x="147" y="108"/>
                </a:cubicBezTo>
                <a:cubicBezTo>
                  <a:pt x="146" y="108"/>
                  <a:pt x="146" y="108"/>
                  <a:pt x="145" y="107"/>
                </a:cubicBezTo>
                <a:cubicBezTo>
                  <a:pt x="146" y="107"/>
                  <a:pt x="146" y="107"/>
                  <a:pt x="146" y="107"/>
                </a:cubicBezTo>
                <a:cubicBezTo>
                  <a:pt x="147" y="106"/>
                  <a:pt x="147" y="106"/>
                  <a:pt x="147" y="105"/>
                </a:cubicBezTo>
                <a:cubicBezTo>
                  <a:pt x="147" y="104"/>
                  <a:pt x="147" y="103"/>
                  <a:pt x="147" y="102"/>
                </a:cubicBezTo>
                <a:cubicBezTo>
                  <a:pt x="149" y="101"/>
                  <a:pt x="149" y="101"/>
                  <a:pt x="149" y="101"/>
                </a:cubicBezTo>
                <a:cubicBezTo>
                  <a:pt x="149" y="102"/>
                  <a:pt x="149" y="102"/>
                  <a:pt x="150" y="102"/>
                </a:cubicBezTo>
                <a:cubicBezTo>
                  <a:pt x="150" y="102"/>
                  <a:pt x="151" y="102"/>
                  <a:pt x="151" y="102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2" y="99"/>
                  <a:pt x="152" y="99"/>
                  <a:pt x="152" y="99"/>
                </a:cubicBezTo>
                <a:cubicBezTo>
                  <a:pt x="152" y="99"/>
                  <a:pt x="152" y="99"/>
                  <a:pt x="153" y="98"/>
                </a:cubicBezTo>
                <a:cubicBezTo>
                  <a:pt x="154" y="97"/>
                  <a:pt x="155" y="97"/>
                  <a:pt x="156" y="96"/>
                </a:cubicBezTo>
                <a:cubicBezTo>
                  <a:pt x="157" y="96"/>
                  <a:pt x="157" y="96"/>
                  <a:pt x="158" y="96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95"/>
                  <a:pt x="160" y="94"/>
                  <a:pt x="159" y="94"/>
                </a:cubicBezTo>
                <a:cubicBezTo>
                  <a:pt x="161" y="90"/>
                  <a:pt x="161" y="90"/>
                  <a:pt x="161" y="90"/>
                </a:cubicBezTo>
                <a:cubicBezTo>
                  <a:pt x="163" y="90"/>
                  <a:pt x="164" y="89"/>
                  <a:pt x="164" y="88"/>
                </a:cubicBezTo>
                <a:cubicBezTo>
                  <a:pt x="167" y="88"/>
                  <a:pt x="167" y="88"/>
                  <a:pt x="167" y="88"/>
                </a:cubicBezTo>
                <a:cubicBezTo>
                  <a:pt x="168" y="88"/>
                  <a:pt x="168" y="87"/>
                  <a:pt x="168" y="87"/>
                </a:cubicBezTo>
                <a:cubicBezTo>
                  <a:pt x="168" y="86"/>
                  <a:pt x="168" y="86"/>
                  <a:pt x="168" y="86"/>
                </a:cubicBezTo>
                <a:cubicBezTo>
                  <a:pt x="173" y="85"/>
                  <a:pt x="173" y="85"/>
                  <a:pt x="173" y="85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79"/>
                  <a:pt x="171" y="79"/>
                </a:cubicBezTo>
                <a:cubicBezTo>
                  <a:pt x="171" y="79"/>
                  <a:pt x="170" y="79"/>
                  <a:pt x="170" y="79"/>
                </a:cubicBezTo>
                <a:cubicBezTo>
                  <a:pt x="169" y="79"/>
                  <a:pt x="169" y="79"/>
                  <a:pt x="169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1" y="79"/>
                  <a:pt x="171" y="79"/>
                  <a:pt x="171" y="79"/>
                </a:cubicBezTo>
                <a:cubicBezTo>
                  <a:pt x="171" y="79"/>
                  <a:pt x="172" y="79"/>
                  <a:pt x="173" y="79"/>
                </a:cubicBezTo>
                <a:cubicBezTo>
                  <a:pt x="174" y="79"/>
                  <a:pt x="174" y="78"/>
                  <a:pt x="174" y="77"/>
                </a:cubicBezTo>
                <a:cubicBezTo>
                  <a:pt x="174" y="76"/>
                  <a:pt x="173" y="75"/>
                  <a:pt x="172" y="75"/>
                </a:cubicBezTo>
                <a:cubicBezTo>
                  <a:pt x="170" y="75"/>
                  <a:pt x="168" y="76"/>
                  <a:pt x="166" y="77"/>
                </a:cubicBezTo>
                <a:cubicBezTo>
                  <a:pt x="163" y="78"/>
                  <a:pt x="162" y="79"/>
                  <a:pt x="161" y="81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2" y="79"/>
                  <a:pt x="162" y="79"/>
                  <a:pt x="162" y="79"/>
                </a:cubicBezTo>
                <a:cubicBezTo>
                  <a:pt x="162" y="78"/>
                  <a:pt x="161" y="78"/>
                  <a:pt x="161" y="78"/>
                </a:cubicBezTo>
                <a:cubicBezTo>
                  <a:pt x="160" y="78"/>
                  <a:pt x="159" y="78"/>
                  <a:pt x="160" y="78"/>
                </a:cubicBezTo>
                <a:cubicBezTo>
                  <a:pt x="161" y="78"/>
                  <a:pt x="163" y="77"/>
                  <a:pt x="164" y="77"/>
                </a:cubicBezTo>
                <a:cubicBezTo>
                  <a:pt x="165" y="77"/>
                  <a:pt x="165" y="76"/>
                  <a:pt x="166" y="76"/>
                </a:cubicBezTo>
                <a:cubicBezTo>
                  <a:pt x="167" y="75"/>
                  <a:pt x="167" y="75"/>
                  <a:pt x="168" y="74"/>
                </a:cubicBezTo>
                <a:cubicBezTo>
                  <a:pt x="169" y="74"/>
                  <a:pt x="169" y="73"/>
                  <a:pt x="171" y="73"/>
                </a:cubicBezTo>
                <a:cubicBezTo>
                  <a:pt x="173" y="73"/>
                  <a:pt x="175" y="73"/>
                  <a:pt x="177" y="73"/>
                </a:cubicBezTo>
                <a:cubicBezTo>
                  <a:pt x="179" y="73"/>
                  <a:pt x="182" y="73"/>
                  <a:pt x="184" y="73"/>
                </a:cubicBezTo>
                <a:cubicBezTo>
                  <a:pt x="184" y="72"/>
                  <a:pt x="185" y="72"/>
                  <a:pt x="186" y="72"/>
                </a:cubicBezTo>
                <a:cubicBezTo>
                  <a:pt x="186" y="71"/>
                  <a:pt x="187" y="71"/>
                  <a:pt x="187" y="70"/>
                </a:cubicBezTo>
                <a:cubicBezTo>
                  <a:pt x="190" y="69"/>
                  <a:pt x="190" y="69"/>
                  <a:pt x="190" y="69"/>
                </a:cubicBezTo>
                <a:cubicBezTo>
                  <a:pt x="191" y="70"/>
                  <a:pt x="191" y="70"/>
                  <a:pt x="192" y="69"/>
                </a:cubicBezTo>
                <a:cubicBezTo>
                  <a:pt x="193" y="68"/>
                  <a:pt x="193" y="68"/>
                  <a:pt x="193" y="68"/>
                </a:cubicBezTo>
                <a:cubicBezTo>
                  <a:pt x="193" y="67"/>
                  <a:pt x="193" y="66"/>
                  <a:pt x="192" y="66"/>
                </a:cubicBezTo>
                <a:cubicBezTo>
                  <a:pt x="190" y="65"/>
                  <a:pt x="190" y="65"/>
                  <a:pt x="190" y="64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90" y="62"/>
                  <a:pt x="190" y="62"/>
                  <a:pt x="190" y="62"/>
                </a:cubicBezTo>
                <a:cubicBezTo>
                  <a:pt x="189" y="62"/>
                  <a:pt x="188" y="62"/>
                  <a:pt x="187" y="63"/>
                </a:cubicBezTo>
                <a:cubicBezTo>
                  <a:pt x="185" y="64"/>
                  <a:pt x="184" y="64"/>
                  <a:pt x="184" y="64"/>
                </a:cubicBezTo>
                <a:cubicBezTo>
                  <a:pt x="183" y="65"/>
                  <a:pt x="183" y="65"/>
                  <a:pt x="183" y="64"/>
                </a:cubicBezTo>
                <a:cubicBezTo>
                  <a:pt x="183" y="64"/>
                  <a:pt x="183" y="64"/>
                  <a:pt x="183" y="63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4" y="63"/>
                  <a:pt x="184" y="63"/>
                  <a:pt x="184" y="63"/>
                </a:cubicBezTo>
                <a:cubicBezTo>
                  <a:pt x="188" y="62"/>
                  <a:pt x="188" y="62"/>
                  <a:pt x="188" y="62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8" y="61"/>
                  <a:pt x="188" y="60"/>
                  <a:pt x="187" y="60"/>
                </a:cubicBezTo>
                <a:cubicBezTo>
                  <a:pt x="187" y="60"/>
                  <a:pt x="186" y="60"/>
                  <a:pt x="186" y="60"/>
                </a:cubicBezTo>
                <a:cubicBezTo>
                  <a:pt x="185" y="60"/>
                  <a:pt x="185" y="60"/>
                  <a:pt x="184" y="60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82" y="58"/>
                  <a:pt x="181" y="57"/>
                  <a:pt x="180" y="56"/>
                </a:cubicBezTo>
                <a:cubicBezTo>
                  <a:pt x="179" y="55"/>
                  <a:pt x="178" y="54"/>
                  <a:pt x="178" y="53"/>
                </a:cubicBezTo>
                <a:cubicBezTo>
                  <a:pt x="178" y="53"/>
                  <a:pt x="178" y="52"/>
                  <a:pt x="178" y="52"/>
                </a:cubicBezTo>
                <a:cubicBezTo>
                  <a:pt x="179" y="52"/>
                  <a:pt x="178" y="51"/>
                  <a:pt x="178" y="51"/>
                </a:cubicBezTo>
                <a:cubicBezTo>
                  <a:pt x="177" y="51"/>
                  <a:pt x="177" y="51"/>
                  <a:pt x="177" y="52"/>
                </a:cubicBezTo>
                <a:cubicBezTo>
                  <a:pt x="176" y="52"/>
                  <a:pt x="176" y="51"/>
                  <a:pt x="176" y="51"/>
                </a:cubicBezTo>
                <a:cubicBezTo>
                  <a:pt x="176" y="50"/>
                  <a:pt x="176" y="50"/>
                  <a:pt x="175" y="48"/>
                </a:cubicBezTo>
                <a:cubicBezTo>
                  <a:pt x="175" y="47"/>
                  <a:pt x="174" y="46"/>
                  <a:pt x="173" y="4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8"/>
                  <a:pt x="172" y="49"/>
                  <a:pt x="171" y="49"/>
                </a:cubicBezTo>
                <a:cubicBezTo>
                  <a:pt x="171" y="49"/>
                  <a:pt x="170" y="49"/>
                  <a:pt x="170" y="50"/>
                </a:cubicBezTo>
                <a:cubicBezTo>
                  <a:pt x="170" y="50"/>
                  <a:pt x="170" y="50"/>
                  <a:pt x="170" y="50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166" y="51"/>
                  <a:pt x="166" y="51"/>
                  <a:pt x="166" y="51"/>
                </a:cubicBezTo>
                <a:cubicBezTo>
                  <a:pt x="166" y="52"/>
                  <a:pt x="165" y="52"/>
                  <a:pt x="165" y="52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5" y="52"/>
                  <a:pt x="165" y="52"/>
                  <a:pt x="165" y="51"/>
                </a:cubicBezTo>
                <a:cubicBezTo>
                  <a:pt x="165" y="50"/>
                  <a:pt x="165" y="49"/>
                  <a:pt x="164" y="49"/>
                </a:cubicBezTo>
                <a:cubicBezTo>
                  <a:pt x="162" y="50"/>
                  <a:pt x="162" y="50"/>
                  <a:pt x="162" y="50"/>
                </a:cubicBezTo>
                <a:cubicBezTo>
                  <a:pt x="162" y="50"/>
                  <a:pt x="161" y="50"/>
                  <a:pt x="161" y="50"/>
                </a:cubicBezTo>
                <a:cubicBezTo>
                  <a:pt x="161" y="50"/>
                  <a:pt x="161" y="49"/>
                  <a:pt x="162" y="49"/>
                </a:cubicBezTo>
                <a:cubicBezTo>
                  <a:pt x="162" y="49"/>
                  <a:pt x="162" y="49"/>
                  <a:pt x="162" y="48"/>
                </a:cubicBezTo>
                <a:cubicBezTo>
                  <a:pt x="162" y="48"/>
                  <a:pt x="162" y="47"/>
                  <a:pt x="162" y="47"/>
                </a:cubicBezTo>
                <a:cubicBezTo>
                  <a:pt x="162" y="47"/>
                  <a:pt x="162" y="46"/>
                  <a:pt x="161" y="47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62" y="46"/>
                  <a:pt x="162" y="45"/>
                  <a:pt x="162" y="45"/>
                </a:cubicBezTo>
                <a:cubicBezTo>
                  <a:pt x="162" y="44"/>
                  <a:pt x="161" y="44"/>
                  <a:pt x="161" y="44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42"/>
                  <a:pt x="155" y="41"/>
                  <a:pt x="155" y="41"/>
                </a:cubicBezTo>
                <a:cubicBezTo>
                  <a:pt x="154" y="40"/>
                  <a:pt x="154" y="40"/>
                  <a:pt x="153" y="40"/>
                </a:cubicBezTo>
                <a:cubicBezTo>
                  <a:pt x="151" y="41"/>
                  <a:pt x="151" y="41"/>
                  <a:pt x="151" y="41"/>
                </a:cubicBezTo>
                <a:cubicBezTo>
                  <a:pt x="145" y="39"/>
                  <a:pt x="145" y="39"/>
                  <a:pt x="145" y="39"/>
                </a:cubicBezTo>
                <a:cubicBezTo>
                  <a:pt x="145" y="39"/>
                  <a:pt x="144" y="40"/>
                  <a:pt x="144" y="40"/>
                </a:cubicBezTo>
                <a:cubicBezTo>
                  <a:pt x="144" y="40"/>
                  <a:pt x="143" y="40"/>
                  <a:pt x="143" y="41"/>
                </a:cubicBezTo>
                <a:cubicBezTo>
                  <a:pt x="143" y="41"/>
                  <a:pt x="144" y="42"/>
                  <a:pt x="144" y="42"/>
                </a:cubicBezTo>
                <a:cubicBezTo>
                  <a:pt x="144" y="42"/>
                  <a:pt x="145" y="42"/>
                  <a:pt x="145" y="43"/>
                </a:cubicBezTo>
                <a:cubicBezTo>
                  <a:pt x="145" y="43"/>
                  <a:pt x="145" y="44"/>
                  <a:pt x="145" y="46"/>
                </a:cubicBezTo>
                <a:cubicBezTo>
                  <a:pt x="145" y="48"/>
                  <a:pt x="145" y="48"/>
                  <a:pt x="144" y="48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1"/>
                  <a:pt x="144" y="51"/>
                </a:cubicBezTo>
                <a:cubicBezTo>
                  <a:pt x="144" y="51"/>
                  <a:pt x="145" y="52"/>
                  <a:pt x="145" y="52"/>
                </a:cubicBezTo>
                <a:cubicBezTo>
                  <a:pt x="146" y="52"/>
                  <a:pt x="146" y="53"/>
                  <a:pt x="147" y="54"/>
                </a:cubicBezTo>
                <a:cubicBezTo>
                  <a:pt x="147" y="54"/>
                  <a:pt x="147" y="55"/>
                  <a:pt x="147" y="56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0" y="62"/>
                  <a:pt x="140" y="63"/>
                  <a:pt x="141" y="64"/>
                </a:cubicBezTo>
                <a:cubicBezTo>
                  <a:pt x="141" y="64"/>
                  <a:pt x="142" y="65"/>
                  <a:pt x="142" y="66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43" y="68"/>
                  <a:pt x="143" y="68"/>
                  <a:pt x="142" y="68"/>
                </a:cubicBezTo>
                <a:cubicBezTo>
                  <a:pt x="142" y="69"/>
                  <a:pt x="141" y="69"/>
                  <a:pt x="141" y="69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40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7" y="70"/>
                  <a:pt x="137" y="70"/>
                  <a:pt x="138" y="70"/>
                </a:cubicBezTo>
                <a:cubicBezTo>
                  <a:pt x="138" y="70"/>
                  <a:pt x="138" y="69"/>
                  <a:pt x="138" y="69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4" y="64"/>
                  <a:pt x="134" y="63"/>
                  <a:pt x="134" y="63"/>
                </a:cubicBezTo>
                <a:cubicBezTo>
                  <a:pt x="134" y="63"/>
                  <a:pt x="134" y="62"/>
                  <a:pt x="134" y="61"/>
                </a:cubicBezTo>
                <a:cubicBezTo>
                  <a:pt x="134" y="60"/>
                  <a:pt x="133" y="59"/>
                  <a:pt x="131" y="59"/>
                </a:cubicBezTo>
                <a:cubicBezTo>
                  <a:pt x="130" y="59"/>
                  <a:pt x="128" y="59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4" y="58"/>
                  <a:pt x="122" y="57"/>
                  <a:pt x="120" y="56"/>
                </a:cubicBezTo>
                <a:cubicBezTo>
                  <a:pt x="118" y="55"/>
                  <a:pt x="116" y="54"/>
                  <a:pt x="115" y="54"/>
                </a:cubicBezTo>
                <a:cubicBezTo>
                  <a:pt x="114" y="54"/>
                  <a:pt x="113" y="54"/>
                  <a:pt x="113" y="54"/>
                </a:cubicBezTo>
                <a:cubicBezTo>
                  <a:pt x="112" y="54"/>
                  <a:pt x="111" y="55"/>
                  <a:pt x="110" y="55"/>
                </a:cubicBezTo>
                <a:cubicBezTo>
                  <a:pt x="111" y="55"/>
                  <a:pt x="111" y="54"/>
                  <a:pt x="111" y="53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8" y="50"/>
                  <a:pt x="108" y="50"/>
                  <a:pt x="107" y="50"/>
                </a:cubicBezTo>
                <a:cubicBezTo>
                  <a:pt x="106" y="51"/>
                  <a:pt x="106" y="50"/>
                  <a:pt x="106" y="49"/>
                </a:cubicBezTo>
                <a:cubicBezTo>
                  <a:pt x="106" y="49"/>
                  <a:pt x="106" y="49"/>
                  <a:pt x="106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6" y="46"/>
                  <a:pt x="107" y="45"/>
                </a:cubicBezTo>
                <a:cubicBezTo>
                  <a:pt x="107" y="44"/>
                  <a:pt x="108" y="43"/>
                  <a:pt x="108" y="42"/>
                </a:cubicBezTo>
                <a:cubicBezTo>
                  <a:pt x="109" y="42"/>
                  <a:pt x="109" y="41"/>
                  <a:pt x="109" y="41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0" y="40"/>
                  <a:pt x="111" y="40"/>
                  <a:pt x="112" y="40"/>
                </a:cubicBezTo>
                <a:cubicBezTo>
                  <a:pt x="112" y="39"/>
                  <a:pt x="113" y="39"/>
                  <a:pt x="114" y="39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5" y="37"/>
                  <a:pt x="114" y="37"/>
                  <a:pt x="111" y="37"/>
                </a:cubicBezTo>
                <a:cubicBezTo>
                  <a:pt x="109" y="36"/>
                  <a:pt x="108" y="36"/>
                  <a:pt x="108" y="3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11" y="36"/>
                  <a:pt x="112" y="36"/>
                  <a:pt x="113" y="36"/>
                </a:cubicBezTo>
                <a:cubicBezTo>
                  <a:pt x="114" y="36"/>
                  <a:pt x="115" y="36"/>
                  <a:pt x="116" y="36"/>
                </a:cubicBezTo>
                <a:cubicBezTo>
                  <a:pt x="116" y="36"/>
                  <a:pt x="117" y="35"/>
                  <a:pt x="118" y="35"/>
                </a:cubicBezTo>
                <a:cubicBezTo>
                  <a:pt x="119" y="34"/>
                  <a:pt x="121" y="34"/>
                  <a:pt x="123" y="33"/>
                </a:cubicBezTo>
                <a:cubicBezTo>
                  <a:pt x="123" y="32"/>
                  <a:pt x="121" y="32"/>
                  <a:pt x="119" y="32"/>
                </a:cubicBezTo>
                <a:cubicBezTo>
                  <a:pt x="117" y="31"/>
                  <a:pt x="116" y="31"/>
                  <a:pt x="115" y="30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7" y="30"/>
                  <a:pt x="118" y="31"/>
                  <a:pt x="119" y="31"/>
                </a:cubicBezTo>
                <a:cubicBezTo>
                  <a:pt x="119" y="31"/>
                  <a:pt x="120" y="31"/>
                  <a:pt x="120" y="31"/>
                </a:cubicBezTo>
                <a:cubicBezTo>
                  <a:pt x="120" y="32"/>
                  <a:pt x="120" y="32"/>
                  <a:pt x="121" y="32"/>
                </a:cubicBezTo>
                <a:cubicBezTo>
                  <a:pt x="122" y="32"/>
                  <a:pt x="122" y="32"/>
                  <a:pt x="123" y="32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28"/>
                  <a:pt x="127" y="28"/>
                  <a:pt x="128" y="28"/>
                </a:cubicBezTo>
                <a:cubicBezTo>
                  <a:pt x="128" y="28"/>
                  <a:pt x="128" y="27"/>
                  <a:pt x="128" y="27"/>
                </a:cubicBezTo>
                <a:cubicBezTo>
                  <a:pt x="129" y="27"/>
                  <a:pt x="130" y="28"/>
                  <a:pt x="130" y="28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28"/>
                  <a:pt x="134" y="28"/>
                  <a:pt x="134" y="28"/>
                </a:cubicBezTo>
                <a:cubicBezTo>
                  <a:pt x="134" y="28"/>
                  <a:pt x="134" y="28"/>
                  <a:pt x="135" y="28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34" y="24"/>
                  <a:pt x="133" y="24"/>
                  <a:pt x="133" y="24"/>
                </a:cubicBezTo>
                <a:cubicBezTo>
                  <a:pt x="133" y="24"/>
                  <a:pt x="133" y="23"/>
                  <a:pt x="134" y="23"/>
                </a:cubicBezTo>
                <a:cubicBezTo>
                  <a:pt x="134" y="23"/>
                  <a:pt x="135" y="23"/>
                  <a:pt x="134" y="22"/>
                </a:cubicBezTo>
                <a:cubicBezTo>
                  <a:pt x="134" y="22"/>
                  <a:pt x="133" y="21"/>
                  <a:pt x="132" y="21"/>
                </a:cubicBezTo>
                <a:cubicBezTo>
                  <a:pt x="131" y="20"/>
                  <a:pt x="130" y="20"/>
                  <a:pt x="129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7" y="20"/>
                  <a:pt x="127" y="21"/>
                  <a:pt x="127" y="21"/>
                </a:cubicBezTo>
                <a:cubicBezTo>
                  <a:pt x="127" y="21"/>
                  <a:pt x="127" y="22"/>
                  <a:pt x="128" y="22"/>
                </a:cubicBezTo>
                <a:cubicBezTo>
                  <a:pt x="128" y="22"/>
                  <a:pt x="128" y="22"/>
                  <a:pt x="129" y="22"/>
                </a:cubicBezTo>
                <a:cubicBezTo>
                  <a:pt x="129" y="23"/>
                  <a:pt x="129" y="23"/>
                  <a:pt x="128" y="23"/>
                </a:cubicBezTo>
                <a:cubicBezTo>
                  <a:pt x="128" y="23"/>
                  <a:pt x="127" y="23"/>
                  <a:pt x="127" y="23"/>
                </a:cubicBezTo>
                <a:cubicBezTo>
                  <a:pt x="127" y="23"/>
                  <a:pt x="126" y="24"/>
                  <a:pt x="125" y="25"/>
                </a:cubicBezTo>
                <a:cubicBezTo>
                  <a:pt x="124" y="26"/>
                  <a:pt x="124" y="27"/>
                  <a:pt x="123" y="27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2" y="27"/>
                  <a:pt x="122" y="27"/>
                  <a:pt x="122" y="26"/>
                </a:cubicBezTo>
                <a:cubicBezTo>
                  <a:pt x="122" y="26"/>
                  <a:pt x="121" y="26"/>
                  <a:pt x="121" y="26"/>
                </a:cubicBezTo>
                <a:cubicBezTo>
                  <a:pt x="120" y="26"/>
                  <a:pt x="120" y="25"/>
                  <a:pt x="120" y="25"/>
                </a:cubicBezTo>
                <a:cubicBezTo>
                  <a:pt x="120" y="24"/>
                  <a:pt x="120" y="24"/>
                  <a:pt x="121" y="23"/>
                </a:cubicBezTo>
                <a:cubicBezTo>
                  <a:pt x="121" y="22"/>
                  <a:pt x="121" y="22"/>
                  <a:pt x="119" y="22"/>
                </a:cubicBezTo>
                <a:cubicBezTo>
                  <a:pt x="118" y="22"/>
                  <a:pt x="118" y="22"/>
                  <a:pt x="117" y="23"/>
                </a:cubicBezTo>
                <a:cubicBezTo>
                  <a:pt x="117" y="23"/>
                  <a:pt x="117" y="24"/>
                  <a:pt x="116" y="2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19"/>
                  <a:pt x="110" y="19"/>
                  <a:pt x="111" y="18"/>
                </a:cubicBezTo>
                <a:cubicBezTo>
                  <a:pt x="111" y="18"/>
                  <a:pt x="111" y="17"/>
                  <a:pt x="109" y="16"/>
                </a:cubicBezTo>
                <a:cubicBezTo>
                  <a:pt x="109" y="15"/>
                  <a:pt x="108" y="15"/>
                  <a:pt x="108" y="15"/>
                </a:cubicBezTo>
                <a:cubicBezTo>
                  <a:pt x="107" y="14"/>
                  <a:pt x="107" y="14"/>
                  <a:pt x="106" y="14"/>
                </a:cubicBezTo>
                <a:cubicBezTo>
                  <a:pt x="106" y="14"/>
                  <a:pt x="105" y="14"/>
                  <a:pt x="105" y="15"/>
                </a:cubicBezTo>
                <a:cubicBezTo>
                  <a:pt x="104" y="15"/>
                  <a:pt x="103" y="16"/>
                  <a:pt x="103" y="16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2" y="18"/>
                  <a:pt x="103" y="18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2" y="18"/>
                  <a:pt x="102" y="18"/>
                  <a:pt x="102" y="19"/>
                </a:cubicBezTo>
                <a:cubicBezTo>
                  <a:pt x="102" y="19"/>
                  <a:pt x="103" y="20"/>
                  <a:pt x="104" y="20"/>
                </a:cubicBezTo>
                <a:cubicBezTo>
                  <a:pt x="104" y="20"/>
                  <a:pt x="105" y="20"/>
                  <a:pt x="106" y="20"/>
                </a:cubicBezTo>
                <a:cubicBezTo>
                  <a:pt x="106" y="20"/>
                  <a:pt x="106" y="20"/>
                  <a:pt x="106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4" y="25"/>
                </a:cubicBezTo>
                <a:cubicBezTo>
                  <a:pt x="104" y="26"/>
                  <a:pt x="104" y="26"/>
                  <a:pt x="105" y="27"/>
                </a:cubicBezTo>
                <a:cubicBezTo>
                  <a:pt x="106" y="28"/>
                  <a:pt x="105" y="28"/>
                  <a:pt x="103" y="28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2" y="27"/>
                  <a:pt x="102" y="26"/>
                  <a:pt x="100" y="25"/>
                </a:cubicBezTo>
                <a:cubicBezTo>
                  <a:pt x="98" y="25"/>
                  <a:pt x="96" y="24"/>
                  <a:pt x="94" y="24"/>
                </a:cubicBezTo>
                <a:cubicBezTo>
                  <a:pt x="92" y="24"/>
                  <a:pt x="89" y="24"/>
                  <a:pt x="87" y="24"/>
                </a:cubicBezTo>
                <a:cubicBezTo>
                  <a:pt x="85" y="24"/>
                  <a:pt x="83" y="24"/>
                  <a:pt x="82" y="24"/>
                </a:cubicBezTo>
                <a:cubicBezTo>
                  <a:pt x="77" y="25"/>
                  <a:pt x="77" y="25"/>
                  <a:pt x="77" y="25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7" y="28"/>
                  <a:pt x="77" y="28"/>
                </a:cubicBezTo>
                <a:cubicBezTo>
                  <a:pt x="77" y="29"/>
                  <a:pt x="77" y="29"/>
                  <a:pt x="78" y="29"/>
                </a:cubicBezTo>
                <a:cubicBezTo>
                  <a:pt x="77" y="29"/>
                  <a:pt x="77" y="28"/>
                  <a:pt x="75" y="27"/>
                </a:cubicBezTo>
                <a:cubicBezTo>
                  <a:pt x="74" y="26"/>
                  <a:pt x="74" y="25"/>
                  <a:pt x="73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67" y="25"/>
                  <a:pt x="63" y="27"/>
                  <a:pt x="59" y="30"/>
                </a:cubicBezTo>
                <a:cubicBezTo>
                  <a:pt x="55" y="33"/>
                  <a:pt x="51" y="36"/>
                  <a:pt x="47" y="41"/>
                </a:cubicBezTo>
                <a:cubicBezTo>
                  <a:pt x="43" y="45"/>
                  <a:pt x="39" y="49"/>
                  <a:pt x="35" y="53"/>
                </a:cubicBezTo>
                <a:cubicBezTo>
                  <a:pt x="32" y="57"/>
                  <a:pt x="29" y="61"/>
                  <a:pt x="27" y="64"/>
                </a:cubicBezTo>
                <a:close/>
                <a:moveTo>
                  <a:pt x="72" y="23"/>
                </a:moveTo>
                <a:cubicBezTo>
                  <a:pt x="74" y="23"/>
                  <a:pt x="75" y="23"/>
                  <a:pt x="76" y="22"/>
                </a:cubicBezTo>
                <a:cubicBezTo>
                  <a:pt x="77" y="21"/>
                  <a:pt x="78" y="21"/>
                  <a:pt x="80" y="21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22"/>
                  <a:pt x="82" y="22"/>
                  <a:pt x="82" y="22"/>
                </a:cubicBezTo>
                <a:cubicBezTo>
                  <a:pt x="83" y="22"/>
                  <a:pt x="83" y="22"/>
                  <a:pt x="84" y="23"/>
                </a:cubicBezTo>
                <a:cubicBezTo>
                  <a:pt x="84" y="22"/>
                  <a:pt x="85" y="22"/>
                  <a:pt x="86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9" y="20"/>
                  <a:pt x="89" y="19"/>
                </a:cubicBezTo>
                <a:cubicBezTo>
                  <a:pt x="89" y="18"/>
                  <a:pt x="89" y="18"/>
                  <a:pt x="89" y="18"/>
                </a:cubicBezTo>
                <a:cubicBezTo>
                  <a:pt x="89" y="18"/>
                  <a:pt x="88" y="18"/>
                  <a:pt x="88" y="18"/>
                </a:cubicBezTo>
                <a:cubicBezTo>
                  <a:pt x="87" y="18"/>
                  <a:pt x="86" y="18"/>
                  <a:pt x="86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82" y="19"/>
                  <a:pt x="81" y="19"/>
                  <a:pt x="79" y="20"/>
                </a:cubicBezTo>
                <a:cubicBezTo>
                  <a:pt x="78" y="21"/>
                  <a:pt x="76" y="21"/>
                  <a:pt x="75" y="22"/>
                </a:cubicBezTo>
                <a:cubicBezTo>
                  <a:pt x="74" y="23"/>
                  <a:pt x="73" y="23"/>
                  <a:pt x="72" y="23"/>
                </a:cubicBezTo>
                <a:close/>
                <a:moveTo>
                  <a:pt x="136" y="220"/>
                </a:moveTo>
                <a:cubicBezTo>
                  <a:pt x="136" y="221"/>
                  <a:pt x="136" y="221"/>
                  <a:pt x="137" y="222"/>
                </a:cubicBezTo>
                <a:cubicBezTo>
                  <a:pt x="137" y="222"/>
                  <a:pt x="137" y="223"/>
                  <a:pt x="137" y="223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148" y="222"/>
                  <a:pt x="159" y="219"/>
                  <a:pt x="169" y="213"/>
                </a:cubicBezTo>
                <a:cubicBezTo>
                  <a:pt x="179" y="208"/>
                  <a:pt x="188" y="201"/>
                  <a:pt x="196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5" y="193"/>
                  <a:pt x="194" y="193"/>
                  <a:pt x="194" y="192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3"/>
                  <a:pt x="190" y="193"/>
                  <a:pt x="190" y="193"/>
                </a:cubicBezTo>
                <a:cubicBezTo>
                  <a:pt x="190" y="192"/>
                  <a:pt x="190" y="192"/>
                  <a:pt x="190" y="192"/>
                </a:cubicBezTo>
                <a:cubicBezTo>
                  <a:pt x="190" y="191"/>
                  <a:pt x="189" y="191"/>
                  <a:pt x="188" y="190"/>
                </a:cubicBezTo>
                <a:cubicBezTo>
                  <a:pt x="188" y="190"/>
                  <a:pt x="188" y="190"/>
                  <a:pt x="188" y="190"/>
                </a:cubicBezTo>
                <a:cubicBezTo>
                  <a:pt x="187" y="190"/>
                  <a:pt x="187" y="190"/>
                  <a:pt x="187" y="191"/>
                </a:cubicBezTo>
                <a:cubicBezTo>
                  <a:pt x="187" y="189"/>
                  <a:pt x="187" y="188"/>
                  <a:pt x="186" y="187"/>
                </a:cubicBezTo>
                <a:cubicBezTo>
                  <a:pt x="185" y="186"/>
                  <a:pt x="184" y="185"/>
                  <a:pt x="182" y="185"/>
                </a:cubicBezTo>
                <a:cubicBezTo>
                  <a:pt x="182" y="185"/>
                  <a:pt x="182" y="185"/>
                  <a:pt x="182" y="185"/>
                </a:cubicBezTo>
                <a:cubicBezTo>
                  <a:pt x="181" y="185"/>
                  <a:pt x="181" y="185"/>
                  <a:pt x="181" y="185"/>
                </a:cubicBezTo>
                <a:cubicBezTo>
                  <a:pt x="180" y="185"/>
                  <a:pt x="180" y="185"/>
                  <a:pt x="180" y="185"/>
                </a:cubicBezTo>
                <a:cubicBezTo>
                  <a:pt x="181" y="185"/>
                  <a:pt x="181" y="185"/>
                  <a:pt x="181" y="185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79" y="182"/>
                  <a:pt x="178" y="181"/>
                  <a:pt x="177" y="180"/>
                </a:cubicBezTo>
                <a:cubicBezTo>
                  <a:pt x="176" y="179"/>
                  <a:pt x="176" y="179"/>
                  <a:pt x="176" y="179"/>
                </a:cubicBezTo>
                <a:cubicBezTo>
                  <a:pt x="176" y="180"/>
                  <a:pt x="176" y="180"/>
                  <a:pt x="176" y="180"/>
                </a:cubicBezTo>
                <a:cubicBezTo>
                  <a:pt x="176" y="180"/>
                  <a:pt x="176" y="180"/>
                  <a:pt x="176" y="180"/>
                </a:cubicBezTo>
                <a:cubicBezTo>
                  <a:pt x="174" y="180"/>
                  <a:pt x="173" y="181"/>
                  <a:pt x="172" y="181"/>
                </a:cubicBezTo>
                <a:cubicBezTo>
                  <a:pt x="171" y="181"/>
                  <a:pt x="170" y="180"/>
                  <a:pt x="170" y="180"/>
                </a:cubicBezTo>
                <a:cubicBezTo>
                  <a:pt x="166" y="180"/>
                  <a:pt x="166" y="180"/>
                  <a:pt x="166" y="180"/>
                </a:cubicBezTo>
                <a:cubicBezTo>
                  <a:pt x="166" y="179"/>
                  <a:pt x="166" y="179"/>
                  <a:pt x="165" y="178"/>
                </a:cubicBezTo>
                <a:cubicBezTo>
                  <a:pt x="165" y="178"/>
                  <a:pt x="164" y="177"/>
                  <a:pt x="163" y="177"/>
                </a:cubicBezTo>
                <a:cubicBezTo>
                  <a:pt x="162" y="177"/>
                  <a:pt x="161" y="177"/>
                  <a:pt x="160" y="178"/>
                </a:cubicBezTo>
                <a:cubicBezTo>
                  <a:pt x="159" y="178"/>
                  <a:pt x="159" y="178"/>
                  <a:pt x="158" y="179"/>
                </a:cubicBezTo>
                <a:cubicBezTo>
                  <a:pt x="158" y="180"/>
                  <a:pt x="158" y="180"/>
                  <a:pt x="158" y="181"/>
                </a:cubicBezTo>
                <a:cubicBezTo>
                  <a:pt x="159" y="181"/>
                  <a:pt x="159" y="181"/>
                  <a:pt x="159" y="182"/>
                </a:cubicBezTo>
                <a:cubicBezTo>
                  <a:pt x="159" y="183"/>
                  <a:pt x="159" y="183"/>
                  <a:pt x="159" y="183"/>
                </a:cubicBezTo>
                <a:cubicBezTo>
                  <a:pt x="159" y="184"/>
                  <a:pt x="159" y="184"/>
                  <a:pt x="159" y="184"/>
                </a:cubicBezTo>
                <a:cubicBezTo>
                  <a:pt x="158" y="184"/>
                  <a:pt x="158" y="184"/>
                  <a:pt x="158" y="184"/>
                </a:cubicBezTo>
                <a:cubicBezTo>
                  <a:pt x="158" y="184"/>
                  <a:pt x="158" y="184"/>
                  <a:pt x="158" y="184"/>
                </a:cubicBezTo>
                <a:cubicBezTo>
                  <a:pt x="157" y="182"/>
                  <a:pt x="157" y="182"/>
                  <a:pt x="157" y="182"/>
                </a:cubicBezTo>
                <a:cubicBezTo>
                  <a:pt x="158" y="180"/>
                  <a:pt x="158" y="180"/>
                  <a:pt x="158" y="180"/>
                </a:cubicBezTo>
                <a:cubicBezTo>
                  <a:pt x="158" y="180"/>
                  <a:pt x="158" y="179"/>
                  <a:pt x="158" y="178"/>
                </a:cubicBezTo>
                <a:cubicBezTo>
                  <a:pt x="158" y="178"/>
                  <a:pt x="157" y="177"/>
                  <a:pt x="157" y="17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8"/>
                  <a:pt x="154" y="178"/>
                  <a:pt x="154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52" y="178"/>
                  <a:pt x="152" y="178"/>
                  <a:pt x="152" y="178"/>
                </a:cubicBezTo>
                <a:cubicBezTo>
                  <a:pt x="152" y="179"/>
                  <a:pt x="152" y="179"/>
                  <a:pt x="152" y="179"/>
                </a:cubicBezTo>
                <a:cubicBezTo>
                  <a:pt x="152" y="179"/>
                  <a:pt x="152" y="179"/>
                  <a:pt x="152" y="179"/>
                </a:cubicBezTo>
                <a:cubicBezTo>
                  <a:pt x="151" y="179"/>
                  <a:pt x="151" y="179"/>
                  <a:pt x="151" y="179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49" y="180"/>
                  <a:pt x="149" y="181"/>
                  <a:pt x="149" y="182"/>
                </a:cubicBezTo>
                <a:cubicBezTo>
                  <a:pt x="149" y="182"/>
                  <a:pt x="149" y="182"/>
                  <a:pt x="149" y="182"/>
                </a:cubicBezTo>
                <a:cubicBezTo>
                  <a:pt x="148" y="183"/>
                  <a:pt x="148" y="183"/>
                  <a:pt x="148" y="183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47" y="185"/>
                  <a:pt x="147" y="185"/>
                  <a:pt x="147" y="185"/>
                </a:cubicBezTo>
                <a:cubicBezTo>
                  <a:pt x="147" y="185"/>
                  <a:pt x="147" y="185"/>
                  <a:pt x="146" y="185"/>
                </a:cubicBezTo>
                <a:cubicBezTo>
                  <a:pt x="146" y="185"/>
                  <a:pt x="146" y="185"/>
                  <a:pt x="146" y="185"/>
                </a:cubicBezTo>
                <a:cubicBezTo>
                  <a:pt x="146" y="185"/>
                  <a:pt x="146" y="185"/>
                  <a:pt x="146" y="185"/>
                </a:cubicBezTo>
                <a:cubicBezTo>
                  <a:pt x="146" y="187"/>
                  <a:pt x="146" y="187"/>
                  <a:pt x="146" y="187"/>
                </a:cubicBezTo>
                <a:cubicBezTo>
                  <a:pt x="146" y="187"/>
                  <a:pt x="146" y="187"/>
                  <a:pt x="146" y="187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5" y="185"/>
                  <a:pt x="144" y="184"/>
                  <a:pt x="142" y="183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41" y="184"/>
                  <a:pt x="141" y="184"/>
                  <a:pt x="141" y="184"/>
                </a:cubicBezTo>
                <a:cubicBezTo>
                  <a:pt x="142" y="184"/>
                  <a:pt x="142" y="185"/>
                  <a:pt x="143" y="185"/>
                </a:cubicBezTo>
                <a:cubicBezTo>
                  <a:pt x="143" y="186"/>
                  <a:pt x="144" y="186"/>
                  <a:pt x="144" y="186"/>
                </a:cubicBezTo>
                <a:cubicBezTo>
                  <a:pt x="144" y="186"/>
                  <a:pt x="144" y="186"/>
                  <a:pt x="143" y="186"/>
                </a:cubicBezTo>
                <a:cubicBezTo>
                  <a:pt x="143" y="186"/>
                  <a:pt x="143" y="187"/>
                  <a:pt x="143" y="187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45" y="190"/>
                  <a:pt x="145" y="190"/>
                  <a:pt x="145" y="190"/>
                </a:cubicBezTo>
                <a:cubicBezTo>
                  <a:pt x="145" y="196"/>
                  <a:pt x="145" y="196"/>
                  <a:pt x="145" y="196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5" y="199"/>
                  <a:pt x="145" y="201"/>
                  <a:pt x="143" y="202"/>
                </a:cubicBezTo>
                <a:cubicBezTo>
                  <a:pt x="143" y="201"/>
                  <a:pt x="143" y="201"/>
                  <a:pt x="143" y="201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3"/>
                  <a:pt x="142" y="203"/>
                  <a:pt x="142" y="203"/>
                </a:cubicBezTo>
                <a:cubicBezTo>
                  <a:pt x="142" y="204"/>
                  <a:pt x="142" y="204"/>
                  <a:pt x="142" y="204"/>
                </a:cubicBezTo>
                <a:cubicBezTo>
                  <a:pt x="142" y="204"/>
                  <a:pt x="142" y="204"/>
                  <a:pt x="142" y="204"/>
                </a:cubicBezTo>
                <a:cubicBezTo>
                  <a:pt x="142" y="203"/>
                  <a:pt x="142" y="203"/>
                  <a:pt x="142" y="203"/>
                </a:cubicBezTo>
                <a:cubicBezTo>
                  <a:pt x="141" y="205"/>
                  <a:pt x="141" y="205"/>
                  <a:pt x="141" y="205"/>
                </a:cubicBezTo>
                <a:cubicBezTo>
                  <a:pt x="140" y="206"/>
                  <a:pt x="140" y="206"/>
                  <a:pt x="140" y="206"/>
                </a:cubicBezTo>
                <a:cubicBezTo>
                  <a:pt x="139" y="206"/>
                  <a:pt x="139" y="207"/>
                  <a:pt x="139" y="208"/>
                </a:cubicBezTo>
                <a:cubicBezTo>
                  <a:pt x="139" y="208"/>
                  <a:pt x="139" y="209"/>
                  <a:pt x="138" y="209"/>
                </a:cubicBezTo>
                <a:cubicBezTo>
                  <a:pt x="138" y="210"/>
                  <a:pt x="138" y="210"/>
                  <a:pt x="138" y="210"/>
                </a:cubicBezTo>
                <a:cubicBezTo>
                  <a:pt x="138" y="211"/>
                  <a:pt x="138" y="211"/>
                  <a:pt x="138" y="211"/>
                </a:cubicBezTo>
                <a:cubicBezTo>
                  <a:pt x="138" y="211"/>
                  <a:pt x="137" y="211"/>
                  <a:pt x="137" y="212"/>
                </a:cubicBezTo>
                <a:cubicBezTo>
                  <a:pt x="137" y="212"/>
                  <a:pt x="137" y="212"/>
                  <a:pt x="137" y="213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9" y="215"/>
                  <a:pt x="139" y="215"/>
                  <a:pt x="139" y="215"/>
                </a:cubicBezTo>
                <a:cubicBezTo>
                  <a:pt x="139" y="214"/>
                  <a:pt x="139" y="214"/>
                  <a:pt x="139" y="214"/>
                </a:cubicBezTo>
                <a:cubicBezTo>
                  <a:pt x="140" y="216"/>
                  <a:pt x="140" y="216"/>
                  <a:pt x="140" y="216"/>
                </a:cubicBezTo>
                <a:cubicBezTo>
                  <a:pt x="140" y="216"/>
                  <a:pt x="139" y="216"/>
                  <a:pt x="139" y="217"/>
                </a:cubicBezTo>
                <a:cubicBezTo>
                  <a:pt x="138" y="217"/>
                  <a:pt x="138" y="218"/>
                  <a:pt x="137" y="218"/>
                </a:cubicBezTo>
                <a:cubicBezTo>
                  <a:pt x="137" y="219"/>
                  <a:pt x="136" y="220"/>
                  <a:pt x="136" y="2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169629" y="1129239"/>
            <a:ext cx="26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Issues with Customer Experience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59884" y="1615359"/>
            <a:ext cx="1855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Inadequate Knowledge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76872" y="2090540"/>
            <a:ext cx="2185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Delay in real time reporting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872" y="2109924"/>
            <a:ext cx="392601" cy="284896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164172" y="2532855"/>
            <a:ext cx="260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Lower Margins and high leakages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4172" y="2989416"/>
            <a:ext cx="2549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Absence of Analytical Campaign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307843" y="892629"/>
            <a:ext cx="0" cy="256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593496" y="640756"/>
            <a:ext cx="29561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E2156"/>
                </a:solidFill>
                <a:cs typeface="Calibri Light" panose="020F0302020204030204" pitchFamily="34" charset="0"/>
              </a:rPr>
              <a:t>Engagement Model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488128" y="1037339"/>
            <a:ext cx="269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Engagement Period :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4 Years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790526" y="1038458"/>
            <a:ext cx="3013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Overall Contract Period </a:t>
            </a:r>
            <a:r>
              <a:rPr lang="en-US" b="1" i="1" dirty="0"/>
              <a:t>: </a:t>
            </a:r>
            <a:r>
              <a:rPr lang="en-US" b="1" i="1" dirty="0">
                <a:solidFill>
                  <a:srgbClr val="0070C0"/>
                </a:solidFill>
              </a:rPr>
              <a:t>4 Years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323257" y="1455725"/>
            <a:ext cx="749521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881257" y="3759128"/>
            <a:ext cx="3926597" cy="266890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923977" y="3511040"/>
            <a:ext cx="2036833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Achievements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649548" y="2457948"/>
            <a:ext cx="389158" cy="376042"/>
            <a:chOff x="4283809" y="3686136"/>
            <a:chExt cx="985273" cy="952066"/>
          </a:xfrm>
          <a:solidFill>
            <a:srgbClr val="0070C0"/>
          </a:solidFill>
        </p:grpSpPr>
        <p:sp>
          <p:nvSpPr>
            <p:cNvPr id="160" name="Freeform 471"/>
            <p:cNvSpPr>
              <a:spLocks/>
            </p:cNvSpPr>
            <p:nvPr/>
          </p:nvSpPr>
          <p:spPr bwMode="auto">
            <a:xfrm>
              <a:off x="5158371" y="4472141"/>
              <a:ext cx="110704" cy="166060"/>
            </a:xfrm>
            <a:custGeom>
              <a:avLst/>
              <a:gdLst>
                <a:gd name="T0" fmla="*/ 0 w 26"/>
                <a:gd name="T1" fmla="*/ 25 h 38"/>
                <a:gd name="T2" fmla="*/ 13 w 26"/>
                <a:gd name="T3" fmla="*/ 38 h 38"/>
                <a:gd name="T4" fmla="*/ 13 w 26"/>
                <a:gd name="T5" fmla="*/ 38 h 38"/>
                <a:gd name="T6" fmla="*/ 26 w 26"/>
                <a:gd name="T7" fmla="*/ 25 h 38"/>
                <a:gd name="T8" fmla="*/ 26 w 26"/>
                <a:gd name="T9" fmla="*/ 13 h 38"/>
                <a:gd name="T10" fmla="*/ 13 w 26"/>
                <a:gd name="T11" fmla="*/ 0 h 38"/>
                <a:gd name="T12" fmla="*/ 13 w 26"/>
                <a:gd name="T13" fmla="*/ 0 h 38"/>
                <a:gd name="T14" fmla="*/ 0 w 26"/>
                <a:gd name="T15" fmla="*/ 13 h 38"/>
                <a:gd name="T16" fmla="*/ 0 w 26"/>
                <a:gd name="T1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8">
                  <a:moveTo>
                    <a:pt x="0" y="25"/>
                  </a:moveTo>
                  <a:cubicBezTo>
                    <a:pt x="0" y="32"/>
                    <a:pt x="6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0" y="38"/>
                    <a:pt x="26" y="32"/>
                    <a:pt x="26" y="2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472"/>
            <p:cNvSpPr>
              <a:spLocks/>
            </p:cNvSpPr>
            <p:nvPr/>
          </p:nvSpPr>
          <p:spPr bwMode="auto">
            <a:xfrm>
              <a:off x="4992318" y="4361437"/>
              <a:ext cx="110704" cy="276765"/>
            </a:xfrm>
            <a:custGeom>
              <a:avLst/>
              <a:gdLst>
                <a:gd name="T0" fmla="*/ 0 w 25"/>
                <a:gd name="T1" fmla="*/ 50 h 63"/>
                <a:gd name="T2" fmla="*/ 12 w 25"/>
                <a:gd name="T3" fmla="*/ 63 h 63"/>
                <a:gd name="T4" fmla="*/ 12 w 25"/>
                <a:gd name="T5" fmla="*/ 63 h 63"/>
                <a:gd name="T6" fmla="*/ 25 w 25"/>
                <a:gd name="T7" fmla="*/ 50 h 63"/>
                <a:gd name="T8" fmla="*/ 25 w 25"/>
                <a:gd name="T9" fmla="*/ 12 h 63"/>
                <a:gd name="T10" fmla="*/ 12 w 25"/>
                <a:gd name="T11" fmla="*/ 0 h 63"/>
                <a:gd name="T12" fmla="*/ 12 w 25"/>
                <a:gd name="T13" fmla="*/ 0 h 63"/>
                <a:gd name="T14" fmla="*/ 0 w 25"/>
                <a:gd name="T15" fmla="*/ 12 h 63"/>
                <a:gd name="T16" fmla="*/ 0 w 25"/>
                <a:gd name="T17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3">
                  <a:moveTo>
                    <a:pt x="0" y="50"/>
                  </a:moveTo>
                  <a:cubicBezTo>
                    <a:pt x="0" y="57"/>
                    <a:pt x="5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9" y="63"/>
                    <a:pt x="25" y="57"/>
                    <a:pt x="25" y="5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473"/>
            <p:cNvSpPr>
              <a:spLocks/>
            </p:cNvSpPr>
            <p:nvPr/>
          </p:nvSpPr>
          <p:spPr bwMode="auto">
            <a:xfrm>
              <a:off x="4815191" y="4295014"/>
              <a:ext cx="110704" cy="343187"/>
            </a:xfrm>
            <a:custGeom>
              <a:avLst/>
              <a:gdLst>
                <a:gd name="T0" fmla="*/ 0 w 25"/>
                <a:gd name="T1" fmla="*/ 65 h 78"/>
                <a:gd name="T2" fmla="*/ 12 w 25"/>
                <a:gd name="T3" fmla="*/ 78 h 78"/>
                <a:gd name="T4" fmla="*/ 12 w 25"/>
                <a:gd name="T5" fmla="*/ 78 h 78"/>
                <a:gd name="T6" fmla="*/ 25 w 25"/>
                <a:gd name="T7" fmla="*/ 65 h 78"/>
                <a:gd name="T8" fmla="*/ 25 w 25"/>
                <a:gd name="T9" fmla="*/ 13 h 78"/>
                <a:gd name="T10" fmla="*/ 12 w 25"/>
                <a:gd name="T11" fmla="*/ 0 h 78"/>
                <a:gd name="T12" fmla="*/ 12 w 25"/>
                <a:gd name="T13" fmla="*/ 0 h 78"/>
                <a:gd name="T14" fmla="*/ 0 w 25"/>
                <a:gd name="T15" fmla="*/ 13 h 78"/>
                <a:gd name="T16" fmla="*/ 0 w 25"/>
                <a:gd name="T17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8">
                  <a:moveTo>
                    <a:pt x="0" y="65"/>
                  </a:moveTo>
                  <a:cubicBezTo>
                    <a:pt x="0" y="72"/>
                    <a:pt x="5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9" y="78"/>
                    <a:pt x="25" y="72"/>
                    <a:pt x="25" y="6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474"/>
            <p:cNvSpPr>
              <a:spLocks/>
            </p:cNvSpPr>
            <p:nvPr/>
          </p:nvSpPr>
          <p:spPr bwMode="auto">
            <a:xfrm>
              <a:off x="4649130" y="4361437"/>
              <a:ext cx="110704" cy="276765"/>
            </a:xfrm>
            <a:custGeom>
              <a:avLst/>
              <a:gdLst>
                <a:gd name="T0" fmla="*/ 0 w 25"/>
                <a:gd name="T1" fmla="*/ 50 h 63"/>
                <a:gd name="T2" fmla="*/ 13 w 25"/>
                <a:gd name="T3" fmla="*/ 63 h 63"/>
                <a:gd name="T4" fmla="*/ 13 w 25"/>
                <a:gd name="T5" fmla="*/ 63 h 63"/>
                <a:gd name="T6" fmla="*/ 25 w 25"/>
                <a:gd name="T7" fmla="*/ 50 h 63"/>
                <a:gd name="T8" fmla="*/ 25 w 25"/>
                <a:gd name="T9" fmla="*/ 12 h 63"/>
                <a:gd name="T10" fmla="*/ 13 w 25"/>
                <a:gd name="T11" fmla="*/ 0 h 63"/>
                <a:gd name="T12" fmla="*/ 13 w 25"/>
                <a:gd name="T13" fmla="*/ 0 h 63"/>
                <a:gd name="T14" fmla="*/ 0 w 25"/>
                <a:gd name="T15" fmla="*/ 12 h 63"/>
                <a:gd name="T16" fmla="*/ 0 w 25"/>
                <a:gd name="T17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3">
                  <a:moveTo>
                    <a:pt x="0" y="50"/>
                  </a:moveTo>
                  <a:cubicBezTo>
                    <a:pt x="0" y="57"/>
                    <a:pt x="6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20" y="63"/>
                    <a:pt x="25" y="57"/>
                    <a:pt x="25" y="5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475"/>
            <p:cNvSpPr>
              <a:spLocks/>
            </p:cNvSpPr>
            <p:nvPr/>
          </p:nvSpPr>
          <p:spPr bwMode="auto">
            <a:xfrm>
              <a:off x="4472003" y="4195377"/>
              <a:ext cx="110704" cy="442818"/>
            </a:xfrm>
            <a:custGeom>
              <a:avLst/>
              <a:gdLst>
                <a:gd name="T0" fmla="*/ 0 w 26"/>
                <a:gd name="T1" fmla="*/ 87 h 100"/>
                <a:gd name="T2" fmla="*/ 13 w 26"/>
                <a:gd name="T3" fmla="*/ 100 h 100"/>
                <a:gd name="T4" fmla="*/ 13 w 26"/>
                <a:gd name="T5" fmla="*/ 100 h 100"/>
                <a:gd name="T6" fmla="*/ 26 w 26"/>
                <a:gd name="T7" fmla="*/ 87 h 100"/>
                <a:gd name="T8" fmla="*/ 26 w 26"/>
                <a:gd name="T9" fmla="*/ 13 h 100"/>
                <a:gd name="T10" fmla="*/ 13 w 26"/>
                <a:gd name="T11" fmla="*/ 0 h 100"/>
                <a:gd name="T12" fmla="*/ 13 w 26"/>
                <a:gd name="T13" fmla="*/ 0 h 100"/>
                <a:gd name="T14" fmla="*/ 0 w 26"/>
                <a:gd name="T15" fmla="*/ 13 h 100"/>
                <a:gd name="T16" fmla="*/ 0 w 26"/>
                <a:gd name="T17" fmla="*/ 8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0">
                  <a:moveTo>
                    <a:pt x="0" y="87"/>
                  </a:moveTo>
                  <a:cubicBezTo>
                    <a:pt x="0" y="94"/>
                    <a:pt x="6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20" y="100"/>
                    <a:pt x="26" y="94"/>
                    <a:pt x="26" y="8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476"/>
            <p:cNvSpPr>
              <a:spLocks/>
            </p:cNvSpPr>
            <p:nvPr/>
          </p:nvSpPr>
          <p:spPr bwMode="auto">
            <a:xfrm>
              <a:off x="4305950" y="4040390"/>
              <a:ext cx="110704" cy="597804"/>
            </a:xfrm>
            <a:custGeom>
              <a:avLst/>
              <a:gdLst>
                <a:gd name="T0" fmla="*/ 0 w 26"/>
                <a:gd name="T1" fmla="*/ 123 h 136"/>
                <a:gd name="T2" fmla="*/ 13 w 26"/>
                <a:gd name="T3" fmla="*/ 136 h 136"/>
                <a:gd name="T4" fmla="*/ 13 w 26"/>
                <a:gd name="T5" fmla="*/ 136 h 136"/>
                <a:gd name="T6" fmla="*/ 26 w 26"/>
                <a:gd name="T7" fmla="*/ 123 h 136"/>
                <a:gd name="T8" fmla="*/ 26 w 26"/>
                <a:gd name="T9" fmla="*/ 13 h 136"/>
                <a:gd name="T10" fmla="*/ 13 w 26"/>
                <a:gd name="T11" fmla="*/ 0 h 136"/>
                <a:gd name="T12" fmla="*/ 13 w 26"/>
                <a:gd name="T13" fmla="*/ 0 h 136"/>
                <a:gd name="T14" fmla="*/ 0 w 26"/>
                <a:gd name="T15" fmla="*/ 13 h 136"/>
                <a:gd name="T16" fmla="*/ 0 w 26"/>
                <a:gd name="T17" fmla="*/ 1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36">
                  <a:moveTo>
                    <a:pt x="0" y="123"/>
                  </a:moveTo>
                  <a:cubicBezTo>
                    <a:pt x="0" y="130"/>
                    <a:pt x="6" y="136"/>
                    <a:pt x="13" y="136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20" y="136"/>
                    <a:pt x="26" y="130"/>
                    <a:pt x="26" y="1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477"/>
            <p:cNvSpPr>
              <a:spLocks/>
            </p:cNvSpPr>
            <p:nvPr/>
          </p:nvSpPr>
          <p:spPr bwMode="auto">
            <a:xfrm>
              <a:off x="4283809" y="3686136"/>
              <a:ext cx="974199" cy="509241"/>
            </a:xfrm>
            <a:custGeom>
              <a:avLst/>
              <a:gdLst>
                <a:gd name="T0" fmla="*/ 204 w 220"/>
                <a:gd name="T1" fmla="*/ 116 h 116"/>
                <a:gd name="T2" fmla="*/ 195 w 220"/>
                <a:gd name="T3" fmla="*/ 113 h 116"/>
                <a:gd name="T4" fmla="*/ 125 w 220"/>
                <a:gd name="T5" fmla="*/ 60 h 116"/>
                <a:gd name="T6" fmla="*/ 104 w 220"/>
                <a:gd name="T7" fmla="*/ 84 h 116"/>
                <a:gd name="T8" fmla="*/ 85 w 220"/>
                <a:gd name="T9" fmla="*/ 86 h 116"/>
                <a:gd name="T10" fmla="*/ 7 w 220"/>
                <a:gd name="T11" fmla="*/ 27 h 116"/>
                <a:gd name="T12" fmla="*/ 5 w 220"/>
                <a:gd name="T13" fmla="*/ 7 h 116"/>
                <a:gd name="T14" fmla="*/ 25 w 220"/>
                <a:gd name="T15" fmla="*/ 5 h 116"/>
                <a:gd name="T16" fmla="*/ 92 w 220"/>
                <a:gd name="T17" fmla="*/ 55 h 116"/>
                <a:gd name="T18" fmla="*/ 112 w 220"/>
                <a:gd name="T19" fmla="*/ 31 h 116"/>
                <a:gd name="T20" fmla="*/ 132 w 220"/>
                <a:gd name="T21" fmla="*/ 29 h 116"/>
                <a:gd name="T22" fmla="*/ 213 w 220"/>
                <a:gd name="T23" fmla="*/ 91 h 116"/>
                <a:gd name="T24" fmla="*/ 215 w 220"/>
                <a:gd name="T25" fmla="*/ 111 h 116"/>
                <a:gd name="T26" fmla="*/ 204 w 220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116">
                  <a:moveTo>
                    <a:pt x="204" y="116"/>
                  </a:moveTo>
                  <a:cubicBezTo>
                    <a:pt x="201" y="116"/>
                    <a:pt x="198" y="115"/>
                    <a:pt x="195" y="113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0" y="89"/>
                    <a:pt x="91" y="90"/>
                    <a:pt x="85" y="8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" y="22"/>
                    <a:pt x="0" y="14"/>
                    <a:pt x="5" y="7"/>
                  </a:cubicBezTo>
                  <a:cubicBezTo>
                    <a:pt x="9" y="1"/>
                    <a:pt x="18" y="0"/>
                    <a:pt x="25" y="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7" y="26"/>
                    <a:pt x="126" y="25"/>
                    <a:pt x="132" y="29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9" y="96"/>
                    <a:pt x="220" y="105"/>
                    <a:pt x="215" y="111"/>
                  </a:cubicBezTo>
                  <a:cubicBezTo>
                    <a:pt x="212" y="114"/>
                    <a:pt x="208" y="116"/>
                    <a:pt x="204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478"/>
            <p:cNvSpPr>
              <a:spLocks/>
            </p:cNvSpPr>
            <p:nvPr/>
          </p:nvSpPr>
          <p:spPr bwMode="auto">
            <a:xfrm>
              <a:off x="4948036" y="3907545"/>
              <a:ext cx="321046" cy="321046"/>
            </a:xfrm>
            <a:custGeom>
              <a:avLst/>
              <a:gdLst>
                <a:gd name="T0" fmla="*/ 0 w 29"/>
                <a:gd name="T1" fmla="*/ 22 h 29"/>
                <a:gd name="T2" fmla="*/ 19 w 29"/>
                <a:gd name="T3" fmla="*/ 19 h 29"/>
                <a:gd name="T4" fmla="*/ 17 w 29"/>
                <a:gd name="T5" fmla="*/ 0 h 29"/>
                <a:gd name="T6" fmla="*/ 26 w 29"/>
                <a:gd name="T7" fmla="*/ 7 h 29"/>
                <a:gd name="T8" fmla="*/ 29 w 29"/>
                <a:gd name="T9" fmla="*/ 26 h 29"/>
                <a:gd name="T10" fmla="*/ 10 w 29"/>
                <a:gd name="T11" fmla="*/ 29 h 29"/>
                <a:gd name="T12" fmla="*/ 0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0" y="22"/>
                  </a:moveTo>
                  <a:lnTo>
                    <a:pt x="19" y="19"/>
                  </a:lnTo>
                  <a:lnTo>
                    <a:pt x="17" y="0"/>
                  </a:lnTo>
                  <a:lnTo>
                    <a:pt x="26" y="7"/>
                  </a:lnTo>
                  <a:lnTo>
                    <a:pt x="29" y="26"/>
                  </a:lnTo>
                  <a:lnTo>
                    <a:pt x="10" y="29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96929" y="2970793"/>
            <a:ext cx="302895" cy="386775"/>
            <a:chOff x="8609981" y="924137"/>
            <a:chExt cx="798712" cy="1019893"/>
          </a:xfrm>
          <a:solidFill>
            <a:srgbClr val="0070C0"/>
          </a:solidFill>
        </p:grpSpPr>
        <p:sp>
          <p:nvSpPr>
            <p:cNvPr id="169" name="Freeform 547"/>
            <p:cNvSpPr>
              <a:spLocks noEditPoints="1"/>
            </p:cNvSpPr>
            <p:nvPr/>
          </p:nvSpPr>
          <p:spPr bwMode="auto">
            <a:xfrm>
              <a:off x="8609981" y="924137"/>
              <a:ext cx="798712" cy="1019893"/>
            </a:xfrm>
            <a:custGeom>
              <a:avLst/>
              <a:gdLst>
                <a:gd name="T0" fmla="*/ 0 w 164"/>
                <a:gd name="T1" fmla="*/ 0 h 209"/>
                <a:gd name="T2" fmla="*/ 0 w 164"/>
                <a:gd name="T3" fmla="*/ 62 h 209"/>
                <a:gd name="T4" fmla="*/ 0 w 164"/>
                <a:gd name="T5" fmla="*/ 98 h 209"/>
                <a:gd name="T6" fmla="*/ 0 w 164"/>
                <a:gd name="T7" fmla="*/ 209 h 209"/>
                <a:gd name="T8" fmla="*/ 164 w 164"/>
                <a:gd name="T9" fmla="*/ 209 h 209"/>
                <a:gd name="T10" fmla="*/ 164 w 164"/>
                <a:gd name="T11" fmla="*/ 98 h 209"/>
                <a:gd name="T12" fmla="*/ 164 w 164"/>
                <a:gd name="T13" fmla="*/ 62 h 209"/>
                <a:gd name="T14" fmla="*/ 164 w 164"/>
                <a:gd name="T15" fmla="*/ 0 h 209"/>
                <a:gd name="T16" fmla="*/ 0 w 164"/>
                <a:gd name="T17" fmla="*/ 0 h 209"/>
                <a:gd name="T18" fmla="*/ 154 w 164"/>
                <a:gd name="T19" fmla="*/ 62 h 209"/>
                <a:gd name="T20" fmla="*/ 154 w 164"/>
                <a:gd name="T21" fmla="*/ 194 h 209"/>
                <a:gd name="T22" fmla="*/ 154 w 164"/>
                <a:gd name="T23" fmla="*/ 195 h 209"/>
                <a:gd name="T24" fmla="*/ 10 w 164"/>
                <a:gd name="T25" fmla="*/ 195 h 209"/>
                <a:gd name="T26" fmla="*/ 10 w 164"/>
                <a:gd name="T27" fmla="*/ 193 h 209"/>
                <a:gd name="T28" fmla="*/ 10 w 164"/>
                <a:gd name="T29" fmla="*/ 98 h 209"/>
                <a:gd name="T30" fmla="*/ 11 w 164"/>
                <a:gd name="T31" fmla="*/ 98 h 209"/>
                <a:gd name="T32" fmla="*/ 11 w 164"/>
                <a:gd name="T33" fmla="*/ 15 h 209"/>
                <a:gd name="T34" fmla="*/ 11 w 164"/>
                <a:gd name="T35" fmla="*/ 14 h 209"/>
                <a:gd name="T36" fmla="*/ 154 w 164"/>
                <a:gd name="T37" fmla="*/ 14 h 209"/>
                <a:gd name="T38" fmla="*/ 154 w 164"/>
                <a:gd name="T39" fmla="*/ 16 h 209"/>
                <a:gd name="T40" fmla="*/ 154 w 164"/>
                <a:gd name="T41" fmla="*/ 6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09">
                  <a:moveTo>
                    <a:pt x="0" y="0"/>
                  </a:moveTo>
                  <a:cubicBezTo>
                    <a:pt x="0" y="21"/>
                    <a:pt x="0" y="42"/>
                    <a:pt x="0" y="62"/>
                  </a:cubicBezTo>
                  <a:cubicBezTo>
                    <a:pt x="0" y="74"/>
                    <a:pt x="0" y="86"/>
                    <a:pt x="0" y="98"/>
                  </a:cubicBezTo>
                  <a:cubicBezTo>
                    <a:pt x="0" y="136"/>
                    <a:pt x="0" y="185"/>
                    <a:pt x="0" y="209"/>
                  </a:cubicBezTo>
                  <a:cubicBezTo>
                    <a:pt x="55" y="209"/>
                    <a:pt x="110" y="209"/>
                    <a:pt x="164" y="209"/>
                  </a:cubicBezTo>
                  <a:cubicBezTo>
                    <a:pt x="164" y="185"/>
                    <a:pt x="164" y="136"/>
                    <a:pt x="164" y="98"/>
                  </a:cubicBezTo>
                  <a:cubicBezTo>
                    <a:pt x="164" y="86"/>
                    <a:pt x="164" y="74"/>
                    <a:pt x="164" y="62"/>
                  </a:cubicBezTo>
                  <a:cubicBezTo>
                    <a:pt x="164" y="42"/>
                    <a:pt x="164" y="21"/>
                    <a:pt x="164" y="0"/>
                  </a:cubicBezTo>
                  <a:cubicBezTo>
                    <a:pt x="110" y="0"/>
                    <a:pt x="55" y="0"/>
                    <a:pt x="0" y="0"/>
                  </a:cubicBezTo>
                  <a:close/>
                  <a:moveTo>
                    <a:pt x="154" y="62"/>
                  </a:moveTo>
                  <a:cubicBezTo>
                    <a:pt x="154" y="90"/>
                    <a:pt x="154" y="166"/>
                    <a:pt x="154" y="194"/>
                  </a:cubicBezTo>
                  <a:cubicBezTo>
                    <a:pt x="154" y="194"/>
                    <a:pt x="154" y="195"/>
                    <a:pt x="154" y="195"/>
                  </a:cubicBezTo>
                  <a:cubicBezTo>
                    <a:pt x="106" y="195"/>
                    <a:pt x="58" y="195"/>
                    <a:pt x="10" y="195"/>
                  </a:cubicBezTo>
                  <a:cubicBezTo>
                    <a:pt x="10" y="195"/>
                    <a:pt x="10" y="194"/>
                    <a:pt x="10" y="193"/>
                  </a:cubicBezTo>
                  <a:cubicBezTo>
                    <a:pt x="10" y="174"/>
                    <a:pt x="10" y="132"/>
                    <a:pt x="10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1" y="71"/>
                    <a:pt x="11" y="43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59" y="14"/>
                    <a:pt x="106" y="14"/>
                    <a:pt x="154" y="14"/>
                  </a:cubicBezTo>
                  <a:cubicBezTo>
                    <a:pt x="154" y="14"/>
                    <a:pt x="154" y="15"/>
                    <a:pt x="154" y="16"/>
                  </a:cubicBezTo>
                  <a:cubicBezTo>
                    <a:pt x="154" y="31"/>
                    <a:pt x="154" y="47"/>
                    <a:pt x="15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548"/>
            <p:cNvSpPr>
              <a:spLocks noEditPoints="1"/>
            </p:cNvSpPr>
            <p:nvPr/>
          </p:nvSpPr>
          <p:spPr bwMode="auto">
            <a:xfrm>
              <a:off x="8732859" y="1243620"/>
              <a:ext cx="552956" cy="442361"/>
            </a:xfrm>
            <a:custGeom>
              <a:avLst/>
              <a:gdLst>
                <a:gd name="T0" fmla="*/ 0 w 114"/>
                <a:gd name="T1" fmla="*/ 33 h 90"/>
                <a:gd name="T2" fmla="*/ 0 w 114"/>
                <a:gd name="T3" fmla="*/ 62 h 90"/>
                <a:gd name="T4" fmla="*/ 114 w 114"/>
                <a:gd name="T5" fmla="*/ 90 h 90"/>
                <a:gd name="T6" fmla="*/ 114 w 114"/>
                <a:gd name="T7" fmla="*/ 58 h 90"/>
                <a:gd name="T8" fmla="*/ 114 w 114"/>
                <a:gd name="T9" fmla="*/ 29 h 90"/>
                <a:gd name="T10" fmla="*/ 0 w 114"/>
                <a:gd name="T11" fmla="*/ 0 h 90"/>
                <a:gd name="T12" fmla="*/ 5 w 114"/>
                <a:gd name="T13" fmla="*/ 62 h 90"/>
                <a:gd name="T14" fmla="*/ 69 w 114"/>
                <a:gd name="T15" fmla="*/ 72 h 90"/>
                <a:gd name="T16" fmla="*/ 5 w 114"/>
                <a:gd name="T17" fmla="*/ 62 h 90"/>
                <a:gd name="T18" fmla="*/ 5 w 114"/>
                <a:gd name="T19" fmla="*/ 86 h 90"/>
                <a:gd name="T20" fmla="*/ 69 w 114"/>
                <a:gd name="T21" fmla="*/ 77 h 90"/>
                <a:gd name="T22" fmla="*/ 109 w 114"/>
                <a:gd name="T23" fmla="*/ 86 h 90"/>
                <a:gd name="T24" fmla="*/ 74 w 114"/>
                <a:gd name="T25" fmla="*/ 77 h 90"/>
                <a:gd name="T26" fmla="*/ 109 w 114"/>
                <a:gd name="T27" fmla="*/ 86 h 90"/>
                <a:gd name="T28" fmla="*/ 74 w 114"/>
                <a:gd name="T29" fmla="*/ 72 h 90"/>
                <a:gd name="T30" fmla="*/ 109 w 114"/>
                <a:gd name="T31" fmla="*/ 62 h 90"/>
                <a:gd name="T32" fmla="*/ 74 w 114"/>
                <a:gd name="T33" fmla="*/ 43 h 90"/>
                <a:gd name="T34" fmla="*/ 109 w 114"/>
                <a:gd name="T35" fmla="*/ 34 h 90"/>
                <a:gd name="T36" fmla="*/ 74 w 114"/>
                <a:gd name="T37" fmla="*/ 43 h 90"/>
                <a:gd name="T38" fmla="*/ 109 w 114"/>
                <a:gd name="T39" fmla="*/ 57 h 90"/>
                <a:gd name="T40" fmla="*/ 74 w 114"/>
                <a:gd name="T41" fmla="*/ 48 h 90"/>
                <a:gd name="T42" fmla="*/ 5 w 114"/>
                <a:gd name="T43" fmla="*/ 48 h 90"/>
                <a:gd name="T44" fmla="*/ 69 w 114"/>
                <a:gd name="T45" fmla="*/ 57 h 90"/>
                <a:gd name="T46" fmla="*/ 5 w 114"/>
                <a:gd name="T47" fmla="*/ 48 h 90"/>
                <a:gd name="T48" fmla="*/ 5 w 114"/>
                <a:gd name="T49" fmla="*/ 34 h 90"/>
                <a:gd name="T50" fmla="*/ 69 w 114"/>
                <a:gd name="T51" fmla="*/ 43 h 90"/>
                <a:gd name="T52" fmla="*/ 74 w 114"/>
                <a:gd name="T53" fmla="*/ 5 h 90"/>
                <a:gd name="T54" fmla="*/ 109 w 114"/>
                <a:gd name="T55" fmla="*/ 15 h 90"/>
                <a:gd name="T56" fmla="*/ 74 w 114"/>
                <a:gd name="T57" fmla="*/ 5 h 90"/>
                <a:gd name="T58" fmla="*/ 109 w 114"/>
                <a:gd name="T59" fmla="*/ 29 h 90"/>
                <a:gd name="T60" fmla="*/ 74 w 114"/>
                <a:gd name="T61" fmla="*/ 20 h 90"/>
                <a:gd name="T62" fmla="*/ 69 w 114"/>
                <a:gd name="T63" fmla="*/ 29 h 90"/>
                <a:gd name="T64" fmla="*/ 5 w 114"/>
                <a:gd name="T65" fmla="*/ 20 h 90"/>
                <a:gd name="T66" fmla="*/ 69 w 114"/>
                <a:gd name="T67" fmla="*/ 29 h 90"/>
                <a:gd name="T68" fmla="*/ 69 w 114"/>
                <a:gd name="T69" fmla="*/ 5 h 90"/>
                <a:gd name="T70" fmla="*/ 5 w 114"/>
                <a:gd name="T71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90">
                  <a:moveTo>
                    <a:pt x="0" y="29"/>
                  </a:move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0" y="50"/>
                    <a:pt x="0" y="58"/>
                  </a:cubicBezTo>
                  <a:cubicBezTo>
                    <a:pt x="0" y="59"/>
                    <a:pt x="0" y="60"/>
                    <a:pt x="0" y="62"/>
                  </a:cubicBezTo>
                  <a:cubicBezTo>
                    <a:pt x="0" y="71"/>
                    <a:pt x="0" y="81"/>
                    <a:pt x="0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1"/>
                    <a:pt x="114" y="71"/>
                    <a:pt x="114" y="62"/>
                  </a:cubicBezTo>
                  <a:cubicBezTo>
                    <a:pt x="114" y="60"/>
                    <a:pt x="114" y="59"/>
                    <a:pt x="114" y="58"/>
                  </a:cubicBezTo>
                  <a:cubicBezTo>
                    <a:pt x="114" y="50"/>
                    <a:pt x="114" y="41"/>
                    <a:pt x="114" y="33"/>
                  </a:cubicBezTo>
                  <a:cubicBezTo>
                    <a:pt x="114" y="32"/>
                    <a:pt x="114" y="30"/>
                    <a:pt x="114" y="29"/>
                  </a:cubicBezTo>
                  <a:cubicBezTo>
                    <a:pt x="114" y="19"/>
                    <a:pt x="114" y="9"/>
                    <a:pt x="114" y="0"/>
                  </a:cubicBezTo>
                  <a:cubicBezTo>
                    <a:pt x="76" y="0"/>
                    <a:pt x="38" y="0"/>
                    <a:pt x="0" y="0"/>
                  </a:cubicBezTo>
                  <a:cubicBezTo>
                    <a:pt x="0" y="9"/>
                    <a:pt x="0" y="19"/>
                    <a:pt x="0" y="29"/>
                  </a:cubicBezTo>
                  <a:close/>
                  <a:moveTo>
                    <a:pt x="5" y="62"/>
                  </a:moveTo>
                  <a:cubicBezTo>
                    <a:pt x="26" y="62"/>
                    <a:pt x="48" y="62"/>
                    <a:pt x="69" y="62"/>
                  </a:cubicBezTo>
                  <a:cubicBezTo>
                    <a:pt x="69" y="66"/>
                    <a:pt x="69" y="69"/>
                    <a:pt x="69" y="72"/>
                  </a:cubicBezTo>
                  <a:cubicBezTo>
                    <a:pt x="48" y="72"/>
                    <a:pt x="26" y="72"/>
                    <a:pt x="5" y="72"/>
                  </a:cubicBezTo>
                  <a:cubicBezTo>
                    <a:pt x="5" y="69"/>
                    <a:pt x="5" y="66"/>
                    <a:pt x="5" y="62"/>
                  </a:cubicBezTo>
                  <a:close/>
                  <a:moveTo>
                    <a:pt x="69" y="86"/>
                  </a:moveTo>
                  <a:cubicBezTo>
                    <a:pt x="48" y="86"/>
                    <a:pt x="26" y="86"/>
                    <a:pt x="5" y="86"/>
                  </a:cubicBezTo>
                  <a:cubicBezTo>
                    <a:pt x="5" y="83"/>
                    <a:pt x="5" y="80"/>
                    <a:pt x="5" y="77"/>
                  </a:cubicBezTo>
                  <a:cubicBezTo>
                    <a:pt x="26" y="77"/>
                    <a:pt x="48" y="77"/>
                    <a:pt x="69" y="77"/>
                  </a:cubicBezTo>
                  <a:cubicBezTo>
                    <a:pt x="69" y="80"/>
                    <a:pt x="69" y="83"/>
                    <a:pt x="69" y="86"/>
                  </a:cubicBezTo>
                  <a:close/>
                  <a:moveTo>
                    <a:pt x="109" y="86"/>
                  </a:moveTo>
                  <a:cubicBezTo>
                    <a:pt x="97" y="86"/>
                    <a:pt x="86" y="86"/>
                    <a:pt x="74" y="86"/>
                  </a:cubicBezTo>
                  <a:cubicBezTo>
                    <a:pt x="74" y="83"/>
                    <a:pt x="74" y="80"/>
                    <a:pt x="74" y="77"/>
                  </a:cubicBezTo>
                  <a:cubicBezTo>
                    <a:pt x="86" y="77"/>
                    <a:pt x="97" y="77"/>
                    <a:pt x="109" y="77"/>
                  </a:cubicBezTo>
                  <a:cubicBezTo>
                    <a:pt x="109" y="80"/>
                    <a:pt x="109" y="83"/>
                    <a:pt x="109" y="86"/>
                  </a:cubicBezTo>
                  <a:close/>
                  <a:moveTo>
                    <a:pt x="109" y="72"/>
                  </a:moveTo>
                  <a:cubicBezTo>
                    <a:pt x="97" y="72"/>
                    <a:pt x="86" y="72"/>
                    <a:pt x="74" y="72"/>
                  </a:cubicBezTo>
                  <a:cubicBezTo>
                    <a:pt x="74" y="69"/>
                    <a:pt x="74" y="66"/>
                    <a:pt x="74" y="62"/>
                  </a:cubicBezTo>
                  <a:cubicBezTo>
                    <a:pt x="86" y="62"/>
                    <a:pt x="97" y="62"/>
                    <a:pt x="109" y="62"/>
                  </a:cubicBezTo>
                  <a:cubicBezTo>
                    <a:pt x="109" y="66"/>
                    <a:pt x="109" y="69"/>
                    <a:pt x="109" y="72"/>
                  </a:cubicBezTo>
                  <a:close/>
                  <a:moveTo>
                    <a:pt x="74" y="43"/>
                  </a:moveTo>
                  <a:cubicBezTo>
                    <a:pt x="74" y="40"/>
                    <a:pt x="74" y="37"/>
                    <a:pt x="74" y="34"/>
                  </a:cubicBezTo>
                  <a:cubicBezTo>
                    <a:pt x="86" y="34"/>
                    <a:pt x="97" y="34"/>
                    <a:pt x="109" y="34"/>
                  </a:cubicBezTo>
                  <a:cubicBezTo>
                    <a:pt x="109" y="37"/>
                    <a:pt x="109" y="40"/>
                    <a:pt x="109" y="43"/>
                  </a:cubicBezTo>
                  <a:cubicBezTo>
                    <a:pt x="97" y="43"/>
                    <a:pt x="86" y="43"/>
                    <a:pt x="74" y="43"/>
                  </a:cubicBezTo>
                  <a:close/>
                  <a:moveTo>
                    <a:pt x="109" y="48"/>
                  </a:moveTo>
                  <a:cubicBezTo>
                    <a:pt x="109" y="51"/>
                    <a:pt x="109" y="54"/>
                    <a:pt x="109" y="57"/>
                  </a:cubicBezTo>
                  <a:cubicBezTo>
                    <a:pt x="97" y="57"/>
                    <a:pt x="86" y="57"/>
                    <a:pt x="74" y="57"/>
                  </a:cubicBezTo>
                  <a:cubicBezTo>
                    <a:pt x="74" y="54"/>
                    <a:pt x="74" y="51"/>
                    <a:pt x="74" y="48"/>
                  </a:cubicBezTo>
                  <a:cubicBezTo>
                    <a:pt x="86" y="48"/>
                    <a:pt x="97" y="48"/>
                    <a:pt x="109" y="48"/>
                  </a:cubicBezTo>
                  <a:close/>
                  <a:moveTo>
                    <a:pt x="5" y="48"/>
                  </a:moveTo>
                  <a:cubicBezTo>
                    <a:pt x="26" y="48"/>
                    <a:pt x="48" y="48"/>
                    <a:pt x="69" y="48"/>
                  </a:cubicBezTo>
                  <a:cubicBezTo>
                    <a:pt x="69" y="51"/>
                    <a:pt x="69" y="54"/>
                    <a:pt x="69" y="57"/>
                  </a:cubicBezTo>
                  <a:cubicBezTo>
                    <a:pt x="48" y="57"/>
                    <a:pt x="26" y="57"/>
                    <a:pt x="5" y="57"/>
                  </a:cubicBezTo>
                  <a:cubicBezTo>
                    <a:pt x="5" y="54"/>
                    <a:pt x="5" y="51"/>
                    <a:pt x="5" y="48"/>
                  </a:cubicBezTo>
                  <a:close/>
                  <a:moveTo>
                    <a:pt x="5" y="43"/>
                  </a:moveTo>
                  <a:cubicBezTo>
                    <a:pt x="5" y="40"/>
                    <a:pt x="5" y="37"/>
                    <a:pt x="5" y="34"/>
                  </a:cubicBezTo>
                  <a:cubicBezTo>
                    <a:pt x="26" y="34"/>
                    <a:pt x="48" y="34"/>
                    <a:pt x="69" y="34"/>
                  </a:cubicBezTo>
                  <a:cubicBezTo>
                    <a:pt x="69" y="37"/>
                    <a:pt x="69" y="40"/>
                    <a:pt x="69" y="43"/>
                  </a:cubicBezTo>
                  <a:cubicBezTo>
                    <a:pt x="48" y="43"/>
                    <a:pt x="26" y="43"/>
                    <a:pt x="5" y="43"/>
                  </a:cubicBezTo>
                  <a:close/>
                  <a:moveTo>
                    <a:pt x="74" y="5"/>
                  </a:moveTo>
                  <a:cubicBezTo>
                    <a:pt x="86" y="5"/>
                    <a:pt x="97" y="5"/>
                    <a:pt x="109" y="5"/>
                  </a:cubicBezTo>
                  <a:cubicBezTo>
                    <a:pt x="109" y="8"/>
                    <a:pt x="109" y="11"/>
                    <a:pt x="109" y="15"/>
                  </a:cubicBezTo>
                  <a:cubicBezTo>
                    <a:pt x="97" y="15"/>
                    <a:pt x="86" y="15"/>
                    <a:pt x="74" y="15"/>
                  </a:cubicBezTo>
                  <a:cubicBezTo>
                    <a:pt x="74" y="11"/>
                    <a:pt x="74" y="8"/>
                    <a:pt x="74" y="5"/>
                  </a:cubicBezTo>
                  <a:close/>
                  <a:moveTo>
                    <a:pt x="109" y="20"/>
                  </a:moveTo>
                  <a:cubicBezTo>
                    <a:pt x="109" y="23"/>
                    <a:pt x="109" y="26"/>
                    <a:pt x="109" y="29"/>
                  </a:cubicBezTo>
                  <a:cubicBezTo>
                    <a:pt x="97" y="29"/>
                    <a:pt x="86" y="29"/>
                    <a:pt x="74" y="29"/>
                  </a:cubicBezTo>
                  <a:cubicBezTo>
                    <a:pt x="74" y="26"/>
                    <a:pt x="74" y="23"/>
                    <a:pt x="74" y="20"/>
                  </a:cubicBezTo>
                  <a:cubicBezTo>
                    <a:pt x="86" y="20"/>
                    <a:pt x="97" y="20"/>
                    <a:pt x="109" y="20"/>
                  </a:cubicBezTo>
                  <a:close/>
                  <a:moveTo>
                    <a:pt x="69" y="29"/>
                  </a:moveTo>
                  <a:cubicBezTo>
                    <a:pt x="48" y="29"/>
                    <a:pt x="26" y="29"/>
                    <a:pt x="5" y="29"/>
                  </a:cubicBezTo>
                  <a:cubicBezTo>
                    <a:pt x="5" y="26"/>
                    <a:pt x="5" y="23"/>
                    <a:pt x="5" y="20"/>
                  </a:cubicBezTo>
                  <a:cubicBezTo>
                    <a:pt x="26" y="20"/>
                    <a:pt x="48" y="20"/>
                    <a:pt x="69" y="20"/>
                  </a:cubicBezTo>
                  <a:cubicBezTo>
                    <a:pt x="69" y="23"/>
                    <a:pt x="69" y="26"/>
                    <a:pt x="69" y="29"/>
                  </a:cubicBezTo>
                  <a:close/>
                  <a:moveTo>
                    <a:pt x="5" y="5"/>
                  </a:moveTo>
                  <a:cubicBezTo>
                    <a:pt x="26" y="5"/>
                    <a:pt x="48" y="5"/>
                    <a:pt x="69" y="5"/>
                  </a:cubicBezTo>
                  <a:cubicBezTo>
                    <a:pt x="69" y="8"/>
                    <a:pt x="69" y="11"/>
                    <a:pt x="69" y="15"/>
                  </a:cubicBezTo>
                  <a:cubicBezTo>
                    <a:pt x="48" y="15"/>
                    <a:pt x="26" y="15"/>
                    <a:pt x="5" y="15"/>
                  </a:cubicBezTo>
                  <a:cubicBezTo>
                    <a:pt x="5" y="11"/>
                    <a:pt x="5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549"/>
            <p:cNvSpPr>
              <a:spLocks/>
            </p:cNvSpPr>
            <p:nvPr/>
          </p:nvSpPr>
          <p:spPr bwMode="auto">
            <a:xfrm>
              <a:off x="8732859" y="1157602"/>
              <a:ext cx="270332" cy="24576"/>
            </a:xfrm>
            <a:custGeom>
              <a:avLst/>
              <a:gdLst>
                <a:gd name="T0" fmla="*/ 56 w 56"/>
                <a:gd name="T1" fmla="*/ 0 h 5"/>
                <a:gd name="T2" fmla="*/ 0 w 56"/>
                <a:gd name="T3" fmla="*/ 0 h 5"/>
                <a:gd name="T4" fmla="*/ 0 w 56"/>
                <a:gd name="T5" fmla="*/ 5 h 5"/>
                <a:gd name="T6" fmla="*/ 56 w 56"/>
                <a:gd name="T7" fmla="*/ 5 h 5"/>
                <a:gd name="T8" fmla="*/ 56 w 5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">
                  <a:moveTo>
                    <a:pt x="56" y="0"/>
                  </a:moveTo>
                  <a:cubicBezTo>
                    <a:pt x="37" y="0"/>
                    <a:pt x="18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9" y="5"/>
                    <a:pt x="37" y="5"/>
                    <a:pt x="56" y="5"/>
                  </a:cubicBezTo>
                  <a:cubicBezTo>
                    <a:pt x="56" y="3"/>
                    <a:pt x="56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550"/>
            <p:cNvSpPr>
              <a:spLocks/>
            </p:cNvSpPr>
            <p:nvPr/>
          </p:nvSpPr>
          <p:spPr bwMode="auto">
            <a:xfrm>
              <a:off x="8720575" y="1071591"/>
              <a:ext cx="208897" cy="24576"/>
            </a:xfrm>
            <a:custGeom>
              <a:avLst/>
              <a:gdLst>
                <a:gd name="T0" fmla="*/ 42 w 42"/>
                <a:gd name="T1" fmla="*/ 0 h 5"/>
                <a:gd name="T2" fmla="*/ 0 w 42"/>
                <a:gd name="T3" fmla="*/ 0 h 5"/>
                <a:gd name="T4" fmla="*/ 0 w 42"/>
                <a:gd name="T5" fmla="*/ 5 h 5"/>
                <a:gd name="T6" fmla="*/ 42 w 42"/>
                <a:gd name="T7" fmla="*/ 5 h 5"/>
                <a:gd name="T8" fmla="*/ 42 w 4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42" y="0"/>
                  </a:moveTo>
                  <a:cubicBezTo>
                    <a:pt x="28" y="0"/>
                    <a:pt x="15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5" y="5"/>
                    <a:pt x="29" y="5"/>
                    <a:pt x="42" y="5"/>
                  </a:cubicBezTo>
                  <a:cubicBezTo>
                    <a:pt x="42" y="3"/>
                    <a:pt x="42" y="2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551"/>
            <p:cNvSpPr>
              <a:spLocks/>
            </p:cNvSpPr>
            <p:nvPr/>
          </p:nvSpPr>
          <p:spPr bwMode="auto">
            <a:xfrm>
              <a:off x="9089210" y="1735133"/>
              <a:ext cx="172029" cy="49151"/>
            </a:xfrm>
            <a:custGeom>
              <a:avLst/>
              <a:gdLst>
                <a:gd name="T0" fmla="*/ 0 w 35"/>
                <a:gd name="T1" fmla="*/ 11 h 11"/>
                <a:gd name="T2" fmla="*/ 35 w 35"/>
                <a:gd name="T3" fmla="*/ 11 h 11"/>
                <a:gd name="T4" fmla="*/ 35 w 35"/>
                <a:gd name="T5" fmla="*/ 0 h 11"/>
                <a:gd name="T6" fmla="*/ 0 w 35"/>
                <a:gd name="T7" fmla="*/ 0 h 11"/>
                <a:gd name="T8" fmla="*/ 0 w 3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12" y="11"/>
                    <a:pt x="23" y="11"/>
                    <a:pt x="35" y="11"/>
                  </a:cubicBezTo>
                  <a:cubicBezTo>
                    <a:pt x="35" y="7"/>
                    <a:pt x="35" y="3"/>
                    <a:pt x="35" y="0"/>
                  </a:cubicBezTo>
                  <a:cubicBezTo>
                    <a:pt x="23" y="0"/>
                    <a:pt x="1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552"/>
            <p:cNvSpPr>
              <a:spLocks/>
            </p:cNvSpPr>
            <p:nvPr/>
          </p:nvSpPr>
          <p:spPr bwMode="auto">
            <a:xfrm>
              <a:off x="9199796" y="1034723"/>
              <a:ext cx="73727" cy="135170"/>
            </a:xfrm>
            <a:custGeom>
              <a:avLst/>
              <a:gdLst>
                <a:gd name="T0" fmla="*/ 3 w 16"/>
                <a:gd name="T1" fmla="*/ 14 h 28"/>
                <a:gd name="T2" fmla="*/ 8 w 16"/>
                <a:gd name="T3" fmla="*/ 16 h 28"/>
                <a:gd name="T4" fmla="*/ 10 w 16"/>
                <a:gd name="T5" fmla="*/ 19 h 28"/>
                <a:gd name="T6" fmla="*/ 7 w 16"/>
                <a:gd name="T7" fmla="*/ 21 h 28"/>
                <a:gd name="T8" fmla="*/ 5 w 16"/>
                <a:gd name="T9" fmla="*/ 21 h 28"/>
                <a:gd name="T10" fmla="*/ 1 w 16"/>
                <a:gd name="T11" fmla="*/ 20 h 28"/>
                <a:gd name="T12" fmla="*/ 4 w 16"/>
                <a:gd name="T13" fmla="*/ 24 h 28"/>
                <a:gd name="T14" fmla="*/ 4 w 16"/>
                <a:gd name="T15" fmla="*/ 25 h 28"/>
                <a:gd name="T16" fmla="*/ 6 w 16"/>
                <a:gd name="T17" fmla="*/ 27 h 28"/>
                <a:gd name="T18" fmla="*/ 6 w 16"/>
                <a:gd name="T19" fmla="*/ 28 h 28"/>
                <a:gd name="T20" fmla="*/ 9 w 16"/>
                <a:gd name="T21" fmla="*/ 28 h 28"/>
                <a:gd name="T22" fmla="*/ 11 w 16"/>
                <a:gd name="T23" fmla="*/ 24 h 28"/>
                <a:gd name="T24" fmla="*/ 12 w 16"/>
                <a:gd name="T25" fmla="*/ 13 h 28"/>
                <a:gd name="T26" fmla="*/ 7 w 16"/>
                <a:gd name="T27" fmla="*/ 11 h 28"/>
                <a:gd name="T28" fmla="*/ 5 w 16"/>
                <a:gd name="T29" fmla="*/ 9 h 28"/>
                <a:gd name="T30" fmla="*/ 8 w 16"/>
                <a:gd name="T31" fmla="*/ 7 h 28"/>
                <a:gd name="T32" fmla="*/ 13 w 16"/>
                <a:gd name="T33" fmla="*/ 8 h 28"/>
                <a:gd name="T34" fmla="*/ 11 w 16"/>
                <a:gd name="T35" fmla="*/ 4 h 28"/>
                <a:gd name="T36" fmla="*/ 9 w 16"/>
                <a:gd name="T37" fmla="*/ 2 h 28"/>
                <a:gd name="T38" fmla="*/ 9 w 16"/>
                <a:gd name="T39" fmla="*/ 0 h 28"/>
                <a:gd name="T40" fmla="*/ 6 w 16"/>
                <a:gd name="T41" fmla="*/ 0 h 28"/>
                <a:gd name="T42" fmla="*/ 4 w 16"/>
                <a:gd name="T43" fmla="*/ 5 h 28"/>
                <a:gd name="T44" fmla="*/ 0 w 16"/>
                <a:gd name="T45" fmla="*/ 10 h 28"/>
                <a:gd name="T46" fmla="*/ 3 w 16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28">
                  <a:moveTo>
                    <a:pt x="3" y="14"/>
                  </a:moveTo>
                  <a:cubicBezTo>
                    <a:pt x="5" y="15"/>
                    <a:pt x="6" y="16"/>
                    <a:pt x="8" y="16"/>
                  </a:cubicBezTo>
                  <a:cubicBezTo>
                    <a:pt x="9" y="17"/>
                    <a:pt x="10" y="18"/>
                    <a:pt x="10" y="19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6" y="21"/>
                    <a:pt x="5" y="21"/>
                    <a:pt x="5" y="21"/>
                  </a:cubicBezTo>
                  <a:cubicBezTo>
                    <a:pt x="4" y="21"/>
                    <a:pt x="2" y="20"/>
                    <a:pt x="1" y="20"/>
                  </a:cubicBezTo>
                  <a:cubicBezTo>
                    <a:pt x="0" y="23"/>
                    <a:pt x="0" y="23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5"/>
                    <a:pt x="6" y="25"/>
                    <a:pt x="6" y="27"/>
                  </a:cubicBezTo>
                  <a:cubicBezTo>
                    <a:pt x="6" y="27"/>
                    <a:pt x="6" y="28"/>
                    <a:pt x="6" y="28"/>
                  </a:cubicBezTo>
                  <a:cubicBezTo>
                    <a:pt x="7" y="28"/>
                    <a:pt x="8" y="28"/>
                    <a:pt x="9" y="28"/>
                  </a:cubicBezTo>
                  <a:cubicBezTo>
                    <a:pt x="8" y="26"/>
                    <a:pt x="9" y="25"/>
                    <a:pt x="11" y="24"/>
                  </a:cubicBezTo>
                  <a:cubicBezTo>
                    <a:pt x="16" y="22"/>
                    <a:pt x="16" y="16"/>
                    <a:pt x="12" y="13"/>
                  </a:cubicBezTo>
                  <a:cubicBezTo>
                    <a:pt x="10" y="12"/>
                    <a:pt x="9" y="12"/>
                    <a:pt x="7" y="11"/>
                  </a:cubicBezTo>
                  <a:cubicBezTo>
                    <a:pt x="6" y="11"/>
                    <a:pt x="5" y="10"/>
                    <a:pt x="5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10" y="7"/>
                    <a:pt x="11" y="7"/>
                    <a:pt x="13" y="8"/>
                  </a:cubicBezTo>
                  <a:cubicBezTo>
                    <a:pt x="14" y="4"/>
                    <a:pt x="14" y="4"/>
                    <a:pt x="11" y="4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3"/>
                    <a:pt x="6" y="4"/>
                    <a:pt x="4" y="5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2"/>
                    <a:pt x="1" y="13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234732" y="5480996"/>
            <a:ext cx="757146" cy="757147"/>
            <a:chOff x="4249246" y="5537180"/>
            <a:chExt cx="914400" cy="914400"/>
          </a:xfrm>
        </p:grpSpPr>
        <p:sp>
          <p:nvSpPr>
            <p:cNvPr id="156" name="Freeform 111"/>
            <p:cNvSpPr>
              <a:spLocks noEditPoints="1"/>
            </p:cNvSpPr>
            <p:nvPr/>
          </p:nvSpPr>
          <p:spPr bwMode="auto">
            <a:xfrm>
              <a:off x="4249246" y="5537180"/>
              <a:ext cx="914400" cy="914400"/>
            </a:xfrm>
            <a:custGeom>
              <a:avLst/>
              <a:gdLst/>
              <a:ahLst/>
              <a:cxnLst>
                <a:cxn ang="0">
                  <a:pos x="192" y="106"/>
                </a:cxn>
                <a:cxn ang="0">
                  <a:pos x="192" y="84"/>
                </a:cxn>
                <a:cxn ang="0">
                  <a:pos x="170" y="79"/>
                </a:cxn>
                <a:cxn ang="0">
                  <a:pos x="166" y="65"/>
                </a:cxn>
                <a:cxn ang="0">
                  <a:pos x="180" y="47"/>
                </a:cxn>
                <a:cxn ang="0">
                  <a:pos x="167" y="30"/>
                </a:cxn>
                <a:cxn ang="0">
                  <a:pos x="146" y="38"/>
                </a:cxn>
                <a:cxn ang="0">
                  <a:pos x="135" y="30"/>
                </a:cxn>
                <a:cxn ang="0">
                  <a:pos x="136" y="7"/>
                </a:cxn>
                <a:cxn ang="0">
                  <a:pos x="115" y="0"/>
                </a:cxn>
                <a:cxn ang="0">
                  <a:pos x="103" y="19"/>
                </a:cxn>
                <a:cxn ang="0">
                  <a:pos x="96" y="19"/>
                </a:cxn>
                <a:cxn ang="0">
                  <a:pos x="89" y="19"/>
                </a:cxn>
                <a:cxn ang="0">
                  <a:pos x="77" y="0"/>
                </a:cxn>
                <a:cxn ang="0">
                  <a:pos x="56" y="7"/>
                </a:cxn>
                <a:cxn ang="0">
                  <a:pos x="57" y="30"/>
                </a:cxn>
                <a:cxn ang="0">
                  <a:pos x="46" y="38"/>
                </a:cxn>
                <a:cxn ang="0">
                  <a:pos x="25" y="30"/>
                </a:cxn>
                <a:cxn ang="0">
                  <a:pos x="12" y="47"/>
                </a:cxn>
                <a:cxn ang="0">
                  <a:pos x="26" y="65"/>
                </a:cxn>
                <a:cxn ang="0">
                  <a:pos x="22" y="79"/>
                </a:cxn>
                <a:cxn ang="0">
                  <a:pos x="0" y="84"/>
                </a:cxn>
                <a:cxn ang="0">
                  <a:pos x="0" y="106"/>
                </a:cxn>
                <a:cxn ang="0">
                  <a:pos x="22" y="111"/>
                </a:cxn>
                <a:cxn ang="0">
                  <a:pos x="26" y="125"/>
                </a:cxn>
                <a:cxn ang="0">
                  <a:pos x="12" y="143"/>
                </a:cxn>
                <a:cxn ang="0">
                  <a:pos x="25" y="160"/>
                </a:cxn>
                <a:cxn ang="0">
                  <a:pos x="46" y="152"/>
                </a:cxn>
                <a:cxn ang="0">
                  <a:pos x="57" y="160"/>
                </a:cxn>
                <a:cxn ang="0">
                  <a:pos x="56" y="183"/>
                </a:cxn>
                <a:cxn ang="0">
                  <a:pos x="77" y="190"/>
                </a:cxn>
                <a:cxn ang="0">
                  <a:pos x="89" y="171"/>
                </a:cxn>
                <a:cxn ang="0">
                  <a:pos x="96" y="171"/>
                </a:cxn>
                <a:cxn ang="0">
                  <a:pos x="103" y="171"/>
                </a:cxn>
                <a:cxn ang="0">
                  <a:pos x="115" y="190"/>
                </a:cxn>
                <a:cxn ang="0">
                  <a:pos x="136" y="183"/>
                </a:cxn>
                <a:cxn ang="0">
                  <a:pos x="135" y="160"/>
                </a:cxn>
                <a:cxn ang="0">
                  <a:pos x="146" y="152"/>
                </a:cxn>
                <a:cxn ang="0">
                  <a:pos x="167" y="160"/>
                </a:cxn>
                <a:cxn ang="0">
                  <a:pos x="180" y="143"/>
                </a:cxn>
                <a:cxn ang="0">
                  <a:pos x="166" y="125"/>
                </a:cxn>
                <a:cxn ang="0">
                  <a:pos x="170" y="111"/>
                </a:cxn>
                <a:cxn ang="0">
                  <a:pos x="192" y="106"/>
                </a:cxn>
                <a:cxn ang="0">
                  <a:pos x="96" y="156"/>
                </a:cxn>
                <a:cxn ang="0">
                  <a:pos x="35" y="95"/>
                </a:cxn>
                <a:cxn ang="0">
                  <a:pos x="96" y="34"/>
                </a:cxn>
                <a:cxn ang="0">
                  <a:pos x="157" y="95"/>
                </a:cxn>
                <a:cxn ang="0">
                  <a:pos x="96" y="156"/>
                </a:cxn>
              </a:cxnLst>
              <a:rect l="0" t="0" r="r" b="b"/>
              <a:pathLst>
                <a:path w="192" h="190">
                  <a:moveTo>
                    <a:pt x="192" y="106"/>
                  </a:moveTo>
                  <a:cubicBezTo>
                    <a:pt x="192" y="84"/>
                    <a:pt x="192" y="84"/>
                    <a:pt x="192" y="84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69" y="74"/>
                    <a:pt x="168" y="69"/>
                    <a:pt x="166" y="65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3" y="35"/>
                    <a:pt x="139" y="32"/>
                    <a:pt x="135" y="30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1" y="19"/>
                    <a:pt x="98" y="19"/>
                    <a:pt x="96" y="19"/>
                  </a:cubicBezTo>
                  <a:cubicBezTo>
                    <a:pt x="94" y="19"/>
                    <a:pt x="91" y="19"/>
                    <a:pt x="89" y="1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3" y="32"/>
                    <a:pt x="49" y="35"/>
                    <a:pt x="46" y="38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4" y="69"/>
                    <a:pt x="23" y="74"/>
                    <a:pt x="22" y="7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3" y="116"/>
                    <a:pt x="24" y="121"/>
                    <a:pt x="26" y="12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5"/>
                    <a:pt x="53" y="158"/>
                    <a:pt x="57" y="160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77" y="190"/>
                    <a:pt x="77" y="190"/>
                    <a:pt x="77" y="190"/>
                  </a:cubicBezTo>
                  <a:cubicBezTo>
                    <a:pt x="89" y="171"/>
                    <a:pt x="89" y="171"/>
                    <a:pt x="89" y="171"/>
                  </a:cubicBezTo>
                  <a:cubicBezTo>
                    <a:pt x="91" y="171"/>
                    <a:pt x="94" y="171"/>
                    <a:pt x="96" y="171"/>
                  </a:cubicBezTo>
                  <a:cubicBezTo>
                    <a:pt x="98" y="171"/>
                    <a:pt x="101" y="171"/>
                    <a:pt x="103" y="171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6" y="183"/>
                    <a:pt x="136" y="183"/>
                    <a:pt x="136" y="183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9" y="158"/>
                    <a:pt x="143" y="155"/>
                    <a:pt x="146" y="152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80" y="143"/>
                    <a:pt x="180" y="143"/>
                    <a:pt x="180" y="143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8" y="121"/>
                    <a:pt x="169" y="116"/>
                    <a:pt x="170" y="111"/>
                  </a:cubicBezTo>
                  <a:lnTo>
                    <a:pt x="192" y="106"/>
                  </a:lnTo>
                  <a:close/>
                  <a:moveTo>
                    <a:pt x="96" y="156"/>
                  </a:moveTo>
                  <a:cubicBezTo>
                    <a:pt x="62" y="156"/>
                    <a:pt x="35" y="129"/>
                    <a:pt x="35" y="95"/>
                  </a:cubicBezTo>
                  <a:cubicBezTo>
                    <a:pt x="35" y="61"/>
                    <a:pt x="62" y="34"/>
                    <a:pt x="96" y="34"/>
                  </a:cubicBezTo>
                  <a:cubicBezTo>
                    <a:pt x="130" y="34"/>
                    <a:pt x="157" y="61"/>
                    <a:pt x="157" y="95"/>
                  </a:cubicBezTo>
                  <a:cubicBezTo>
                    <a:pt x="157" y="129"/>
                    <a:pt x="130" y="156"/>
                    <a:pt x="96" y="15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4404014" y="5689580"/>
              <a:ext cx="604864" cy="609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336182" y="5837754"/>
              <a:ext cx="740527" cy="37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400%</a:t>
              </a: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4745138" y="5160061"/>
            <a:ext cx="195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ROI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06393" y="5521729"/>
            <a:ext cx="2719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100% increase efficiency of audits and results lead to total ROI stands around 400% </a:t>
            </a:r>
          </a:p>
        </p:txBody>
      </p:sp>
      <p:grpSp>
        <p:nvGrpSpPr>
          <p:cNvPr id="178" name="Group 2032"/>
          <p:cNvGrpSpPr/>
          <p:nvPr/>
        </p:nvGrpSpPr>
        <p:grpSpPr>
          <a:xfrm>
            <a:off x="4234731" y="4461175"/>
            <a:ext cx="744777" cy="639732"/>
            <a:chOff x="888430" y="1268760"/>
            <a:chExt cx="290513" cy="277813"/>
          </a:xfrm>
        </p:grpSpPr>
        <p:pic>
          <p:nvPicPr>
            <p:cNvPr id="179" name="Picture 43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88430" y="1449735"/>
              <a:ext cx="290513" cy="9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0" name="Picture 43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07480" y="1508473"/>
              <a:ext cx="260350" cy="30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1" name="Picture 43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907480" y="1268760"/>
              <a:ext cx="260350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2" name="TextBox 181"/>
          <p:cNvSpPr txBox="1"/>
          <p:nvPr/>
        </p:nvSpPr>
        <p:spPr>
          <a:xfrm>
            <a:off x="5106486" y="4509226"/>
            <a:ext cx="2719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100%</a:t>
            </a:r>
            <a:r>
              <a:rPr lang="en-US" sz="1400" dirty="0"/>
              <a:t> System available for operations 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384131" y="1768004"/>
            <a:ext cx="3727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4 Onsite Analysts experience in RA domain and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Improvising coverage, automation and best practice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Interface with other internal teams and conduct deep analysis and investigation. 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766739" y="1461504"/>
            <a:ext cx="141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Onsite Analyst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9340407" y="1461504"/>
            <a:ext cx="1609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Offshore Analyst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767215" y="1763989"/>
            <a:ext cx="28493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4 offshore analysts for conducting day to day operations and 8x5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Deep dive analysis for identified cases and manual reports investigation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8312091" y="1862230"/>
            <a:ext cx="0" cy="145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C19D108-12AB-40CA-ADC8-FEC64213EE9D}"/>
              </a:ext>
            </a:extLst>
          </p:cNvPr>
          <p:cNvSpPr/>
          <p:nvPr/>
        </p:nvSpPr>
        <p:spPr>
          <a:xfrm>
            <a:off x="9869656" y="0"/>
            <a:ext cx="2044049" cy="76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7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bex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E2156"/>
      </a:accent1>
      <a:accent2>
        <a:srgbClr val="FFC10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6B6B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399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Managed Services</vt:lpstr>
      <vt:lpstr>&lt;Customer 1 &gt; – RA Business Operations</vt:lpstr>
      <vt:lpstr>&lt;Customer 2)  – RA Business Operations</vt:lpstr>
    </vt:vector>
  </TitlesOfParts>
  <Company>Subex Limited</Company>
  <LinksUpToDate>false</LinksUpToDate>
  <SharedDoc>false</SharedDoc>
  <HyperlinkBase>www.subex.com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H Raviprakash</dc:creator>
  <cp:lastModifiedBy>Amar Nath Singh</cp:lastModifiedBy>
  <cp:revision>990</cp:revision>
  <dcterms:created xsi:type="dcterms:W3CDTF">2015-03-25T06:19:22Z</dcterms:created>
  <dcterms:modified xsi:type="dcterms:W3CDTF">2020-01-30T10:59:59Z</dcterms:modified>
</cp:coreProperties>
</file>