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3" r:id="rId2"/>
    <p:sldId id="266" r:id="rId3"/>
    <p:sldId id="27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MS%20performance\Jan-2018\Open%20and%20Closed%20Tickets_Heat_As%20on%206-Feb-1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MS%20performance\Jan-2018\Open%20and%20Closed%20Tickets_Heat_As%20on%206-Feb-18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32584432466447"/>
          <c:y val="7.2609187663365132E-2"/>
          <c:w val="0.82067415567533553"/>
          <c:h val="0.927390818442215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Closed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 w="0" h="0" prst="cross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TIWS NGN Conc</c:v>
                </c:pt>
                <c:pt idx="1">
                  <c:v>TIWS ARGENT Conc</c:v>
                </c:pt>
                <c:pt idx="2">
                  <c:v>Shaw FM</c:v>
                </c:pt>
                <c:pt idx="3">
                  <c:v>Shaw RO</c:v>
                </c:pt>
                <c:pt idx="4">
                  <c:v>ROBI</c:v>
                </c:pt>
                <c:pt idx="5">
                  <c:v>Ooredoo Kuwait</c:v>
                </c:pt>
                <c:pt idx="6">
                  <c:v>MTN Group</c:v>
                </c:pt>
                <c:pt idx="7">
                  <c:v>Indosat</c:v>
                </c:pt>
                <c:pt idx="8">
                  <c:v>Econet</c:v>
                </c:pt>
                <c:pt idx="9">
                  <c:v>Comcast Cable</c:v>
                </c:pt>
                <c:pt idx="10">
                  <c:v>BTC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2">
                  <c:v>1</c:v>
                </c:pt>
                <c:pt idx="3">
                  <c:v>8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4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BE-4850-8DB7-69E7A81223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Open/Pending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4F9-4C33-B893-E8879D9A419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4F9-4C33-B893-E8879D9A419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136-47EF-8A4A-F248F717FB3A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F41-4A2D-BE47-2664EA07561D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F41-4A2D-BE47-2664EA0756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TIWS NGN Conc</c:v>
                </c:pt>
                <c:pt idx="1">
                  <c:v>TIWS ARGENT Conc</c:v>
                </c:pt>
                <c:pt idx="2">
                  <c:v>Shaw FM</c:v>
                </c:pt>
                <c:pt idx="3">
                  <c:v>Shaw RO</c:v>
                </c:pt>
                <c:pt idx="4">
                  <c:v>ROBI</c:v>
                </c:pt>
                <c:pt idx="5">
                  <c:v>Ooredoo Kuwait</c:v>
                </c:pt>
                <c:pt idx="6">
                  <c:v>MTN Group</c:v>
                </c:pt>
                <c:pt idx="7">
                  <c:v>Indosat</c:v>
                </c:pt>
                <c:pt idx="8">
                  <c:v>Econet</c:v>
                </c:pt>
                <c:pt idx="9">
                  <c:v>Comcast Cable</c:v>
                </c:pt>
                <c:pt idx="10">
                  <c:v>BTC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1</c:v>
                </c:pt>
                <c:pt idx="3">
                  <c:v>5</c:v>
                </c:pt>
                <c:pt idx="5">
                  <c:v>1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BE-4850-8DB7-69E7A8122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304345696"/>
        <c:axId val="-304355488"/>
      </c:barChart>
      <c:catAx>
        <c:axId val="-304345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4355488"/>
        <c:crosses val="autoZero"/>
        <c:auto val="1"/>
        <c:lblAlgn val="ctr"/>
        <c:lblOffset val="100"/>
        <c:noMultiLvlLbl val="0"/>
      </c:catAx>
      <c:valAx>
        <c:axId val="-3043554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30434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05226229607735"/>
          <c:y val="0.21239121980941214"/>
          <c:w val="0.18958466980577063"/>
          <c:h val="8.69799594114662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92275848028933"/>
          <c:y val="3.5079372524843701E-2"/>
          <c:w val="0.81407724151971061"/>
          <c:h val="0.940954627104715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Closed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 w="0" h="0" prst="cross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7"/>
                <c:pt idx="0">
                  <c:v>TIWS NGN Conc</c:v>
                </c:pt>
                <c:pt idx="1">
                  <c:v>TIWS ARGENT Conc</c:v>
                </c:pt>
                <c:pt idx="2">
                  <c:v>Telus Mobility</c:v>
                </c:pt>
                <c:pt idx="3">
                  <c:v>Telia Company</c:v>
                </c:pt>
                <c:pt idx="4">
                  <c:v>Swisscom</c:v>
                </c:pt>
                <c:pt idx="5">
                  <c:v>Shaw RO</c:v>
                </c:pt>
                <c:pt idx="6">
                  <c:v>Shaw FM</c:v>
                </c:pt>
                <c:pt idx="7">
                  <c:v>ROBI</c:v>
                </c:pt>
                <c:pt idx="8">
                  <c:v>Ooredoo Kuwait</c:v>
                </c:pt>
                <c:pt idx="9">
                  <c:v>MTN Group</c:v>
                </c:pt>
                <c:pt idx="10">
                  <c:v>MELITA</c:v>
                </c:pt>
                <c:pt idx="11">
                  <c:v>Indosat</c:v>
                </c:pt>
                <c:pt idx="12">
                  <c:v>Econet</c:v>
                </c:pt>
                <c:pt idx="13">
                  <c:v>Comcast Cable</c:v>
                </c:pt>
                <c:pt idx="14">
                  <c:v>Celcom</c:v>
                </c:pt>
                <c:pt idx="15">
                  <c:v>BTC</c:v>
                </c:pt>
                <c:pt idx="16">
                  <c:v>BTC Botswana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</c:v>
                </c:pt>
                <c:pt idx="1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14</c:v>
                </c:pt>
                <c:pt idx="6">
                  <c:v>3</c:v>
                </c:pt>
                <c:pt idx="7">
                  <c:v>1</c:v>
                </c:pt>
                <c:pt idx="8">
                  <c:v>12</c:v>
                </c:pt>
                <c:pt idx="9">
                  <c:v>8</c:v>
                </c:pt>
                <c:pt idx="10">
                  <c:v>1</c:v>
                </c:pt>
                <c:pt idx="11">
                  <c:v>35</c:v>
                </c:pt>
                <c:pt idx="12">
                  <c:v>1</c:v>
                </c:pt>
                <c:pt idx="13">
                  <c:v>12</c:v>
                </c:pt>
                <c:pt idx="14">
                  <c:v>2</c:v>
                </c:pt>
                <c:pt idx="1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B5-4103-A371-CAB7831087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Open/Pending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B9F-42E0-8630-5F90141900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7"/>
                <c:pt idx="0">
                  <c:v>TIWS NGN Conc</c:v>
                </c:pt>
                <c:pt idx="1">
                  <c:v>TIWS ARGENT Conc</c:v>
                </c:pt>
                <c:pt idx="2">
                  <c:v>Telus Mobility</c:v>
                </c:pt>
                <c:pt idx="3">
                  <c:v>Telia Company</c:v>
                </c:pt>
                <c:pt idx="4">
                  <c:v>Swisscom</c:v>
                </c:pt>
                <c:pt idx="5">
                  <c:v>Shaw RO</c:v>
                </c:pt>
                <c:pt idx="6">
                  <c:v>Shaw FM</c:v>
                </c:pt>
                <c:pt idx="7">
                  <c:v>ROBI</c:v>
                </c:pt>
                <c:pt idx="8">
                  <c:v>Ooredoo Kuwait</c:v>
                </c:pt>
                <c:pt idx="9">
                  <c:v>MTN Group</c:v>
                </c:pt>
                <c:pt idx="10">
                  <c:v>MELITA</c:v>
                </c:pt>
                <c:pt idx="11">
                  <c:v>Indosat</c:v>
                </c:pt>
                <c:pt idx="12">
                  <c:v>Econet</c:v>
                </c:pt>
                <c:pt idx="13">
                  <c:v>Comcast Cable</c:v>
                </c:pt>
                <c:pt idx="14">
                  <c:v>Celcom</c:v>
                </c:pt>
                <c:pt idx="15">
                  <c:v>BTC</c:v>
                </c:pt>
                <c:pt idx="16">
                  <c:v>BTC Botswana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1">
                  <c:v>2</c:v>
                </c:pt>
                <c:pt idx="2">
                  <c:v>1</c:v>
                </c:pt>
                <c:pt idx="3">
                  <c:v>8</c:v>
                </c:pt>
                <c:pt idx="4">
                  <c:v>1</c:v>
                </c:pt>
                <c:pt idx="5">
                  <c:v>16</c:v>
                </c:pt>
                <c:pt idx="6">
                  <c:v>5</c:v>
                </c:pt>
                <c:pt idx="7">
                  <c:v>1</c:v>
                </c:pt>
                <c:pt idx="8">
                  <c:v>25</c:v>
                </c:pt>
                <c:pt idx="9">
                  <c:v>19</c:v>
                </c:pt>
                <c:pt idx="10">
                  <c:v>2</c:v>
                </c:pt>
                <c:pt idx="11">
                  <c:v>9</c:v>
                </c:pt>
                <c:pt idx="12">
                  <c:v>2</c:v>
                </c:pt>
                <c:pt idx="13">
                  <c:v>5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B5-4103-A371-CAB783108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304359840"/>
        <c:axId val="-303666400"/>
      </c:barChart>
      <c:catAx>
        <c:axId val="-304359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3666400"/>
        <c:crosses val="autoZero"/>
        <c:auto val="1"/>
        <c:lblAlgn val="ctr"/>
        <c:lblOffset val="100"/>
        <c:noMultiLvlLbl val="0"/>
      </c:catAx>
      <c:valAx>
        <c:axId val="-303666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30435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6860651785167444"/>
          <c:y val="0.58008076950916887"/>
          <c:w val="0.16620392375395407"/>
          <c:h val="0.114654403739986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SLA Performance</a:t>
            </a:r>
          </a:p>
        </c:rich>
      </c:tx>
      <c:layout>
        <c:manualLayout>
          <c:xMode val="edge"/>
          <c:yMode val="edge"/>
          <c:x val="4.6870575923499726E-2"/>
          <c:y val="2.1080683827505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Sheet5!$B$14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Sheet5!$A$15:$A$17</c:f>
              <c:strCache>
                <c:ptCount val="3"/>
                <c:pt idx="0">
                  <c:v>America</c:v>
                </c:pt>
                <c:pt idx="1">
                  <c:v>APAC</c:v>
                </c:pt>
                <c:pt idx="2">
                  <c:v>EMEA</c:v>
                </c:pt>
              </c:strCache>
            </c:strRef>
          </c:cat>
          <c:val>
            <c:numRef>
              <c:f>Sheet5!$B$15:$B$17</c:f>
              <c:numCache>
                <c:formatCode>0%</c:formatCode>
                <c:ptCount val="3"/>
                <c:pt idx="0">
                  <c:v>0.97</c:v>
                </c:pt>
                <c:pt idx="1">
                  <c:v>1</c:v>
                </c:pt>
                <c:pt idx="2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7-4E39-BBCD-A87A3E42D038}"/>
            </c:ext>
          </c:extLst>
        </c:ser>
        <c:ser>
          <c:idx val="1"/>
          <c:order val="1"/>
          <c:tx>
            <c:strRef>
              <c:f>Sheet5!$C$14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Sheet5!$A$15:$A$17</c:f>
              <c:strCache>
                <c:ptCount val="3"/>
                <c:pt idx="0">
                  <c:v>America</c:v>
                </c:pt>
                <c:pt idx="1">
                  <c:v>APAC</c:v>
                </c:pt>
                <c:pt idx="2">
                  <c:v>EMEA</c:v>
                </c:pt>
              </c:strCache>
            </c:strRef>
          </c:cat>
          <c:val>
            <c:numRef>
              <c:f>Sheet5!$C$15:$C$17</c:f>
              <c:numCache>
                <c:formatCode>General</c:formatCode>
                <c:ptCount val="3"/>
                <c:pt idx="0" formatCode="0%">
                  <c:v>0.03</c:v>
                </c:pt>
                <c:pt idx="2" formatCode="0%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B7-4E39-BBCD-A87A3E42D0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3950879"/>
        <c:axId val="963647071"/>
      </c:barChart>
      <c:catAx>
        <c:axId val="853950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647071"/>
        <c:crosses val="autoZero"/>
        <c:auto val="1"/>
        <c:lblAlgn val="ctr"/>
        <c:lblOffset val="100"/>
        <c:noMultiLvlLbl val="0"/>
      </c:catAx>
      <c:valAx>
        <c:axId val="9636470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853950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3778812168001522"/>
          <c:y val="5.202737667073757E-2"/>
          <c:w val="0.18673758863213685"/>
          <c:h val="8.89347573584243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Open Ticket status</a:t>
            </a:r>
          </a:p>
        </c:rich>
      </c:tx>
      <c:layout>
        <c:manualLayout>
          <c:xMode val="edge"/>
          <c:yMode val="edge"/>
          <c:x val="0.21227077865266838"/>
          <c:y val="0.20635933976984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1-Critical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America</c:v>
                </c:pt>
                <c:pt idx="1">
                  <c:v>APAC</c:v>
                </c:pt>
                <c:pt idx="2">
                  <c:v>EMEA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21-4669-8589-8290E039EA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2-Major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America</c:v>
                </c:pt>
                <c:pt idx="1">
                  <c:v>APAC</c:v>
                </c:pt>
                <c:pt idx="2">
                  <c:v>EMEA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21-4669-8589-8290E039EA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3-Minor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America</c:v>
                </c:pt>
                <c:pt idx="1">
                  <c:v>APAC</c:v>
                </c:pt>
                <c:pt idx="2">
                  <c:v>EMEA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16</c:v>
                </c:pt>
                <c:pt idx="1">
                  <c:v>7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21-4669-8589-8290E039EA7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4-Irritant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America</c:v>
                </c:pt>
                <c:pt idx="1">
                  <c:v>APAC</c:v>
                </c:pt>
                <c:pt idx="2">
                  <c:v>EMEA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21-4669-8589-8290E039EA7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5-Clarification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America</c:v>
                </c:pt>
                <c:pt idx="1">
                  <c:v>APAC</c:v>
                </c:pt>
                <c:pt idx="2">
                  <c:v>EMEA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21-4669-8589-8290E039EA7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6-Enhancement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America</c:v>
                </c:pt>
                <c:pt idx="1">
                  <c:v>APAC</c:v>
                </c:pt>
                <c:pt idx="2">
                  <c:v>EMEA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2</c:v>
                </c:pt>
                <c:pt idx="1">
                  <c:v>6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A21-4669-8589-8290E039EA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82868543"/>
        <c:axId val="2074092095"/>
      </c:barChart>
      <c:catAx>
        <c:axId val="2082868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092095"/>
        <c:crosses val="autoZero"/>
        <c:auto val="1"/>
        <c:lblAlgn val="ctr"/>
        <c:lblOffset val="100"/>
        <c:noMultiLvlLbl val="0"/>
      </c:catAx>
      <c:valAx>
        <c:axId val="20740920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82868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1666666666666664E-2"/>
          <c:y val="5.2052069601165478E-2"/>
          <c:w val="0.9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Ops Risk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C-4CA9-9415-FB1F2D7361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C-4CA9-9415-FB1F2D7361C9}"/>
              </c:ext>
            </c:extLst>
          </c:dPt>
          <c:dPt>
            <c:idx val="2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C-4CA9-9415-FB1F2D7361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Sheet1!$A$1:$C$1</c:f>
              <c:strCache>
                <c:ptCount val="3"/>
                <c:pt idx="0">
                  <c:v>Red</c:v>
                </c:pt>
                <c:pt idx="1">
                  <c:v>Amber</c:v>
                </c:pt>
                <c:pt idx="2">
                  <c:v>Green</c:v>
                </c:pt>
              </c:strCache>
            </c:strRef>
          </c:cat>
          <c:val>
            <c:numRef>
              <c:f>Sheet1!$A$2:$C$2</c:f>
              <c:numCache>
                <c:formatCode>General</c:formatCode>
                <c:ptCount val="3"/>
                <c:pt idx="0">
                  <c:v>0</c:v>
                </c:pt>
                <c:pt idx="1">
                  <c:v>2</c:v>
                </c:pt>
                <c:pt idx="2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AC-4CA9-9415-FB1F2D736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0.78654</cdr:x>
      <cdr:y>0.35986</cdr:y>
    </cdr:from>
    <cdr:to>
      <cdr:x>0.91221</cdr:x>
      <cdr:y>0.48597</cdr:y>
    </cdr:to>
    <cdr:sp macro="" textlink="">
      <cdr:nvSpPr>
        <cdr:cNvPr id="2" name="Flowchart: Connector 1"/>
        <cdr:cNvSpPr/>
      </cdr:nvSpPr>
      <cdr:spPr>
        <a:xfrm xmlns:a="http://schemas.openxmlformats.org/drawingml/2006/main">
          <a:off x="4559804" y="1315882"/>
          <a:ext cx="728546" cy="46114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1" dirty="0"/>
            <a:t>23</a:t>
          </a:r>
        </a:p>
      </cdr:txBody>
    </cdr:sp>
  </cdr:relSizeAnchor>
  <cdr:relSizeAnchor xmlns:cdr="http://schemas.openxmlformats.org/drawingml/2006/chartDrawing">
    <cdr:from>
      <cdr:x>0.66462</cdr:x>
      <cdr:y>0.35697</cdr:y>
    </cdr:from>
    <cdr:to>
      <cdr:x>0.79029</cdr:x>
      <cdr:y>0.48321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9C17A531-F471-405F-923D-3EE0E0D1614A}"/>
            </a:ext>
          </a:extLst>
        </cdr:cNvPr>
        <cdr:cNvSpPr/>
      </cdr:nvSpPr>
      <cdr:spPr>
        <a:xfrm xmlns:a="http://schemas.openxmlformats.org/drawingml/2006/main">
          <a:off x="3852998" y="1305314"/>
          <a:ext cx="728546" cy="46162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1" dirty="0"/>
            <a:t>10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0.73891</cdr:x>
      <cdr:y>0.76821</cdr:y>
    </cdr:from>
    <cdr:to>
      <cdr:x>0.86461</cdr:x>
      <cdr:y>0.8943</cdr:y>
    </cdr:to>
    <cdr:sp macro="" textlink="">
      <cdr:nvSpPr>
        <cdr:cNvPr id="2" name="Flowchart: Connector 1"/>
        <cdr:cNvSpPr/>
      </cdr:nvSpPr>
      <cdr:spPr>
        <a:xfrm xmlns:a="http://schemas.openxmlformats.org/drawingml/2006/main">
          <a:off x="4282870" y="2812450"/>
          <a:ext cx="728587" cy="46162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sz="1600" b="1" dirty="0"/>
            <a:t>103</a:t>
          </a:r>
        </a:p>
      </cdr:txBody>
    </cdr:sp>
  </cdr:relSizeAnchor>
  <cdr:relSizeAnchor xmlns:cdr="http://schemas.openxmlformats.org/drawingml/2006/chartDrawing">
    <cdr:from>
      <cdr:x>0.84202</cdr:x>
      <cdr:y>0.76822</cdr:y>
    </cdr:from>
    <cdr:to>
      <cdr:x>0.96771</cdr:x>
      <cdr:y>0.8943</cdr:y>
    </cdr:to>
    <cdr:sp macro="" textlink="">
      <cdr:nvSpPr>
        <cdr:cNvPr id="4" name="Flowchart: Connector 3"/>
        <cdr:cNvSpPr/>
      </cdr:nvSpPr>
      <cdr:spPr>
        <a:xfrm xmlns:a="http://schemas.openxmlformats.org/drawingml/2006/main">
          <a:off x="4880520" y="2812486"/>
          <a:ext cx="728529" cy="461584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1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600" b="1" dirty="0"/>
            <a:t>125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69A7-D431-49E1-A700-8D63CF9C9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BED89-ECB8-415A-8FEB-34875B270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B069-2EA9-41F8-807C-8CEFC238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9C29-1F75-4A51-9174-6730D46C1F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A08E-AFCD-48F6-83A7-63034C0D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2CFE-4765-4308-B77D-15564DF4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64CD-DA27-4198-B0B4-9296C5A7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6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E355-8DF8-4C8E-A26B-0E4682FB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1B659-6A85-4735-BDEC-FA61FFB20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A228-5282-4109-8912-E4628B1C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9C29-1F75-4A51-9174-6730D46C1F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DFD77-3C31-4C97-A3A0-0484DFE0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BCE2-8B5D-48A6-9CB3-21898E32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64CD-DA27-4198-B0B4-9296C5A7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4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9FAFC-EF05-4530-966B-F05696ABF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4BABB-98E7-4090-829D-B8A9AAC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A0634-ED85-462E-9048-B55E133F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9C29-1F75-4A51-9174-6730D46C1F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D1833-080C-4B1F-B14B-9C42E39C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ADDD-FF34-484F-93A9-D6CD4A8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64CD-DA27-4198-B0B4-9296C5A7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9492" y="1196602"/>
            <a:ext cx="11425166" cy="523306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4011706" y="6611843"/>
            <a:ext cx="4114800" cy="261779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47654" y="6568084"/>
            <a:ext cx="403676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9826F62B-F699-4B31-8F3A-BA31D2FC26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49492" y="141826"/>
            <a:ext cx="9751111" cy="575626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49249" y="717550"/>
            <a:ext cx="10241507" cy="365125"/>
          </a:xfrm>
        </p:spPr>
        <p:txBody>
          <a:bodyPr>
            <a:noAutofit/>
          </a:bodyPr>
          <a:lstStyle>
            <a:lvl1pPr marL="0" indent="0">
              <a:buNone/>
              <a:defRPr sz="260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079667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2EC3-C91A-4F4D-A818-21C7A019C076}" type="datetimeFigureOut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F62B-F699-4B31-8F3A-BA31D2FC267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68488" y="2443163"/>
            <a:ext cx="8529637" cy="757237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dirty="0"/>
              <a:t>Click here to enter text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68488" y="3330575"/>
            <a:ext cx="8529637" cy="796925"/>
          </a:xfrm>
        </p:spPr>
        <p:txBody>
          <a:bodyPr/>
          <a:lstStyle>
            <a:lvl1pPr marL="0" indent="0">
              <a:buNone/>
              <a:defRPr>
                <a:solidFill>
                  <a:srgbClr val="FFC000"/>
                </a:solidFill>
              </a:defRPr>
            </a:lvl1pPr>
          </a:lstStyle>
          <a:p>
            <a:pPr lvl="0"/>
            <a:r>
              <a:rPr lang="en-US" dirty="0"/>
              <a:t>Presenter’s Email Id</a:t>
            </a:r>
          </a:p>
        </p:txBody>
      </p:sp>
    </p:spTree>
    <p:extLst>
      <p:ext uri="{BB962C8B-B14F-4D97-AF65-F5344CB8AC3E}">
        <p14:creationId xmlns:p14="http://schemas.microsoft.com/office/powerpoint/2010/main" val="1474079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" y="6665000"/>
            <a:ext cx="12192000" cy="193000"/>
          </a:xfrm>
          <a:prstGeom prst="rect">
            <a:avLst/>
          </a:prstGeom>
          <a:solidFill>
            <a:srgbClr val="9E215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464952" y="0"/>
            <a:ext cx="1305702" cy="704024"/>
            <a:chOff x="11246834" y="0"/>
            <a:chExt cx="1305702" cy="704024"/>
          </a:xfrm>
        </p:grpSpPr>
        <p:sp>
          <p:nvSpPr>
            <p:cNvPr id="10" name="Rounded Rectangle 9"/>
            <p:cNvSpPr/>
            <p:nvPr userDrawn="1"/>
          </p:nvSpPr>
          <p:spPr>
            <a:xfrm>
              <a:off x="11246834" y="0"/>
              <a:ext cx="1305702" cy="704024"/>
            </a:xfrm>
            <a:prstGeom prst="roundRect">
              <a:avLst>
                <a:gd name="adj" fmla="val 37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33" descr="subex-logo-new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11428150" y="161512"/>
              <a:ext cx="943069" cy="381000"/>
            </a:xfrm>
            <a:prstGeom prst="rect">
              <a:avLst/>
            </a:prstGeom>
            <a:noFill/>
          </p:spPr>
        </p:pic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697186"/>
            <a:ext cx="4114800" cy="1298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www.subex.com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32239" y="6739276"/>
            <a:ext cx="2743200" cy="45719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9A73ABD8-3849-4C1C-AB3D-1FF53E6BA7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8295" y="60327"/>
            <a:ext cx="10084905" cy="431665"/>
          </a:xfrm>
        </p:spPr>
        <p:txBody>
          <a:bodyPr anchor="ctr">
            <a:noAutofit/>
          </a:bodyPr>
          <a:lstStyle>
            <a:lvl1pPr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8295" y="518496"/>
            <a:ext cx="10084905" cy="316392"/>
          </a:xfrm>
        </p:spPr>
        <p:txBody>
          <a:bodyPr anchor="ctr">
            <a:noAutofit/>
          </a:bodyPr>
          <a:lstStyle>
            <a:lvl1pPr marL="0" indent="0">
              <a:buNone/>
              <a:defRPr sz="26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Slide sub-title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58419" y="1020418"/>
            <a:ext cx="5513731" cy="54837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4"/>
          </p:nvPr>
        </p:nvSpPr>
        <p:spPr>
          <a:xfrm>
            <a:off x="6392519" y="1020418"/>
            <a:ext cx="5513731" cy="54837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51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C01D-98BB-4206-B1BD-224BC306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3F70-DBD0-4C4A-808D-0B7A99F7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5E4C-AA34-4DE3-968F-AC8CE861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9C29-1F75-4A51-9174-6730D46C1F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08E5-575F-49E6-867F-67D78CD8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FB8C-2000-4050-91F0-C5E329E0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64CD-DA27-4198-B0B4-9296C5A7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2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00D7-CC28-42BA-BBDF-F25E622B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4A681-0CE1-41C8-91DF-C998A40F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5027-763F-4927-9250-FF36E464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9C29-1F75-4A51-9174-6730D46C1F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F568-0B40-480B-970F-DA31E328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A39C7-3801-47ED-BCB9-0EA5890A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64CD-DA27-4198-B0B4-9296C5A7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EDF0-F947-43E7-981E-051B28DB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6D34-9AAD-46C0-B57A-696B22E5B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9E79A-8C84-428A-8AC4-F6CE7AA05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45DF8-A7DB-4A22-B2B0-74155D26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9C29-1F75-4A51-9174-6730D46C1F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93C7A-B2D0-4A3C-97A6-C54A48FC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16B3A-7C0F-472C-BBD0-CB97BA3A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64CD-DA27-4198-B0B4-9296C5A7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FB02-638C-4657-A1C7-B41F9C15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C51D7-2B30-40D3-AB27-CFB5DF2F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F3D3E-FFE3-46AB-BC86-3B8F3EA5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90CA6-51FA-403D-A227-7AF3F6E07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B4EC9-6F03-4C28-8116-C845C1F7C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9AB63-712E-415B-8D4A-3AE67838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9C29-1F75-4A51-9174-6730D46C1F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58295-F2C0-4E88-B656-F7A6AA91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8AAEE-0AC6-423B-A838-62333EA1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64CD-DA27-4198-B0B4-9296C5A7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8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8438-07FB-4E8F-B7C4-228067FB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28991-1690-4CF6-A98C-B571FA67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9C29-1F75-4A51-9174-6730D46C1F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6A33C-4D16-4DE9-96D1-C633B44B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22F48-EE96-491B-BCAA-D55BB2E1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64CD-DA27-4198-B0B4-9296C5A7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1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C7134-7CEA-49FE-A37E-38E20BD3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9C29-1F75-4A51-9174-6730D46C1F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FA583-0BD6-4168-822E-E1F542B7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368F2-31CF-4CDA-9F08-5A0746B9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64CD-DA27-4198-B0B4-9296C5A7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263D-E19E-4605-91AB-F0585509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3838-15C3-46C7-AA24-F83CCFB45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81807-817E-4667-AF55-3D55C4CE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8662D-9BD9-4597-8B68-E5F989FF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9C29-1F75-4A51-9174-6730D46C1F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65B51-36BF-4BD0-8E29-75625F36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EC4A2-BC10-403E-956D-DB7CF160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64CD-DA27-4198-B0B4-9296C5A7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5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45DB-51B4-4269-9C72-93CD07D5D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0AC4D-D335-4E1A-B1D6-7A5FF0281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7CE80-A148-4120-98DC-119DD12A3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365D6-D3AE-4C41-9496-D01CEBB7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9C29-1F75-4A51-9174-6730D46C1F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20056-35CD-4A40-B7E6-CBDF1948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B003E-A834-4312-93E3-C702ED62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564CD-DA27-4198-B0B4-9296C5A7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D2859-5E5D-4317-A9FE-3A3A62F5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CE4DB-1EF4-4D75-89EA-515DC6BF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6C01-417F-482D-95F4-27DF21F45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9C29-1F75-4A51-9174-6730D46C1F58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C7BC3-366B-4840-9E97-F08D1E5B4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39EF-F727-46B0-A3AC-B4C73045A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564CD-DA27-4198-B0B4-9296C5A7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2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66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ABD8-3849-4C1C-AB3D-1FF53E6BA7D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157" y="41606"/>
            <a:ext cx="10084905" cy="431665"/>
          </a:xfrm>
        </p:spPr>
        <p:txBody>
          <a:bodyPr>
            <a:noAutofit/>
          </a:bodyPr>
          <a:lstStyle/>
          <a:p>
            <a:r>
              <a:rPr lang="en-US" dirty="0"/>
              <a:t>SLA &amp; Ticket Snapshot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992853" y="4405624"/>
            <a:ext cx="4011796" cy="2191844"/>
            <a:chOff x="6050257" y="4437813"/>
            <a:chExt cx="1790812" cy="2112112"/>
          </a:xfrm>
        </p:grpSpPr>
        <p:sp>
          <p:nvSpPr>
            <p:cNvPr id="16" name="Rectangle 15"/>
            <p:cNvSpPr/>
            <p:nvPr/>
          </p:nvSpPr>
          <p:spPr>
            <a:xfrm>
              <a:off x="6050257" y="4647282"/>
              <a:ext cx="1790812" cy="1902643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100" i="1" dirty="0"/>
            </a:p>
          </p:txBody>
        </p:sp>
        <p:sp>
          <p:nvSpPr>
            <p:cNvPr id="17" name="Parallelogram 16"/>
            <p:cNvSpPr/>
            <p:nvPr/>
          </p:nvSpPr>
          <p:spPr>
            <a:xfrm>
              <a:off x="6077780" y="4437813"/>
              <a:ext cx="867883" cy="316792"/>
            </a:xfrm>
            <a:prstGeom prst="parallelogram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b="1" dirty="0">
                  <a:solidFill>
                    <a:srgbClr val="002060"/>
                  </a:solidFill>
                </a:rPr>
                <a:t>Status</a:t>
              </a:r>
            </a:p>
          </p:txBody>
        </p:sp>
      </p:grp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30648427"/>
              </p:ext>
            </p:extLst>
          </p:nvPr>
        </p:nvGraphicFramePr>
        <p:xfrm>
          <a:off x="6339173" y="508751"/>
          <a:ext cx="5797296" cy="3656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4263100364"/>
              </p:ext>
            </p:extLst>
          </p:nvPr>
        </p:nvGraphicFramePr>
        <p:xfrm>
          <a:off x="96380" y="743394"/>
          <a:ext cx="5796235" cy="3661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6115894" y="659568"/>
            <a:ext cx="0" cy="3686096"/>
          </a:xfrm>
          <a:prstGeom prst="line">
            <a:avLst/>
          </a:prstGeom>
          <a:ln w="28575">
            <a:solidFill>
              <a:srgbClr val="9E2156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054510" y="4840252"/>
            <a:ext cx="3673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Ooredoo Kuwait</a:t>
            </a:r>
            <a:r>
              <a:rPr lang="en-US" sz="1200" dirty="0"/>
              <a:t> : KPI related with Postpaid rating exceptions for voice &amp; SMS (B2B, B2C), solution has been provided &amp; waiting for customer approval.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MTN SSH</a:t>
            </a:r>
            <a:r>
              <a:rPr lang="en-US" sz="1200" dirty="0"/>
              <a:t> : KPI related with TAPIN VS IN, Solution has been provided &amp; waiting for customer approval.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Shaw Canada</a:t>
            </a:r>
            <a:r>
              <a:rPr lang="en-US" sz="1200" dirty="0"/>
              <a:t> : System performance: Ticket has been moved to L3 team.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157" y="515678"/>
            <a:ext cx="563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OVERALL TICKET STATUS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9173" y="528792"/>
            <a:ext cx="563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P1 &amp; P2 TICKET STATUS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BBBDE456-BB5C-4F08-B0EB-B47A48EF9E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8837402"/>
              </p:ext>
            </p:extLst>
          </p:nvPr>
        </p:nvGraphicFramePr>
        <p:xfrm>
          <a:off x="53932" y="4569998"/>
          <a:ext cx="3485897" cy="233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760A11D-B272-4B3B-B0AC-AA0638942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116702"/>
              </p:ext>
            </p:extLst>
          </p:nvPr>
        </p:nvGraphicFramePr>
        <p:xfrm>
          <a:off x="3390025" y="4569997"/>
          <a:ext cx="4572000" cy="2338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4883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ABD8-3849-4C1C-AB3D-1FF53E6BA7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17" y="-14629"/>
            <a:ext cx="9751111" cy="575626"/>
          </a:xfrm>
        </p:spPr>
        <p:txBody>
          <a:bodyPr>
            <a:normAutofit/>
          </a:bodyPr>
          <a:lstStyle/>
          <a:p>
            <a:r>
              <a:rPr lang="en-US" dirty="0"/>
              <a:t>Account Status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1617" y="641321"/>
            <a:ext cx="1463040" cy="73152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Number of Accounts</a:t>
            </a:r>
          </a:p>
        </p:txBody>
      </p:sp>
      <p:sp>
        <p:nvSpPr>
          <p:cNvPr id="16" name="Flowchart: Connector 15"/>
          <p:cNvSpPr/>
          <p:nvPr/>
        </p:nvSpPr>
        <p:spPr>
          <a:xfrm>
            <a:off x="1711330" y="661230"/>
            <a:ext cx="736017" cy="764498"/>
          </a:xfrm>
          <a:prstGeom prst="flowChartConnector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39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1617" y="1558940"/>
            <a:ext cx="1463040" cy="73152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00B050"/>
                </a:solidFill>
              </a:rPr>
              <a:t>Number of Projects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1691019" y="1542451"/>
            <a:ext cx="736017" cy="764498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63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88228" y="4491109"/>
            <a:ext cx="564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Key Highlights for YYYY MM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88228" y="239307"/>
            <a:ext cx="564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Leakages and Frauds Identified (MMM YYYY)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88229" y="3627570"/>
            <a:ext cx="8034063" cy="822435"/>
            <a:chOff x="4611229" y="4475201"/>
            <a:chExt cx="3229840" cy="2074723"/>
          </a:xfrm>
        </p:grpSpPr>
        <p:sp>
          <p:nvSpPr>
            <p:cNvPr id="17" name="Rectangle 16"/>
            <p:cNvSpPr/>
            <p:nvPr/>
          </p:nvSpPr>
          <p:spPr>
            <a:xfrm>
              <a:off x="4611229" y="4647282"/>
              <a:ext cx="3229840" cy="190264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/>
              <a:endParaRPr lang="en-US" sz="1400" dirty="0">
                <a:solidFill>
                  <a:schemeClr val="accent1"/>
                </a:solidFill>
              </a:endParaRPr>
            </a:p>
            <a:p>
              <a:pPr lvl="0"/>
              <a:r>
                <a:rPr lang="en-US" sz="1400" dirty="0">
                  <a:solidFill>
                    <a:schemeClr val="accent1"/>
                  </a:solidFill>
                </a:rPr>
                <a:t>Total Fraud Averted across All Accounts	  	$ 25.481mn </a:t>
              </a:r>
            </a:p>
            <a:p>
              <a:pPr lvl="0"/>
              <a:r>
                <a:rPr lang="en-US" sz="1400" dirty="0">
                  <a:solidFill>
                    <a:schemeClr val="accent1"/>
                  </a:solidFill>
                </a:rPr>
                <a:t>Total Leakages Identified through RA			$ 5.630mn</a:t>
              </a:r>
              <a:endParaRPr lang="en-IN" sz="1200" dirty="0">
                <a:solidFill>
                  <a:srgbClr val="00206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Parallelogram 22"/>
            <p:cNvSpPr/>
            <p:nvPr/>
          </p:nvSpPr>
          <p:spPr>
            <a:xfrm>
              <a:off x="4642894" y="4475201"/>
              <a:ext cx="2079840" cy="621485"/>
            </a:xfrm>
            <a:prstGeom prst="parallelogram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200" b="1" dirty="0">
                  <a:solidFill>
                    <a:srgbClr val="002060"/>
                  </a:solidFill>
                </a:rPr>
                <a:t>Cumulative Leakages / Fraud Loss averted 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88228" y="4829447"/>
            <a:ext cx="79552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rgbClr val="002060"/>
                </a:solidFill>
              </a:rPr>
              <a:t>Econet</a:t>
            </a:r>
            <a:r>
              <a:rPr lang="en-US" sz="1300" dirty="0">
                <a:solidFill>
                  <a:srgbClr val="002060"/>
                </a:solidFill>
              </a:rPr>
              <a:t> Zimbabwe : $141k identified as undercharged data &amp; $451K fraud identified in Cash-in cash-out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2060"/>
                </a:solidFill>
              </a:rPr>
              <a:t>Idea Cellular : $ 121K HUR, $8K Simbox &amp; $10K IRSF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2060"/>
                </a:solidFill>
              </a:rPr>
              <a:t>Viva Kuwait : $ 129K fraud averted for the month Jan-18. (Mainly IRSF, SMS spamming &amp; Simbox)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2060"/>
                </a:solidFill>
              </a:rPr>
              <a:t>MTN Group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2060"/>
                </a:solidFill>
              </a:rPr>
              <a:t>MTN Zambia : $ 523K rerating issue identified for roaming CDR. $ 262K Configuration issue identified where 2 VPMN were not rated, 4 VPMN were rated at default rate &amp; 1 VPMN rated as home 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2060"/>
                </a:solidFill>
              </a:rPr>
              <a:t>MTN GB : $24K PRS fraud incident were reported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2060"/>
                </a:solidFill>
              </a:rPr>
              <a:t>MTN Benin : $ 14K Configuration issue identified where 2 VPMN were not rated in IN.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FAF4D3-784E-47B5-9D56-ED15B7DA0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35700"/>
              </p:ext>
            </p:extLst>
          </p:nvPr>
        </p:nvGraphicFramePr>
        <p:xfrm>
          <a:off x="3801379" y="593142"/>
          <a:ext cx="8034064" cy="2959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653">
                  <a:extLst>
                    <a:ext uri="{9D8B030D-6E8A-4147-A177-3AD203B41FA5}">
                      <a16:colId xmlns:a16="http://schemas.microsoft.com/office/drawing/2014/main" val="1888922311"/>
                    </a:ext>
                  </a:extLst>
                </a:gridCol>
                <a:gridCol w="974429">
                  <a:extLst>
                    <a:ext uri="{9D8B030D-6E8A-4147-A177-3AD203B41FA5}">
                      <a16:colId xmlns:a16="http://schemas.microsoft.com/office/drawing/2014/main" val="2197357820"/>
                    </a:ext>
                  </a:extLst>
                </a:gridCol>
                <a:gridCol w="2068175">
                  <a:extLst>
                    <a:ext uri="{9D8B030D-6E8A-4147-A177-3AD203B41FA5}">
                      <a16:colId xmlns:a16="http://schemas.microsoft.com/office/drawing/2014/main" val="2415893612"/>
                    </a:ext>
                  </a:extLst>
                </a:gridCol>
                <a:gridCol w="1948857">
                  <a:extLst>
                    <a:ext uri="{9D8B030D-6E8A-4147-A177-3AD203B41FA5}">
                      <a16:colId xmlns:a16="http://schemas.microsoft.com/office/drawing/2014/main" val="3909393862"/>
                    </a:ext>
                  </a:extLst>
                </a:gridCol>
                <a:gridCol w="1232950">
                  <a:extLst>
                    <a:ext uri="{9D8B030D-6E8A-4147-A177-3AD203B41FA5}">
                      <a16:colId xmlns:a16="http://schemas.microsoft.com/office/drawing/2014/main" val="1569876853"/>
                    </a:ext>
                  </a:extLst>
                </a:gridCol>
              </a:tblGrid>
              <a:tr h="280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Client Name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Product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Services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Value Added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Amount ($)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0560833"/>
                  </a:ext>
                </a:extLst>
              </a:tr>
              <a:tr h="2435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Econet Zimbabwe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ROC RA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Business Operations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Leakages Identified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2,302,144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53195"/>
                  </a:ext>
                </a:extLst>
              </a:tr>
              <a:tr h="2435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Econet Zimbabwe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ROC FM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Business Operations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Fraud Averted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3,889,688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95609602"/>
                  </a:ext>
                </a:extLst>
              </a:tr>
              <a:tr h="2435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Ooredoo Qatar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ROC FM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Business Operations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Fraud Averted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1,425,731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9076046"/>
                  </a:ext>
                </a:extLst>
              </a:tr>
              <a:tr h="2435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Idea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ROC FM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Business Operations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Fraud Averted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1,308,192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5513988"/>
                  </a:ext>
                </a:extLst>
              </a:tr>
              <a:tr h="2435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BTC Botswana 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ROC RA 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Business Operations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Leakages Identified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2,358,084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7221981"/>
                  </a:ext>
                </a:extLst>
              </a:tr>
              <a:tr h="2435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BTC Botswana 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ROC FM 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Business Operations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Fraud Averted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2,507,837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2125354"/>
                  </a:ext>
                </a:extLst>
              </a:tr>
              <a:tr h="2435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Viva Kuwait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ROC RA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Business Operations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Leakages Identified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337,978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6480855"/>
                  </a:ext>
                </a:extLst>
              </a:tr>
              <a:tr h="2435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Viva Kuwait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ROC FM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Business Operations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Fraud Averted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1,634,701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84674563"/>
                  </a:ext>
                </a:extLst>
              </a:tr>
              <a:tr h="2435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Batelco Bahrain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ROC FM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Shared Services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Fraud Averted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13,259,294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87869037"/>
                  </a:ext>
                </a:extLst>
              </a:tr>
              <a:tr h="2435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MTN Group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ROC FM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Business Operations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Fraud Averted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1,456,041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12418866"/>
                  </a:ext>
                </a:extLst>
              </a:tr>
              <a:tr h="24357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MTN Group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ROC RA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Business Operations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Leakages Identified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631,932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00943809"/>
                  </a:ext>
                </a:extLst>
              </a:tr>
            </a:tbl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D8851692-4D0B-43A0-9ADA-1570F9803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503797"/>
              </p:ext>
            </p:extLst>
          </p:nvPr>
        </p:nvGraphicFramePr>
        <p:xfrm>
          <a:off x="-451515" y="2379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54C46A-4A34-4549-AD7E-B7CDE56EA5AE}"/>
              </a:ext>
            </a:extLst>
          </p:cNvPr>
          <p:cNvSpPr txBox="1"/>
          <p:nvPr/>
        </p:nvSpPr>
        <p:spPr>
          <a:xfrm>
            <a:off x="211617" y="5122350"/>
            <a:ext cx="31808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rgbClr val="002060"/>
                </a:solidFill>
              </a:rPr>
              <a:t>Coolwave</a:t>
            </a:r>
            <a:r>
              <a:rPr lang="en-US" sz="1300" dirty="0">
                <a:solidFill>
                  <a:srgbClr val="002060"/>
                </a:solidFill>
              </a:rPr>
              <a:t> &amp; Idea Cellular contract is ending at March-2018 &amp; same is due for renewal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B1D55D-D432-4032-ABBA-80FDDCFE70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89477" y="487178"/>
            <a:ext cx="0" cy="6035040"/>
          </a:xfrm>
          <a:prstGeom prst="line">
            <a:avLst/>
          </a:prstGeom>
          <a:ln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64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MS Performance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6963" y="5172531"/>
            <a:ext cx="1188720" cy="118872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Q3 </a:t>
            </a:r>
          </a:p>
          <a:p>
            <a:pPr algn="ctr"/>
            <a:r>
              <a:rPr lang="en-US" b="1" i="1" dirty="0"/>
              <a:t>FY XX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77211" y="4759389"/>
            <a:ext cx="10829827" cy="1936461"/>
            <a:chOff x="4611229" y="4475204"/>
            <a:chExt cx="3229840" cy="2074720"/>
          </a:xfrm>
        </p:grpSpPr>
        <p:sp>
          <p:nvSpPr>
            <p:cNvPr id="9" name="Rectangle 8"/>
            <p:cNvSpPr/>
            <p:nvPr/>
          </p:nvSpPr>
          <p:spPr>
            <a:xfrm>
              <a:off x="4611229" y="4647282"/>
              <a:ext cx="3229840" cy="190264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fontAlgn="ctr">
                <a:buFont typeface="Arial" panose="020B0604020202020204" pitchFamily="34" charset="0"/>
                <a:buChar char="•"/>
              </a:pPr>
              <a:endParaRPr lang="en-IN" sz="1200" dirty="0">
                <a:solidFill>
                  <a:srgbClr val="00206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Parallelogram 9"/>
            <p:cNvSpPr/>
            <p:nvPr/>
          </p:nvSpPr>
          <p:spPr>
            <a:xfrm>
              <a:off x="4642894" y="4475204"/>
              <a:ext cx="2079840" cy="277200"/>
            </a:xfrm>
            <a:prstGeom prst="parallelogram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b="1" dirty="0">
                  <a:solidFill>
                    <a:schemeClr val="bg1"/>
                  </a:solidFill>
                </a:rPr>
                <a:t>Way Forward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0590" y="735121"/>
            <a:ext cx="6066385" cy="2376005"/>
            <a:chOff x="4611229" y="4475204"/>
            <a:chExt cx="3229840" cy="2074722"/>
          </a:xfrm>
        </p:grpSpPr>
        <p:sp>
          <p:nvSpPr>
            <p:cNvPr id="12" name="Rectangle 11"/>
            <p:cNvSpPr/>
            <p:nvPr/>
          </p:nvSpPr>
          <p:spPr>
            <a:xfrm>
              <a:off x="4611229" y="4647284"/>
              <a:ext cx="3229840" cy="190264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fontAlgn="ctr">
                <a:buFont typeface="Arial" panose="020B0604020202020204" pitchFamily="34" charset="0"/>
                <a:buChar char="•"/>
              </a:pPr>
              <a:endParaRPr lang="en-IN" sz="1200" dirty="0">
                <a:solidFill>
                  <a:srgbClr val="00206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Parallelogram 12"/>
            <p:cNvSpPr/>
            <p:nvPr/>
          </p:nvSpPr>
          <p:spPr>
            <a:xfrm>
              <a:off x="4642894" y="4475204"/>
              <a:ext cx="2079840" cy="277200"/>
            </a:xfrm>
            <a:prstGeom prst="parallelogram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rgbClr val="F2F2F2"/>
                  </a:solidFill>
                </a:rPr>
                <a:t>Key Achievements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2196" y="2821483"/>
            <a:ext cx="6096000" cy="1895060"/>
            <a:chOff x="4611229" y="4864599"/>
            <a:chExt cx="3229840" cy="1685325"/>
          </a:xfrm>
        </p:grpSpPr>
        <p:sp>
          <p:nvSpPr>
            <p:cNvPr id="18" name="Rectangle 17"/>
            <p:cNvSpPr/>
            <p:nvPr/>
          </p:nvSpPr>
          <p:spPr>
            <a:xfrm>
              <a:off x="4611229" y="4864599"/>
              <a:ext cx="3229840" cy="1685325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ctr"/>
              <a:endParaRPr lang="en-IN" sz="1200" i="1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Parallelogram 18"/>
            <p:cNvSpPr/>
            <p:nvPr/>
          </p:nvSpPr>
          <p:spPr>
            <a:xfrm>
              <a:off x="4681959" y="4947294"/>
              <a:ext cx="2079840" cy="220919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rgbClr val="002060"/>
                  </a:solidFill>
                </a:rPr>
                <a:t>Risks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46209" y="735122"/>
            <a:ext cx="5660829" cy="2417560"/>
            <a:chOff x="4611229" y="4475204"/>
            <a:chExt cx="3229840" cy="2074720"/>
          </a:xfrm>
        </p:grpSpPr>
        <p:sp>
          <p:nvSpPr>
            <p:cNvPr id="21" name="Rectangle 20"/>
            <p:cNvSpPr/>
            <p:nvPr/>
          </p:nvSpPr>
          <p:spPr>
            <a:xfrm>
              <a:off x="4611229" y="4647282"/>
              <a:ext cx="3229840" cy="190264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fontAlgn="ctr">
                <a:buFont typeface="Arial" panose="020B0604020202020204" pitchFamily="34" charset="0"/>
                <a:buChar char="•"/>
              </a:pPr>
              <a:endParaRPr lang="en-IN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Parallelogram 21"/>
            <p:cNvSpPr/>
            <p:nvPr/>
          </p:nvSpPr>
          <p:spPr>
            <a:xfrm>
              <a:off x="4642894" y="4475204"/>
              <a:ext cx="2079840" cy="277200"/>
            </a:xfrm>
            <a:prstGeom prst="parallelogram">
              <a:avLst/>
            </a:prstGeom>
            <a:solidFill>
              <a:schemeClr val="accent1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rgbClr val="F2F2F2"/>
                  </a:solidFill>
                </a:rPr>
                <a:t>Key Initiatives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1F6E678-0578-4ED6-9D18-524F59AB542C}"/>
              </a:ext>
            </a:extLst>
          </p:cNvPr>
          <p:cNvSpPr txBox="1"/>
          <p:nvPr/>
        </p:nvSpPr>
        <p:spPr>
          <a:xfrm>
            <a:off x="1195683" y="5026134"/>
            <a:ext cx="107811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MTN Group SOW is in discussion with clients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100" b="1" dirty="0">
                <a:solidFill>
                  <a:srgbClr val="002060"/>
                </a:solidFill>
              </a:rPr>
              <a:t>Consulting</a:t>
            </a:r>
          </a:p>
          <a:p>
            <a:pPr marL="342900" indent="-342900">
              <a:buAutoNum type="arabicPeriod"/>
            </a:pPr>
            <a:r>
              <a:rPr lang="en-GB" sz="1100" dirty="0">
                <a:solidFill>
                  <a:srgbClr val="002060"/>
                </a:solidFill>
              </a:rPr>
              <a:t>$30k Revenue opportunity with Senegal Expresso telecom on internal fraud Investigation (Upside).</a:t>
            </a:r>
          </a:p>
          <a:p>
            <a:pPr marL="342900" indent="-342900">
              <a:buAutoNum type="arabicPeriod"/>
            </a:pPr>
            <a:r>
              <a:rPr lang="en-GB" sz="1100" dirty="0">
                <a:solidFill>
                  <a:srgbClr val="002060"/>
                </a:solidFill>
              </a:rPr>
              <a:t>Migration assurance for Globe telecom Philippines.</a:t>
            </a:r>
          </a:p>
          <a:p>
            <a:pPr marL="342900" indent="-342900">
              <a:buAutoNum type="arabicPeriod"/>
            </a:pPr>
            <a:r>
              <a:rPr lang="en-GB" sz="1100" dirty="0">
                <a:solidFill>
                  <a:srgbClr val="002060"/>
                </a:solidFill>
              </a:rPr>
              <a:t>Revenue reporting project for Afghanistan telecom ministry</a:t>
            </a:r>
          </a:p>
          <a:p>
            <a:pPr marL="342900" indent="-342900">
              <a:buAutoNum type="arabicPeriod"/>
            </a:pPr>
            <a:r>
              <a:rPr lang="en-GB" sz="1100" dirty="0">
                <a:solidFill>
                  <a:srgbClr val="002060"/>
                </a:solidFill>
              </a:rPr>
              <a:t>$ 200K Opportunity with Telenor Group. First of a kind for us where services span across 12 countries and 25 distinct engagements.</a:t>
            </a:r>
          </a:p>
          <a:p>
            <a:pPr marL="342900" indent="-342900">
              <a:buAutoNum type="arabicPeriod"/>
            </a:pPr>
            <a:r>
              <a:rPr lang="en-GB" sz="1100" dirty="0">
                <a:solidFill>
                  <a:srgbClr val="002060"/>
                </a:solidFill>
              </a:rPr>
              <a:t>$ 400K opportunity with Optus where we will provide consulting for Prepaid Order to cash &amp; Migration assurance</a:t>
            </a:r>
          </a:p>
          <a:p>
            <a:pPr marL="342900" indent="-342900">
              <a:buAutoNum type="arabicPeriod"/>
            </a:pPr>
            <a:r>
              <a:rPr lang="en-GB" sz="1100" dirty="0">
                <a:solidFill>
                  <a:srgbClr val="002060"/>
                </a:solidFill>
              </a:rPr>
              <a:t>$ 120K Opportunity between Telkom Slovenia for Mobile money implementation &amp; Smart Cambodia for Risk assurance.</a:t>
            </a:r>
          </a:p>
          <a:p>
            <a:pPr marL="342900" indent="-342900">
              <a:buAutoNum type="arabicPeriod"/>
            </a:pPr>
            <a:r>
              <a:rPr lang="en-GB" sz="1100" dirty="0">
                <a:solidFill>
                  <a:srgbClr val="002060"/>
                </a:solidFill>
              </a:rPr>
              <a:t>$ 150K </a:t>
            </a:r>
            <a:r>
              <a:rPr lang="en-GB" sz="1100" dirty="0" err="1">
                <a:solidFill>
                  <a:srgbClr val="002060"/>
                </a:solidFill>
              </a:rPr>
              <a:t>Telia</a:t>
            </a:r>
            <a:r>
              <a:rPr lang="en-GB" sz="1100" dirty="0">
                <a:solidFill>
                  <a:srgbClr val="002060"/>
                </a:solidFill>
              </a:rPr>
              <a:t> Sweden Risk Assurance opportunity 4 month (1 month in each quarter)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15D17-DD39-4C77-8DB7-E51009A942DD}"/>
              </a:ext>
            </a:extLst>
          </p:cNvPr>
          <p:cNvSpPr/>
          <p:nvPr/>
        </p:nvSpPr>
        <p:spPr>
          <a:xfrm>
            <a:off x="145782" y="1018245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MTN Group : Extension of Business Operations for 1 year. This assignment will have 11 resources from working on all the SSH OPCOs. Deal Size – USD 700 K.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MTN Ghana handover from GDO to MS.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New addition to SSH :Econet Lesotho 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One year Migration assurance for Maxis telecom initiated ($ 202K)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Two weeks consultancy engagement for Shaw FM completed successfully with 4.14 CSAT score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Viva Kuwait account : Consultancy engagement for IFRS rolled out completed successfully &amp; received CXO level appreciation.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819941-1971-4ED9-81EB-E12022C11FA9}"/>
              </a:ext>
            </a:extLst>
          </p:cNvPr>
          <p:cNvSpPr txBox="1"/>
          <p:nvPr/>
        </p:nvSpPr>
        <p:spPr>
          <a:xfrm>
            <a:off x="6341171" y="1002760"/>
            <a:ext cx="565077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Kick started FTB program for MTN Cameroon and MTN Ivory Coast. Planned to rolled out managed services.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New data quality dashboard developed for file processing trending for all the MTN Opcos.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2060"/>
                </a:solidFill>
                <a:latin typeface="Calibri" panose="020F0502020204030204" pitchFamily="34" charset="0"/>
              </a:rPr>
              <a:t>To increase </a:t>
            </a:r>
            <a:r>
              <a:rPr lang="en-IN" sz="1100" dirty="0" err="1">
                <a:solidFill>
                  <a:srgbClr val="002060"/>
                </a:solidFill>
                <a:latin typeface="Calibri" panose="020F0502020204030204" pitchFamily="34" charset="0"/>
              </a:rPr>
              <a:t>Telus</a:t>
            </a:r>
            <a:r>
              <a:rPr lang="en-IN" sz="1100" dirty="0">
                <a:solidFill>
                  <a:srgbClr val="002060"/>
                </a:solidFill>
                <a:latin typeface="Calibri" panose="020F0502020204030204" pitchFamily="34" charset="0"/>
              </a:rPr>
              <a:t>’ dependency on our platform we need to add functionality (upgrade) and increase the scope of data accessible by ROC FM. </a:t>
            </a:r>
            <a:endParaRPr lang="en-GB" sz="110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Swisscom: huge difference between the closed alarms and alarms that were categorized as fraud (1-2%). Same has been brought down as per industry standard.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Proposal shared with MTN group for IRAFM upgrade. Awaiting approval from Group CFO.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Internal Meeting Initiated to chart down the way forward for achieving the Y3 target for Viva Kuwait RA business operation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Blue motion : agreed scope &amp; effort estimation with client with 9 reports developed.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F5D709-9585-408E-B370-F66857AB06D5}"/>
              </a:ext>
            </a:extLst>
          </p:cNvPr>
          <p:cNvSpPr txBox="1"/>
          <p:nvPr/>
        </p:nvSpPr>
        <p:spPr>
          <a:xfrm>
            <a:off x="117108" y="3143650"/>
            <a:ext cx="6096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Telefonica running w/o PO coverage since Jan 2018.Customer not responding, Erik meeting customer in Madrid the week of 26</a:t>
            </a:r>
            <a:r>
              <a:rPr lang="en-GB" sz="1100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th</a:t>
            </a: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 Feb.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STC replacement for onsite resource work in progress. WP processing delayed.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Implementation of VAT in GCC &amp; Middle east countries will impact the margins on old engagements. 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GSC approval for the Managed Services is still pending with MTN Group procurement. There is a revenue risk for the services offered between 7</a:t>
            </a:r>
            <a:r>
              <a:rPr lang="en-GB" sz="1100" baseline="30000" dirty="0">
                <a:solidFill>
                  <a:srgbClr val="002060"/>
                </a:solidFill>
                <a:latin typeface="Calibri" panose="020F0502020204030204" pitchFamily="34" charset="0"/>
              </a:rPr>
              <a:t>th</a:t>
            </a:r>
            <a:r>
              <a:rPr lang="en-GB" sz="1100" dirty="0">
                <a:solidFill>
                  <a:srgbClr val="002060"/>
                </a:solidFill>
                <a:latin typeface="Calibri" panose="020F0502020204030204" pitchFamily="34" charset="0"/>
              </a:rPr>
              <a:t> Feb until mid Mar 2018 (Date GFA gets signed).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endParaRPr lang="en-IN" sz="110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478A17-6216-431B-861F-C479338CD981}"/>
              </a:ext>
            </a:extLst>
          </p:cNvPr>
          <p:cNvGrpSpPr/>
          <p:nvPr/>
        </p:nvGrpSpPr>
        <p:grpSpPr>
          <a:xfrm>
            <a:off x="6341171" y="3026946"/>
            <a:ext cx="5665867" cy="1689601"/>
            <a:chOff x="4611229" y="4584599"/>
            <a:chExt cx="3229840" cy="196532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ECD4E5-2DA3-4D81-8CDB-588CD5C8E7A2}"/>
                </a:ext>
              </a:extLst>
            </p:cNvPr>
            <p:cNvSpPr/>
            <p:nvPr/>
          </p:nvSpPr>
          <p:spPr>
            <a:xfrm>
              <a:off x="4611229" y="4647282"/>
              <a:ext cx="3229840" cy="190264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 fontAlgn="ctr">
                <a:buFont typeface="Arial" panose="020B0604020202020204" pitchFamily="34" charset="0"/>
                <a:buChar char="•"/>
              </a:pPr>
              <a:endParaRPr lang="en-IN" sz="1200" dirty="0">
                <a:solidFill>
                  <a:srgbClr val="00206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378BCB13-E69B-45F4-8FC6-845A9FEB6B78}"/>
                </a:ext>
              </a:extLst>
            </p:cNvPr>
            <p:cNvSpPr/>
            <p:nvPr/>
          </p:nvSpPr>
          <p:spPr>
            <a:xfrm>
              <a:off x="4631124" y="4584599"/>
              <a:ext cx="2540504" cy="400043"/>
            </a:xfrm>
            <a:prstGeom prst="parallelogram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rgbClr val="002060"/>
                  </a:solidFill>
                </a:rPr>
                <a:t>Challenges- </a:t>
              </a:r>
              <a:r>
                <a:rPr lang="en-IN" sz="1200" dirty="0">
                  <a:solidFill>
                    <a:srgbClr val="002060"/>
                  </a:solidFill>
                </a:rPr>
                <a:t>[Internal/External]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68F6C91-9456-431D-9D17-EA33C3133C94}"/>
              </a:ext>
            </a:extLst>
          </p:cNvPr>
          <p:cNvSpPr/>
          <p:nvPr/>
        </p:nvSpPr>
        <p:spPr>
          <a:xfrm>
            <a:off x="6341171" y="3472948"/>
            <a:ext cx="57277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2060"/>
                </a:solidFill>
                <a:latin typeface="Calibri" panose="020F0502020204030204" pitchFamily="34" charset="0"/>
              </a:rPr>
              <a:t>Ooredoo Kuwait Huawei L1 support not available and all the requests are routed to MS (L2 team) Additional scope of L1 being negotiated.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2060"/>
                </a:solidFill>
                <a:latin typeface="Calibri" panose="020F0502020204030204" pitchFamily="34" charset="0"/>
              </a:rPr>
              <a:t>MTN Group : lots of CRs are pending with support team. Similarly multiple CR approval is pending from MTN TDA team.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2060"/>
                </a:solidFill>
                <a:latin typeface="Calibri" panose="020F0502020204030204" pitchFamily="34" charset="0"/>
              </a:rPr>
              <a:t>Jeera go live has been delayed due to hardware issue &amp; same is in discussion with vendor. March-18 is the new timeline for launch. </a:t>
            </a:r>
          </a:p>
        </p:txBody>
      </p:sp>
    </p:spTree>
    <p:extLst>
      <p:ext uri="{BB962C8B-B14F-4D97-AF65-F5344CB8AC3E}">
        <p14:creationId xmlns:p14="http://schemas.microsoft.com/office/powerpoint/2010/main" val="205324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33435" y="2609747"/>
            <a:ext cx="9117564" cy="163850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7346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957</Words>
  <Application>Microsoft Office PowerPoint</Application>
  <PresentationFormat>Widescreen</PresentationFormat>
  <Paragraphs>133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SLA &amp; Ticket Snapshot</vt:lpstr>
      <vt:lpstr>Account Status</vt:lpstr>
      <vt:lpstr>MS Performance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 &amp; Ticket Snapshot – Nov 2016</dc:title>
  <dc:creator>Amol Ashok Kambli</dc:creator>
  <cp:lastModifiedBy>Amar Nath Singh</cp:lastModifiedBy>
  <cp:revision>187</cp:revision>
  <dcterms:created xsi:type="dcterms:W3CDTF">2017-08-29T11:01:26Z</dcterms:created>
  <dcterms:modified xsi:type="dcterms:W3CDTF">2020-01-30T11:59:46Z</dcterms:modified>
</cp:coreProperties>
</file>