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1" r:id="rId2"/>
    <p:sldId id="304" r:id="rId3"/>
    <p:sldId id="303" r:id="rId4"/>
    <p:sldId id="306" r:id="rId5"/>
    <p:sldId id="30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Sekhar Kondapi" initials="CSK" lastIdx="1" clrIdx="0">
    <p:extLst>
      <p:ext uri="{19B8F6BF-5375-455C-9EA6-DF929625EA0E}">
        <p15:presenceInfo xmlns:p15="http://schemas.microsoft.com/office/powerpoint/2012/main" userId="Chandra Sekhar Kondapi" providerId="None"/>
      </p:ext>
    </p:extLst>
  </p:cmAuthor>
  <p:cmAuthor id="2" name="Chandra Sekhar Kondapi" initials="CSK [2]" lastIdx="1" clrIdx="1">
    <p:extLst>
      <p:ext uri="{19B8F6BF-5375-455C-9EA6-DF929625EA0E}">
        <p15:presenceInfo xmlns:p15="http://schemas.microsoft.com/office/powerpoint/2012/main" userId="S-1-5-21-1684192789-3579350932-231618704-196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22268"/>
    <a:srgbClr val="006600"/>
    <a:srgbClr val="0033CC"/>
    <a:srgbClr val="3366CC"/>
    <a:srgbClr val="CCFF99"/>
    <a:srgbClr val="9E2156"/>
    <a:srgbClr val="00B0F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896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00282372790666E-2"/>
          <c:y val="3.8253165675364159E-2"/>
          <c:w val="0.95453264308873398"/>
          <c:h val="0.78906340989321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Leakages ($ Mn.)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d\-mmm\-yy</c:formatCode>
                <c:ptCount val="8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3.2</c:v>
                </c:pt>
                <c:pt idx="1">
                  <c:v>2.7</c:v>
                </c:pt>
                <c:pt idx="2">
                  <c:v>4.5</c:v>
                </c:pt>
                <c:pt idx="3">
                  <c:v>3.1</c:v>
                </c:pt>
                <c:pt idx="4">
                  <c:v>2.8</c:v>
                </c:pt>
                <c:pt idx="5">
                  <c:v>1.6</c:v>
                </c:pt>
                <c:pt idx="6">
                  <c:v>2.9</c:v>
                </c:pt>
                <c:pt idx="7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4-4D06-91E6-11646DB93E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Benefits ($ Mn.)</c:v>
                </c:pt>
              </c:strCache>
            </c:strRef>
          </c:tx>
          <c:spPr>
            <a:solidFill>
              <a:srgbClr val="99FF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d\-mmm\-yy</c:formatCode>
                <c:ptCount val="8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1.92</c:v>
                </c:pt>
                <c:pt idx="1">
                  <c:v>1.4</c:v>
                </c:pt>
                <c:pt idx="2">
                  <c:v>1.2</c:v>
                </c:pt>
                <c:pt idx="3">
                  <c:v>0.9</c:v>
                </c:pt>
                <c:pt idx="4">
                  <c:v>1.6</c:v>
                </c:pt>
                <c:pt idx="5">
                  <c:v>0.56999999999999995</c:v>
                </c:pt>
                <c:pt idx="6">
                  <c:v>2.1</c:v>
                </c:pt>
                <c:pt idx="7">
                  <c:v>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4-4D06-91E6-11646DB93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147456"/>
        <c:axId val="2241480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ROI (%)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d\-mmm\-yy</c:formatCode>
                <c:ptCount val="8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</c:numCache>
            </c:numRef>
          </c:cat>
          <c:val>
            <c:numRef>
              <c:f>Sheet1!$D$2:$D$9</c:f>
              <c:numCache>
                <c:formatCode>0%</c:formatCode>
                <c:ptCount val="8"/>
                <c:pt idx="0">
                  <c:v>0.48</c:v>
                </c:pt>
                <c:pt idx="1">
                  <c:v>0.83</c:v>
                </c:pt>
                <c:pt idx="2">
                  <c:v>1.1299999999999999</c:v>
                </c:pt>
                <c:pt idx="3">
                  <c:v>1.355</c:v>
                </c:pt>
                <c:pt idx="4">
                  <c:v>1.7549999999999999</c:v>
                </c:pt>
                <c:pt idx="5">
                  <c:v>1.8975</c:v>
                </c:pt>
                <c:pt idx="6">
                  <c:v>2.4224999999999999</c:v>
                </c:pt>
                <c:pt idx="7">
                  <c:v>3.0149999999999997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C4-4D06-91E6-11646DB93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147456"/>
        <c:axId val="224148016"/>
      </c:lineChart>
      <c:dateAx>
        <c:axId val="224147456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48016"/>
        <c:crosses val="autoZero"/>
        <c:auto val="1"/>
        <c:lblOffset val="100"/>
        <c:baseTimeUnit val="months"/>
      </c:dateAx>
      <c:valAx>
        <c:axId val="224148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1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12E3-76EF-48D7-A4EB-4C046EAE8AA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1C0C6-4FBC-4F38-935D-E58FC1CB5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C0C6-4FBC-4F38-935D-E58FC1CB5A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5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C0C6-4FBC-4F38-935D-E58FC1CB5A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C0C6-4FBC-4F38-935D-E58FC1CB5A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4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5" y="0"/>
            <a:ext cx="12198354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2652573"/>
            <a:ext cx="9144000" cy="59420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7650" y="3286540"/>
            <a:ext cx="9144000" cy="463826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and Designation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060" y="286170"/>
            <a:ext cx="1556843" cy="575219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47650" y="3789685"/>
            <a:ext cx="9144000" cy="47726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Date/Month</a:t>
            </a:r>
          </a:p>
        </p:txBody>
      </p:sp>
    </p:spTree>
    <p:extLst>
      <p:ext uri="{BB962C8B-B14F-4D97-AF65-F5344CB8AC3E}">
        <p14:creationId xmlns:p14="http://schemas.microsoft.com/office/powerpoint/2010/main" val="15059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" y="6665000"/>
            <a:ext cx="12192000" cy="193000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295" y="60327"/>
            <a:ext cx="10084905" cy="431665"/>
          </a:xfrm>
        </p:spPr>
        <p:txBody>
          <a:bodyPr anchor="ctr"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418" y="1020418"/>
            <a:ext cx="11675165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4952" y="0"/>
            <a:ext cx="1305702" cy="704024"/>
            <a:chOff x="11246834" y="0"/>
            <a:chExt cx="1305702" cy="704024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11246834" y="0"/>
              <a:ext cx="1305702" cy="704024"/>
            </a:xfrm>
            <a:prstGeom prst="roundRect">
              <a:avLst>
                <a:gd name="adj" fmla="val 37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428150" y="161512"/>
              <a:ext cx="943069" cy="381000"/>
            </a:xfrm>
            <a:prstGeom prst="rect">
              <a:avLst/>
            </a:prstGeom>
            <a:noFill/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5" y="518496"/>
            <a:ext cx="10084905" cy="316392"/>
          </a:xfrm>
        </p:spPr>
        <p:txBody>
          <a:bodyPr anchor="ctr">
            <a:noAutofit/>
          </a:bodyPr>
          <a:lstStyle>
            <a:lvl1pPr marL="0" indent="0">
              <a:buNone/>
              <a:defRPr sz="26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97186"/>
            <a:ext cx="4114800" cy="1298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739276"/>
            <a:ext cx="2743200" cy="4571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A73ABD8-3849-4C1C-AB3D-1FF53E6BA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"/>
          <a:stretch/>
        </p:blipFill>
        <p:spPr>
          <a:xfrm>
            <a:off x="-38100" y="0"/>
            <a:ext cx="122364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09461"/>
            <a:ext cx="10515600" cy="695740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79813"/>
            <a:ext cx="10515600" cy="592137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4737" y="318544"/>
            <a:ext cx="1556843" cy="5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" y="6665000"/>
            <a:ext cx="12192000" cy="193000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4952" y="0"/>
            <a:ext cx="1305702" cy="704024"/>
            <a:chOff x="11246834" y="0"/>
            <a:chExt cx="1305702" cy="70402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1246834" y="0"/>
              <a:ext cx="1305702" cy="704024"/>
            </a:xfrm>
            <a:prstGeom prst="roundRect">
              <a:avLst>
                <a:gd name="adj" fmla="val 37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428150" y="161512"/>
              <a:ext cx="943069" cy="381000"/>
            </a:xfrm>
            <a:prstGeom prst="rect">
              <a:avLst/>
            </a:prstGeom>
            <a:noFill/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97186"/>
            <a:ext cx="4114800" cy="1298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739276"/>
            <a:ext cx="2743200" cy="4571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A73ABD8-3849-4C1C-AB3D-1FF53E6BA7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8295" y="60327"/>
            <a:ext cx="10084905" cy="431665"/>
          </a:xfrm>
        </p:spPr>
        <p:txBody>
          <a:bodyPr anchor="ctr"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5" y="518496"/>
            <a:ext cx="10084905" cy="316392"/>
          </a:xfrm>
        </p:spPr>
        <p:txBody>
          <a:bodyPr anchor="ctr">
            <a:noAutofit/>
          </a:bodyPr>
          <a:lstStyle>
            <a:lvl1pPr marL="0" indent="0">
              <a:buNone/>
              <a:defRPr sz="26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84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3925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0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" y="0"/>
            <a:ext cx="12198354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250" y="2427287"/>
            <a:ext cx="9144000" cy="1006475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2250" y="3602038"/>
            <a:ext cx="9144000" cy="874712"/>
          </a:xfrm>
        </p:spPr>
        <p:txBody>
          <a:bodyPr>
            <a:normAutofit/>
          </a:bodyPr>
          <a:lstStyle>
            <a:lvl1pPr marL="0" indent="0" algn="r">
              <a:buNone/>
              <a:defRPr sz="2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Email 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8" y="318544"/>
            <a:ext cx="1556843" cy="5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ABD8-3849-4C1C-AB3D-1FF53E6BA7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48798" y="2672233"/>
            <a:ext cx="9144000" cy="594208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Managed Services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 Business Operations – Executive 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i="1" dirty="0"/>
              <a:t>Month and Year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738938"/>
            <a:ext cx="2743200" cy="46037"/>
          </a:xfrm>
        </p:spPr>
        <p:txBody>
          <a:bodyPr/>
          <a:lstStyle/>
          <a:p>
            <a:fld id="{9A73ABD8-3849-4C1C-AB3D-1FF53E6BA7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87ADFA-D815-442D-B051-69D2E9685803}"/>
              </a:ext>
            </a:extLst>
          </p:cNvPr>
          <p:cNvSpPr/>
          <p:nvPr/>
        </p:nvSpPr>
        <p:spPr>
          <a:xfrm>
            <a:off x="9819861" y="0"/>
            <a:ext cx="2266122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60327"/>
            <a:ext cx="6264173" cy="431665"/>
          </a:xfrm>
        </p:spPr>
        <p:txBody>
          <a:bodyPr/>
          <a:lstStyle/>
          <a:p>
            <a:r>
              <a:rPr lang="en-IN"/>
              <a:t>Current Performance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3156" y="1441486"/>
            <a:ext cx="452438" cy="639760"/>
            <a:chOff x="5509710" y="5230793"/>
            <a:chExt cx="452438" cy="639760"/>
          </a:xfrm>
          <a:solidFill>
            <a:srgbClr val="002060"/>
          </a:solidFill>
        </p:grpSpPr>
        <p:sp>
          <p:nvSpPr>
            <p:cNvPr id="39" name="Freeform 83"/>
            <p:cNvSpPr>
              <a:spLocks noEditPoints="1"/>
            </p:cNvSpPr>
            <p:nvPr/>
          </p:nvSpPr>
          <p:spPr bwMode="auto">
            <a:xfrm>
              <a:off x="5566860" y="5480030"/>
              <a:ext cx="336550" cy="33337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9" y="13"/>
                </a:cxn>
                <a:cxn ang="0">
                  <a:pos x="63" y="13"/>
                </a:cxn>
                <a:cxn ang="0">
                  <a:pos x="70" y="59"/>
                </a:cxn>
                <a:cxn ang="0">
                  <a:pos x="114" y="24"/>
                </a:cxn>
                <a:cxn ang="0">
                  <a:pos x="73" y="61"/>
                </a:cxn>
                <a:cxn ang="0">
                  <a:pos x="65" y="73"/>
                </a:cxn>
                <a:cxn ang="0">
                  <a:pos x="67" y="58"/>
                </a:cxn>
                <a:cxn ang="0">
                  <a:pos x="128" y="62"/>
                </a:cxn>
                <a:cxn ang="0">
                  <a:pos x="128" y="68"/>
                </a:cxn>
                <a:cxn ang="0">
                  <a:pos x="115" y="65"/>
                </a:cxn>
                <a:cxn ang="0">
                  <a:pos x="128" y="62"/>
                </a:cxn>
                <a:cxn ang="0">
                  <a:pos x="17" y="65"/>
                </a:cxn>
                <a:cxn ang="0">
                  <a:pos x="4" y="68"/>
                </a:cxn>
                <a:cxn ang="0">
                  <a:pos x="4" y="62"/>
                </a:cxn>
                <a:cxn ang="0">
                  <a:pos x="63" y="117"/>
                </a:cxn>
                <a:cxn ang="0">
                  <a:pos x="69" y="117"/>
                </a:cxn>
                <a:cxn ang="0">
                  <a:pos x="66" y="130"/>
                </a:cxn>
                <a:cxn ang="0">
                  <a:pos x="63" y="117"/>
                </a:cxn>
                <a:cxn ang="0">
                  <a:pos x="10" y="33"/>
                </a:cxn>
                <a:cxn ang="0">
                  <a:pos x="16" y="34"/>
                </a:cxn>
                <a:cxn ang="0">
                  <a:pos x="14" y="38"/>
                </a:cxn>
                <a:cxn ang="0">
                  <a:pos x="116" y="96"/>
                </a:cxn>
                <a:cxn ang="0">
                  <a:pos x="118" y="92"/>
                </a:cxn>
                <a:cxn ang="0">
                  <a:pos x="122" y="97"/>
                </a:cxn>
                <a:cxn ang="0">
                  <a:pos x="116" y="96"/>
                </a:cxn>
                <a:cxn ang="0">
                  <a:pos x="122" y="33"/>
                </a:cxn>
                <a:cxn ang="0">
                  <a:pos x="118" y="38"/>
                </a:cxn>
                <a:cxn ang="0">
                  <a:pos x="116" y="34"/>
                </a:cxn>
                <a:cxn ang="0">
                  <a:pos x="14" y="92"/>
                </a:cxn>
                <a:cxn ang="0">
                  <a:pos x="16" y="96"/>
                </a:cxn>
                <a:cxn ang="0">
                  <a:pos x="10" y="97"/>
                </a:cxn>
                <a:cxn ang="0">
                  <a:pos x="14" y="92"/>
                </a:cxn>
                <a:cxn ang="0">
                  <a:pos x="34" y="10"/>
                </a:cxn>
                <a:cxn ang="0">
                  <a:pos x="38" y="13"/>
                </a:cxn>
                <a:cxn ang="0">
                  <a:pos x="35" y="15"/>
                </a:cxn>
                <a:cxn ang="0">
                  <a:pos x="94" y="117"/>
                </a:cxn>
                <a:cxn ang="0">
                  <a:pos x="97" y="115"/>
                </a:cxn>
                <a:cxn ang="0">
                  <a:pos x="98" y="120"/>
                </a:cxn>
                <a:cxn ang="0">
                  <a:pos x="94" y="117"/>
                </a:cxn>
                <a:cxn ang="0">
                  <a:pos x="98" y="10"/>
                </a:cxn>
                <a:cxn ang="0">
                  <a:pos x="97" y="15"/>
                </a:cxn>
                <a:cxn ang="0">
                  <a:pos x="94" y="13"/>
                </a:cxn>
                <a:cxn ang="0">
                  <a:pos x="35" y="115"/>
                </a:cxn>
                <a:cxn ang="0">
                  <a:pos x="38" y="117"/>
                </a:cxn>
                <a:cxn ang="0">
                  <a:pos x="34" y="120"/>
                </a:cxn>
                <a:cxn ang="0">
                  <a:pos x="35" y="115"/>
                </a:cxn>
              </a:cxnLst>
              <a:rect l="0" t="0" r="r" b="b"/>
              <a:pathLst>
                <a:path w="131" h="130">
                  <a:moveTo>
                    <a:pt x="63" y="3"/>
                  </a:moveTo>
                  <a:cubicBezTo>
                    <a:pt x="63" y="2"/>
                    <a:pt x="64" y="0"/>
                    <a:pt x="66" y="0"/>
                  </a:cubicBezTo>
                  <a:cubicBezTo>
                    <a:pt x="68" y="0"/>
                    <a:pt x="69" y="2"/>
                    <a:pt x="69" y="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5"/>
                    <a:pt x="68" y="16"/>
                    <a:pt x="66" y="16"/>
                  </a:cubicBezTo>
                  <a:cubicBezTo>
                    <a:pt x="64" y="16"/>
                    <a:pt x="63" y="15"/>
                    <a:pt x="63" y="13"/>
                  </a:cubicBezTo>
                  <a:cubicBezTo>
                    <a:pt x="63" y="3"/>
                    <a:pt x="63" y="3"/>
                    <a:pt x="63" y="3"/>
                  </a:cubicBezTo>
                  <a:close/>
                  <a:moveTo>
                    <a:pt x="70" y="59"/>
                  </a:moveTo>
                  <a:cubicBezTo>
                    <a:pt x="112" y="24"/>
                    <a:pt x="112" y="24"/>
                    <a:pt x="112" y="24"/>
                  </a:cubicBezTo>
                  <a:cubicBezTo>
                    <a:pt x="112" y="23"/>
                    <a:pt x="113" y="23"/>
                    <a:pt x="114" y="24"/>
                  </a:cubicBezTo>
                  <a:cubicBezTo>
                    <a:pt x="115" y="25"/>
                    <a:pt x="114" y="26"/>
                    <a:pt x="114" y="2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3"/>
                    <a:pt x="74" y="64"/>
                    <a:pt x="74" y="66"/>
                  </a:cubicBezTo>
                  <a:cubicBezTo>
                    <a:pt x="73" y="70"/>
                    <a:pt x="69" y="73"/>
                    <a:pt x="65" y="73"/>
                  </a:cubicBezTo>
                  <a:cubicBezTo>
                    <a:pt x="61" y="72"/>
                    <a:pt x="58" y="68"/>
                    <a:pt x="58" y="64"/>
                  </a:cubicBezTo>
                  <a:cubicBezTo>
                    <a:pt x="59" y="60"/>
                    <a:pt x="63" y="57"/>
                    <a:pt x="67" y="58"/>
                  </a:cubicBezTo>
                  <a:cubicBezTo>
                    <a:pt x="68" y="58"/>
                    <a:pt x="69" y="58"/>
                    <a:pt x="70" y="59"/>
                  </a:cubicBezTo>
                  <a:close/>
                  <a:moveTo>
                    <a:pt x="128" y="62"/>
                  </a:moveTo>
                  <a:cubicBezTo>
                    <a:pt x="130" y="62"/>
                    <a:pt x="131" y="63"/>
                    <a:pt x="131" y="65"/>
                  </a:cubicBezTo>
                  <a:cubicBezTo>
                    <a:pt x="131" y="67"/>
                    <a:pt x="130" y="68"/>
                    <a:pt x="128" y="68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16" y="68"/>
                    <a:pt x="115" y="67"/>
                    <a:pt x="115" y="65"/>
                  </a:cubicBezTo>
                  <a:cubicBezTo>
                    <a:pt x="115" y="63"/>
                    <a:pt x="116" y="62"/>
                    <a:pt x="118" y="62"/>
                  </a:cubicBezTo>
                  <a:cubicBezTo>
                    <a:pt x="128" y="62"/>
                    <a:pt x="128" y="62"/>
                    <a:pt x="128" y="62"/>
                  </a:cubicBezTo>
                  <a:close/>
                  <a:moveTo>
                    <a:pt x="14" y="62"/>
                  </a:moveTo>
                  <a:cubicBezTo>
                    <a:pt x="15" y="62"/>
                    <a:pt x="17" y="63"/>
                    <a:pt x="17" y="65"/>
                  </a:cubicBezTo>
                  <a:cubicBezTo>
                    <a:pt x="17" y="67"/>
                    <a:pt x="15" y="68"/>
                    <a:pt x="1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7"/>
                    <a:pt x="0" y="65"/>
                  </a:cubicBezTo>
                  <a:cubicBezTo>
                    <a:pt x="0" y="63"/>
                    <a:pt x="2" y="62"/>
                    <a:pt x="4" y="62"/>
                  </a:cubicBezTo>
                  <a:cubicBezTo>
                    <a:pt x="14" y="62"/>
                    <a:pt x="14" y="62"/>
                    <a:pt x="14" y="62"/>
                  </a:cubicBezTo>
                  <a:close/>
                  <a:moveTo>
                    <a:pt x="63" y="117"/>
                  </a:moveTo>
                  <a:cubicBezTo>
                    <a:pt x="63" y="115"/>
                    <a:pt x="64" y="114"/>
                    <a:pt x="66" y="114"/>
                  </a:cubicBezTo>
                  <a:cubicBezTo>
                    <a:pt x="68" y="114"/>
                    <a:pt x="69" y="115"/>
                    <a:pt x="69" y="11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8"/>
                    <a:pt x="68" y="130"/>
                    <a:pt x="66" y="130"/>
                  </a:cubicBezTo>
                  <a:cubicBezTo>
                    <a:pt x="64" y="130"/>
                    <a:pt x="63" y="128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lose/>
                  <a:moveTo>
                    <a:pt x="11" y="36"/>
                  </a:moveTo>
                  <a:cubicBezTo>
                    <a:pt x="10" y="35"/>
                    <a:pt x="10" y="34"/>
                    <a:pt x="10" y="33"/>
                  </a:cubicBezTo>
                  <a:cubicBezTo>
                    <a:pt x="11" y="32"/>
                    <a:pt x="12" y="32"/>
                    <a:pt x="13" y="3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6" y="38"/>
                    <a:pt x="15" y="38"/>
                    <a:pt x="14" y="38"/>
                  </a:cubicBezTo>
                  <a:cubicBezTo>
                    <a:pt x="11" y="36"/>
                    <a:pt x="11" y="36"/>
                    <a:pt x="11" y="36"/>
                  </a:cubicBezTo>
                  <a:close/>
                  <a:moveTo>
                    <a:pt x="116" y="96"/>
                  </a:moveTo>
                  <a:cubicBezTo>
                    <a:pt x="115" y="96"/>
                    <a:pt x="115" y="94"/>
                    <a:pt x="115" y="93"/>
                  </a:cubicBezTo>
                  <a:cubicBezTo>
                    <a:pt x="116" y="92"/>
                    <a:pt x="117" y="92"/>
                    <a:pt x="118" y="92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22" y="95"/>
                    <a:pt x="122" y="96"/>
                    <a:pt x="122" y="97"/>
                  </a:cubicBezTo>
                  <a:cubicBezTo>
                    <a:pt x="121" y="98"/>
                    <a:pt x="120" y="98"/>
                    <a:pt x="119" y="98"/>
                  </a:cubicBezTo>
                  <a:cubicBezTo>
                    <a:pt x="116" y="96"/>
                    <a:pt x="116" y="96"/>
                    <a:pt x="116" y="96"/>
                  </a:cubicBezTo>
                  <a:close/>
                  <a:moveTo>
                    <a:pt x="119" y="32"/>
                  </a:moveTo>
                  <a:cubicBezTo>
                    <a:pt x="120" y="32"/>
                    <a:pt x="121" y="32"/>
                    <a:pt x="122" y="33"/>
                  </a:cubicBezTo>
                  <a:cubicBezTo>
                    <a:pt x="122" y="34"/>
                    <a:pt x="122" y="35"/>
                    <a:pt x="121" y="36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8"/>
                    <a:pt x="116" y="38"/>
                    <a:pt x="115" y="37"/>
                  </a:cubicBezTo>
                  <a:cubicBezTo>
                    <a:pt x="115" y="36"/>
                    <a:pt x="115" y="35"/>
                    <a:pt x="116" y="34"/>
                  </a:cubicBezTo>
                  <a:cubicBezTo>
                    <a:pt x="119" y="32"/>
                    <a:pt x="119" y="32"/>
                    <a:pt x="119" y="3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3"/>
                  </a:cubicBezTo>
                  <a:cubicBezTo>
                    <a:pt x="17" y="94"/>
                    <a:pt x="17" y="96"/>
                    <a:pt x="16" y="96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8"/>
                    <a:pt x="11" y="98"/>
                    <a:pt x="10" y="97"/>
                  </a:cubicBezTo>
                  <a:cubicBezTo>
                    <a:pt x="10" y="96"/>
                    <a:pt x="10" y="95"/>
                    <a:pt x="11" y="94"/>
                  </a:cubicBezTo>
                  <a:cubicBezTo>
                    <a:pt x="14" y="92"/>
                    <a:pt x="14" y="92"/>
                    <a:pt x="14" y="92"/>
                  </a:cubicBezTo>
                  <a:close/>
                  <a:moveTo>
                    <a:pt x="33" y="13"/>
                  </a:moveTo>
                  <a:cubicBezTo>
                    <a:pt x="32" y="12"/>
                    <a:pt x="33" y="10"/>
                    <a:pt x="34" y="10"/>
                  </a:cubicBezTo>
                  <a:cubicBezTo>
                    <a:pt x="35" y="9"/>
                    <a:pt x="36" y="10"/>
                    <a:pt x="37" y="1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9" y="14"/>
                    <a:pt x="38" y="16"/>
                    <a:pt x="37" y="16"/>
                  </a:cubicBezTo>
                  <a:cubicBezTo>
                    <a:pt x="36" y="17"/>
                    <a:pt x="35" y="16"/>
                    <a:pt x="35" y="15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94" y="117"/>
                  </a:moveTo>
                  <a:cubicBezTo>
                    <a:pt x="93" y="116"/>
                    <a:pt x="93" y="114"/>
                    <a:pt x="94" y="114"/>
                  </a:cubicBezTo>
                  <a:cubicBezTo>
                    <a:pt x="95" y="113"/>
                    <a:pt x="97" y="114"/>
                    <a:pt x="97" y="115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8"/>
                    <a:pt x="99" y="120"/>
                    <a:pt x="98" y="120"/>
                  </a:cubicBezTo>
                  <a:cubicBezTo>
                    <a:pt x="97" y="121"/>
                    <a:pt x="96" y="120"/>
                    <a:pt x="95" y="119"/>
                  </a:cubicBezTo>
                  <a:cubicBezTo>
                    <a:pt x="94" y="117"/>
                    <a:pt x="94" y="117"/>
                    <a:pt x="94" y="117"/>
                  </a:cubicBezTo>
                  <a:close/>
                  <a:moveTo>
                    <a:pt x="95" y="11"/>
                  </a:moveTo>
                  <a:cubicBezTo>
                    <a:pt x="96" y="10"/>
                    <a:pt x="97" y="9"/>
                    <a:pt x="98" y="10"/>
                  </a:cubicBezTo>
                  <a:cubicBezTo>
                    <a:pt x="99" y="10"/>
                    <a:pt x="99" y="12"/>
                    <a:pt x="99" y="13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6"/>
                    <a:pt x="95" y="17"/>
                    <a:pt x="94" y="16"/>
                  </a:cubicBezTo>
                  <a:cubicBezTo>
                    <a:pt x="93" y="16"/>
                    <a:pt x="93" y="14"/>
                    <a:pt x="94" y="13"/>
                  </a:cubicBezTo>
                  <a:cubicBezTo>
                    <a:pt x="95" y="11"/>
                    <a:pt x="95" y="11"/>
                    <a:pt x="95" y="11"/>
                  </a:cubicBezTo>
                  <a:close/>
                  <a:moveTo>
                    <a:pt x="35" y="115"/>
                  </a:moveTo>
                  <a:cubicBezTo>
                    <a:pt x="35" y="114"/>
                    <a:pt x="36" y="113"/>
                    <a:pt x="37" y="114"/>
                  </a:cubicBezTo>
                  <a:cubicBezTo>
                    <a:pt x="38" y="114"/>
                    <a:pt x="39" y="116"/>
                    <a:pt x="38" y="117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6" y="120"/>
                    <a:pt x="35" y="121"/>
                    <a:pt x="34" y="120"/>
                  </a:cubicBezTo>
                  <a:cubicBezTo>
                    <a:pt x="33" y="120"/>
                    <a:pt x="32" y="118"/>
                    <a:pt x="33" y="117"/>
                  </a:cubicBezTo>
                  <a:cubicBezTo>
                    <a:pt x="35" y="115"/>
                    <a:pt x="35" y="115"/>
                    <a:pt x="35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5882773" y="5443517"/>
              <a:ext cx="46038" cy="46037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7" y="13"/>
                </a:cxn>
                <a:cxn ang="0">
                  <a:pos x="17" y="7"/>
                </a:cxn>
                <a:cxn ang="0">
                  <a:pos x="11" y="2"/>
                </a:cxn>
                <a:cxn ang="0">
                  <a:pos x="6" y="2"/>
                </a:cxn>
                <a:cxn ang="0">
                  <a:pos x="0" y="7"/>
                </a:cxn>
                <a:cxn ang="0">
                  <a:pos x="12" y="18"/>
                </a:cxn>
              </a:cxnLst>
              <a:rect l="0" t="0" r="r" b="b"/>
              <a:pathLst>
                <a:path w="18" h="18">
                  <a:moveTo>
                    <a:pt x="12" y="18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9"/>
                    <a:pt x="17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6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1"/>
                    <a:pt x="8" y="14"/>
                    <a:pt x="12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5"/>
            <p:cNvSpPr>
              <a:spLocks/>
            </p:cNvSpPr>
            <p:nvPr/>
          </p:nvSpPr>
          <p:spPr bwMode="auto">
            <a:xfrm>
              <a:off x="5543047" y="5443517"/>
              <a:ext cx="46038" cy="46037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" y="13"/>
                </a:cxn>
                <a:cxn ang="0">
                  <a:pos x="1" y="7"/>
                </a:cxn>
                <a:cxn ang="0">
                  <a:pos x="6" y="2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6" y="18"/>
                </a:cxn>
              </a:cxnLst>
              <a:rect l="0" t="0" r="r" b="b"/>
              <a:pathLst>
                <a:path w="18" h="18">
                  <a:moveTo>
                    <a:pt x="6" y="18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0"/>
                    <a:pt x="11" y="0"/>
                    <a:pt x="12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11"/>
                    <a:pt x="10" y="14"/>
                    <a:pt x="6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86"/>
            <p:cNvSpPr>
              <a:spLocks noEditPoints="1"/>
            </p:cNvSpPr>
            <p:nvPr/>
          </p:nvSpPr>
          <p:spPr bwMode="auto">
            <a:xfrm>
              <a:off x="5509710" y="5422880"/>
              <a:ext cx="452438" cy="447673"/>
            </a:xfrm>
            <a:custGeom>
              <a:avLst/>
              <a:gdLst/>
              <a:ahLst/>
              <a:cxnLst>
                <a:cxn ang="0">
                  <a:pos x="88" y="174"/>
                </a:cxn>
                <a:cxn ang="0">
                  <a:pos x="176" y="87"/>
                </a:cxn>
                <a:cxn ang="0">
                  <a:pos x="88" y="0"/>
                </a:cxn>
                <a:cxn ang="0">
                  <a:pos x="0" y="87"/>
                </a:cxn>
                <a:cxn ang="0">
                  <a:pos x="88" y="174"/>
                </a:cxn>
                <a:cxn ang="0">
                  <a:pos x="88" y="157"/>
                </a:cxn>
                <a:cxn ang="0">
                  <a:pos x="158" y="87"/>
                </a:cxn>
                <a:cxn ang="0">
                  <a:pos x="88" y="17"/>
                </a:cxn>
                <a:cxn ang="0">
                  <a:pos x="17" y="87"/>
                </a:cxn>
                <a:cxn ang="0">
                  <a:pos x="88" y="157"/>
                </a:cxn>
                <a:cxn ang="0">
                  <a:pos x="88" y="162"/>
                </a:cxn>
                <a:cxn ang="0">
                  <a:pos x="141" y="140"/>
                </a:cxn>
                <a:cxn ang="0">
                  <a:pos x="163" y="87"/>
                </a:cxn>
                <a:cxn ang="0">
                  <a:pos x="141" y="34"/>
                </a:cxn>
                <a:cxn ang="0">
                  <a:pos x="88" y="12"/>
                </a:cxn>
                <a:cxn ang="0">
                  <a:pos x="34" y="34"/>
                </a:cxn>
                <a:cxn ang="0">
                  <a:pos x="12" y="87"/>
                </a:cxn>
                <a:cxn ang="0">
                  <a:pos x="34" y="140"/>
                </a:cxn>
                <a:cxn ang="0">
                  <a:pos x="88" y="162"/>
                </a:cxn>
                <a:cxn ang="0">
                  <a:pos x="143" y="142"/>
                </a:cxn>
                <a:cxn ang="0">
                  <a:pos x="88" y="164"/>
                </a:cxn>
                <a:cxn ang="0">
                  <a:pos x="33" y="142"/>
                </a:cxn>
                <a:cxn ang="0">
                  <a:pos x="10" y="87"/>
                </a:cxn>
                <a:cxn ang="0">
                  <a:pos x="33" y="32"/>
                </a:cxn>
                <a:cxn ang="0">
                  <a:pos x="88" y="10"/>
                </a:cxn>
                <a:cxn ang="0">
                  <a:pos x="143" y="32"/>
                </a:cxn>
                <a:cxn ang="0">
                  <a:pos x="166" y="87"/>
                </a:cxn>
                <a:cxn ang="0">
                  <a:pos x="143" y="142"/>
                </a:cxn>
              </a:cxnLst>
              <a:rect l="0" t="0" r="r" b="b"/>
              <a:pathLst>
                <a:path w="176" h="174">
                  <a:moveTo>
                    <a:pt x="88" y="174"/>
                  </a:moveTo>
                  <a:cubicBezTo>
                    <a:pt x="136" y="174"/>
                    <a:pt x="176" y="135"/>
                    <a:pt x="176" y="87"/>
                  </a:cubicBezTo>
                  <a:cubicBezTo>
                    <a:pt x="176" y="39"/>
                    <a:pt x="136" y="0"/>
                    <a:pt x="88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35"/>
                    <a:pt x="39" y="174"/>
                    <a:pt x="88" y="174"/>
                  </a:cubicBezTo>
                  <a:close/>
                  <a:moveTo>
                    <a:pt x="88" y="157"/>
                  </a:moveTo>
                  <a:cubicBezTo>
                    <a:pt x="127" y="157"/>
                    <a:pt x="158" y="126"/>
                    <a:pt x="158" y="87"/>
                  </a:cubicBezTo>
                  <a:cubicBezTo>
                    <a:pt x="158" y="48"/>
                    <a:pt x="127" y="17"/>
                    <a:pt x="88" y="17"/>
                  </a:cubicBezTo>
                  <a:cubicBezTo>
                    <a:pt x="49" y="17"/>
                    <a:pt x="17" y="48"/>
                    <a:pt x="17" y="87"/>
                  </a:cubicBezTo>
                  <a:cubicBezTo>
                    <a:pt x="17" y="126"/>
                    <a:pt x="49" y="157"/>
                    <a:pt x="88" y="157"/>
                  </a:cubicBezTo>
                  <a:close/>
                  <a:moveTo>
                    <a:pt x="88" y="162"/>
                  </a:moveTo>
                  <a:cubicBezTo>
                    <a:pt x="109" y="162"/>
                    <a:pt x="128" y="153"/>
                    <a:pt x="141" y="140"/>
                  </a:cubicBezTo>
                  <a:cubicBezTo>
                    <a:pt x="155" y="126"/>
                    <a:pt x="163" y="108"/>
                    <a:pt x="163" y="87"/>
                  </a:cubicBezTo>
                  <a:cubicBezTo>
                    <a:pt x="163" y="66"/>
                    <a:pt x="155" y="48"/>
                    <a:pt x="141" y="34"/>
                  </a:cubicBezTo>
                  <a:cubicBezTo>
                    <a:pt x="128" y="21"/>
                    <a:pt x="109" y="12"/>
                    <a:pt x="88" y="12"/>
                  </a:cubicBezTo>
                  <a:cubicBezTo>
                    <a:pt x="67" y="12"/>
                    <a:pt x="48" y="21"/>
                    <a:pt x="34" y="34"/>
                  </a:cubicBezTo>
                  <a:cubicBezTo>
                    <a:pt x="21" y="48"/>
                    <a:pt x="12" y="66"/>
                    <a:pt x="12" y="87"/>
                  </a:cubicBezTo>
                  <a:cubicBezTo>
                    <a:pt x="12" y="108"/>
                    <a:pt x="21" y="126"/>
                    <a:pt x="34" y="140"/>
                  </a:cubicBezTo>
                  <a:cubicBezTo>
                    <a:pt x="48" y="153"/>
                    <a:pt x="67" y="162"/>
                    <a:pt x="88" y="162"/>
                  </a:cubicBezTo>
                  <a:close/>
                  <a:moveTo>
                    <a:pt x="143" y="142"/>
                  </a:moveTo>
                  <a:cubicBezTo>
                    <a:pt x="129" y="156"/>
                    <a:pt x="109" y="164"/>
                    <a:pt x="88" y="164"/>
                  </a:cubicBezTo>
                  <a:cubicBezTo>
                    <a:pt x="66" y="164"/>
                    <a:pt x="47" y="156"/>
                    <a:pt x="33" y="142"/>
                  </a:cubicBezTo>
                  <a:cubicBezTo>
                    <a:pt x="19" y="128"/>
                    <a:pt x="10" y="108"/>
                    <a:pt x="10" y="87"/>
                  </a:cubicBezTo>
                  <a:cubicBezTo>
                    <a:pt x="10" y="66"/>
                    <a:pt x="19" y="46"/>
                    <a:pt x="33" y="32"/>
                  </a:cubicBezTo>
                  <a:cubicBezTo>
                    <a:pt x="47" y="19"/>
                    <a:pt x="66" y="10"/>
                    <a:pt x="88" y="10"/>
                  </a:cubicBezTo>
                  <a:cubicBezTo>
                    <a:pt x="109" y="10"/>
                    <a:pt x="129" y="19"/>
                    <a:pt x="143" y="32"/>
                  </a:cubicBezTo>
                  <a:cubicBezTo>
                    <a:pt x="157" y="46"/>
                    <a:pt x="166" y="66"/>
                    <a:pt x="166" y="87"/>
                  </a:cubicBezTo>
                  <a:cubicBezTo>
                    <a:pt x="166" y="108"/>
                    <a:pt x="157" y="128"/>
                    <a:pt x="143" y="1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87"/>
            <p:cNvSpPr>
              <a:spLocks noEditPoints="1"/>
            </p:cNvSpPr>
            <p:nvPr/>
          </p:nvSpPr>
          <p:spPr bwMode="auto">
            <a:xfrm>
              <a:off x="5643060" y="5230793"/>
              <a:ext cx="185738" cy="200024"/>
            </a:xfrm>
            <a:custGeom>
              <a:avLst/>
              <a:gdLst/>
              <a:ahLst/>
              <a:cxnLst>
                <a:cxn ang="0">
                  <a:pos x="28" y="78"/>
                </a:cxn>
                <a:cxn ang="0">
                  <a:pos x="44" y="78"/>
                </a:cxn>
                <a:cxn ang="0">
                  <a:pos x="44" y="72"/>
                </a:cxn>
                <a:cxn ang="0">
                  <a:pos x="62" y="62"/>
                </a:cxn>
                <a:cxn ang="0">
                  <a:pos x="72" y="37"/>
                </a:cxn>
                <a:cxn ang="0">
                  <a:pos x="62" y="11"/>
                </a:cxn>
                <a:cxn ang="0">
                  <a:pos x="36" y="0"/>
                </a:cxn>
                <a:cxn ang="0">
                  <a:pos x="10" y="11"/>
                </a:cxn>
                <a:cxn ang="0">
                  <a:pos x="0" y="37"/>
                </a:cxn>
                <a:cxn ang="0">
                  <a:pos x="10" y="62"/>
                </a:cxn>
                <a:cxn ang="0">
                  <a:pos x="28" y="72"/>
                </a:cxn>
                <a:cxn ang="0">
                  <a:pos x="28" y="78"/>
                </a:cxn>
                <a:cxn ang="0">
                  <a:pos x="44" y="64"/>
                </a:cxn>
                <a:cxn ang="0">
                  <a:pos x="44" y="53"/>
                </a:cxn>
                <a:cxn ang="0">
                  <a:pos x="49" y="53"/>
                </a:cxn>
                <a:cxn ang="0">
                  <a:pos x="54" y="48"/>
                </a:cxn>
                <a:cxn ang="0">
                  <a:pos x="54" y="45"/>
                </a:cxn>
                <a:cxn ang="0">
                  <a:pos x="49" y="40"/>
                </a:cxn>
                <a:cxn ang="0">
                  <a:pos x="23" y="40"/>
                </a:cxn>
                <a:cxn ang="0">
                  <a:pos x="18" y="45"/>
                </a:cxn>
                <a:cxn ang="0">
                  <a:pos x="18" y="48"/>
                </a:cxn>
                <a:cxn ang="0">
                  <a:pos x="23" y="53"/>
                </a:cxn>
                <a:cxn ang="0">
                  <a:pos x="28" y="53"/>
                </a:cxn>
                <a:cxn ang="0">
                  <a:pos x="28" y="64"/>
                </a:cxn>
                <a:cxn ang="0">
                  <a:pos x="15" y="57"/>
                </a:cxn>
                <a:cxn ang="0">
                  <a:pos x="7" y="37"/>
                </a:cxn>
                <a:cxn ang="0">
                  <a:pos x="15" y="16"/>
                </a:cxn>
                <a:cxn ang="0">
                  <a:pos x="36" y="7"/>
                </a:cxn>
                <a:cxn ang="0">
                  <a:pos x="56" y="16"/>
                </a:cxn>
                <a:cxn ang="0">
                  <a:pos x="65" y="37"/>
                </a:cxn>
                <a:cxn ang="0">
                  <a:pos x="56" y="57"/>
                </a:cxn>
                <a:cxn ang="0">
                  <a:pos x="44" y="64"/>
                </a:cxn>
              </a:cxnLst>
              <a:rect l="0" t="0" r="r" b="b"/>
              <a:pathLst>
                <a:path w="72" h="78">
                  <a:moveTo>
                    <a:pt x="28" y="78"/>
                  </a:moveTo>
                  <a:cubicBezTo>
                    <a:pt x="44" y="78"/>
                    <a:pt x="44" y="78"/>
                    <a:pt x="44" y="78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51" y="70"/>
                    <a:pt x="57" y="67"/>
                    <a:pt x="62" y="62"/>
                  </a:cubicBezTo>
                  <a:cubicBezTo>
                    <a:pt x="68" y="56"/>
                    <a:pt x="72" y="47"/>
                    <a:pt x="72" y="37"/>
                  </a:cubicBezTo>
                  <a:cubicBezTo>
                    <a:pt x="72" y="26"/>
                    <a:pt x="68" y="17"/>
                    <a:pt x="62" y="11"/>
                  </a:cubicBezTo>
                  <a:cubicBezTo>
                    <a:pt x="55" y="4"/>
                    <a:pt x="46" y="0"/>
                    <a:pt x="36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7"/>
                  </a:cubicBezTo>
                  <a:cubicBezTo>
                    <a:pt x="0" y="47"/>
                    <a:pt x="4" y="56"/>
                    <a:pt x="10" y="62"/>
                  </a:cubicBezTo>
                  <a:cubicBezTo>
                    <a:pt x="15" y="67"/>
                    <a:pt x="21" y="70"/>
                    <a:pt x="28" y="72"/>
                  </a:cubicBezTo>
                  <a:cubicBezTo>
                    <a:pt x="28" y="78"/>
                    <a:pt x="28" y="78"/>
                    <a:pt x="28" y="78"/>
                  </a:cubicBezTo>
                  <a:close/>
                  <a:moveTo>
                    <a:pt x="44" y="64"/>
                  </a:move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2" y="53"/>
                    <a:pt x="54" y="51"/>
                    <a:pt x="54" y="48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2"/>
                    <a:pt x="52" y="40"/>
                    <a:pt x="49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0" y="40"/>
                    <a:pt x="18" y="42"/>
                    <a:pt x="18" y="45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51"/>
                    <a:pt x="20" y="53"/>
                    <a:pt x="23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3"/>
                    <a:pt x="19" y="60"/>
                    <a:pt x="15" y="57"/>
                  </a:cubicBezTo>
                  <a:cubicBezTo>
                    <a:pt x="10" y="52"/>
                    <a:pt x="7" y="45"/>
                    <a:pt x="7" y="37"/>
                  </a:cubicBezTo>
                  <a:cubicBezTo>
                    <a:pt x="7" y="29"/>
                    <a:pt x="10" y="21"/>
                    <a:pt x="15" y="16"/>
                  </a:cubicBezTo>
                  <a:cubicBezTo>
                    <a:pt x="21" y="11"/>
                    <a:pt x="28" y="7"/>
                    <a:pt x="36" y="7"/>
                  </a:cubicBezTo>
                  <a:cubicBezTo>
                    <a:pt x="44" y="7"/>
                    <a:pt x="51" y="11"/>
                    <a:pt x="56" y="16"/>
                  </a:cubicBezTo>
                  <a:cubicBezTo>
                    <a:pt x="62" y="21"/>
                    <a:pt x="65" y="29"/>
                    <a:pt x="65" y="37"/>
                  </a:cubicBezTo>
                  <a:cubicBezTo>
                    <a:pt x="65" y="45"/>
                    <a:pt x="62" y="52"/>
                    <a:pt x="56" y="57"/>
                  </a:cubicBezTo>
                  <a:cubicBezTo>
                    <a:pt x="53" y="60"/>
                    <a:pt x="49" y="63"/>
                    <a:pt x="44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88"/>
            <p:cNvSpPr>
              <a:spLocks noEditPoints="1"/>
            </p:cNvSpPr>
            <p:nvPr/>
          </p:nvSpPr>
          <p:spPr bwMode="auto">
            <a:xfrm>
              <a:off x="5692272" y="5529242"/>
              <a:ext cx="87313" cy="84137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5" y="24"/>
                </a:cxn>
                <a:cxn ang="0">
                  <a:pos x="28" y="16"/>
                </a:cxn>
                <a:cxn ang="0">
                  <a:pos x="25" y="9"/>
                </a:cxn>
                <a:cxn ang="0">
                  <a:pos x="25" y="8"/>
                </a:cxn>
                <a:cxn ang="0">
                  <a:pos x="17" y="5"/>
                </a:cxn>
                <a:cxn ang="0">
                  <a:pos x="9" y="9"/>
                </a:cxn>
                <a:cxn ang="0">
                  <a:pos x="6" y="16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7" y="28"/>
                </a:cxn>
                <a:cxn ang="0">
                  <a:pos x="29" y="28"/>
                </a:cxn>
                <a:cxn ang="0">
                  <a:pos x="17" y="33"/>
                </a:cxn>
                <a:cxn ang="0">
                  <a:pos x="5" y="28"/>
                </a:cxn>
                <a:cxn ang="0">
                  <a:pos x="5" y="28"/>
                </a:cxn>
                <a:cxn ang="0">
                  <a:pos x="5" y="28"/>
                </a:cxn>
                <a:cxn ang="0">
                  <a:pos x="0" y="1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17" y="0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34" y="16"/>
                </a:cxn>
                <a:cxn ang="0">
                  <a:pos x="29" y="28"/>
                </a:cxn>
              </a:cxnLst>
              <a:rect l="0" t="0" r="r" b="b"/>
              <a:pathLst>
                <a:path w="34" h="33">
                  <a:moveTo>
                    <a:pt x="17" y="28"/>
                  </a:moveTo>
                  <a:cubicBezTo>
                    <a:pt x="20" y="28"/>
                    <a:pt x="23" y="26"/>
                    <a:pt x="25" y="24"/>
                  </a:cubicBezTo>
                  <a:cubicBezTo>
                    <a:pt x="27" y="22"/>
                    <a:pt x="28" y="19"/>
                    <a:pt x="28" y="16"/>
                  </a:cubicBezTo>
                  <a:cubicBezTo>
                    <a:pt x="28" y="13"/>
                    <a:pt x="27" y="11"/>
                    <a:pt x="25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3" y="6"/>
                    <a:pt x="20" y="5"/>
                    <a:pt x="17" y="5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9"/>
                    <a:pt x="7" y="22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6"/>
                    <a:pt x="14" y="28"/>
                    <a:pt x="17" y="28"/>
                  </a:cubicBezTo>
                  <a:close/>
                  <a:moveTo>
                    <a:pt x="29" y="28"/>
                  </a:moveTo>
                  <a:cubicBezTo>
                    <a:pt x="26" y="31"/>
                    <a:pt x="22" y="33"/>
                    <a:pt x="17" y="33"/>
                  </a:cubicBezTo>
                  <a:cubicBezTo>
                    <a:pt x="12" y="33"/>
                    <a:pt x="8" y="31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5"/>
                    <a:pt x="0" y="21"/>
                    <a:pt x="0" y="16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1" y="0"/>
                    <a:pt x="26" y="1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2" y="8"/>
                    <a:pt x="34" y="12"/>
                    <a:pt x="34" y="16"/>
                  </a:cubicBezTo>
                  <a:cubicBezTo>
                    <a:pt x="34" y="21"/>
                    <a:pt x="32" y="25"/>
                    <a:pt x="29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88500" y="1470454"/>
            <a:ext cx="841829" cy="639760"/>
            <a:chOff x="403562" y="1079707"/>
            <a:chExt cx="1073150" cy="998538"/>
          </a:xfrm>
        </p:grpSpPr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544850" y="1359107"/>
              <a:ext cx="255588" cy="638175"/>
            </a:xfrm>
            <a:custGeom>
              <a:avLst/>
              <a:gdLst/>
              <a:ahLst/>
              <a:cxnLst>
                <a:cxn ang="0">
                  <a:pos x="59" y="18"/>
                </a:cxn>
                <a:cxn ang="0">
                  <a:pos x="42" y="0"/>
                </a:cxn>
                <a:cxn ang="0">
                  <a:pos x="24" y="18"/>
                </a:cxn>
                <a:cxn ang="0">
                  <a:pos x="59" y="18"/>
                </a:cxn>
                <a:cxn ang="0">
                  <a:pos x="0" y="89"/>
                </a:cxn>
                <a:cxn ang="0">
                  <a:pos x="5" y="61"/>
                </a:cxn>
                <a:cxn ang="0">
                  <a:pos x="25" y="47"/>
                </a:cxn>
                <a:cxn ang="0">
                  <a:pos x="27" y="47"/>
                </a:cxn>
                <a:cxn ang="0">
                  <a:pos x="38" y="65"/>
                </a:cxn>
                <a:cxn ang="0">
                  <a:pos x="38" y="56"/>
                </a:cxn>
                <a:cxn ang="0">
                  <a:pos x="37" y="54"/>
                </a:cxn>
                <a:cxn ang="0">
                  <a:pos x="42" y="50"/>
                </a:cxn>
                <a:cxn ang="0">
                  <a:pos x="47" y="54"/>
                </a:cxn>
                <a:cxn ang="0">
                  <a:pos x="45" y="56"/>
                </a:cxn>
                <a:cxn ang="0">
                  <a:pos x="45" y="65"/>
                </a:cxn>
                <a:cxn ang="0">
                  <a:pos x="57" y="47"/>
                </a:cxn>
                <a:cxn ang="0">
                  <a:pos x="58" y="47"/>
                </a:cxn>
                <a:cxn ang="0">
                  <a:pos x="78" y="61"/>
                </a:cxn>
                <a:cxn ang="0">
                  <a:pos x="83" y="89"/>
                </a:cxn>
                <a:cxn ang="0">
                  <a:pos x="83" y="124"/>
                </a:cxn>
                <a:cxn ang="0">
                  <a:pos x="67" y="128"/>
                </a:cxn>
                <a:cxn ang="0">
                  <a:pos x="66" y="192"/>
                </a:cxn>
                <a:cxn ang="0">
                  <a:pos x="42" y="199"/>
                </a:cxn>
                <a:cxn ang="0">
                  <a:pos x="17" y="192"/>
                </a:cxn>
                <a:cxn ang="0">
                  <a:pos x="16" y="128"/>
                </a:cxn>
                <a:cxn ang="0">
                  <a:pos x="0" y="124"/>
                </a:cxn>
                <a:cxn ang="0">
                  <a:pos x="0" y="89"/>
                </a:cxn>
              </a:cxnLst>
              <a:rect l="0" t="0" r="r" b="b"/>
              <a:pathLst>
                <a:path w="83" h="208">
                  <a:moveTo>
                    <a:pt x="59" y="18"/>
                  </a:moveTo>
                  <a:cubicBezTo>
                    <a:pt x="59" y="8"/>
                    <a:pt x="53" y="0"/>
                    <a:pt x="42" y="0"/>
                  </a:cubicBezTo>
                  <a:cubicBezTo>
                    <a:pt x="30" y="0"/>
                    <a:pt x="24" y="8"/>
                    <a:pt x="24" y="18"/>
                  </a:cubicBezTo>
                  <a:cubicBezTo>
                    <a:pt x="24" y="57"/>
                    <a:pt x="59" y="56"/>
                    <a:pt x="59" y="18"/>
                  </a:cubicBezTo>
                  <a:close/>
                  <a:moveTo>
                    <a:pt x="0" y="89"/>
                  </a:moveTo>
                  <a:cubicBezTo>
                    <a:pt x="0" y="80"/>
                    <a:pt x="1" y="69"/>
                    <a:pt x="5" y="61"/>
                  </a:cubicBezTo>
                  <a:cubicBezTo>
                    <a:pt x="9" y="54"/>
                    <a:pt x="16" y="47"/>
                    <a:pt x="25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7" y="47"/>
                    <a:pt x="74" y="54"/>
                    <a:pt x="78" y="61"/>
                  </a:cubicBezTo>
                  <a:cubicBezTo>
                    <a:pt x="82" y="69"/>
                    <a:pt x="83" y="80"/>
                    <a:pt x="83" y="89"/>
                  </a:cubicBezTo>
                  <a:cubicBezTo>
                    <a:pt x="83" y="104"/>
                    <a:pt x="83" y="110"/>
                    <a:pt x="83" y="124"/>
                  </a:cubicBezTo>
                  <a:cubicBezTo>
                    <a:pt x="83" y="130"/>
                    <a:pt x="70" y="132"/>
                    <a:pt x="67" y="128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205"/>
                    <a:pt x="49" y="208"/>
                    <a:pt x="42" y="199"/>
                  </a:cubicBezTo>
                  <a:cubicBezTo>
                    <a:pt x="34" y="208"/>
                    <a:pt x="17" y="205"/>
                    <a:pt x="17" y="192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3" y="132"/>
                    <a:pt x="0" y="130"/>
                    <a:pt x="0" y="124"/>
                  </a:cubicBezTo>
                  <a:cubicBezTo>
                    <a:pt x="0" y="110"/>
                    <a:pt x="0" y="104"/>
                    <a:pt x="0" y="89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403562" y="1895682"/>
              <a:ext cx="522288" cy="182563"/>
            </a:xfrm>
            <a:custGeom>
              <a:avLst/>
              <a:gdLst/>
              <a:ahLst/>
              <a:cxnLst>
                <a:cxn ang="0">
                  <a:pos x="170" y="39"/>
                </a:cxn>
                <a:cxn ang="0">
                  <a:pos x="88" y="59"/>
                </a:cxn>
                <a:cxn ang="0">
                  <a:pos x="0" y="28"/>
                </a:cxn>
                <a:cxn ang="0">
                  <a:pos x="56" y="0"/>
                </a:cxn>
                <a:cxn ang="0">
                  <a:pos x="56" y="6"/>
                </a:cxn>
                <a:cxn ang="0">
                  <a:pos x="17" y="22"/>
                </a:cxn>
                <a:cxn ang="0">
                  <a:pos x="88" y="40"/>
                </a:cxn>
                <a:cxn ang="0">
                  <a:pos x="147" y="32"/>
                </a:cxn>
                <a:cxn ang="0">
                  <a:pos x="153" y="34"/>
                </a:cxn>
                <a:cxn ang="0">
                  <a:pos x="170" y="39"/>
                </a:cxn>
              </a:cxnLst>
              <a:rect l="0" t="0" r="r" b="b"/>
              <a:pathLst>
                <a:path w="170" h="59">
                  <a:moveTo>
                    <a:pt x="170" y="39"/>
                  </a:moveTo>
                  <a:cubicBezTo>
                    <a:pt x="158" y="51"/>
                    <a:pt x="126" y="59"/>
                    <a:pt x="88" y="59"/>
                  </a:cubicBezTo>
                  <a:cubicBezTo>
                    <a:pt x="39" y="59"/>
                    <a:pt x="0" y="45"/>
                    <a:pt x="0" y="28"/>
                  </a:cubicBezTo>
                  <a:cubicBezTo>
                    <a:pt x="0" y="15"/>
                    <a:pt x="23" y="4"/>
                    <a:pt x="56" y="0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33" y="9"/>
                    <a:pt x="17" y="15"/>
                    <a:pt x="17" y="22"/>
                  </a:cubicBezTo>
                  <a:cubicBezTo>
                    <a:pt x="17" y="32"/>
                    <a:pt x="49" y="40"/>
                    <a:pt x="88" y="40"/>
                  </a:cubicBezTo>
                  <a:cubicBezTo>
                    <a:pt x="113" y="40"/>
                    <a:pt x="135" y="37"/>
                    <a:pt x="147" y="32"/>
                  </a:cubicBezTo>
                  <a:cubicBezTo>
                    <a:pt x="149" y="32"/>
                    <a:pt x="151" y="33"/>
                    <a:pt x="153" y="34"/>
                  </a:cubicBezTo>
                  <a:cubicBezTo>
                    <a:pt x="159" y="36"/>
                    <a:pt x="164" y="37"/>
                    <a:pt x="170" y="39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962362" y="1079707"/>
              <a:ext cx="331788" cy="825500"/>
            </a:xfrm>
            <a:custGeom>
              <a:avLst/>
              <a:gdLst/>
              <a:ahLst/>
              <a:cxnLst>
                <a:cxn ang="0">
                  <a:pos x="77" y="24"/>
                </a:cxn>
                <a:cxn ang="0">
                  <a:pos x="54" y="0"/>
                </a:cxn>
                <a:cxn ang="0">
                  <a:pos x="31" y="24"/>
                </a:cxn>
                <a:cxn ang="0">
                  <a:pos x="77" y="24"/>
                </a:cxn>
                <a:cxn ang="0">
                  <a:pos x="1" y="117"/>
                </a:cxn>
                <a:cxn ang="0">
                  <a:pos x="7" y="80"/>
                </a:cxn>
                <a:cxn ang="0">
                  <a:pos x="32" y="62"/>
                </a:cxn>
                <a:cxn ang="0">
                  <a:pos x="35" y="62"/>
                </a:cxn>
                <a:cxn ang="0">
                  <a:pos x="50" y="85"/>
                </a:cxn>
                <a:cxn ang="0">
                  <a:pos x="50" y="73"/>
                </a:cxn>
                <a:cxn ang="0">
                  <a:pos x="48" y="70"/>
                </a:cxn>
                <a:cxn ang="0">
                  <a:pos x="54" y="66"/>
                </a:cxn>
                <a:cxn ang="0">
                  <a:pos x="60" y="70"/>
                </a:cxn>
                <a:cxn ang="0">
                  <a:pos x="58" y="73"/>
                </a:cxn>
                <a:cxn ang="0">
                  <a:pos x="58" y="85"/>
                </a:cxn>
                <a:cxn ang="0">
                  <a:pos x="73" y="62"/>
                </a:cxn>
                <a:cxn ang="0">
                  <a:pos x="76" y="62"/>
                </a:cxn>
                <a:cxn ang="0">
                  <a:pos x="101" y="80"/>
                </a:cxn>
                <a:cxn ang="0">
                  <a:pos x="107" y="117"/>
                </a:cxn>
                <a:cxn ang="0">
                  <a:pos x="107" y="161"/>
                </a:cxn>
                <a:cxn ang="0">
                  <a:pos x="86" y="166"/>
                </a:cxn>
                <a:cxn ang="0">
                  <a:pos x="85" y="249"/>
                </a:cxn>
                <a:cxn ang="0">
                  <a:pos x="54" y="258"/>
                </a:cxn>
                <a:cxn ang="0">
                  <a:pos x="23" y="249"/>
                </a:cxn>
                <a:cxn ang="0">
                  <a:pos x="22" y="166"/>
                </a:cxn>
                <a:cxn ang="0">
                  <a:pos x="1" y="161"/>
                </a:cxn>
                <a:cxn ang="0">
                  <a:pos x="1" y="117"/>
                </a:cxn>
              </a:cxnLst>
              <a:rect l="0" t="0" r="r" b="b"/>
              <a:pathLst>
                <a:path w="108" h="269">
                  <a:moveTo>
                    <a:pt x="77" y="24"/>
                  </a:moveTo>
                  <a:cubicBezTo>
                    <a:pt x="77" y="11"/>
                    <a:pt x="68" y="0"/>
                    <a:pt x="54" y="0"/>
                  </a:cubicBezTo>
                  <a:cubicBezTo>
                    <a:pt x="39" y="0"/>
                    <a:pt x="31" y="11"/>
                    <a:pt x="31" y="24"/>
                  </a:cubicBezTo>
                  <a:cubicBezTo>
                    <a:pt x="31" y="73"/>
                    <a:pt x="77" y="73"/>
                    <a:pt x="77" y="24"/>
                  </a:cubicBezTo>
                  <a:close/>
                  <a:moveTo>
                    <a:pt x="1" y="117"/>
                  </a:moveTo>
                  <a:cubicBezTo>
                    <a:pt x="1" y="104"/>
                    <a:pt x="1" y="90"/>
                    <a:pt x="7" y="80"/>
                  </a:cubicBezTo>
                  <a:cubicBezTo>
                    <a:pt x="12" y="71"/>
                    <a:pt x="21" y="62"/>
                    <a:pt x="32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7" y="62"/>
                    <a:pt x="96" y="71"/>
                    <a:pt x="101" y="80"/>
                  </a:cubicBezTo>
                  <a:cubicBezTo>
                    <a:pt x="107" y="90"/>
                    <a:pt x="107" y="104"/>
                    <a:pt x="107" y="117"/>
                  </a:cubicBezTo>
                  <a:cubicBezTo>
                    <a:pt x="107" y="135"/>
                    <a:pt x="107" y="143"/>
                    <a:pt x="107" y="161"/>
                  </a:cubicBezTo>
                  <a:cubicBezTo>
                    <a:pt x="108" y="169"/>
                    <a:pt x="91" y="172"/>
                    <a:pt x="86" y="166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66"/>
                    <a:pt x="63" y="269"/>
                    <a:pt x="54" y="258"/>
                  </a:cubicBezTo>
                  <a:cubicBezTo>
                    <a:pt x="45" y="269"/>
                    <a:pt x="23" y="266"/>
                    <a:pt x="23" y="2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17" y="172"/>
                    <a:pt x="0" y="169"/>
                    <a:pt x="1" y="161"/>
                  </a:cubicBezTo>
                  <a:cubicBezTo>
                    <a:pt x="1" y="143"/>
                    <a:pt x="1" y="135"/>
                    <a:pt x="1" y="117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781387" y="1773445"/>
              <a:ext cx="695325" cy="236538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226" y="37"/>
                </a:cxn>
                <a:cxn ang="0">
                  <a:pos x="113" y="77"/>
                </a:cxn>
                <a:cxn ang="0">
                  <a:pos x="0" y="37"/>
                </a:cxn>
                <a:cxn ang="0">
                  <a:pos x="73" y="0"/>
                </a:cxn>
                <a:cxn ang="0">
                  <a:pos x="73" y="9"/>
                </a:cxn>
                <a:cxn ang="0">
                  <a:pos x="22" y="29"/>
                </a:cxn>
                <a:cxn ang="0">
                  <a:pos x="113" y="52"/>
                </a:cxn>
                <a:cxn ang="0">
                  <a:pos x="204" y="29"/>
                </a:cxn>
                <a:cxn ang="0">
                  <a:pos x="153" y="9"/>
                </a:cxn>
                <a:cxn ang="0">
                  <a:pos x="153" y="0"/>
                </a:cxn>
              </a:cxnLst>
              <a:rect l="0" t="0" r="r" b="b"/>
              <a:pathLst>
                <a:path w="226" h="77">
                  <a:moveTo>
                    <a:pt x="153" y="0"/>
                  </a:moveTo>
                  <a:cubicBezTo>
                    <a:pt x="196" y="6"/>
                    <a:pt x="226" y="21"/>
                    <a:pt x="226" y="37"/>
                  </a:cubicBezTo>
                  <a:cubicBezTo>
                    <a:pt x="226" y="59"/>
                    <a:pt x="176" y="77"/>
                    <a:pt x="113" y="77"/>
                  </a:cubicBezTo>
                  <a:cubicBezTo>
                    <a:pt x="51" y="77"/>
                    <a:pt x="0" y="59"/>
                    <a:pt x="0" y="37"/>
                  </a:cubicBezTo>
                  <a:cubicBezTo>
                    <a:pt x="0" y="21"/>
                    <a:pt x="30" y="6"/>
                    <a:pt x="73" y="0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43" y="12"/>
                    <a:pt x="22" y="20"/>
                    <a:pt x="22" y="29"/>
                  </a:cubicBezTo>
                  <a:cubicBezTo>
                    <a:pt x="22" y="42"/>
                    <a:pt x="63" y="52"/>
                    <a:pt x="113" y="52"/>
                  </a:cubicBezTo>
                  <a:cubicBezTo>
                    <a:pt x="163" y="52"/>
                    <a:pt x="204" y="42"/>
                    <a:pt x="204" y="29"/>
                  </a:cubicBezTo>
                  <a:cubicBezTo>
                    <a:pt x="204" y="20"/>
                    <a:pt x="183" y="12"/>
                    <a:pt x="153" y="9"/>
                  </a:cubicBezTo>
                  <a:cubicBezTo>
                    <a:pt x="153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7689" y="1593239"/>
            <a:ext cx="132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 X 5 RA Business Operations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08454" y="1594042"/>
            <a:ext cx="13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Onsite &amp; 3 Offshore Resources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07131" y="994254"/>
            <a:ext cx="0" cy="5576363"/>
          </a:xfrm>
          <a:prstGeom prst="line">
            <a:avLst/>
          </a:prstGeom>
          <a:ln>
            <a:solidFill>
              <a:srgbClr val="000000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807131" y="3884072"/>
            <a:ext cx="7368308" cy="0"/>
          </a:xfrm>
          <a:prstGeom prst="line">
            <a:avLst/>
          </a:prstGeom>
          <a:ln>
            <a:solidFill>
              <a:srgbClr val="000000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4919355" y="1557337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>
            <a:off x="8591515" y="1601915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Incorrect Interrogation resulted in non charging of events to Subscribers</a:t>
            </a:r>
            <a:endParaRPr lang="en-US" dirty="0"/>
          </a:p>
        </p:txBody>
      </p:sp>
      <p:sp>
        <p:nvSpPr>
          <p:cNvPr id="188" name="Rounded Rectangle 187"/>
          <p:cNvSpPr/>
          <p:nvPr/>
        </p:nvSpPr>
        <p:spPr>
          <a:xfrm>
            <a:off x="4927189" y="2431293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Incorrect Interrogation resulted in non charging of events to Subscribers</a:t>
            </a:r>
            <a:endParaRPr lang="en-US" dirty="0"/>
          </a:p>
        </p:txBody>
      </p:sp>
      <p:sp>
        <p:nvSpPr>
          <p:cNvPr id="189" name="Rounded Rectangle 188"/>
          <p:cNvSpPr/>
          <p:nvPr/>
        </p:nvSpPr>
        <p:spPr>
          <a:xfrm>
            <a:off x="8611637" y="2394935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Incorrect Interrogation resulted in non charging of events to Subscribers</a:t>
            </a:r>
            <a:endParaRPr lang="en-US" dirty="0"/>
          </a:p>
        </p:txBody>
      </p:sp>
      <p:sp>
        <p:nvSpPr>
          <p:cNvPr id="194" name="Rounded Rectangle 193"/>
          <p:cNvSpPr/>
          <p:nvPr/>
        </p:nvSpPr>
        <p:spPr>
          <a:xfrm>
            <a:off x="4927189" y="3274526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Incorrect Interrogation resulted in non charging of events to Subscribers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8609237" y="3265687"/>
            <a:ext cx="3098042" cy="495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Incorrect Interrogation resulted in non charging of events to Subscribers</a:t>
            </a:r>
            <a:endParaRPr lang="en-US" dirty="0"/>
          </a:p>
        </p:txBody>
      </p:sp>
      <p:sp>
        <p:nvSpPr>
          <p:cNvPr id="196" name="Flowchart: Connector 195"/>
          <p:cNvSpPr/>
          <p:nvPr/>
        </p:nvSpPr>
        <p:spPr>
          <a:xfrm>
            <a:off x="7631020" y="1478880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$ 5 </a:t>
            </a:r>
            <a:r>
              <a:rPr lang="en-US" sz="1000" b="1" dirty="0" err="1"/>
              <a:t>Mn</a:t>
            </a:r>
            <a:endParaRPr lang="en-US" sz="1000" b="1" dirty="0"/>
          </a:p>
        </p:txBody>
      </p:sp>
      <p:sp>
        <p:nvSpPr>
          <p:cNvPr id="197" name="Flowchart: Connector 196"/>
          <p:cNvSpPr/>
          <p:nvPr/>
        </p:nvSpPr>
        <p:spPr>
          <a:xfrm>
            <a:off x="7638854" y="2351980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$ 5.4 </a:t>
            </a:r>
            <a:r>
              <a:rPr lang="en-US" sz="1000" b="1" dirty="0" err="1">
                <a:solidFill>
                  <a:schemeClr val="bg1"/>
                </a:solidFill>
              </a:rPr>
              <a:t>Mn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8" name="Flowchart: Connector 197"/>
          <p:cNvSpPr/>
          <p:nvPr/>
        </p:nvSpPr>
        <p:spPr>
          <a:xfrm>
            <a:off x="7641254" y="3190508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bg1"/>
                </a:solidFill>
              </a:rPr>
              <a:t>$ 5.4 </a:t>
            </a:r>
            <a:r>
              <a:rPr lang="en-US" sz="1000" b="1" dirty="0" err="1">
                <a:solidFill>
                  <a:schemeClr val="bg1"/>
                </a:solidFill>
              </a:rPr>
              <a:t>Mn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9" name="Flowchart: Connector 198"/>
          <p:cNvSpPr/>
          <p:nvPr/>
        </p:nvSpPr>
        <p:spPr>
          <a:xfrm>
            <a:off x="11414200" y="1523458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$ 5 </a:t>
            </a:r>
            <a:r>
              <a:rPr lang="en-US" sz="1000" b="1" dirty="0" err="1"/>
              <a:t>Mn</a:t>
            </a:r>
            <a:r>
              <a:rPr lang="en-US" sz="1000" b="1" dirty="0"/>
              <a:t>.</a:t>
            </a:r>
          </a:p>
        </p:txBody>
      </p:sp>
      <p:sp>
        <p:nvSpPr>
          <p:cNvPr id="200" name="Flowchart: Connector 199"/>
          <p:cNvSpPr/>
          <p:nvPr/>
        </p:nvSpPr>
        <p:spPr>
          <a:xfrm>
            <a:off x="11434322" y="2324684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$ 5.4 </a:t>
            </a:r>
            <a:r>
              <a:rPr lang="en-US" sz="1000" b="1" dirty="0" err="1">
                <a:solidFill>
                  <a:schemeClr val="bg1"/>
                </a:solidFill>
              </a:rPr>
              <a:t>Mn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1" name="Flowchart: Connector 200"/>
          <p:cNvSpPr/>
          <p:nvPr/>
        </p:nvSpPr>
        <p:spPr>
          <a:xfrm>
            <a:off x="11434322" y="3190731"/>
            <a:ext cx="640080" cy="64008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bg1"/>
                </a:solidFill>
              </a:rPr>
              <a:t>$ 5.4 </a:t>
            </a:r>
            <a:r>
              <a:rPr lang="en-US" sz="1000" b="1" dirty="0" err="1">
                <a:solidFill>
                  <a:schemeClr val="bg1"/>
                </a:solidFill>
              </a:rPr>
              <a:t>Mn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337447" y="927678"/>
            <a:ext cx="2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Top Leakages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927189" y="1287088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15813" y="1578652"/>
            <a:ext cx="26029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Incorrect Interrogation resulted in non charging of events to Subscribers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904505" y="4357830"/>
            <a:ext cx="395289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Controls are not deployed due to</a:t>
            </a:r>
            <a:r>
              <a:rPr lang="en-US" sz="1400" i="1" dirty="0"/>
              <a:t> :</a:t>
            </a:r>
          </a:p>
          <a:p>
            <a:endParaRPr lang="en-US" sz="1400" b="1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/>
              <a:t>Non availability of Feed from IT Team resulted in absence of audits – 75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/>
              <a:t>Absence of logics for building the audits Awaiting for stakeholder response – 30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/>
              <a:t>Non availability of Feed from IT Team resulted in absence of audits – 75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/>
              <a:t>Absence of logics for building the audits Awaiting for stakeholder response – 30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8573422" y="1319340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930930" y="2160913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930929" y="3009644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603803" y="2153103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604401" y="3019320"/>
            <a:ext cx="23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MSC vs Billing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5198" y="2389211"/>
            <a:ext cx="3814076" cy="3710090"/>
            <a:chOff x="476155" y="2138600"/>
            <a:chExt cx="3814076" cy="3710090"/>
          </a:xfrm>
        </p:grpSpPr>
        <p:sp>
          <p:nvSpPr>
            <p:cNvPr id="98" name="Oval 97"/>
            <p:cNvSpPr/>
            <p:nvPr/>
          </p:nvSpPr>
          <p:spPr bwMode="auto">
            <a:xfrm>
              <a:off x="891384" y="3854639"/>
              <a:ext cx="1692883" cy="1808018"/>
            </a:xfrm>
            <a:prstGeom prst="ellipse">
              <a:avLst/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76691" y="4457778"/>
              <a:ext cx="1188720" cy="11887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2872688" y="2179673"/>
              <a:ext cx="419223" cy="447551"/>
            </a:xfrm>
            <a:prstGeom prst="ellipse">
              <a:avLst/>
            </a:prstGeom>
            <a:solidFill>
              <a:srgbClr val="D638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1768635" y="2765765"/>
              <a:ext cx="1853481" cy="1979469"/>
            </a:xfrm>
            <a:prstGeom prst="ellipse">
              <a:avLst/>
            </a:prstGeom>
            <a:solidFill>
              <a:srgbClr val="EE8F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632631" y="2681153"/>
              <a:ext cx="1692883" cy="1808018"/>
            </a:xfrm>
            <a:prstGeom prst="ellipse">
              <a:avLst/>
            </a:prstGeom>
            <a:solidFill>
              <a:srgbClr val="D638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1596914" y="2138600"/>
              <a:ext cx="1211784" cy="1293668"/>
            </a:xfrm>
            <a:prstGeom prst="ellipse">
              <a:avLst/>
            </a:prstGeom>
            <a:solidFill>
              <a:srgbClr val="3A6D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3016572" y="2639590"/>
              <a:ext cx="1273659" cy="1359725"/>
            </a:xfrm>
            <a:prstGeom prst="ellipse">
              <a:avLst/>
            </a:prstGeom>
            <a:solidFill>
              <a:srgbClr val="E05B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2225049" y="5654231"/>
              <a:ext cx="182845" cy="194459"/>
            </a:xfrm>
            <a:prstGeom prst="ellipse">
              <a:avLst/>
            </a:prstGeom>
            <a:solidFill>
              <a:srgbClr val="3A6D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476155" y="4371161"/>
              <a:ext cx="350396" cy="374073"/>
            </a:xfrm>
            <a:prstGeom prst="ellipse">
              <a:avLst/>
            </a:prstGeom>
            <a:solidFill>
              <a:srgbClr val="E05B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223794" y="3309190"/>
              <a:ext cx="1030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$4.3</a:t>
              </a: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Mn</a:t>
              </a:r>
              <a:r>
                <a:rPr lang="en-US" sz="2400" b="1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06192" y="3978000"/>
              <a:ext cx="1425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</a:rPr>
                <a:t>Revenue Leakages Identified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56221" y="2251274"/>
              <a:ext cx="883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2.1%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576569" y="2652152"/>
              <a:ext cx="1264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</a:rPr>
                <a:t>Leakages to Overall Revenue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232600" y="2717747"/>
              <a:ext cx="883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121954" y="3121819"/>
              <a:ext cx="1076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</a:rPr>
                <a:t>New Incidents Identified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79343" y="3009963"/>
              <a:ext cx="1196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solidFill>
                    <a:schemeClr val="bg1"/>
                  </a:solidFill>
                </a:rPr>
                <a:t>302%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98392" y="3480286"/>
              <a:ext cx="13408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</a:rPr>
                <a:t>Return on Investment</a:t>
              </a: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597014" y="4234002"/>
              <a:ext cx="274320" cy="2743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20718" y="4940391"/>
              <a:ext cx="1340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SLA Achievement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65852" y="4592077"/>
              <a:ext cx="96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99.5%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12522" y="5037718"/>
              <a:ext cx="1340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</a:rPr>
                <a:t>Benefits </a:t>
              </a:r>
            </a:p>
            <a:p>
              <a:pPr algn="ctr"/>
              <a:r>
                <a:rPr lang="en-US" sz="1200" b="1" i="1" dirty="0">
                  <a:solidFill>
                    <a:schemeClr val="bg1"/>
                  </a:solidFill>
                </a:rPr>
                <a:t>Realized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72641" y="4789513"/>
              <a:ext cx="105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</a:rPr>
                <a:t>$ 2.3 </a:t>
              </a:r>
              <a:r>
                <a:rPr lang="en-US" sz="1600" b="1" i="1" dirty="0" err="1">
                  <a:solidFill>
                    <a:schemeClr val="bg1"/>
                  </a:solidFill>
                </a:rPr>
                <a:t>Mn</a:t>
              </a:r>
              <a:r>
                <a:rPr lang="en-US" sz="1600" b="1" i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610581" y="5329276"/>
            <a:ext cx="1292585" cy="914400"/>
            <a:chOff x="8734014" y="4104451"/>
            <a:chExt cx="1292585" cy="914400"/>
          </a:xfrm>
        </p:grpSpPr>
        <p:grpSp>
          <p:nvGrpSpPr>
            <p:cNvPr id="162" name="Group 161"/>
            <p:cNvGrpSpPr/>
            <p:nvPr/>
          </p:nvGrpSpPr>
          <p:grpSpPr>
            <a:xfrm>
              <a:off x="8837879" y="4104451"/>
              <a:ext cx="1188720" cy="914400"/>
              <a:chOff x="8897470" y="3982465"/>
              <a:chExt cx="1188720" cy="914400"/>
            </a:xfrm>
          </p:grpSpPr>
          <p:sp>
            <p:nvSpPr>
              <p:cNvPr id="170" name="Round Diagonal Corner Rectangle 169"/>
              <p:cNvSpPr/>
              <p:nvPr/>
            </p:nvSpPr>
            <p:spPr>
              <a:xfrm rot="10800000">
                <a:off x="8897470" y="3982465"/>
                <a:ext cx="1188720" cy="9144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222268"/>
              </a:solidFill>
              <a:ln>
                <a:solidFill>
                  <a:srgbClr val="2222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 Diagonal Corner Rectangle 171"/>
              <p:cNvSpPr/>
              <p:nvPr/>
            </p:nvSpPr>
            <p:spPr>
              <a:xfrm rot="10800000">
                <a:off x="8943190" y="4026322"/>
                <a:ext cx="1097280" cy="8229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2222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ounded Rectangle 164"/>
            <p:cNvSpPr/>
            <p:nvPr/>
          </p:nvSpPr>
          <p:spPr>
            <a:xfrm>
              <a:off x="9342479" y="4202441"/>
              <a:ext cx="583973" cy="223776"/>
            </a:xfrm>
            <a:prstGeom prst="roundRect">
              <a:avLst/>
            </a:prstGeom>
            <a:solidFill>
              <a:srgbClr val="222268"/>
            </a:solidFill>
            <a:ln>
              <a:solidFill>
                <a:srgbClr val="222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275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34014" y="4537504"/>
              <a:ext cx="98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222268"/>
                  </a:solidFill>
                </a:rPr>
                <a:t>Controls Performed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183823" y="5327816"/>
            <a:ext cx="1248466" cy="914400"/>
            <a:chOff x="8778133" y="4104451"/>
            <a:chExt cx="1248466" cy="9144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8837879" y="4104451"/>
              <a:ext cx="1188720" cy="914400"/>
              <a:chOff x="8897470" y="3982465"/>
              <a:chExt cx="1188720" cy="914400"/>
            </a:xfrm>
          </p:grpSpPr>
          <p:sp>
            <p:nvSpPr>
              <p:cNvPr id="177" name="Round Diagonal Corner Rectangle 176"/>
              <p:cNvSpPr/>
              <p:nvPr/>
            </p:nvSpPr>
            <p:spPr>
              <a:xfrm rot="10800000">
                <a:off x="8897470" y="3982465"/>
                <a:ext cx="1188720" cy="9144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 Diagonal Corner Rectangle 177"/>
              <p:cNvSpPr/>
              <p:nvPr/>
            </p:nvSpPr>
            <p:spPr>
              <a:xfrm rot="10800000">
                <a:off x="8943190" y="4026322"/>
                <a:ext cx="1097280" cy="8229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ounded Rectangle 174"/>
            <p:cNvSpPr/>
            <p:nvPr/>
          </p:nvSpPr>
          <p:spPr>
            <a:xfrm>
              <a:off x="9342479" y="4202441"/>
              <a:ext cx="583973" cy="2237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50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778133" y="4451281"/>
              <a:ext cx="8571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2">
                      <a:lumMod val="50000"/>
                    </a:schemeClr>
                  </a:solidFill>
                </a:rPr>
                <a:t>Not Performed Feed Issues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5706" y="4249926"/>
            <a:ext cx="1237460" cy="919289"/>
            <a:chOff x="8789139" y="4104451"/>
            <a:chExt cx="1237460" cy="919289"/>
          </a:xfrm>
        </p:grpSpPr>
        <p:grpSp>
          <p:nvGrpSpPr>
            <p:cNvPr id="180" name="Group 179"/>
            <p:cNvGrpSpPr/>
            <p:nvPr/>
          </p:nvGrpSpPr>
          <p:grpSpPr>
            <a:xfrm>
              <a:off x="8837879" y="4104451"/>
              <a:ext cx="1188720" cy="914400"/>
              <a:chOff x="8897470" y="3982465"/>
              <a:chExt cx="1188720" cy="914400"/>
            </a:xfrm>
          </p:grpSpPr>
          <p:sp>
            <p:nvSpPr>
              <p:cNvPr id="183" name="Round Diagonal Corner Rectangle 182"/>
              <p:cNvSpPr/>
              <p:nvPr/>
            </p:nvSpPr>
            <p:spPr>
              <a:xfrm rot="10800000">
                <a:off x="8897470" y="3982465"/>
                <a:ext cx="1188720" cy="9144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 Diagonal Corner Rectangle 183"/>
              <p:cNvSpPr/>
              <p:nvPr/>
            </p:nvSpPr>
            <p:spPr>
              <a:xfrm rot="10800000">
                <a:off x="8943190" y="4026322"/>
                <a:ext cx="1097280" cy="8229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Rounded Rectangle 180"/>
            <p:cNvSpPr/>
            <p:nvPr/>
          </p:nvSpPr>
          <p:spPr>
            <a:xfrm>
              <a:off x="9342479" y="4202441"/>
              <a:ext cx="583973" cy="2237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25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789139" y="4315854"/>
              <a:ext cx="8420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2">
                      <a:lumMod val="50000"/>
                    </a:schemeClr>
                  </a:solidFill>
                </a:rPr>
                <a:t>Not Performed</a:t>
              </a:r>
            </a:p>
            <a:p>
              <a:pPr algn="ctr"/>
              <a:r>
                <a:rPr lang="en-US" sz="1000" b="1" dirty="0">
                  <a:solidFill>
                    <a:schemeClr val="bg2">
                      <a:lumMod val="50000"/>
                    </a:schemeClr>
                  </a:solidFill>
                </a:rPr>
                <a:t>System Issues</a:t>
              </a:r>
            </a:p>
          </p:txBody>
        </p:sp>
      </p:grpSp>
      <p:sp>
        <p:nvSpPr>
          <p:cNvPr id="191" name="Freeform 28"/>
          <p:cNvSpPr>
            <a:spLocks noEditPoints="1"/>
          </p:cNvSpPr>
          <p:nvPr/>
        </p:nvSpPr>
        <p:spPr bwMode="auto">
          <a:xfrm>
            <a:off x="11379041" y="5691058"/>
            <a:ext cx="443985" cy="246529"/>
          </a:xfrm>
          <a:custGeom>
            <a:avLst/>
            <a:gdLst/>
            <a:ahLst/>
            <a:cxnLst>
              <a:cxn ang="0">
                <a:pos x="458" y="227"/>
              </a:cxn>
              <a:cxn ang="0">
                <a:pos x="141" y="248"/>
              </a:cxn>
              <a:cxn ang="0">
                <a:pos x="350" y="43"/>
              </a:cxn>
              <a:cxn ang="0">
                <a:pos x="263" y="43"/>
              </a:cxn>
              <a:cxn ang="0">
                <a:pos x="202" y="220"/>
              </a:cxn>
              <a:cxn ang="0">
                <a:pos x="188" y="206"/>
              </a:cxn>
              <a:cxn ang="0">
                <a:pos x="174" y="220"/>
              </a:cxn>
              <a:cxn ang="0">
                <a:pos x="166" y="208"/>
              </a:cxn>
              <a:cxn ang="0">
                <a:pos x="212" y="160"/>
              </a:cxn>
              <a:cxn ang="0">
                <a:pos x="266" y="111"/>
              </a:cxn>
              <a:cxn ang="0">
                <a:pos x="339" y="111"/>
              </a:cxn>
              <a:cxn ang="0">
                <a:pos x="392" y="142"/>
              </a:cxn>
              <a:cxn ang="0">
                <a:pos x="420" y="196"/>
              </a:cxn>
              <a:cxn ang="0">
                <a:pos x="378" y="220"/>
              </a:cxn>
              <a:cxn ang="0">
                <a:pos x="370" y="213"/>
              </a:cxn>
              <a:cxn ang="0">
                <a:pos x="360" y="141"/>
              </a:cxn>
              <a:cxn ang="0">
                <a:pos x="238" y="155"/>
              </a:cxn>
              <a:cxn ang="0">
                <a:pos x="245" y="220"/>
              </a:cxn>
              <a:cxn ang="0">
                <a:pos x="256" y="220"/>
              </a:cxn>
              <a:cxn ang="0">
                <a:pos x="364" y="213"/>
              </a:cxn>
              <a:cxn ang="0">
                <a:pos x="360" y="147"/>
              </a:cxn>
              <a:cxn ang="0">
                <a:pos x="245" y="154"/>
              </a:cxn>
              <a:cxn ang="0">
                <a:pos x="256" y="220"/>
              </a:cxn>
              <a:cxn ang="0">
                <a:pos x="164" y="174"/>
              </a:cxn>
              <a:cxn ang="0">
                <a:pos x="172" y="123"/>
              </a:cxn>
              <a:cxn ang="0">
                <a:pos x="82" y="117"/>
              </a:cxn>
              <a:cxn ang="0">
                <a:pos x="79" y="168"/>
              </a:cxn>
              <a:cxn ang="0">
                <a:pos x="158" y="36"/>
              </a:cxn>
              <a:cxn ang="0">
                <a:pos x="91" y="36"/>
              </a:cxn>
              <a:cxn ang="0">
                <a:pos x="192" y="113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181" y="174"/>
              </a:cxn>
              <a:cxn ang="0">
                <a:pos x="174" y="169"/>
              </a:cxn>
              <a:cxn ang="0">
                <a:pos x="167" y="112"/>
              </a:cxn>
              <a:cxn ang="0">
                <a:pos x="71" y="123"/>
              </a:cxn>
              <a:cxn ang="0">
                <a:pos x="76" y="174"/>
              </a:cxn>
              <a:cxn ang="0">
                <a:pos x="46" y="174"/>
              </a:cxn>
              <a:cxn ang="0">
                <a:pos x="56" y="115"/>
              </a:cxn>
              <a:cxn ang="0">
                <a:pos x="56" y="115"/>
              </a:cxn>
              <a:cxn ang="0">
                <a:pos x="99" y="89"/>
              </a:cxn>
              <a:cxn ang="0">
                <a:pos x="156" y="89"/>
              </a:cxn>
              <a:cxn ang="0">
                <a:pos x="192" y="113"/>
              </a:cxn>
              <a:cxn ang="0">
                <a:pos x="179" y="179"/>
              </a:cxn>
              <a:cxn ang="0">
                <a:pos x="0" y="196"/>
              </a:cxn>
            </a:cxnLst>
            <a:rect l="0" t="0" r="r" b="b"/>
            <a:pathLst>
              <a:path w="458" h="248">
                <a:moveTo>
                  <a:pt x="141" y="227"/>
                </a:moveTo>
                <a:cubicBezTo>
                  <a:pt x="458" y="227"/>
                  <a:pt x="458" y="227"/>
                  <a:pt x="458" y="227"/>
                </a:cubicBezTo>
                <a:cubicBezTo>
                  <a:pt x="458" y="248"/>
                  <a:pt x="458" y="248"/>
                  <a:pt x="458" y="248"/>
                </a:cubicBezTo>
                <a:cubicBezTo>
                  <a:pt x="141" y="248"/>
                  <a:pt x="141" y="248"/>
                  <a:pt x="141" y="248"/>
                </a:cubicBezTo>
                <a:cubicBezTo>
                  <a:pt x="141" y="227"/>
                  <a:pt x="141" y="227"/>
                  <a:pt x="141" y="227"/>
                </a:cubicBezTo>
                <a:close/>
                <a:moveTo>
                  <a:pt x="350" y="43"/>
                </a:moveTo>
                <a:cubicBezTo>
                  <a:pt x="349" y="20"/>
                  <a:pt x="333" y="0"/>
                  <a:pt x="306" y="0"/>
                </a:cubicBezTo>
                <a:cubicBezTo>
                  <a:pt x="279" y="0"/>
                  <a:pt x="264" y="20"/>
                  <a:pt x="263" y="43"/>
                </a:cubicBezTo>
                <a:cubicBezTo>
                  <a:pt x="263" y="135"/>
                  <a:pt x="350" y="133"/>
                  <a:pt x="350" y="43"/>
                </a:cubicBezTo>
                <a:close/>
                <a:moveTo>
                  <a:pt x="202" y="220"/>
                </a:moveTo>
                <a:cubicBezTo>
                  <a:pt x="202" y="219"/>
                  <a:pt x="202" y="218"/>
                  <a:pt x="202" y="216"/>
                </a:cubicBezTo>
                <a:cubicBezTo>
                  <a:pt x="202" y="211"/>
                  <a:pt x="196" y="206"/>
                  <a:pt x="188" y="206"/>
                </a:cubicBezTo>
                <a:cubicBezTo>
                  <a:pt x="180" y="206"/>
                  <a:pt x="174" y="211"/>
                  <a:pt x="174" y="216"/>
                </a:cubicBezTo>
                <a:cubicBezTo>
                  <a:pt x="174" y="218"/>
                  <a:pt x="174" y="219"/>
                  <a:pt x="174" y="220"/>
                </a:cubicBezTo>
                <a:cubicBezTo>
                  <a:pt x="171" y="220"/>
                  <a:pt x="171" y="220"/>
                  <a:pt x="171" y="220"/>
                </a:cubicBezTo>
                <a:cubicBezTo>
                  <a:pt x="168" y="217"/>
                  <a:pt x="166" y="212"/>
                  <a:pt x="166" y="208"/>
                </a:cubicBezTo>
                <a:cubicBezTo>
                  <a:pt x="166" y="198"/>
                  <a:pt x="174" y="190"/>
                  <a:pt x="185" y="187"/>
                </a:cubicBezTo>
                <a:cubicBezTo>
                  <a:pt x="198" y="183"/>
                  <a:pt x="206" y="172"/>
                  <a:pt x="212" y="160"/>
                </a:cubicBezTo>
                <a:cubicBezTo>
                  <a:pt x="217" y="152"/>
                  <a:pt x="218" y="145"/>
                  <a:pt x="224" y="137"/>
                </a:cubicBezTo>
                <a:cubicBezTo>
                  <a:pt x="233" y="123"/>
                  <a:pt x="249" y="111"/>
                  <a:pt x="266" y="111"/>
                </a:cubicBezTo>
                <a:cubicBezTo>
                  <a:pt x="274" y="111"/>
                  <a:pt x="274" y="111"/>
                  <a:pt x="274" y="111"/>
                </a:cubicBezTo>
                <a:cubicBezTo>
                  <a:pt x="292" y="129"/>
                  <a:pt x="320" y="129"/>
                  <a:pt x="339" y="111"/>
                </a:cubicBezTo>
                <a:cubicBezTo>
                  <a:pt x="346" y="111"/>
                  <a:pt x="346" y="111"/>
                  <a:pt x="346" y="111"/>
                </a:cubicBezTo>
                <a:cubicBezTo>
                  <a:pt x="366" y="111"/>
                  <a:pt x="383" y="126"/>
                  <a:pt x="392" y="142"/>
                </a:cubicBezTo>
                <a:cubicBezTo>
                  <a:pt x="393" y="143"/>
                  <a:pt x="393" y="143"/>
                  <a:pt x="393" y="144"/>
                </a:cubicBezTo>
                <a:cubicBezTo>
                  <a:pt x="398" y="153"/>
                  <a:pt x="413" y="180"/>
                  <a:pt x="420" y="196"/>
                </a:cubicBezTo>
                <a:cubicBezTo>
                  <a:pt x="426" y="211"/>
                  <a:pt x="424" y="220"/>
                  <a:pt x="407" y="220"/>
                </a:cubicBezTo>
                <a:cubicBezTo>
                  <a:pt x="378" y="220"/>
                  <a:pt x="378" y="220"/>
                  <a:pt x="378" y="220"/>
                </a:cubicBezTo>
                <a:cubicBezTo>
                  <a:pt x="368" y="220"/>
                  <a:pt x="368" y="220"/>
                  <a:pt x="368" y="220"/>
                </a:cubicBezTo>
                <a:cubicBezTo>
                  <a:pt x="370" y="218"/>
                  <a:pt x="370" y="216"/>
                  <a:pt x="370" y="213"/>
                </a:cubicBezTo>
                <a:cubicBezTo>
                  <a:pt x="374" y="155"/>
                  <a:pt x="374" y="155"/>
                  <a:pt x="374" y="155"/>
                </a:cubicBezTo>
                <a:cubicBezTo>
                  <a:pt x="375" y="147"/>
                  <a:pt x="368" y="141"/>
                  <a:pt x="360" y="141"/>
                </a:cubicBezTo>
                <a:cubicBezTo>
                  <a:pt x="252" y="141"/>
                  <a:pt x="252" y="141"/>
                  <a:pt x="252" y="141"/>
                </a:cubicBezTo>
                <a:cubicBezTo>
                  <a:pt x="245" y="141"/>
                  <a:pt x="238" y="147"/>
                  <a:pt x="238" y="155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6"/>
                  <a:pt x="243" y="218"/>
                  <a:pt x="245" y="220"/>
                </a:cubicBezTo>
                <a:cubicBezTo>
                  <a:pt x="230" y="220"/>
                  <a:pt x="216" y="220"/>
                  <a:pt x="202" y="220"/>
                </a:cubicBezTo>
                <a:close/>
                <a:moveTo>
                  <a:pt x="256" y="220"/>
                </a:moveTo>
                <a:cubicBezTo>
                  <a:pt x="357" y="220"/>
                  <a:pt x="357" y="220"/>
                  <a:pt x="357" y="220"/>
                </a:cubicBezTo>
                <a:cubicBezTo>
                  <a:pt x="361" y="220"/>
                  <a:pt x="364" y="217"/>
                  <a:pt x="364" y="213"/>
                </a:cubicBezTo>
                <a:cubicBezTo>
                  <a:pt x="368" y="154"/>
                  <a:pt x="368" y="154"/>
                  <a:pt x="368" y="154"/>
                </a:cubicBezTo>
                <a:cubicBezTo>
                  <a:pt x="368" y="150"/>
                  <a:pt x="365" y="147"/>
                  <a:pt x="360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48" y="147"/>
                  <a:pt x="244" y="150"/>
                  <a:pt x="245" y="154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249" y="217"/>
                  <a:pt x="252" y="220"/>
                  <a:pt x="256" y="220"/>
                </a:cubicBezTo>
                <a:close/>
                <a:moveTo>
                  <a:pt x="85" y="174"/>
                </a:moveTo>
                <a:cubicBezTo>
                  <a:pt x="164" y="174"/>
                  <a:pt x="164" y="174"/>
                  <a:pt x="164" y="174"/>
                </a:cubicBezTo>
                <a:cubicBezTo>
                  <a:pt x="167" y="174"/>
                  <a:pt x="169" y="172"/>
                  <a:pt x="169" y="168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3" y="120"/>
                  <a:pt x="170" y="117"/>
                  <a:pt x="167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9" y="117"/>
                  <a:pt x="76" y="120"/>
                  <a:pt x="76" y="123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72"/>
                  <a:pt x="82" y="174"/>
                  <a:pt x="85" y="174"/>
                </a:cubicBezTo>
                <a:close/>
                <a:moveTo>
                  <a:pt x="158" y="36"/>
                </a:moveTo>
                <a:cubicBezTo>
                  <a:pt x="157" y="17"/>
                  <a:pt x="145" y="2"/>
                  <a:pt x="124" y="2"/>
                </a:cubicBezTo>
                <a:cubicBezTo>
                  <a:pt x="103" y="2"/>
                  <a:pt x="91" y="17"/>
                  <a:pt x="91" y="36"/>
                </a:cubicBezTo>
                <a:cubicBezTo>
                  <a:pt x="91" y="107"/>
                  <a:pt x="158" y="106"/>
                  <a:pt x="158" y="36"/>
                </a:cubicBezTo>
                <a:close/>
                <a:moveTo>
                  <a:pt x="192" y="113"/>
                </a:moveTo>
                <a:cubicBezTo>
                  <a:pt x="194" y="118"/>
                  <a:pt x="203" y="133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7"/>
                  <a:pt x="209" y="147"/>
                  <a:pt x="209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4" y="158"/>
                  <a:pt x="199" y="168"/>
                  <a:pt x="190" y="174"/>
                </a:cubicBezTo>
                <a:cubicBezTo>
                  <a:pt x="181" y="174"/>
                  <a:pt x="181" y="174"/>
                  <a:pt x="181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4" y="173"/>
                  <a:pt x="174" y="171"/>
                  <a:pt x="174" y="169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78" y="117"/>
                  <a:pt x="172" y="112"/>
                  <a:pt x="167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76" y="112"/>
                  <a:pt x="71" y="117"/>
                  <a:pt x="71" y="123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171"/>
                  <a:pt x="75" y="173"/>
                  <a:pt x="76" y="174"/>
                </a:cubicBezTo>
                <a:cubicBezTo>
                  <a:pt x="68" y="174"/>
                  <a:pt x="68" y="174"/>
                  <a:pt x="68" y="174"/>
                </a:cubicBezTo>
                <a:cubicBezTo>
                  <a:pt x="46" y="174"/>
                  <a:pt x="46" y="174"/>
                  <a:pt x="46" y="174"/>
                </a:cubicBezTo>
                <a:cubicBezTo>
                  <a:pt x="32" y="174"/>
                  <a:pt x="31" y="167"/>
                  <a:pt x="35" y="155"/>
                </a:cubicBezTo>
                <a:cubicBezTo>
                  <a:pt x="40" y="144"/>
                  <a:pt x="51" y="124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63" y="101"/>
                  <a:pt x="77" y="89"/>
                  <a:pt x="93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13" y="103"/>
                  <a:pt x="135" y="103"/>
                  <a:pt x="150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71" y="89"/>
                  <a:pt x="184" y="100"/>
                  <a:pt x="191" y="113"/>
                </a:cubicBezTo>
                <a:cubicBezTo>
                  <a:pt x="191" y="113"/>
                  <a:pt x="191" y="113"/>
                  <a:pt x="192" y="113"/>
                </a:cubicBezTo>
                <a:close/>
                <a:moveTo>
                  <a:pt x="0" y="179"/>
                </a:moveTo>
                <a:cubicBezTo>
                  <a:pt x="179" y="179"/>
                  <a:pt x="179" y="179"/>
                  <a:pt x="179" y="179"/>
                </a:cubicBezTo>
                <a:cubicBezTo>
                  <a:pt x="171" y="182"/>
                  <a:pt x="163" y="188"/>
                  <a:pt x="160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79"/>
                  <a:pt x="0" y="179"/>
                  <a:pt x="0" y="179"/>
                </a:cubicBezTo>
                <a:close/>
              </a:path>
            </a:pathLst>
          </a:custGeom>
          <a:solidFill>
            <a:srgbClr val="22226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223819" y="4256131"/>
            <a:ext cx="1208470" cy="914400"/>
            <a:chOff x="8438777" y="3977537"/>
            <a:chExt cx="1208470" cy="914400"/>
          </a:xfrm>
        </p:grpSpPr>
        <p:grpSp>
          <p:nvGrpSpPr>
            <p:cNvPr id="36" name="Group 35"/>
            <p:cNvGrpSpPr/>
            <p:nvPr/>
          </p:nvGrpSpPr>
          <p:grpSpPr>
            <a:xfrm>
              <a:off x="8438777" y="3977537"/>
              <a:ext cx="1208470" cy="914400"/>
              <a:chOff x="8818129" y="4104451"/>
              <a:chExt cx="1208470" cy="91440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8837879" y="4104451"/>
                <a:ext cx="1188720" cy="914400"/>
                <a:chOff x="8897470" y="3982465"/>
                <a:chExt cx="1188720" cy="914400"/>
              </a:xfrm>
            </p:grpSpPr>
            <p:sp>
              <p:nvSpPr>
                <p:cNvPr id="156" name="Round Diagonal Corner Rectangle 155"/>
                <p:cNvSpPr/>
                <p:nvPr/>
              </p:nvSpPr>
              <p:spPr>
                <a:xfrm rot="10800000">
                  <a:off x="8897470" y="3982465"/>
                  <a:ext cx="1188720" cy="91440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222268"/>
                </a:solidFill>
                <a:ln>
                  <a:solidFill>
                    <a:srgbClr val="22226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ound Diagonal Corner Rectangle 156"/>
                <p:cNvSpPr/>
                <p:nvPr/>
              </p:nvSpPr>
              <p:spPr>
                <a:xfrm rot="10800000">
                  <a:off x="8943190" y="4026322"/>
                  <a:ext cx="1097280" cy="82296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22226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ounded Rectangle 33"/>
              <p:cNvSpPr/>
              <p:nvPr/>
            </p:nvSpPr>
            <p:spPr>
              <a:xfrm>
                <a:off x="9342479" y="4202441"/>
                <a:ext cx="583973" cy="223776"/>
              </a:xfrm>
              <a:prstGeom prst="roundRect">
                <a:avLst/>
              </a:prstGeom>
              <a:solidFill>
                <a:srgbClr val="222268"/>
              </a:solidFill>
              <a:ln>
                <a:solidFill>
                  <a:srgbClr val="2222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350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18129" y="4432768"/>
                <a:ext cx="7600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222268"/>
                    </a:solidFill>
                  </a:rPr>
                  <a:t>Total Number of Controls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132996" y="4400450"/>
              <a:ext cx="322781" cy="317385"/>
              <a:chOff x="9753914" y="3881016"/>
              <a:chExt cx="573089" cy="557214"/>
            </a:xfrm>
            <a:solidFill>
              <a:srgbClr val="222268"/>
            </a:solidFill>
          </p:grpSpPr>
          <p:sp>
            <p:nvSpPr>
              <p:cNvPr id="193" name="Freeform 68"/>
              <p:cNvSpPr>
                <a:spLocks noEditPoints="1"/>
              </p:cNvSpPr>
              <p:nvPr/>
            </p:nvSpPr>
            <p:spPr bwMode="auto">
              <a:xfrm>
                <a:off x="9966639" y="4090566"/>
                <a:ext cx="344489" cy="346076"/>
              </a:xfrm>
              <a:custGeom>
                <a:avLst/>
                <a:gdLst/>
                <a:ahLst/>
                <a:cxnLst>
                  <a:cxn ang="0">
                    <a:pos x="152" y="51"/>
                  </a:cxn>
                  <a:cxn ang="0">
                    <a:pos x="164" y="40"/>
                  </a:cxn>
                  <a:cxn ang="0">
                    <a:pos x="144" y="18"/>
                  </a:cxn>
                  <a:cxn ang="0">
                    <a:pos x="132" y="30"/>
                  </a:cxn>
                  <a:cxn ang="0">
                    <a:pos x="106" y="18"/>
                  </a:cxn>
                  <a:cxn ang="0">
                    <a:pos x="107" y="1"/>
                  </a:cxn>
                  <a:cxn ang="0">
                    <a:pos x="78" y="0"/>
                  </a:cxn>
                  <a:cxn ang="0">
                    <a:pos x="77" y="17"/>
                  </a:cxn>
                  <a:cxn ang="0">
                    <a:pos x="51" y="27"/>
                  </a:cxn>
                  <a:cxn ang="0">
                    <a:pos x="39" y="15"/>
                  </a:cxn>
                  <a:cxn ang="0">
                    <a:pos x="18" y="34"/>
                  </a:cxn>
                  <a:cxn ang="0">
                    <a:pos x="30" y="47"/>
                  </a:cxn>
                  <a:cxn ang="0">
                    <a:pos x="18" y="72"/>
                  </a:cxn>
                  <a:cxn ang="0">
                    <a:pos x="1" y="72"/>
                  </a:cxn>
                  <a:cxn ang="0">
                    <a:pos x="0" y="101"/>
                  </a:cxn>
                  <a:cxn ang="0">
                    <a:pos x="17" y="101"/>
                  </a:cxn>
                  <a:cxn ang="0">
                    <a:pos x="27" y="128"/>
                  </a:cxn>
                  <a:cxn ang="0">
                    <a:pos x="14" y="139"/>
                  </a:cxn>
                  <a:cxn ang="0">
                    <a:pos x="34" y="160"/>
                  </a:cxn>
                  <a:cxn ang="0">
                    <a:pos x="46" y="149"/>
                  </a:cxn>
                  <a:cxn ang="0">
                    <a:pos x="72" y="161"/>
                  </a:cxn>
                  <a:cxn ang="0">
                    <a:pos x="71" y="178"/>
                  </a:cxn>
                  <a:cxn ang="0">
                    <a:pos x="100" y="179"/>
                  </a:cxn>
                  <a:cxn ang="0">
                    <a:pos x="101" y="162"/>
                  </a:cxn>
                  <a:cxn ang="0">
                    <a:pos x="128" y="152"/>
                  </a:cxn>
                  <a:cxn ang="0">
                    <a:pos x="139" y="164"/>
                  </a:cxn>
                  <a:cxn ang="0">
                    <a:pos x="160" y="145"/>
                  </a:cxn>
                  <a:cxn ang="0">
                    <a:pos x="149" y="132"/>
                  </a:cxn>
                  <a:cxn ang="0">
                    <a:pos x="161" y="107"/>
                  </a:cxn>
                  <a:cxn ang="0">
                    <a:pos x="177" y="107"/>
                  </a:cxn>
                  <a:cxn ang="0">
                    <a:pos x="178" y="78"/>
                  </a:cxn>
                  <a:cxn ang="0">
                    <a:pos x="162" y="78"/>
                  </a:cxn>
                  <a:cxn ang="0">
                    <a:pos x="152" y="51"/>
                  </a:cxn>
                  <a:cxn ang="0">
                    <a:pos x="121" y="124"/>
                  </a:cxn>
                  <a:cxn ang="0">
                    <a:pos x="87" y="137"/>
                  </a:cxn>
                  <a:cxn ang="0">
                    <a:pos x="55" y="122"/>
                  </a:cxn>
                  <a:cxn ang="0">
                    <a:pos x="42" y="88"/>
                  </a:cxn>
                  <a:cxn ang="0">
                    <a:pos x="57" y="55"/>
                  </a:cxn>
                  <a:cxn ang="0">
                    <a:pos x="91" y="43"/>
                  </a:cxn>
                  <a:cxn ang="0">
                    <a:pos x="124" y="58"/>
                  </a:cxn>
                  <a:cxn ang="0">
                    <a:pos x="136" y="92"/>
                  </a:cxn>
                  <a:cxn ang="0">
                    <a:pos x="121" y="124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69"/>
              <p:cNvSpPr>
                <a:spLocks noEditPoints="1"/>
              </p:cNvSpPr>
              <p:nvPr/>
            </p:nvSpPr>
            <p:spPr bwMode="auto">
              <a:xfrm>
                <a:off x="9753914" y="4227092"/>
                <a:ext cx="211138" cy="211138"/>
              </a:xfrm>
              <a:custGeom>
                <a:avLst/>
                <a:gdLst/>
                <a:ahLst/>
                <a:cxnLst>
                  <a:cxn ang="0">
                    <a:pos x="109" y="59"/>
                  </a:cxn>
                  <a:cxn ang="0">
                    <a:pos x="107" y="41"/>
                  </a:cxn>
                  <a:cxn ang="0">
                    <a:pos x="97" y="42"/>
                  </a:cxn>
                  <a:cxn ang="0">
                    <a:pos x="89" y="27"/>
                  </a:cxn>
                  <a:cxn ang="0">
                    <a:pos x="96" y="19"/>
                  </a:cxn>
                  <a:cxn ang="0">
                    <a:pos x="82" y="8"/>
                  </a:cxn>
                  <a:cxn ang="0">
                    <a:pos x="76" y="16"/>
                  </a:cxn>
                  <a:cxn ang="0">
                    <a:pos x="59" y="10"/>
                  </a:cxn>
                  <a:cxn ang="0">
                    <a:pos x="58" y="0"/>
                  </a:cxn>
                  <a:cxn ang="0">
                    <a:pos x="41" y="1"/>
                  </a:cxn>
                  <a:cxn ang="0">
                    <a:pos x="42" y="12"/>
                  </a:cxn>
                  <a:cxn ang="0">
                    <a:pos x="27" y="20"/>
                  </a:cxn>
                  <a:cxn ang="0">
                    <a:pos x="19" y="13"/>
                  </a:cxn>
                  <a:cxn ang="0">
                    <a:pos x="7" y="27"/>
                  </a:cxn>
                  <a:cxn ang="0">
                    <a:pos x="15" y="33"/>
                  </a:cxn>
                  <a:cxn ang="0">
                    <a:pos x="10" y="50"/>
                  </a:cxn>
                  <a:cxn ang="0">
                    <a:pos x="0" y="50"/>
                  </a:cxn>
                  <a:cxn ang="0">
                    <a:pos x="1" y="68"/>
                  </a:cxn>
                  <a:cxn ang="0">
                    <a:pos x="11" y="67"/>
                  </a:cxn>
                  <a:cxn ang="0">
                    <a:pos x="19" y="83"/>
                  </a:cxn>
                  <a:cxn ang="0">
                    <a:pos x="13" y="90"/>
                  </a:cxn>
                  <a:cxn ang="0">
                    <a:pos x="26" y="102"/>
                  </a:cxn>
                  <a:cxn ang="0">
                    <a:pos x="33" y="94"/>
                  </a:cxn>
                  <a:cxn ang="0">
                    <a:pos x="49" y="99"/>
                  </a:cxn>
                  <a:cxn ang="0">
                    <a:pos x="50" y="109"/>
                  </a:cxn>
                  <a:cxn ang="0">
                    <a:pos x="68" y="108"/>
                  </a:cxn>
                  <a:cxn ang="0">
                    <a:pos x="67" y="98"/>
                  </a:cxn>
                  <a:cxn ang="0">
                    <a:pos x="82" y="90"/>
                  </a:cxn>
                  <a:cxn ang="0">
                    <a:pos x="90" y="96"/>
                  </a:cxn>
                  <a:cxn ang="0">
                    <a:pos x="101" y="83"/>
                  </a:cxn>
                  <a:cxn ang="0">
                    <a:pos x="94" y="76"/>
                  </a:cxn>
                  <a:cxn ang="0">
                    <a:pos x="99" y="60"/>
                  </a:cxn>
                  <a:cxn ang="0">
                    <a:pos x="109" y="59"/>
                  </a:cxn>
                  <a:cxn ang="0">
                    <a:pos x="76" y="73"/>
                  </a:cxn>
                  <a:cxn ang="0">
                    <a:pos x="57" y="84"/>
                  </a:cxn>
                  <a:cxn ang="0">
                    <a:pos x="36" y="77"/>
                  </a:cxn>
                  <a:cxn ang="0">
                    <a:pos x="26" y="57"/>
                  </a:cxn>
                  <a:cxn ang="0">
                    <a:pos x="32" y="36"/>
                  </a:cxn>
                  <a:cxn ang="0">
                    <a:pos x="52" y="26"/>
                  </a:cxn>
                  <a:cxn ang="0">
                    <a:pos x="73" y="33"/>
                  </a:cxn>
                  <a:cxn ang="0">
                    <a:pos x="83" y="52"/>
                  </a:cxn>
                  <a:cxn ang="0">
                    <a:pos x="76" y="7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0"/>
              <p:cNvSpPr>
                <a:spLocks noEditPoints="1"/>
              </p:cNvSpPr>
              <p:nvPr/>
            </p:nvSpPr>
            <p:spPr bwMode="auto">
              <a:xfrm>
                <a:off x="10115865" y="3881016"/>
                <a:ext cx="211138" cy="212725"/>
              </a:xfrm>
              <a:custGeom>
                <a:avLst/>
                <a:gdLst/>
                <a:ahLst/>
                <a:cxnLst>
                  <a:cxn ang="0">
                    <a:pos x="99" y="50"/>
                  </a:cxn>
                  <a:cxn ang="0">
                    <a:pos x="94" y="34"/>
                  </a:cxn>
                  <a:cxn ang="0">
                    <a:pos x="102" y="27"/>
                  </a:cxn>
                  <a:cxn ang="0">
                    <a:pos x="91" y="13"/>
                  </a:cxn>
                  <a:cxn ang="0">
                    <a:pos x="83" y="20"/>
                  </a:cxn>
                  <a:cxn ang="0">
                    <a:pos x="67" y="12"/>
                  </a:cxn>
                  <a:cxn ang="0">
                    <a:pos x="68" y="2"/>
                  </a:cxn>
                  <a:cxn ang="0">
                    <a:pos x="51" y="0"/>
                  </a:cxn>
                  <a:cxn ang="0">
                    <a:pos x="50" y="10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13" y="19"/>
                  </a:cxn>
                  <a:cxn ang="0">
                    <a:pos x="20" y="27"/>
                  </a:cxn>
                  <a:cxn ang="0">
                    <a:pos x="12" y="42"/>
                  </a:cxn>
                  <a:cxn ang="0">
                    <a:pos x="1" y="41"/>
                  </a:cxn>
                  <a:cxn ang="0">
                    <a:pos x="0" y="59"/>
                  </a:cxn>
                  <a:cxn ang="0">
                    <a:pos x="10" y="60"/>
                  </a:cxn>
                  <a:cxn ang="0">
                    <a:pos x="15" y="76"/>
                  </a:cxn>
                  <a:cxn ang="0">
                    <a:pos x="7" y="83"/>
                  </a:cxn>
                  <a:cxn ang="0">
                    <a:pos x="18" y="96"/>
                  </a:cxn>
                  <a:cxn ang="0">
                    <a:pos x="26" y="90"/>
                  </a:cxn>
                  <a:cxn ang="0">
                    <a:pos x="42" y="98"/>
                  </a:cxn>
                  <a:cxn ang="0">
                    <a:pos x="41" y="108"/>
                  </a:cxn>
                  <a:cxn ang="0">
                    <a:pos x="58" y="110"/>
                  </a:cxn>
                  <a:cxn ang="0">
                    <a:pos x="59" y="100"/>
                  </a:cxn>
                  <a:cxn ang="0">
                    <a:pos x="76" y="94"/>
                  </a:cxn>
                  <a:cxn ang="0">
                    <a:pos x="82" y="102"/>
                  </a:cxn>
                  <a:cxn ang="0">
                    <a:pos x="96" y="91"/>
                  </a:cxn>
                  <a:cxn ang="0">
                    <a:pos x="89" y="83"/>
                  </a:cxn>
                  <a:cxn ang="0">
                    <a:pos x="98" y="68"/>
                  </a:cxn>
                  <a:cxn ang="0">
                    <a:pos x="108" y="69"/>
                  </a:cxn>
                  <a:cxn ang="0">
                    <a:pos x="109" y="51"/>
                  </a:cxn>
                  <a:cxn ang="0">
                    <a:pos x="99" y="50"/>
                  </a:cxn>
                  <a:cxn ang="0">
                    <a:pos x="83" y="58"/>
                  </a:cxn>
                  <a:cxn ang="0">
                    <a:pos x="73" y="77"/>
                  </a:cxn>
                  <a:cxn ang="0">
                    <a:pos x="52" y="84"/>
                  </a:cxn>
                  <a:cxn ang="0">
                    <a:pos x="32" y="73"/>
                  </a:cxn>
                  <a:cxn ang="0">
                    <a:pos x="26" y="52"/>
                  </a:cxn>
                  <a:cxn ang="0">
                    <a:pos x="36" y="33"/>
                  </a:cxn>
                  <a:cxn ang="0">
                    <a:pos x="57" y="26"/>
                  </a:cxn>
                  <a:cxn ang="0">
                    <a:pos x="77" y="37"/>
                  </a:cxn>
                  <a:cxn ang="0">
                    <a:pos x="83" y="58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1379041" y="4639512"/>
            <a:ext cx="417707" cy="317496"/>
            <a:chOff x="9990491" y="6091742"/>
            <a:chExt cx="524293" cy="431857"/>
          </a:xfrm>
        </p:grpSpPr>
        <p:grpSp>
          <p:nvGrpSpPr>
            <p:cNvPr id="207" name="Group 271"/>
            <p:cNvGrpSpPr/>
            <p:nvPr/>
          </p:nvGrpSpPr>
          <p:grpSpPr>
            <a:xfrm>
              <a:off x="9990491" y="6091742"/>
              <a:ext cx="524293" cy="431857"/>
              <a:chOff x="2473325" y="4238625"/>
              <a:chExt cx="965200" cy="771524"/>
            </a:xfrm>
          </p:grpSpPr>
          <p:sp>
            <p:nvSpPr>
              <p:cNvPr id="208" name="Rectangle 13"/>
              <p:cNvSpPr>
                <a:spLocks noChangeArrowheads="1"/>
              </p:cNvSpPr>
              <p:nvPr/>
            </p:nvSpPr>
            <p:spPr bwMode="auto">
              <a:xfrm>
                <a:off x="2595563" y="4238625"/>
                <a:ext cx="693738" cy="4730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14"/>
              <p:cNvSpPr>
                <a:spLocks noChangeArrowheads="1"/>
              </p:cNvSpPr>
              <p:nvPr/>
            </p:nvSpPr>
            <p:spPr bwMode="auto">
              <a:xfrm>
                <a:off x="2649538" y="4294190"/>
                <a:ext cx="585788" cy="3619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5"/>
              <p:cNvSpPr>
                <a:spLocks/>
              </p:cNvSpPr>
              <p:nvPr/>
            </p:nvSpPr>
            <p:spPr bwMode="auto">
              <a:xfrm>
                <a:off x="2473325" y="4733925"/>
                <a:ext cx="952500" cy="206375"/>
              </a:xfrm>
              <a:custGeom>
                <a:avLst/>
                <a:gdLst/>
                <a:ahLst/>
                <a:cxnLst>
                  <a:cxn ang="0">
                    <a:pos x="600" y="130"/>
                  </a:cxn>
                  <a:cxn ang="0">
                    <a:pos x="0" y="130"/>
                  </a:cxn>
                  <a:cxn ang="0">
                    <a:pos x="76" y="0"/>
                  </a:cxn>
                  <a:cxn ang="0">
                    <a:pos x="513" y="0"/>
                  </a:cxn>
                  <a:cxn ang="0">
                    <a:pos x="600" y="130"/>
                  </a:cxn>
                </a:cxnLst>
                <a:rect l="0" t="0" r="r" b="b"/>
                <a:pathLst>
                  <a:path w="600" h="130">
                    <a:moveTo>
                      <a:pt x="600" y="130"/>
                    </a:moveTo>
                    <a:lnTo>
                      <a:pt x="0" y="130"/>
                    </a:lnTo>
                    <a:lnTo>
                      <a:pt x="76" y="0"/>
                    </a:lnTo>
                    <a:lnTo>
                      <a:pt x="513" y="0"/>
                    </a:lnTo>
                    <a:lnTo>
                      <a:pt x="600" y="13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16"/>
              <p:cNvSpPr>
                <a:spLocks/>
              </p:cNvSpPr>
              <p:nvPr/>
            </p:nvSpPr>
            <p:spPr bwMode="auto">
              <a:xfrm>
                <a:off x="2473325" y="4957762"/>
                <a:ext cx="965200" cy="52387"/>
              </a:xfrm>
              <a:custGeom>
                <a:avLst/>
                <a:gdLst/>
                <a:ahLst/>
                <a:cxnLst>
                  <a:cxn ang="0">
                    <a:pos x="752" y="24"/>
                  </a:cxn>
                  <a:cxn ang="0">
                    <a:pos x="735" y="41"/>
                  </a:cxn>
                  <a:cxn ang="0">
                    <a:pos x="17" y="41"/>
                  </a:cxn>
                  <a:cxn ang="0">
                    <a:pos x="0" y="24"/>
                  </a:cxn>
                  <a:cxn ang="0">
                    <a:pos x="0" y="17"/>
                  </a:cxn>
                  <a:cxn ang="0">
                    <a:pos x="17" y="0"/>
                  </a:cxn>
                  <a:cxn ang="0">
                    <a:pos x="735" y="0"/>
                  </a:cxn>
                  <a:cxn ang="0">
                    <a:pos x="752" y="17"/>
                  </a:cxn>
                  <a:cxn ang="0">
                    <a:pos x="752" y="24"/>
                  </a:cxn>
                </a:cxnLst>
                <a:rect l="0" t="0" r="r" b="b"/>
                <a:pathLst>
                  <a:path w="752" h="41">
                    <a:moveTo>
                      <a:pt x="752" y="24"/>
                    </a:moveTo>
                    <a:cubicBezTo>
                      <a:pt x="752" y="34"/>
                      <a:pt x="745" y="41"/>
                      <a:pt x="735" y="41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8" y="41"/>
                      <a:pt x="0" y="3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735" y="0"/>
                      <a:pt x="735" y="0"/>
                      <a:pt x="735" y="0"/>
                    </a:cubicBezTo>
                    <a:cubicBezTo>
                      <a:pt x="745" y="0"/>
                      <a:pt x="752" y="8"/>
                      <a:pt x="752" y="17"/>
                    </a:cubicBezTo>
                    <a:lnTo>
                      <a:pt x="752" y="2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17"/>
              <p:cNvSpPr>
                <a:spLocks/>
              </p:cNvSpPr>
              <p:nvPr/>
            </p:nvSpPr>
            <p:spPr bwMode="auto">
              <a:xfrm>
                <a:off x="2678113" y="4321175"/>
                <a:ext cx="106363" cy="106362"/>
              </a:xfrm>
              <a:custGeom>
                <a:avLst/>
                <a:gdLst/>
                <a:ahLst/>
                <a:cxnLst>
                  <a:cxn ang="0">
                    <a:pos x="81" y="1"/>
                  </a:cxn>
                  <a:cxn ang="0">
                    <a:pos x="81" y="8"/>
                  </a:cxn>
                  <a:cxn ang="0">
                    <a:pos x="8" y="81"/>
                  </a:cxn>
                  <a:cxn ang="0">
                    <a:pos x="2" y="81"/>
                  </a:cxn>
                  <a:cxn ang="0">
                    <a:pos x="2" y="81"/>
                  </a:cxn>
                  <a:cxn ang="0">
                    <a:pos x="2" y="74"/>
                  </a:cxn>
                  <a:cxn ang="0">
                    <a:pos x="75" y="1"/>
                  </a:cxn>
                  <a:cxn ang="0">
                    <a:pos x="81" y="1"/>
                  </a:cxn>
                </a:cxnLst>
                <a:rect l="0" t="0" r="r" b="b"/>
                <a:pathLst>
                  <a:path w="83" h="83">
                    <a:moveTo>
                      <a:pt x="81" y="1"/>
                    </a:moveTo>
                    <a:cubicBezTo>
                      <a:pt x="83" y="3"/>
                      <a:pt x="83" y="6"/>
                      <a:pt x="81" y="8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7" y="83"/>
                      <a:pt x="4" y="83"/>
                      <a:pt x="2" y="81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79"/>
                      <a:pt x="0" y="76"/>
                      <a:pt x="2" y="74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7" y="0"/>
                      <a:pt x="80" y="0"/>
                      <a:pt x="81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18"/>
              <p:cNvSpPr>
                <a:spLocks/>
              </p:cNvSpPr>
              <p:nvPr/>
            </p:nvSpPr>
            <p:spPr bwMode="auto">
              <a:xfrm>
                <a:off x="2681288" y="4324350"/>
                <a:ext cx="68263" cy="66675"/>
              </a:xfrm>
              <a:custGeom>
                <a:avLst/>
                <a:gdLst/>
                <a:ahLst/>
                <a:cxnLst>
                  <a:cxn ang="0">
                    <a:pos x="50" y="2"/>
                  </a:cxn>
                  <a:cxn ang="0">
                    <a:pos x="51" y="7"/>
                  </a:cxn>
                  <a:cxn ang="0">
                    <a:pos x="8" y="51"/>
                  </a:cxn>
                  <a:cxn ang="0">
                    <a:pos x="3" y="50"/>
                  </a:cxn>
                  <a:cxn ang="0">
                    <a:pos x="3" y="50"/>
                  </a:cxn>
                  <a:cxn ang="0">
                    <a:pos x="1" y="44"/>
                  </a:cxn>
                  <a:cxn ang="0">
                    <a:pos x="45" y="1"/>
                  </a:cxn>
                  <a:cxn ang="0">
                    <a:pos x="50" y="2"/>
                  </a:cxn>
                </a:cxnLst>
                <a:rect l="0" t="0" r="r" b="b"/>
                <a:pathLst>
                  <a:path w="53" h="52">
                    <a:moveTo>
                      <a:pt x="50" y="2"/>
                    </a:moveTo>
                    <a:cubicBezTo>
                      <a:pt x="52" y="4"/>
                      <a:pt x="53" y="6"/>
                      <a:pt x="51" y="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4" y="52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1" y="48"/>
                      <a:pt x="0" y="46"/>
                      <a:pt x="1" y="44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50" y="2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19"/>
              <p:cNvSpPr>
                <a:spLocks/>
              </p:cNvSpPr>
              <p:nvPr/>
            </p:nvSpPr>
            <p:spPr bwMode="auto">
              <a:xfrm>
                <a:off x="3111500" y="4527550"/>
                <a:ext cx="106363" cy="106362"/>
              </a:xfrm>
              <a:custGeom>
                <a:avLst/>
                <a:gdLst/>
                <a:ahLst/>
                <a:cxnLst>
                  <a:cxn ang="0">
                    <a:pos x="1" y="81"/>
                  </a:cxn>
                  <a:cxn ang="0">
                    <a:pos x="1" y="74"/>
                  </a:cxn>
                  <a:cxn ang="0">
                    <a:pos x="74" y="1"/>
                  </a:cxn>
                  <a:cxn ang="0">
                    <a:pos x="81" y="1"/>
                  </a:cxn>
                  <a:cxn ang="0">
                    <a:pos x="81" y="1"/>
                  </a:cxn>
                  <a:cxn ang="0">
                    <a:pos x="81" y="8"/>
                  </a:cxn>
                  <a:cxn ang="0">
                    <a:pos x="8" y="81"/>
                  </a:cxn>
                  <a:cxn ang="0">
                    <a:pos x="1" y="81"/>
                  </a:cxn>
                </a:cxnLst>
                <a:rect l="0" t="0" r="r" b="b"/>
                <a:pathLst>
                  <a:path w="83" h="83">
                    <a:moveTo>
                      <a:pt x="1" y="81"/>
                    </a:moveTo>
                    <a:cubicBezTo>
                      <a:pt x="0" y="79"/>
                      <a:pt x="0" y="76"/>
                      <a:pt x="1" y="74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6" y="0"/>
                      <a:pt x="79" y="0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3"/>
                      <a:pt x="83" y="6"/>
                      <a:pt x="81" y="8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6" y="83"/>
                      <a:pt x="3" y="83"/>
                      <a:pt x="1" y="81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Freeform 20"/>
              <p:cNvSpPr>
                <a:spLocks/>
              </p:cNvSpPr>
              <p:nvPr/>
            </p:nvSpPr>
            <p:spPr bwMode="auto">
              <a:xfrm>
                <a:off x="3146425" y="4562475"/>
                <a:ext cx="68263" cy="66675"/>
              </a:xfrm>
              <a:custGeom>
                <a:avLst/>
                <a:gdLst/>
                <a:ahLst/>
                <a:cxnLst>
                  <a:cxn ang="0">
                    <a:pos x="3" y="50"/>
                  </a:cxn>
                  <a:cxn ang="0">
                    <a:pos x="1" y="45"/>
                  </a:cxn>
                  <a:cxn ang="0">
                    <a:pos x="45" y="1"/>
                  </a:cxn>
                  <a:cxn ang="0">
                    <a:pos x="50" y="3"/>
                  </a:cxn>
                  <a:cxn ang="0">
                    <a:pos x="50" y="3"/>
                  </a:cxn>
                  <a:cxn ang="0">
                    <a:pos x="51" y="8"/>
                  </a:cxn>
                  <a:cxn ang="0">
                    <a:pos x="8" y="51"/>
                  </a:cxn>
                  <a:cxn ang="0">
                    <a:pos x="3" y="50"/>
                  </a:cxn>
                </a:cxnLst>
                <a:rect l="0" t="0" r="r" b="b"/>
                <a:pathLst>
                  <a:path w="52" h="52">
                    <a:moveTo>
                      <a:pt x="3" y="50"/>
                    </a:moveTo>
                    <a:cubicBezTo>
                      <a:pt x="1" y="48"/>
                      <a:pt x="0" y="46"/>
                      <a:pt x="1" y="45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1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2" y="4"/>
                      <a:pt x="52" y="7"/>
                      <a:pt x="51" y="8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4" y="52"/>
                      <a:pt x="3" y="5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40" name="Freeform 132"/>
            <p:cNvSpPr>
              <a:spLocks noEditPoints="1"/>
            </p:cNvSpPr>
            <p:nvPr/>
          </p:nvSpPr>
          <p:spPr bwMode="auto">
            <a:xfrm>
              <a:off x="10215751" y="6137616"/>
              <a:ext cx="111046" cy="197603"/>
            </a:xfrm>
            <a:custGeom>
              <a:avLst/>
              <a:gdLst/>
              <a:ahLst/>
              <a:cxnLst>
                <a:cxn ang="0">
                  <a:pos x="21" y="115"/>
                </a:cxn>
                <a:cxn ang="0">
                  <a:pos x="21" y="109"/>
                </a:cxn>
                <a:cxn ang="0">
                  <a:pos x="35" y="69"/>
                </a:cxn>
                <a:cxn ang="0">
                  <a:pos x="51" y="37"/>
                </a:cxn>
                <a:cxn ang="0">
                  <a:pos x="29" y="17"/>
                </a:cxn>
                <a:cxn ang="0">
                  <a:pos x="6" y="24"/>
                </a:cxn>
                <a:cxn ang="0">
                  <a:pos x="0" y="10"/>
                </a:cxn>
                <a:cxn ang="0">
                  <a:pos x="33" y="0"/>
                </a:cxn>
                <a:cxn ang="0">
                  <a:pos x="72" y="35"/>
                </a:cxn>
                <a:cxn ang="0">
                  <a:pos x="52" y="75"/>
                </a:cxn>
                <a:cxn ang="0">
                  <a:pos x="39" y="109"/>
                </a:cxn>
                <a:cxn ang="0">
                  <a:pos x="40" y="115"/>
                </a:cxn>
                <a:cxn ang="0">
                  <a:pos x="21" y="115"/>
                </a:cxn>
                <a:cxn ang="0">
                  <a:pos x="16" y="148"/>
                </a:cxn>
                <a:cxn ang="0">
                  <a:pos x="30" y="133"/>
                </a:cxn>
                <a:cxn ang="0">
                  <a:pos x="44" y="148"/>
                </a:cxn>
                <a:cxn ang="0">
                  <a:pos x="30" y="162"/>
                </a:cxn>
                <a:cxn ang="0">
                  <a:pos x="16" y="148"/>
                </a:cxn>
              </a:cxnLst>
              <a:rect l="0" t="0" r="r" b="b"/>
              <a:pathLst>
                <a:path w="72" h="162">
                  <a:moveTo>
                    <a:pt x="21" y="115"/>
                  </a:moveTo>
                  <a:cubicBezTo>
                    <a:pt x="21" y="109"/>
                    <a:pt x="21" y="109"/>
                    <a:pt x="21" y="109"/>
                  </a:cubicBezTo>
                  <a:cubicBezTo>
                    <a:pt x="19" y="97"/>
                    <a:pt x="24" y="83"/>
                    <a:pt x="35" y="69"/>
                  </a:cubicBezTo>
                  <a:cubicBezTo>
                    <a:pt x="46" y="57"/>
                    <a:pt x="51" y="48"/>
                    <a:pt x="51" y="37"/>
                  </a:cubicBezTo>
                  <a:cubicBezTo>
                    <a:pt x="51" y="25"/>
                    <a:pt x="44" y="17"/>
                    <a:pt x="29" y="17"/>
                  </a:cubicBezTo>
                  <a:cubicBezTo>
                    <a:pt x="21" y="17"/>
                    <a:pt x="12" y="20"/>
                    <a:pt x="6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" y="4"/>
                    <a:pt x="21" y="0"/>
                    <a:pt x="33" y="0"/>
                  </a:cubicBezTo>
                  <a:cubicBezTo>
                    <a:pt x="60" y="0"/>
                    <a:pt x="72" y="17"/>
                    <a:pt x="72" y="35"/>
                  </a:cubicBezTo>
                  <a:cubicBezTo>
                    <a:pt x="72" y="50"/>
                    <a:pt x="63" y="62"/>
                    <a:pt x="52" y="75"/>
                  </a:cubicBezTo>
                  <a:cubicBezTo>
                    <a:pt x="42" y="87"/>
                    <a:pt x="38" y="97"/>
                    <a:pt x="39" y="109"/>
                  </a:cubicBezTo>
                  <a:cubicBezTo>
                    <a:pt x="40" y="115"/>
                    <a:pt x="40" y="115"/>
                    <a:pt x="40" y="115"/>
                  </a:cubicBezTo>
                  <a:lnTo>
                    <a:pt x="21" y="115"/>
                  </a:lnTo>
                  <a:close/>
                  <a:moveTo>
                    <a:pt x="16" y="148"/>
                  </a:moveTo>
                  <a:cubicBezTo>
                    <a:pt x="16" y="139"/>
                    <a:pt x="22" y="133"/>
                    <a:pt x="30" y="133"/>
                  </a:cubicBezTo>
                  <a:cubicBezTo>
                    <a:pt x="38" y="133"/>
                    <a:pt x="44" y="139"/>
                    <a:pt x="44" y="148"/>
                  </a:cubicBezTo>
                  <a:cubicBezTo>
                    <a:pt x="44" y="156"/>
                    <a:pt x="38" y="162"/>
                    <a:pt x="30" y="162"/>
                  </a:cubicBezTo>
                  <a:cubicBezTo>
                    <a:pt x="22" y="162"/>
                    <a:pt x="16" y="156"/>
                    <a:pt x="16" y="148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9953475" y="5699185"/>
            <a:ext cx="336850" cy="332895"/>
            <a:chOff x="1869059" y="3534568"/>
            <a:chExt cx="828675" cy="735808"/>
          </a:xfrm>
          <a:solidFill>
            <a:schemeClr val="bg2">
              <a:lumMod val="75000"/>
            </a:schemeClr>
          </a:solidFill>
        </p:grpSpPr>
        <p:grpSp>
          <p:nvGrpSpPr>
            <p:cNvPr id="242" name="Group 241"/>
            <p:cNvGrpSpPr/>
            <p:nvPr/>
          </p:nvGrpSpPr>
          <p:grpSpPr>
            <a:xfrm>
              <a:off x="1869059" y="3535363"/>
              <a:ext cx="828675" cy="735013"/>
              <a:chOff x="625475" y="3535363"/>
              <a:chExt cx="828675" cy="735013"/>
            </a:xfrm>
            <a:grpFill/>
          </p:grpSpPr>
          <p:sp>
            <p:nvSpPr>
              <p:cNvPr id="244" name="Freeform 41"/>
              <p:cNvSpPr>
                <a:spLocks/>
              </p:cNvSpPr>
              <p:nvPr/>
            </p:nvSpPr>
            <p:spPr bwMode="auto">
              <a:xfrm>
                <a:off x="671513" y="3535363"/>
                <a:ext cx="735013" cy="484188"/>
              </a:xfrm>
              <a:custGeom>
                <a:avLst/>
                <a:gdLst/>
                <a:ahLst/>
                <a:cxnLst>
                  <a:cxn ang="0">
                    <a:pos x="231" y="21"/>
                  </a:cxn>
                  <a:cxn ang="0">
                    <a:pos x="230" y="34"/>
                  </a:cxn>
                  <a:cxn ang="0">
                    <a:pos x="491" y="34"/>
                  </a:cxn>
                  <a:cxn ang="0">
                    <a:pos x="491" y="311"/>
                  </a:cxn>
                  <a:cxn ang="0">
                    <a:pos x="65" y="311"/>
                  </a:cxn>
                  <a:cxn ang="0">
                    <a:pos x="34" y="311"/>
                  </a:cxn>
                  <a:cxn ang="0">
                    <a:pos x="34" y="158"/>
                  </a:cxn>
                  <a:cxn ang="0">
                    <a:pos x="34" y="34"/>
                  </a:cxn>
                  <a:cxn ang="0">
                    <a:pos x="62" y="34"/>
                  </a:cxn>
                  <a:cxn ang="0">
                    <a:pos x="65" y="34"/>
                  </a:cxn>
                  <a:cxn ang="0">
                    <a:pos x="152" y="34"/>
                  </a:cxn>
                  <a:cxn ang="0">
                    <a:pos x="148" y="21"/>
                  </a:cxn>
                  <a:cxn ang="0">
                    <a:pos x="139" y="0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158"/>
                  </a:cxn>
                  <a:cxn ang="0">
                    <a:pos x="0" y="345"/>
                  </a:cxn>
                  <a:cxn ang="0">
                    <a:pos x="65" y="345"/>
                  </a:cxn>
                  <a:cxn ang="0">
                    <a:pos x="524" y="345"/>
                  </a:cxn>
                  <a:cxn ang="0">
                    <a:pos x="524" y="0"/>
                  </a:cxn>
                  <a:cxn ang="0">
                    <a:pos x="225" y="0"/>
                  </a:cxn>
                  <a:cxn ang="0">
                    <a:pos x="229" y="10"/>
                  </a:cxn>
                  <a:cxn ang="0">
                    <a:pos x="231" y="21"/>
                  </a:cxn>
                </a:cxnLst>
                <a:rect l="0" t="0" r="r" b="b"/>
                <a:pathLst>
                  <a:path w="524" h="345">
                    <a:moveTo>
                      <a:pt x="231" y="21"/>
                    </a:moveTo>
                    <a:cubicBezTo>
                      <a:pt x="231" y="26"/>
                      <a:pt x="231" y="30"/>
                      <a:pt x="230" y="34"/>
                    </a:cubicBezTo>
                    <a:cubicBezTo>
                      <a:pt x="491" y="34"/>
                      <a:pt x="491" y="34"/>
                      <a:pt x="491" y="34"/>
                    </a:cubicBezTo>
                    <a:cubicBezTo>
                      <a:pt x="491" y="311"/>
                      <a:pt x="491" y="311"/>
                      <a:pt x="491" y="311"/>
                    </a:cubicBezTo>
                    <a:cubicBezTo>
                      <a:pt x="65" y="311"/>
                      <a:pt x="65" y="311"/>
                      <a:pt x="65" y="311"/>
                    </a:cubicBezTo>
                    <a:cubicBezTo>
                      <a:pt x="34" y="311"/>
                      <a:pt x="34" y="311"/>
                      <a:pt x="34" y="311"/>
                    </a:cubicBezTo>
                    <a:cubicBezTo>
                      <a:pt x="34" y="158"/>
                      <a:pt x="34" y="158"/>
                      <a:pt x="34" y="158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152" y="34"/>
                      <a:pt x="152" y="34"/>
                      <a:pt x="152" y="34"/>
                    </a:cubicBezTo>
                    <a:cubicBezTo>
                      <a:pt x="151" y="30"/>
                      <a:pt x="149" y="26"/>
                      <a:pt x="148" y="21"/>
                    </a:cubicBezTo>
                    <a:cubicBezTo>
                      <a:pt x="145" y="14"/>
                      <a:pt x="142" y="7"/>
                      <a:pt x="139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5" y="345"/>
                      <a:pt x="65" y="345"/>
                      <a:pt x="65" y="345"/>
                    </a:cubicBezTo>
                    <a:cubicBezTo>
                      <a:pt x="524" y="345"/>
                      <a:pt x="524" y="345"/>
                      <a:pt x="524" y="345"/>
                    </a:cubicBezTo>
                    <a:cubicBezTo>
                      <a:pt x="524" y="0"/>
                      <a:pt x="524" y="0"/>
                      <a:pt x="524" y="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6" y="3"/>
                      <a:pt x="228" y="7"/>
                      <a:pt x="229" y="10"/>
                    </a:cubicBezTo>
                    <a:cubicBezTo>
                      <a:pt x="230" y="14"/>
                      <a:pt x="231" y="18"/>
                      <a:pt x="231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Freeform 42"/>
              <p:cNvSpPr>
                <a:spLocks noEditPoints="1"/>
              </p:cNvSpPr>
              <p:nvPr/>
            </p:nvSpPr>
            <p:spPr bwMode="auto">
              <a:xfrm>
                <a:off x="625475" y="4040188"/>
                <a:ext cx="828675" cy="230188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27" y="0"/>
                  </a:cxn>
                  <a:cxn ang="0">
                    <a:pos x="3" y="127"/>
                  </a:cxn>
                  <a:cxn ang="0">
                    <a:pos x="0" y="145"/>
                  </a:cxn>
                  <a:cxn ang="0">
                    <a:pos x="19" y="145"/>
                  </a:cxn>
                  <a:cxn ang="0">
                    <a:pos x="67" y="145"/>
                  </a:cxn>
                  <a:cxn ang="0">
                    <a:pos x="522" y="145"/>
                  </a:cxn>
                  <a:cxn ang="0">
                    <a:pos x="495" y="0"/>
                  </a:cxn>
                  <a:cxn ang="0">
                    <a:pos x="86" y="0"/>
                  </a:cxn>
                  <a:cxn ang="0">
                    <a:pos x="220" y="130"/>
                  </a:cxn>
                  <a:cxn ang="0">
                    <a:pos x="222" y="97"/>
                  </a:cxn>
                  <a:cxn ang="0">
                    <a:pos x="300" y="97"/>
                  </a:cxn>
                  <a:cxn ang="0">
                    <a:pos x="301" y="130"/>
                  </a:cxn>
                  <a:cxn ang="0">
                    <a:pos x="220" y="130"/>
                  </a:cxn>
                  <a:cxn ang="0">
                    <a:pos x="86" y="83"/>
                  </a:cxn>
                  <a:cxn ang="0">
                    <a:pos x="47" y="83"/>
                  </a:cxn>
                  <a:cxn ang="0">
                    <a:pos x="57" y="19"/>
                  </a:cxn>
                  <a:cxn ang="0">
                    <a:pos x="86" y="19"/>
                  </a:cxn>
                  <a:cxn ang="0">
                    <a:pos x="465" y="19"/>
                  </a:cxn>
                  <a:cxn ang="0">
                    <a:pos x="475" y="83"/>
                  </a:cxn>
                  <a:cxn ang="0">
                    <a:pos x="86" y="83"/>
                  </a:cxn>
                </a:cxnLst>
                <a:rect l="0" t="0" r="r" b="b"/>
                <a:pathLst>
                  <a:path w="522" h="145">
                    <a:moveTo>
                      <a:pt x="86" y="0"/>
                    </a:moveTo>
                    <a:lnTo>
                      <a:pt x="27" y="0"/>
                    </a:lnTo>
                    <a:lnTo>
                      <a:pt x="3" y="127"/>
                    </a:lnTo>
                    <a:lnTo>
                      <a:pt x="0" y="145"/>
                    </a:lnTo>
                    <a:lnTo>
                      <a:pt x="19" y="145"/>
                    </a:lnTo>
                    <a:lnTo>
                      <a:pt x="67" y="145"/>
                    </a:lnTo>
                    <a:lnTo>
                      <a:pt x="522" y="145"/>
                    </a:lnTo>
                    <a:lnTo>
                      <a:pt x="495" y="0"/>
                    </a:lnTo>
                    <a:lnTo>
                      <a:pt x="86" y="0"/>
                    </a:lnTo>
                    <a:close/>
                    <a:moveTo>
                      <a:pt x="220" y="130"/>
                    </a:moveTo>
                    <a:lnTo>
                      <a:pt x="222" y="97"/>
                    </a:lnTo>
                    <a:lnTo>
                      <a:pt x="300" y="97"/>
                    </a:lnTo>
                    <a:lnTo>
                      <a:pt x="301" y="130"/>
                    </a:lnTo>
                    <a:lnTo>
                      <a:pt x="220" y="130"/>
                    </a:lnTo>
                    <a:close/>
                    <a:moveTo>
                      <a:pt x="86" y="83"/>
                    </a:moveTo>
                    <a:lnTo>
                      <a:pt x="47" y="83"/>
                    </a:lnTo>
                    <a:lnTo>
                      <a:pt x="57" y="19"/>
                    </a:lnTo>
                    <a:lnTo>
                      <a:pt x="86" y="19"/>
                    </a:lnTo>
                    <a:lnTo>
                      <a:pt x="465" y="19"/>
                    </a:lnTo>
                    <a:lnTo>
                      <a:pt x="475" y="83"/>
                    </a:lnTo>
                    <a:lnTo>
                      <a:pt x="86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Rectangle 43"/>
              <p:cNvSpPr>
                <a:spLocks noChangeArrowheads="1"/>
              </p:cNvSpPr>
              <p:nvPr/>
            </p:nvSpPr>
            <p:spPr bwMode="auto">
              <a:xfrm>
                <a:off x="777875" y="3714750"/>
                <a:ext cx="33338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Rectangle 44"/>
              <p:cNvSpPr>
                <a:spLocks noChangeArrowheads="1"/>
              </p:cNvSpPr>
              <p:nvPr/>
            </p:nvSpPr>
            <p:spPr bwMode="auto">
              <a:xfrm>
                <a:off x="1022350" y="3714750"/>
                <a:ext cx="33338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Rectangle 45"/>
              <p:cNvSpPr>
                <a:spLocks noChangeArrowheads="1"/>
              </p:cNvSpPr>
              <p:nvPr/>
            </p:nvSpPr>
            <p:spPr bwMode="auto">
              <a:xfrm>
                <a:off x="1268413" y="3714750"/>
                <a:ext cx="33338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46"/>
              <p:cNvSpPr>
                <a:spLocks noEditPoints="1"/>
              </p:cNvSpPr>
              <p:nvPr/>
            </p:nvSpPr>
            <p:spPr bwMode="auto">
              <a:xfrm>
                <a:off x="849313" y="3714750"/>
                <a:ext cx="134938" cy="13335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96"/>
                  </a:cxn>
                  <a:cxn ang="0">
                    <a:pos x="96" y="48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48" y="16"/>
                  </a:cxn>
                  <a:cxn ang="0">
                    <a:pos x="80" y="48"/>
                  </a:cxn>
                  <a:cxn ang="0">
                    <a:pos x="48" y="80"/>
                  </a:cxn>
                  <a:cxn ang="0">
                    <a:pos x="16" y="48"/>
                  </a:cxn>
                  <a:cxn ang="0">
                    <a:pos x="48" y="16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cubicBezTo>
                      <a:pt x="0" y="74"/>
                      <a:pt x="22" y="96"/>
                      <a:pt x="48" y="96"/>
                    </a:cubicBezTo>
                    <a:cubicBezTo>
                      <a:pt x="75" y="96"/>
                      <a:pt x="96" y="74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lose/>
                    <a:moveTo>
                      <a:pt x="48" y="16"/>
                    </a:moveTo>
                    <a:cubicBezTo>
                      <a:pt x="66" y="16"/>
                      <a:pt x="80" y="30"/>
                      <a:pt x="80" y="48"/>
                    </a:cubicBezTo>
                    <a:cubicBezTo>
                      <a:pt x="80" y="65"/>
                      <a:pt x="66" y="80"/>
                      <a:pt x="48" y="80"/>
                    </a:cubicBezTo>
                    <a:cubicBezTo>
                      <a:pt x="31" y="80"/>
                      <a:pt x="16" y="65"/>
                      <a:pt x="16" y="48"/>
                    </a:cubicBezTo>
                    <a:cubicBezTo>
                      <a:pt x="16" y="30"/>
                      <a:pt x="31" y="16"/>
                      <a:pt x="4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47"/>
              <p:cNvSpPr>
                <a:spLocks noEditPoints="1"/>
              </p:cNvSpPr>
              <p:nvPr/>
            </p:nvSpPr>
            <p:spPr bwMode="auto">
              <a:xfrm>
                <a:off x="1095375" y="3714750"/>
                <a:ext cx="134938" cy="133350"/>
              </a:xfrm>
              <a:custGeom>
                <a:avLst/>
                <a:gdLst/>
                <a:ahLst/>
                <a:cxnLst>
                  <a:cxn ang="0">
                    <a:pos x="96" y="48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48" y="96"/>
                  </a:cxn>
                  <a:cxn ang="0">
                    <a:pos x="96" y="48"/>
                  </a:cxn>
                  <a:cxn ang="0">
                    <a:pos x="16" y="48"/>
                  </a:cxn>
                  <a:cxn ang="0">
                    <a:pos x="48" y="16"/>
                  </a:cxn>
                  <a:cxn ang="0">
                    <a:pos x="80" y="48"/>
                  </a:cxn>
                  <a:cxn ang="0">
                    <a:pos x="48" y="80"/>
                  </a:cxn>
                  <a:cxn ang="0">
                    <a:pos x="16" y="48"/>
                  </a:cxn>
                </a:cxnLst>
                <a:rect l="0" t="0" r="r" b="b"/>
                <a:pathLst>
                  <a:path w="96" h="96">
                    <a:moveTo>
                      <a:pt x="96" y="48"/>
                    </a:moveTo>
                    <a:cubicBezTo>
                      <a:pt x="96" y="21"/>
                      <a:pt x="74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74" y="96"/>
                      <a:pt x="96" y="74"/>
                      <a:pt x="96" y="48"/>
                    </a:cubicBezTo>
                    <a:close/>
                    <a:moveTo>
                      <a:pt x="16" y="48"/>
                    </a:moveTo>
                    <a:cubicBezTo>
                      <a:pt x="16" y="30"/>
                      <a:pt x="30" y="16"/>
                      <a:pt x="48" y="16"/>
                    </a:cubicBezTo>
                    <a:cubicBezTo>
                      <a:pt x="65" y="16"/>
                      <a:pt x="80" y="30"/>
                      <a:pt x="80" y="48"/>
                    </a:cubicBezTo>
                    <a:cubicBezTo>
                      <a:pt x="80" y="65"/>
                      <a:pt x="65" y="80"/>
                      <a:pt x="48" y="80"/>
                    </a:cubicBezTo>
                    <a:cubicBezTo>
                      <a:pt x="30" y="80"/>
                      <a:pt x="16" y="65"/>
                      <a:pt x="16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43" name="Rectangle 242"/>
            <p:cNvSpPr/>
            <p:nvPr/>
          </p:nvSpPr>
          <p:spPr>
            <a:xfrm>
              <a:off x="1914525" y="3534568"/>
              <a:ext cx="733425" cy="577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10318" y="5765684"/>
            <a:ext cx="189562" cy="182880"/>
            <a:chOff x="11767938" y="5155163"/>
            <a:chExt cx="189562" cy="18288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1767938" y="5155163"/>
              <a:ext cx="182880" cy="18288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1774620" y="5155163"/>
              <a:ext cx="182880" cy="18288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-197452" y="913493"/>
            <a:ext cx="2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Project Overview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745598" y="3971628"/>
            <a:ext cx="2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Control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6C7B7-3503-4A41-A9EB-CDC809F5AE06}"/>
              </a:ext>
            </a:extLst>
          </p:cNvPr>
          <p:cNvSpPr/>
          <p:nvPr/>
        </p:nvSpPr>
        <p:spPr>
          <a:xfrm>
            <a:off x="9581322" y="0"/>
            <a:ext cx="2472958" cy="78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3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FY16-17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73146935"/>
              </p:ext>
            </p:extLst>
          </p:nvPr>
        </p:nvGraphicFramePr>
        <p:xfrm>
          <a:off x="3049755" y="1138822"/>
          <a:ext cx="6145068" cy="398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-3905" y="3887313"/>
            <a:ext cx="2968136" cy="1100615"/>
            <a:chOff x="-3905" y="3899345"/>
            <a:chExt cx="2968136" cy="1100615"/>
          </a:xfrm>
        </p:grpSpPr>
        <p:sp>
          <p:nvSpPr>
            <p:cNvPr id="84" name="Flowchart: Process 83"/>
            <p:cNvSpPr/>
            <p:nvPr/>
          </p:nvSpPr>
          <p:spPr>
            <a:xfrm>
              <a:off x="-3905" y="3899345"/>
              <a:ext cx="2286000" cy="1097280"/>
            </a:xfrm>
            <a:prstGeom prst="flowChartProcess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rgbClr val="FF66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151" y="4124070"/>
              <a:ext cx="14628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FF6600"/>
                  </a:solidFill>
                </a:rPr>
                <a:t>ROI (YTD % of Revenue)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66951" y="3902680"/>
              <a:ext cx="1097280" cy="1097280"/>
              <a:chOff x="1611735" y="5271821"/>
              <a:chExt cx="1097280" cy="1097280"/>
            </a:xfrm>
          </p:grpSpPr>
          <p:sp>
            <p:nvSpPr>
              <p:cNvPr id="85" name="Flowchart: Connector 84"/>
              <p:cNvSpPr/>
              <p:nvPr/>
            </p:nvSpPr>
            <p:spPr>
              <a:xfrm>
                <a:off x="1611735" y="5271821"/>
                <a:ext cx="1097280" cy="1097280"/>
              </a:xfrm>
              <a:prstGeom prst="flowChartConnector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/>
              <p:cNvSpPr/>
              <p:nvPr/>
            </p:nvSpPr>
            <p:spPr>
              <a:xfrm>
                <a:off x="1706063" y="5353679"/>
                <a:ext cx="914400" cy="914400"/>
              </a:xfrm>
              <a:prstGeom prst="flowChartConnector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i="1" dirty="0">
                  <a:solidFill>
                    <a:srgbClr val="222268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02955" y="5606116"/>
                <a:ext cx="817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6600"/>
                    </a:solidFill>
                  </a:rPr>
                  <a:t>302%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-3905" y="2725417"/>
            <a:ext cx="2959404" cy="1097280"/>
            <a:chOff x="-3905" y="2737449"/>
            <a:chExt cx="2959404" cy="1097280"/>
          </a:xfrm>
        </p:grpSpPr>
        <p:sp>
          <p:nvSpPr>
            <p:cNvPr id="89" name="Flowchart: Process 88"/>
            <p:cNvSpPr/>
            <p:nvPr/>
          </p:nvSpPr>
          <p:spPr>
            <a:xfrm>
              <a:off x="-3905" y="2737449"/>
              <a:ext cx="2286000" cy="1097280"/>
            </a:xfrm>
            <a:prstGeom prst="flowChartProcess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rgbClr val="0066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99" y="2864002"/>
              <a:ext cx="14628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6600"/>
                  </a:solidFill>
                </a:rPr>
                <a:t>Benefits Realized (YTD $ </a:t>
              </a:r>
              <a:r>
                <a:rPr lang="en-US" sz="1600" b="1" dirty="0" err="1">
                  <a:solidFill>
                    <a:srgbClr val="006600"/>
                  </a:solidFill>
                </a:rPr>
                <a:t>Mn</a:t>
              </a:r>
              <a:r>
                <a:rPr lang="en-US" sz="1600" b="1" dirty="0">
                  <a:solidFill>
                    <a:srgbClr val="006600"/>
                  </a:solidFill>
                </a:rPr>
                <a:t>.)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58219" y="2737449"/>
              <a:ext cx="1097280" cy="1097280"/>
              <a:chOff x="1841812" y="2463600"/>
              <a:chExt cx="1097280" cy="1097280"/>
            </a:xfrm>
          </p:grpSpPr>
          <p:sp>
            <p:nvSpPr>
              <p:cNvPr id="90" name="Flowchart: Connector 89"/>
              <p:cNvSpPr/>
              <p:nvPr/>
            </p:nvSpPr>
            <p:spPr>
              <a:xfrm>
                <a:off x="1841812" y="2463600"/>
                <a:ext cx="1097280" cy="1097280"/>
              </a:xfrm>
              <a:prstGeom prst="flowChartConnector">
                <a:avLst/>
              </a:prstGeom>
              <a:solidFill>
                <a:srgbClr val="0066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>
                <a:off x="1936172" y="2552351"/>
                <a:ext cx="914400" cy="914400"/>
              </a:xfrm>
              <a:prstGeom prst="flowChartConnector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i="1" dirty="0">
                  <a:solidFill>
                    <a:srgbClr val="222268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84618" y="2829524"/>
                <a:ext cx="817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</a:rPr>
                  <a:t>4.5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-2350" y="1578243"/>
            <a:ext cx="2960742" cy="1099969"/>
            <a:chOff x="-7004" y="2425043"/>
            <a:chExt cx="2960742" cy="1099969"/>
          </a:xfrm>
        </p:grpSpPr>
        <p:sp>
          <p:nvSpPr>
            <p:cNvPr id="94" name="Flowchart: Process 93"/>
            <p:cNvSpPr/>
            <p:nvPr/>
          </p:nvSpPr>
          <p:spPr>
            <a:xfrm>
              <a:off x="-7004" y="2425043"/>
              <a:ext cx="2286000" cy="1097280"/>
            </a:xfrm>
            <a:prstGeom prst="flowChartProcess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rgbClr val="007077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1856458" y="2427732"/>
              <a:ext cx="1097280" cy="1097280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1950786" y="2528348"/>
              <a:ext cx="914400" cy="914400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rgbClr val="222268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817" y="2596669"/>
              <a:ext cx="14628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2D2D8A">
                      <a:lumMod val="75000"/>
                    </a:srgbClr>
                  </a:solidFill>
                </a:rPr>
                <a:t>Leakages Identified (YTD $ </a:t>
              </a:r>
              <a:r>
                <a:rPr lang="en-US" sz="1600" b="1" dirty="0" err="1">
                  <a:solidFill>
                    <a:srgbClr val="2D2D8A">
                      <a:lumMod val="75000"/>
                    </a:srgbClr>
                  </a:solidFill>
                </a:rPr>
                <a:t>Mn</a:t>
              </a:r>
              <a:r>
                <a:rPr lang="en-US" sz="1600" b="1" dirty="0">
                  <a:solidFill>
                    <a:srgbClr val="2D2D8A">
                      <a:lumMod val="75000"/>
                    </a:srgbClr>
                  </a:solidFill>
                </a:rPr>
                <a:t>.)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96344" y="2761439"/>
              <a:ext cx="817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22268"/>
                  </a:solidFill>
                </a:rPr>
                <a:t>14.5</a:t>
              </a:r>
            </a:p>
          </p:txBody>
        </p:sp>
      </p:grpSp>
      <p:grpSp>
        <p:nvGrpSpPr>
          <p:cNvPr id="71" name="6 Grupo"/>
          <p:cNvGrpSpPr/>
          <p:nvPr/>
        </p:nvGrpSpPr>
        <p:grpSpPr>
          <a:xfrm>
            <a:off x="278295" y="5220879"/>
            <a:ext cx="5486400" cy="1280160"/>
            <a:chOff x="179512" y="241886"/>
            <a:chExt cx="2023141" cy="714050"/>
          </a:xfrm>
          <a:effectLst/>
        </p:grpSpPr>
        <p:grpSp>
          <p:nvGrpSpPr>
            <p:cNvPr id="72" name="31 Grupo"/>
            <p:cNvGrpSpPr/>
            <p:nvPr/>
          </p:nvGrpSpPr>
          <p:grpSpPr>
            <a:xfrm>
              <a:off x="179512" y="241886"/>
              <a:ext cx="2023141" cy="714050"/>
              <a:chOff x="107504" y="166911"/>
              <a:chExt cx="2448000" cy="864000"/>
            </a:xfrm>
          </p:grpSpPr>
          <p:sp>
            <p:nvSpPr>
              <p:cNvPr id="75" name="15 Rectángulo"/>
              <p:cNvSpPr/>
              <p:nvPr/>
            </p:nvSpPr>
            <p:spPr>
              <a:xfrm>
                <a:off x="107504" y="166911"/>
                <a:ext cx="2448000" cy="864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mpd="thickThin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77" name="22 Conector recto"/>
              <p:cNvCxnSpPr/>
              <p:nvPr/>
            </p:nvCxnSpPr>
            <p:spPr>
              <a:xfrm>
                <a:off x="827584" y="283797"/>
                <a:ext cx="0" cy="654618"/>
              </a:xfrm>
              <a:prstGeom prst="line">
                <a:avLst/>
              </a:prstGeom>
              <a:ln w="6350">
                <a:solidFill>
                  <a:srgbClr val="EBE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5 CuadroTexto"/>
            <p:cNvSpPr txBox="1"/>
            <p:nvPr/>
          </p:nvSpPr>
          <p:spPr>
            <a:xfrm>
              <a:off x="805056" y="331135"/>
              <a:ext cx="1152128" cy="15194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confidential</a:t>
              </a:r>
            </a:p>
          </p:txBody>
        </p:sp>
      </p:grpSp>
      <p:sp>
        <p:nvSpPr>
          <p:cNvPr id="113" name="5 CuadroTexto"/>
          <p:cNvSpPr txBox="1"/>
          <p:nvPr/>
        </p:nvSpPr>
        <p:spPr>
          <a:xfrm>
            <a:off x="350928" y="5533027"/>
            <a:ext cx="1458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New Leakages</a:t>
            </a:r>
            <a:endParaRPr lang="es-UY" sz="2000" b="1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0" name="31 Grupo"/>
          <p:cNvGrpSpPr/>
          <p:nvPr/>
        </p:nvGrpSpPr>
        <p:grpSpPr>
          <a:xfrm>
            <a:off x="6382854" y="5220879"/>
            <a:ext cx="5486400" cy="1280160"/>
            <a:chOff x="107504" y="166911"/>
            <a:chExt cx="2448000" cy="864000"/>
          </a:xfrm>
          <a:effectLst/>
        </p:grpSpPr>
        <p:sp>
          <p:nvSpPr>
            <p:cNvPr id="103" name="15 Rectángulo"/>
            <p:cNvSpPr/>
            <p:nvPr/>
          </p:nvSpPr>
          <p:spPr>
            <a:xfrm>
              <a:off x="107504" y="166911"/>
              <a:ext cx="2448000" cy="864000"/>
            </a:xfrm>
            <a:prstGeom prst="roundRect">
              <a:avLst/>
            </a:prstGeom>
            <a:solidFill>
              <a:srgbClr val="8EC7EA"/>
            </a:solidFill>
            <a:ln w="12700" cmpd="thickThin">
              <a:solidFill>
                <a:srgbClr val="8EC7E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05" name="22 Conector recto"/>
            <p:cNvCxnSpPr/>
            <p:nvPr/>
          </p:nvCxnSpPr>
          <p:spPr>
            <a:xfrm>
              <a:off x="827584" y="283797"/>
              <a:ext cx="0" cy="654618"/>
            </a:xfrm>
            <a:prstGeom prst="line">
              <a:avLst/>
            </a:prstGeom>
            <a:ln w="6350">
              <a:solidFill>
                <a:srgbClr val="EB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5 CuadroTexto"/>
          <p:cNvSpPr txBox="1"/>
          <p:nvPr/>
        </p:nvSpPr>
        <p:spPr>
          <a:xfrm>
            <a:off x="6434617" y="5521873"/>
            <a:ext cx="1458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New Controls</a:t>
            </a:r>
            <a:endParaRPr lang="es-UY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5 CuadroTexto"/>
          <p:cNvSpPr txBox="1"/>
          <p:nvPr/>
        </p:nvSpPr>
        <p:spPr>
          <a:xfrm>
            <a:off x="8189824" y="5430072"/>
            <a:ext cx="3124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>
                <a:latin typeface="Arial" pitchFamily="34" charset="0"/>
                <a:cs typeface="Arial" pitchFamily="34" charset="0"/>
              </a:rPr>
              <a:t>Confidential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274721" y="1578243"/>
            <a:ext cx="2904483" cy="1097280"/>
            <a:chOff x="8511775" y="2387156"/>
            <a:chExt cx="2904483" cy="1097280"/>
          </a:xfrm>
        </p:grpSpPr>
        <p:grpSp>
          <p:nvGrpSpPr>
            <p:cNvPr id="12" name="Group 11"/>
            <p:cNvGrpSpPr/>
            <p:nvPr/>
          </p:nvGrpSpPr>
          <p:grpSpPr>
            <a:xfrm>
              <a:off x="9130259" y="2387156"/>
              <a:ext cx="2285999" cy="1097280"/>
              <a:chOff x="10117489" y="1302312"/>
              <a:chExt cx="1593149" cy="921669"/>
            </a:xfrm>
          </p:grpSpPr>
          <p:sp>
            <p:nvSpPr>
              <p:cNvPr id="54" name="Flowchart: Process 53"/>
              <p:cNvSpPr/>
              <p:nvPr/>
            </p:nvSpPr>
            <p:spPr>
              <a:xfrm>
                <a:off x="10117489" y="1302312"/>
                <a:ext cx="1593149" cy="921669"/>
              </a:xfrm>
              <a:prstGeom prst="flowChartProcess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rgbClr val="007077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470100" y="1567605"/>
                <a:ext cx="1240537" cy="4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600" b="1" dirty="0">
                    <a:solidFill>
                      <a:srgbClr val="2D2D8A">
                        <a:lumMod val="75000"/>
                      </a:srgbClr>
                    </a:solidFill>
                  </a:rPr>
                  <a:t>Total Controls Performed (Count)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511775" y="2388141"/>
              <a:ext cx="1097280" cy="1093352"/>
              <a:chOff x="9657682" y="2439205"/>
              <a:chExt cx="939673" cy="9144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657682" y="2439205"/>
                <a:ext cx="939673" cy="914400"/>
                <a:chOff x="9657680" y="2438566"/>
                <a:chExt cx="1033973" cy="873150"/>
              </a:xfrm>
            </p:grpSpPr>
            <p:sp>
              <p:nvSpPr>
                <p:cNvPr id="55" name="Flowchart: Connector 54"/>
                <p:cNvSpPr/>
                <p:nvPr/>
              </p:nvSpPr>
              <p:spPr>
                <a:xfrm>
                  <a:off x="9657680" y="2438566"/>
                  <a:ext cx="1033973" cy="873150"/>
                </a:xfrm>
                <a:prstGeom prst="flowChartConnector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/>
                <p:cNvSpPr/>
                <p:nvPr/>
              </p:nvSpPr>
              <p:spPr>
                <a:xfrm>
                  <a:off x="9743844" y="2506020"/>
                  <a:ext cx="861644" cy="730239"/>
                </a:xfrm>
                <a:prstGeom prst="flowChartConnector">
                  <a:avLst/>
                </a:prstGeom>
                <a:solidFill>
                  <a:schemeClr val="accent3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i="1" dirty="0">
                    <a:solidFill>
                      <a:srgbClr val="222268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9864006" y="2728813"/>
                <a:ext cx="522083" cy="3346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275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291654" y="2740876"/>
            <a:ext cx="2917362" cy="1097280"/>
            <a:chOff x="8546597" y="2754169"/>
            <a:chExt cx="2917362" cy="1097280"/>
          </a:xfrm>
        </p:grpSpPr>
        <p:sp>
          <p:nvSpPr>
            <p:cNvPr id="68" name="Flowchart: Process 67"/>
            <p:cNvSpPr/>
            <p:nvPr/>
          </p:nvSpPr>
          <p:spPr>
            <a:xfrm>
              <a:off x="9162472" y="2754169"/>
              <a:ext cx="2286000" cy="1097280"/>
            </a:xfrm>
            <a:prstGeom prst="flowChartProcess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rgbClr val="0066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59364" y="2876952"/>
              <a:ext cx="1804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6600"/>
                  </a:solidFill>
                </a:rPr>
                <a:t>Automated Controls Performed(Count)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546597" y="2754169"/>
              <a:ext cx="1097280" cy="1097280"/>
              <a:chOff x="9657680" y="3851784"/>
              <a:chExt cx="914400" cy="9144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657680" y="3851784"/>
                <a:ext cx="914400" cy="914400"/>
                <a:chOff x="9657680" y="3851784"/>
                <a:chExt cx="1006164" cy="873150"/>
              </a:xfrm>
            </p:grpSpPr>
            <p:sp>
              <p:nvSpPr>
                <p:cNvPr id="69" name="Flowchart: Connector 68"/>
                <p:cNvSpPr/>
                <p:nvPr/>
              </p:nvSpPr>
              <p:spPr>
                <a:xfrm>
                  <a:off x="9657680" y="3851784"/>
                  <a:ext cx="1006164" cy="873150"/>
                </a:xfrm>
                <a:prstGeom prst="flowChartConnector">
                  <a:avLst/>
                </a:prstGeom>
                <a:solidFill>
                  <a:srgbClr val="0066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69"/>
                <p:cNvSpPr/>
                <p:nvPr/>
              </p:nvSpPr>
              <p:spPr>
                <a:xfrm>
                  <a:off x="9741527" y="3929533"/>
                  <a:ext cx="838470" cy="727625"/>
                </a:xfrm>
                <a:prstGeom prst="flowChartConnector">
                  <a:avLst/>
                </a:prstGeom>
                <a:solidFill>
                  <a:schemeClr val="accent3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i="1" dirty="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9853838" y="4143186"/>
                <a:ext cx="522083" cy="3334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</a:rPr>
                  <a:t>175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9276941" y="3903194"/>
            <a:ext cx="3207548" cy="1100223"/>
            <a:chOff x="9276941" y="3975386"/>
            <a:chExt cx="3207548" cy="1100223"/>
          </a:xfrm>
        </p:grpSpPr>
        <p:sp>
          <p:nvSpPr>
            <p:cNvPr id="65" name="Flowchart: Process 64"/>
            <p:cNvSpPr/>
            <p:nvPr/>
          </p:nvSpPr>
          <p:spPr>
            <a:xfrm>
              <a:off x="9902976" y="3978329"/>
              <a:ext cx="2286000" cy="1097280"/>
            </a:xfrm>
            <a:prstGeom prst="flowChartProcess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rgbClr val="FF66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25059" y="4240546"/>
              <a:ext cx="20594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6600"/>
                  </a:solidFill>
                </a:rPr>
                <a:t>Manual Controls Performed (Count)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276941" y="3975386"/>
              <a:ext cx="1097280" cy="1097280"/>
              <a:chOff x="7239000" y="4257008"/>
              <a:chExt cx="1097280" cy="109728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239000" y="4257008"/>
                <a:ext cx="1097280" cy="1097280"/>
                <a:chOff x="9657680" y="5271571"/>
                <a:chExt cx="1006164" cy="873150"/>
              </a:xfrm>
            </p:grpSpPr>
            <p:sp>
              <p:nvSpPr>
                <p:cNvPr id="82" name="Flowchart: Connector 81"/>
                <p:cNvSpPr/>
                <p:nvPr/>
              </p:nvSpPr>
              <p:spPr>
                <a:xfrm>
                  <a:off x="9657680" y="5271571"/>
                  <a:ext cx="1006164" cy="873150"/>
                </a:xfrm>
                <a:prstGeom prst="flowChartConnector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lowchart: Connector 82"/>
                <p:cNvSpPr/>
                <p:nvPr/>
              </p:nvSpPr>
              <p:spPr>
                <a:xfrm>
                  <a:off x="9736847" y="5351422"/>
                  <a:ext cx="838470" cy="727625"/>
                </a:xfrm>
                <a:prstGeom prst="flowChartConnector">
                  <a:avLst/>
                </a:prstGeom>
                <a:solidFill>
                  <a:schemeClr val="accent3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i="1" dirty="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7505298" y="4579160"/>
                <a:ext cx="594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100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1726968-8ECC-4A4B-9069-0B579EC3646C}"/>
              </a:ext>
            </a:extLst>
          </p:cNvPr>
          <p:cNvSpPr/>
          <p:nvPr/>
        </p:nvSpPr>
        <p:spPr>
          <a:xfrm>
            <a:off x="10277677" y="0"/>
            <a:ext cx="1781801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60327"/>
            <a:ext cx="6264173" cy="431665"/>
          </a:xfrm>
        </p:spPr>
        <p:txBody>
          <a:bodyPr/>
          <a:lstStyle/>
          <a:p>
            <a:r>
              <a:rPr lang="en-IN" dirty="0"/>
              <a:t>Focus Areas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1" name="Gerade Verbindung 48"/>
          <p:cNvCxnSpPr/>
          <p:nvPr/>
        </p:nvCxnSpPr>
        <p:spPr bwMode="gray">
          <a:xfrm rot="5400000">
            <a:off x="6386064" y="3197937"/>
            <a:ext cx="403250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2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402315" y="821323"/>
            <a:ext cx="3291840" cy="3603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noProof="1">
                <a:solidFill>
                  <a:schemeClr val="bg1"/>
                </a:solidFill>
              </a:rPr>
              <a:t>CHALLENGES</a:t>
            </a:r>
          </a:p>
        </p:txBody>
      </p:sp>
      <p:cxnSp>
        <p:nvCxnSpPr>
          <p:cNvPr id="23" name="Gerade Verbindung 50"/>
          <p:cNvCxnSpPr/>
          <p:nvPr/>
        </p:nvCxnSpPr>
        <p:spPr bwMode="gray">
          <a:xfrm flipH="1" flipV="1">
            <a:off x="8402315" y="1640321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4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31399" y="1396844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Response from billing team is very slow. Clarification pending for 4 months </a:t>
            </a:r>
          </a:p>
        </p:txBody>
      </p:sp>
      <p:sp>
        <p:nvSpPr>
          <p:cNvPr id="27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9251" y="198713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13 new controls pending for delivery for new bulk PO sign off</a:t>
            </a:r>
          </a:p>
        </p:txBody>
      </p:sp>
      <p:sp>
        <p:nvSpPr>
          <p:cNvPr id="28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9251" y="2592431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WLL files are not being received consistently resulting in high exceptions</a:t>
            </a:r>
          </a:p>
        </p:txBody>
      </p:sp>
      <p:sp>
        <p:nvSpPr>
          <p:cNvPr id="29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9251" y="321062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Addition of SMSC Id column @SMSC is pending with ZTE for more than 1 year</a:t>
            </a:r>
          </a:p>
        </p:txBody>
      </p:sp>
      <p:sp>
        <p:nvSpPr>
          <p:cNvPr id="30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9251" y="3803049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Reference data validation between IT &amp; Biz is not complete </a:t>
            </a:r>
          </a:p>
        </p:txBody>
      </p:sp>
      <p:sp>
        <p:nvSpPr>
          <p:cNvPr id="31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7103" y="4406213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RA function is not being involved in new product launch validations.</a:t>
            </a:r>
          </a:p>
        </p:txBody>
      </p:sp>
      <p:sp>
        <p:nvSpPr>
          <p:cNvPr id="32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24955" y="498362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Call Reference id clarification received from CBS team after 6 months follow up</a:t>
            </a:r>
          </a:p>
        </p:txBody>
      </p:sp>
      <p:cxnSp>
        <p:nvCxnSpPr>
          <p:cNvPr id="33" name="Gerade Verbindung 50"/>
          <p:cNvCxnSpPr/>
          <p:nvPr/>
        </p:nvCxnSpPr>
        <p:spPr bwMode="gray">
          <a:xfrm flipH="1" flipV="1">
            <a:off x="8400167" y="2230606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4" name="Gerade Verbindung 50"/>
          <p:cNvCxnSpPr/>
          <p:nvPr/>
        </p:nvCxnSpPr>
        <p:spPr bwMode="gray">
          <a:xfrm flipH="1" flipV="1">
            <a:off x="8400167" y="283590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5" name="Gerade Verbindung 50"/>
          <p:cNvCxnSpPr/>
          <p:nvPr/>
        </p:nvCxnSpPr>
        <p:spPr bwMode="gray">
          <a:xfrm flipH="1" flipV="1">
            <a:off x="8400167" y="3441212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6" name="Gerade Verbindung 50"/>
          <p:cNvCxnSpPr/>
          <p:nvPr/>
        </p:nvCxnSpPr>
        <p:spPr bwMode="gray">
          <a:xfrm flipH="1" flipV="1">
            <a:off x="8400167" y="404652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7" name="Gerade Verbindung 50"/>
          <p:cNvCxnSpPr/>
          <p:nvPr/>
        </p:nvCxnSpPr>
        <p:spPr bwMode="gray">
          <a:xfrm flipH="1" flipV="1">
            <a:off x="8402315" y="4664709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8" name="Gerade Verbindung 50"/>
          <p:cNvCxnSpPr/>
          <p:nvPr/>
        </p:nvCxnSpPr>
        <p:spPr bwMode="gray">
          <a:xfrm flipH="1" flipV="1">
            <a:off x="8389436" y="522709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9" name="Gerade Verbindung 48"/>
          <p:cNvCxnSpPr/>
          <p:nvPr/>
        </p:nvCxnSpPr>
        <p:spPr bwMode="gray">
          <a:xfrm rot="5400000">
            <a:off x="2593802" y="2928189"/>
            <a:ext cx="3493008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40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340305" y="821323"/>
            <a:ext cx="3291840" cy="3603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noProof="1">
                <a:solidFill>
                  <a:schemeClr val="bg1"/>
                </a:solidFill>
              </a:rPr>
              <a:t>NEW INITIATIVES</a:t>
            </a:r>
          </a:p>
        </p:txBody>
      </p:sp>
      <p:cxnSp>
        <p:nvCxnSpPr>
          <p:cNvPr id="41" name="Gerade Verbindung 50"/>
          <p:cNvCxnSpPr/>
          <p:nvPr/>
        </p:nvCxnSpPr>
        <p:spPr bwMode="gray">
          <a:xfrm flipH="1" flipV="1">
            <a:off x="4340305" y="1640321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42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9389" y="1396844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Maturity assessment done for MCCI RA. Score stand 2.45 (Defined) as per TMF std.</a:t>
            </a:r>
          </a:p>
        </p:txBody>
      </p:sp>
      <p:sp>
        <p:nvSpPr>
          <p:cNvPr id="43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7241" y="198713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Risk model prepared &amp; assessment done based on comprehensive list of controls</a:t>
            </a:r>
          </a:p>
        </p:txBody>
      </p:sp>
      <p:sp>
        <p:nvSpPr>
          <p:cNvPr id="44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7241" y="2592431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Roadmap for next 2 years published on risk coverage &amp; maturity assessment </a:t>
            </a:r>
          </a:p>
        </p:txBody>
      </p:sp>
      <p:sp>
        <p:nvSpPr>
          <p:cNvPr id="45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7241" y="321062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High risk controls viz. Postpaid rerating, Credit Control &amp; risk, etc deployed</a:t>
            </a:r>
          </a:p>
        </p:txBody>
      </p:sp>
      <p:sp>
        <p:nvSpPr>
          <p:cNvPr id="46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7241" y="3803049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12 new audits delivered  &amp; 10 new audits are in pipe line awaiting delivery</a:t>
            </a:r>
          </a:p>
        </p:txBody>
      </p:sp>
      <p:sp>
        <p:nvSpPr>
          <p:cNvPr id="47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565093" y="4406213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chemeClr val="accent5">
                    <a:lumMod val="25000"/>
                  </a:schemeClr>
                </a:solidFill>
                <a:cs typeface="Arial" charset="0"/>
              </a:rPr>
              <a:t>35 new controls/audits has been proposed &amp; are under discussion</a:t>
            </a:r>
          </a:p>
        </p:txBody>
      </p:sp>
      <p:cxnSp>
        <p:nvCxnSpPr>
          <p:cNvPr id="48" name="Gerade Verbindung 50"/>
          <p:cNvCxnSpPr/>
          <p:nvPr/>
        </p:nvCxnSpPr>
        <p:spPr bwMode="gray">
          <a:xfrm flipH="1" flipV="1">
            <a:off x="4338157" y="2230606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49" name="Gerade Verbindung 50"/>
          <p:cNvCxnSpPr/>
          <p:nvPr/>
        </p:nvCxnSpPr>
        <p:spPr bwMode="gray">
          <a:xfrm flipH="1" flipV="1">
            <a:off x="4338157" y="283590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50" name="Gerade Verbindung 50"/>
          <p:cNvCxnSpPr/>
          <p:nvPr/>
        </p:nvCxnSpPr>
        <p:spPr bwMode="gray">
          <a:xfrm flipH="1" flipV="1">
            <a:off x="4338157" y="3441212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51" name="Gerade Verbindung 50"/>
          <p:cNvCxnSpPr/>
          <p:nvPr/>
        </p:nvCxnSpPr>
        <p:spPr bwMode="gray">
          <a:xfrm flipH="1" flipV="1">
            <a:off x="4338157" y="404652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52" name="Gerade Verbindung 50"/>
          <p:cNvCxnSpPr/>
          <p:nvPr/>
        </p:nvCxnSpPr>
        <p:spPr bwMode="gray">
          <a:xfrm flipH="1" flipV="1">
            <a:off x="4340305" y="4664709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53" name="Gerade Verbindung 48"/>
          <p:cNvCxnSpPr/>
          <p:nvPr/>
        </p:nvCxnSpPr>
        <p:spPr bwMode="gray">
          <a:xfrm rot="5400000">
            <a:off x="-2053424" y="3513405"/>
            <a:ext cx="466344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54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278295" y="821323"/>
            <a:ext cx="3291840" cy="3603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noProof="1">
                <a:solidFill>
                  <a:schemeClr val="bg1"/>
                </a:solidFill>
              </a:rPr>
              <a:t>ACHIEVEMENTS</a:t>
            </a:r>
          </a:p>
        </p:txBody>
      </p:sp>
      <p:cxnSp>
        <p:nvCxnSpPr>
          <p:cNvPr id="55" name="Gerade Verbindung 50"/>
          <p:cNvCxnSpPr/>
          <p:nvPr/>
        </p:nvCxnSpPr>
        <p:spPr bwMode="gray">
          <a:xfrm flipH="1" flipV="1">
            <a:off x="278295" y="1640321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56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7379" y="1396844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100% SLA achieved</a:t>
            </a:r>
          </a:p>
        </p:txBody>
      </p:sp>
      <p:sp>
        <p:nvSpPr>
          <p:cNvPr id="57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5231" y="198713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Revision of SMSC Vs Mediation logic reduced variance from 2.4 to 0.7</a:t>
            </a:r>
          </a:p>
        </p:txBody>
      </p:sp>
      <p:sp>
        <p:nvSpPr>
          <p:cNvPr id="58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5231" y="2592431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Revision of MSC vs TAPOUT logic resulted in reducing variance from 8.5 to 0.8</a:t>
            </a:r>
          </a:p>
        </p:txBody>
      </p:sp>
      <p:sp>
        <p:nvSpPr>
          <p:cNvPr id="59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5231" y="321062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ROCRA Charter presented to MCCI business team.</a:t>
            </a:r>
          </a:p>
        </p:txBody>
      </p:sp>
      <p:sp>
        <p:nvSpPr>
          <p:cNvPr id="60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5231" y="3803049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SLA Agreement for streamlining follow up process has been signed off </a:t>
            </a:r>
          </a:p>
        </p:txBody>
      </p:sp>
      <p:sp>
        <p:nvSpPr>
          <p:cNvPr id="61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3083" y="4406213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DICE dashboard pertaining 28 reports delivered successfully.</a:t>
            </a:r>
          </a:p>
        </p:txBody>
      </p:sp>
      <p:sp>
        <p:nvSpPr>
          <p:cNvPr id="62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0935" y="4983620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OCS to CBS Prepaid migration successfully completed for RA </a:t>
            </a:r>
          </a:p>
        </p:txBody>
      </p:sp>
      <p:sp>
        <p:nvSpPr>
          <p:cNvPr id="63" name="Rectangle 2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0935" y="5550291"/>
            <a:ext cx="3062755" cy="4572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de-DE" sz="1200" noProof="1">
                <a:solidFill>
                  <a:srgbClr val="006600"/>
                </a:solidFill>
                <a:cs typeface="Arial" charset="0"/>
              </a:rPr>
              <a:t>Able to decrease in revenue leakage &amp; opportunity loss in last 4 months</a:t>
            </a:r>
          </a:p>
        </p:txBody>
      </p:sp>
      <p:cxnSp>
        <p:nvCxnSpPr>
          <p:cNvPr id="64" name="Gerade Verbindung 50"/>
          <p:cNvCxnSpPr/>
          <p:nvPr/>
        </p:nvCxnSpPr>
        <p:spPr bwMode="gray">
          <a:xfrm flipH="1" flipV="1">
            <a:off x="276147" y="2230606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5" name="Gerade Verbindung 50"/>
          <p:cNvCxnSpPr/>
          <p:nvPr/>
        </p:nvCxnSpPr>
        <p:spPr bwMode="gray">
          <a:xfrm flipH="1" flipV="1">
            <a:off x="276147" y="283590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6" name="Gerade Verbindung 50"/>
          <p:cNvCxnSpPr/>
          <p:nvPr/>
        </p:nvCxnSpPr>
        <p:spPr bwMode="gray">
          <a:xfrm flipH="1" flipV="1">
            <a:off x="276147" y="3441212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7" name="Gerade Verbindung 50"/>
          <p:cNvCxnSpPr/>
          <p:nvPr/>
        </p:nvCxnSpPr>
        <p:spPr bwMode="gray">
          <a:xfrm flipH="1" flipV="1">
            <a:off x="276147" y="404652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8" name="Gerade Verbindung 50"/>
          <p:cNvCxnSpPr/>
          <p:nvPr/>
        </p:nvCxnSpPr>
        <p:spPr bwMode="gray">
          <a:xfrm flipH="1" flipV="1">
            <a:off x="278295" y="4664709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9" name="Gerade Verbindung 50"/>
          <p:cNvCxnSpPr/>
          <p:nvPr/>
        </p:nvCxnSpPr>
        <p:spPr bwMode="gray">
          <a:xfrm flipH="1" flipV="1">
            <a:off x="265416" y="522709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0" name="Gerade Verbindung 50"/>
          <p:cNvCxnSpPr/>
          <p:nvPr/>
        </p:nvCxnSpPr>
        <p:spPr bwMode="gray">
          <a:xfrm flipH="1" flipV="1">
            <a:off x="276147" y="5813177"/>
            <a:ext cx="229084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C89A05-FF01-4937-93AF-B4D7C30D250F}"/>
              </a:ext>
            </a:extLst>
          </p:cNvPr>
          <p:cNvSpPr/>
          <p:nvPr/>
        </p:nvSpPr>
        <p:spPr>
          <a:xfrm>
            <a:off x="10561983" y="60327"/>
            <a:ext cx="1125727" cy="54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3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815440" y="5467075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208118" y="3253856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69403" y="3244071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83119" y="5463960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56826" y="3243958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91720" y="5460783"/>
            <a:ext cx="2687781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60327"/>
            <a:ext cx="6264173" cy="431665"/>
          </a:xfrm>
        </p:spPr>
        <p:txBody>
          <a:bodyPr/>
          <a:lstStyle/>
          <a:p>
            <a:r>
              <a:rPr lang="en-IN" dirty="0"/>
              <a:t>Mar 2016/YTD – Road Map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076" y="4356274"/>
            <a:ext cx="1102658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482668" y="4128178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528388" y="4173898"/>
            <a:ext cx="365760" cy="36576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28367" y="4616420"/>
            <a:ext cx="116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Jan, 2016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8285" y="5462797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/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2983148" y="4130192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028868" y="4175912"/>
            <a:ext cx="365760" cy="36576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716223" y="3261236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5481" y="3739519"/>
            <a:ext cx="116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Feb, 2016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340" y="2089944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solidFill>
                <a:srgbClr val="00B050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Enter Your Text Here Enter your text here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5557991" y="412431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603711" y="4170030"/>
            <a:ext cx="365760" cy="36576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780939" y="3260113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5722" y="4678916"/>
            <a:ext cx="116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22268"/>
                </a:solidFill>
              </a:rPr>
              <a:t>Mar, 2016</a:t>
            </a:r>
          </a:p>
          <a:p>
            <a:pPr algn="ctr"/>
            <a:r>
              <a:rPr lang="en-US" b="1" dirty="0">
                <a:solidFill>
                  <a:srgbClr val="222268"/>
                </a:solidFill>
              </a:rPr>
              <a:t>Week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22" y="5473740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solidFill>
                <a:srgbClr val="222268"/>
              </a:solidFill>
            </a:endParaRP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6463" y="3479385"/>
            <a:ext cx="1164821" cy="1106656"/>
            <a:chOff x="6683740" y="3478218"/>
            <a:chExt cx="1164821" cy="1106656"/>
          </a:xfrm>
        </p:grpSpPr>
        <p:sp>
          <p:nvSpPr>
            <p:cNvPr id="49" name="Flowchart: Connector 48"/>
            <p:cNvSpPr/>
            <p:nvPr/>
          </p:nvSpPr>
          <p:spPr>
            <a:xfrm>
              <a:off x="6976119" y="4127674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7021839" y="4173394"/>
              <a:ext cx="365760" cy="36576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22268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3740" y="3478218"/>
              <a:ext cx="1164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22268"/>
                  </a:solidFill>
                </a:rPr>
                <a:t>Mar, 2016</a:t>
              </a:r>
            </a:p>
            <a:p>
              <a:pPr algn="ctr"/>
              <a:r>
                <a:rPr lang="en-US" b="1" dirty="0">
                  <a:solidFill>
                    <a:srgbClr val="222268"/>
                  </a:solidFill>
                </a:rPr>
                <a:t>Week 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41171" y="2092230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solidFill>
                <a:srgbClr val="222268"/>
              </a:solidFill>
            </a:endParaRP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</p:txBody>
      </p:sp>
      <p:sp>
        <p:nvSpPr>
          <p:cNvPr id="58" name="Flowchart: Connector 57"/>
          <p:cNvSpPr/>
          <p:nvPr/>
        </p:nvSpPr>
        <p:spPr>
          <a:xfrm>
            <a:off x="9065508" y="412662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9111228" y="4172347"/>
            <a:ext cx="365760" cy="36576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9289121" y="3260113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82913" y="4676212"/>
            <a:ext cx="116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22268"/>
                </a:solidFill>
              </a:rPr>
              <a:t>Mar, 2016</a:t>
            </a:r>
          </a:p>
          <a:p>
            <a:pPr algn="ctr"/>
            <a:r>
              <a:rPr lang="en-US" b="1" dirty="0">
                <a:solidFill>
                  <a:srgbClr val="222268"/>
                </a:solidFill>
              </a:rPr>
              <a:t>Week 3</a:t>
            </a:r>
          </a:p>
        </p:txBody>
      </p:sp>
      <p:sp>
        <p:nvSpPr>
          <p:cNvPr id="62" name="Flowchart: Connector 61"/>
          <p:cNvSpPr/>
          <p:nvPr/>
        </p:nvSpPr>
        <p:spPr>
          <a:xfrm>
            <a:off x="10615467" y="4128178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10661187" y="4173898"/>
            <a:ext cx="365760" cy="36576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0290440" y="4357441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59763" y="3501355"/>
            <a:ext cx="116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22268"/>
                </a:solidFill>
              </a:rPr>
              <a:t>Mar, 2016</a:t>
            </a:r>
          </a:p>
          <a:p>
            <a:pPr algn="ctr"/>
            <a:r>
              <a:rPr lang="en-US" b="1" dirty="0">
                <a:solidFill>
                  <a:srgbClr val="222268"/>
                </a:solidFill>
              </a:rPr>
              <a:t>Week 4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62876" y="4365517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08118" y="2101393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solidFill>
                <a:srgbClr val="222268"/>
              </a:solidFill>
            </a:endParaRP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65969" y="5472750"/>
            <a:ext cx="30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solidFill>
                <a:srgbClr val="222268"/>
              </a:solidFill>
            </a:endParaRP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  <a:p>
            <a:r>
              <a:rPr lang="en-US" sz="1200" i="1" dirty="0">
                <a:solidFill>
                  <a:srgbClr val="222268"/>
                </a:solidFill>
              </a:rPr>
              <a:t>Enter Your Text Here Enter your text here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243" y="647535"/>
            <a:ext cx="853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&lt;&lt;Enter text here&gt;&gt;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&lt;&lt;Enter text here&gt;&gt;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49170" y="1801504"/>
            <a:ext cx="0" cy="4895682"/>
          </a:xfrm>
          <a:prstGeom prst="line">
            <a:avLst/>
          </a:prstGeom>
          <a:ln>
            <a:solidFill>
              <a:srgbClr val="9E2156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72477" y="4357441"/>
            <a:ext cx="558613" cy="1097280"/>
          </a:xfrm>
          <a:prstGeom prst="straightConnector1">
            <a:avLst/>
          </a:prstGeom>
          <a:ln w="254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18514" y="1501254"/>
            <a:ext cx="3420086" cy="5886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Achieved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339552" y="1488696"/>
            <a:ext cx="3420086" cy="5886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Way Forward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00245" y="998976"/>
            <a:ext cx="2111188" cy="468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Week to Quarter if required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9667-66D7-4740-B656-FE93A4535D65}"/>
              </a:ext>
            </a:extLst>
          </p:cNvPr>
          <p:cNvSpPr/>
          <p:nvPr/>
        </p:nvSpPr>
        <p:spPr>
          <a:xfrm>
            <a:off x="10416209" y="0"/>
            <a:ext cx="1630017" cy="6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73ABD8-3849-4C1C-AB3D-1FF53E6BA7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D3B45F-B567-4154-A127-6F69C4580011}"/>
              </a:ext>
            </a:extLst>
          </p:cNvPr>
          <p:cNvSpPr/>
          <p:nvPr/>
        </p:nvSpPr>
        <p:spPr>
          <a:xfrm>
            <a:off x="9647583" y="136525"/>
            <a:ext cx="2120348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bex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E2156"/>
      </a:accent1>
      <a:accent2>
        <a:srgbClr val="FFC10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6B6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760</Words>
  <Application>Microsoft Office PowerPoint</Application>
  <PresentationFormat>Widescreen</PresentationFormat>
  <Paragraphs>148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Arabic Typesetting</vt:lpstr>
      <vt:lpstr>Arial</vt:lpstr>
      <vt:lpstr>Calibri</vt:lpstr>
      <vt:lpstr>Calibri Light</vt:lpstr>
      <vt:lpstr>Wingdings</vt:lpstr>
      <vt:lpstr>Office Theme</vt:lpstr>
      <vt:lpstr>Managed Services</vt:lpstr>
      <vt:lpstr>Current Performance</vt:lpstr>
      <vt:lpstr>FY16-17 Performance</vt:lpstr>
      <vt:lpstr>Focus Areas</vt:lpstr>
      <vt:lpstr>Mar 2016/YTD – Road Map</vt:lpstr>
      <vt:lpstr>Thank You</vt:lpstr>
    </vt:vector>
  </TitlesOfParts>
  <Company>Subex Limited</Company>
  <LinksUpToDate>false</LinksUpToDate>
  <SharedDoc>false</SharedDoc>
  <HyperlinkBase>www.subex.com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Sekhar Kondapi</dc:creator>
  <cp:lastModifiedBy>Amar Nath Singh</cp:lastModifiedBy>
  <cp:revision>1431</cp:revision>
  <dcterms:created xsi:type="dcterms:W3CDTF">2015-03-25T06:19:22Z</dcterms:created>
  <dcterms:modified xsi:type="dcterms:W3CDTF">2020-01-30T10:49:06Z</dcterms:modified>
</cp:coreProperties>
</file>