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4"/>
  </p:sldMasterIdLst>
  <p:sldIdLst>
    <p:sldId id="256" r:id="rId5"/>
    <p:sldId id="261" r:id="rId6"/>
    <p:sldId id="257" r:id="rId7"/>
    <p:sldId id="258" r:id="rId8"/>
    <p:sldId id="259" r:id="rId9"/>
    <p:sldId id="269" r:id="rId10"/>
    <p:sldId id="262" r:id="rId11"/>
    <p:sldId id="267" r:id="rId12"/>
    <p:sldId id="263" r:id="rId13"/>
    <p:sldId id="264" r:id="rId14"/>
    <p:sldId id="266" r:id="rId15"/>
    <p:sldId id="294" r:id="rId16"/>
    <p:sldId id="268" r:id="rId17"/>
    <p:sldId id="265" r:id="rId18"/>
    <p:sldId id="270" r:id="rId19"/>
    <p:sldId id="271" r:id="rId20"/>
    <p:sldId id="288" r:id="rId21"/>
    <p:sldId id="289" r:id="rId22"/>
    <p:sldId id="272" r:id="rId23"/>
    <p:sldId id="282" r:id="rId24"/>
    <p:sldId id="273" r:id="rId25"/>
    <p:sldId id="274" r:id="rId26"/>
    <p:sldId id="292" r:id="rId27"/>
    <p:sldId id="277" r:id="rId28"/>
    <p:sldId id="278" r:id="rId29"/>
    <p:sldId id="279" r:id="rId30"/>
    <p:sldId id="286" r:id="rId31"/>
    <p:sldId id="283" r:id="rId32"/>
    <p:sldId id="284" r:id="rId33"/>
    <p:sldId id="285" r:id="rId34"/>
    <p:sldId id="287" r:id="rId35"/>
    <p:sldId id="293" r:id="rId36"/>
    <p:sldId id="295"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887CAA-F87A-4F62-A6BA-0972908047F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D00DE87-8FA3-41E6-ACFA-587E4497B454}">
      <dgm:prSet phldrT="[Text]" custT="1"/>
      <dgm:spPr/>
      <dgm:t>
        <a:bodyPr/>
        <a:lstStyle/>
        <a:p>
          <a:r>
            <a:rPr lang="en-US" sz="1300" b="0" i="0" dirty="0"/>
            <a:t> </a:t>
          </a:r>
          <a:r>
            <a:rPr lang="en-US" sz="1800" b="1" i="0" dirty="0" err="1"/>
            <a:t>PDFReader</a:t>
          </a:r>
          <a:r>
            <a:rPr lang="en-US" sz="1300" b="0" i="0" dirty="0"/>
            <a:t>-providing functionalities to extract text content from PDF documents.</a:t>
          </a:r>
          <a:endParaRPr lang="en-IN" sz="1300" dirty="0"/>
        </a:p>
      </dgm:t>
    </dgm:pt>
    <dgm:pt modelId="{97BAFB82-85F5-4436-A709-2F6786E3AACA}" type="parTrans" cxnId="{8D562E8E-2675-43E0-A4D0-FB0DBFC482D9}">
      <dgm:prSet/>
      <dgm:spPr/>
      <dgm:t>
        <a:bodyPr/>
        <a:lstStyle/>
        <a:p>
          <a:endParaRPr lang="en-IN"/>
        </a:p>
      </dgm:t>
    </dgm:pt>
    <dgm:pt modelId="{18B33C3F-7547-4906-8E5C-E2B4B64E6F12}" type="sibTrans" cxnId="{8D562E8E-2675-43E0-A4D0-FB0DBFC482D9}">
      <dgm:prSet/>
      <dgm:spPr/>
      <dgm:t>
        <a:bodyPr/>
        <a:lstStyle/>
        <a:p>
          <a:endParaRPr lang="en-IN"/>
        </a:p>
      </dgm:t>
    </dgm:pt>
    <dgm:pt modelId="{64CF2455-48A5-4148-8E0E-7C7E61758E7A}">
      <dgm:prSet phldrT="[Text]" custT="1"/>
      <dgm:spPr/>
      <dgm:t>
        <a:bodyPr/>
        <a:lstStyle/>
        <a:p>
          <a:r>
            <a:rPr lang="en-IN" sz="1800" b="1" i="0" dirty="0"/>
            <a:t>PyPDF2</a:t>
          </a:r>
          <a:r>
            <a:rPr lang="en-IN" sz="1300" b="1" i="0" dirty="0"/>
            <a:t>-</a:t>
          </a:r>
          <a:r>
            <a:rPr lang="en-US" sz="1300" b="0" i="0" dirty="0"/>
            <a:t>for reading and manipulating PDF files in Python</a:t>
          </a:r>
          <a:endParaRPr lang="en-IN" sz="1300" b="1" dirty="0"/>
        </a:p>
      </dgm:t>
    </dgm:pt>
    <dgm:pt modelId="{03C345B7-2114-4806-8005-178BE6CB208E}" type="parTrans" cxnId="{77729596-C7C2-4A83-8192-8A831689B8F9}">
      <dgm:prSet/>
      <dgm:spPr/>
      <dgm:t>
        <a:bodyPr/>
        <a:lstStyle/>
        <a:p>
          <a:endParaRPr lang="en-IN"/>
        </a:p>
      </dgm:t>
    </dgm:pt>
    <dgm:pt modelId="{41FDA521-4173-4EBD-A1E7-59668BFB5512}" type="sibTrans" cxnId="{77729596-C7C2-4A83-8192-8A831689B8F9}">
      <dgm:prSet/>
      <dgm:spPr/>
      <dgm:t>
        <a:bodyPr/>
        <a:lstStyle/>
        <a:p>
          <a:endParaRPr lang="en-IN"/>
        </a:p>
      </dgm:t>
    </dgm:pt>
    <dgm:pt modelId="{B5D7E0CA-44C5-4758-8047-03ADBB2944C7}">
      <dgm:prSet phldrT="[Text]" custT="1"/>
      <dgm:spPr/>
      <dgm:t>
        <a:bodyPr/>
        <a:lstStyle/>
        <a:p>
          <a:r>
            <a:rPr lang="en-IN" sz="1800" b="1" i="0" dirty="0" err="1"/>
            <a:t>InstructorEmbedding</a:t>
          </a:r>
          <a:r>
            <a:rPr lang="en-IN" sz="1300" b="1" i="0" dirty="0"/>
            <a:t>-</a:t>
          </a:r>
          <a:r>
            <a:rPr lang="en-US" sz="1300" b="0" i="0" dirty="0"/>
            <a:t>provides pre-trained language embeddings, such as the Hugging Face Instructor XL </a:t>
          </a:r>
          <a:endParaRPr lang="en-IN" sz="1300" dirty="0"/>
        </a:p>
      </dgm:t>
    </dgm:pt>
    <dgm:pt modelId="{CEA4B080-3449-4F51-A73F-8A15A0BE7426}" type="parTrans" cxnId="{DEE787C9-5D34-406E-9027-6E163D971964}">
      <dgm:prSet/>
      <dgm:spPr/>
      <dgm:t>
        <a:bodyPr/>
        <a:lstStyle/>
        <a:p>
          <a:endParaRPr lang="en-IN"/>
        </a:p>
      </dgm:t>
    </dgm:pt>
    <dgm:pt modelId="{E4D66BAD-86D5-4F54-99C1-E27C0F0DF17B}" type="sibTrans" cxnId="{DEE787C9-5D34-406E-9027-6E163D971964}">
      <dgm:prSet/>
      <dgm:spPr/>
      <dgm:t>
        <a:bodyPr/>
        <a:lstStyle/>
        <a:p>
          <a:endParaRPr lang="en-IN"/>
        </a:p>
      </dgm:t>
    </dgm:pt>
    <dgm:pt modelId="{5A95A73C-FE82-43BF-A728-26DAA3233D51}">
      <dgm:prSet phldrT="[Text]" custT="1"/>
      <dgm:spPr/>
      <dgm:t>
        <a:bodyPr/>
        <a:lstStyle/>
        <a:p>
          <a:r>
            <a:rPr lang="en-IN" sz="1800" b="1" i="0" dirty="0" err="1"/>
            <a:t>sentence_transformers</a:t>
          </a:r>
          <a:r>
            <a:rPr lang="en-IN" sz="1300" b="1" i="0" dirty="0"/>
            <a:t>-</a:t>
          </a:r>
        </a:p>
        <a:p>
          <a:r>
            <a:rPr lang="en-US" sz="1300" b="0" i="0" dirty="0"/>
            <a:t>generating embeddings from sentences, making it easy to encode and compare text representations.</a:t>
          </a:r>
          <a:endParaRPr lang="en-IN" sz="1300" dirty="0"/>
        </a:p>
      </dgm:t>
    </dgm:pt>
    <dgm:pt modelId="{7FABD5C6-0FAA-416E-9CAD-4FF223B57D79}" type="parTrans" cxnId="{19318C5D-0A49-455C-93A0-9D431A4FFEB1}">
      <dgm:prSet/>
      <dgm:spPr/>
      <dgm:t>
        <a:bodyPr/>
        <a:lstStyle/>
        <a:p>
          <a:endParaRPr lang="en-IN"/>
        </a:p>
      </dgm:t>
    </dgm:pt>
    <dgm:pt modelId="{BAF0F1C1-3C93-4F74-A152-E30CAC70DF87}" type="sibTrans" cxnId="{19318C5D-0A49-455C-93A0-9D431A4FFEB1}">
      <dgm:prSet/>
      <dgm:spPr/>
      <dgm:t>
        <a:bodyPr/>
        <a:lstStyle/>
        <a:p>
          <a:endParaRPr lang="en-IN"/>
        </a:p>
      </dgm:t>
    </dgm:pt>
    <dgm:pt modelId="{9E1AA8EE-5970-4F77-9883-8B602E0610AC}">
      <dgm:prSet custT="1"/>
      <dgm:spPr/>
      <dgm:t>
        <a:bodyPr/>
        <a:lstStyle/>
        <a:p>
          <a:r>
            <a:rPr lang="en-IN" sz="1800" b="1" i="0" dirty="0" err="1"/>
            <a:t>Faiss</a:t>
          </a:r>
          <a:r>
            <a:rPr lang="en-IN" sz="1300" b="1" i="0" dirty="0"/>
            <a:t>-</a:t>
          </a:r>
          <a:r>
            <a:rPr lang="en-US" sz="1300" b="0" i="0" dirty="0"/>
            <a:t>efficient similarity search and clustering of dense vectors</a:t>
          </a:r>
          <a:endParaRPr lang="en-IN" sz="1300" dirty="0"/>
        </a:p>
      </dgm:t>
    </dgm:pt>
    <dgm:pt modelId="{7222BC6F-4233-4E85-886F-550B889AD5A0}" type="parTrans" cxnId="{57E9A0E7-EEFB-408B-8D61-9943666ECF43}">
      <dgm:prSet/>
      <dgm:spPr/>
      <dgm:t>
        <a:bodyPr/>
        <a:lstStyle/>
        <a:p>
          <a:endParaRPr lang="en-IN"/>
        </a:p>
      </dgm:t>
    </dgm:pt>
    <dgm:pt modelId="{9F87ABAD-5EDC-4C3F-A897-2CDE11DA2AB6}" type="sibTrans" cxnId="{57E9A0E7-EEFB-408B-8D61-9943666ECF43}">
      <dgm:prSet/>
      <dgm:spPr/>
      <dgm:t>
        <a:bodyPr/>
        <a:lstStyle/>
        <a:p>
          <a:endParaRPr lang="en-IN"/>
        </a:p>
      </dgm:t>
    </dgm:pt>
    <dgm:pt modelId="{F649AC2C-A5BB-48C0-9B39-B81BED2969A5}">
      <dgm:prSet custT="1"/>
      <dgm:spPr/>
      <dgm:t>
        <a:bodyPr/>
        <a:lstStyle/>
        <a:p>
          <a:r>
            <a:rPr lang="en-IN" sz="1800" b="1" i="0" dirty="0" err="1"/>
            <a:t>faiss-gpu</a:t>
          </a:r>
          <a:r>
            <a:rPr lang="en-IN" sz="1300" b="1" i="0" dirty="0"/>
            <a:t>-</a:t>
          </a:r>
          <a:r>
            <a:rPr lang="en-US" sz="1300" b="0" i="0" dirty="0"/>
            <a:t>GPU-accelerated version of the library, enabling faster and more efficient vector similarity search </a:t>
          </a:r>
          <a:endParaRPr lang="en-IN" sz="1300" dirty="0"/>
        </a:p>
      </dgm:t>
    </dgm:pt>
    <dgm:pt modelId="{E6A085B6-078E-4B03-92F0-9B616B32F535}" type="parTrans" cxnId="{CE4537D5-7E0B-43AE-A1A5-6F4E8BE2EC5B}">
      <dgm:prSet/>
      <dgm:spPr/>
      <dgm:t>
        <a:bodyPr/>
        <a:lstStyle/>
        <a:p>
          <a:endParaRPr lang="en-IN"/>
        </a:p>
      </dgm:t>
    </dgm:pt>
    <dgm:pt modelId="{A6C96F47-4143-4D5A-8B49-12ECAFF729AD}" type="sibTrans" cxnId="{CE4537D5-7E0B-43AE-A1A5-6F4E8BE2EC5B}">
      <dgm:prSet/>
      <dgm:spPr/>
      <dgm:t>
        <a:bodyPr/>
        <a:lstStyle/>
        <a:p>
          <a:endParaRPr lang="en-IN"/>
        </a:p>
      </dgm:t>
    </dgm:pt>
    <dgm:pt modelId="{C584A6A7-B47C-4574-B708-D87D6AD7A0FB}">
      <dgm:prSet phldrT="[Text]" custT="1"/>
      <dgm:spPr/>
      <dgm:t>
        <a:bodyPr/>
        <a:lstStyle/>
        <a:p>
          <a:r>
            <a:rPr lang="en-US" sz="1800" b="1" i="0" dirty="0" err="1"/>
            <a:t>Langchain</a:t>
          </a:r>
          <a:r>
            <a:rPr lang="en-US" sz="1300" b="0" i="0" dirty="0"/>
            <a:t>- library which is used for  text splitting, embeddings, vector stores, and conversational models.</a:t>
          </a:r>
          <a:endParaRPr lang="en-IN" sz="1300" dirty="0"/>
        </a:p>
      </dgm:t>
    </dgm:pt>
    <dgm:pt modelId="{05D5CE25-209D-444B-A7A0-2BF5EC5E3648}" type="sibTrans" cxnId="{69E2FF04-C929-4F74-AB59-97F8B15DA97E}">
      <dgm:prSet/>
      <dgm:spPr/>
      <dgm:t>
        <a:bodyPr/>
        <a:lstStyle/>
        <a:p>
          <a:endParaRPr lang="en-IN"/>
        </a:p>
      </dgm:t>
    </dgm:pt>
    <dgm:pt modelId="{8D81F24D-99E8-4E74-B706-6B9B46F61B10}" type="parTrans" cxnId="{69E2FF04-C929-4F74-AB59-97F8B15DA97E}">
      <dgm:prSet/>
      <dgm:spPr/>
      <dgm:t>
        <a:bodyPr/>
        <a:lstStyle/>
        <a:p>
          <a:endParaRPr lang="en-IN"/>
        </a:p>
      </dgm:t>
    </dgm:pt>
    <dgm:pt modelId="{93AD4360-9BC1-4966-9842-51F174CC96B2}" type="pres">
      <dgm:prSet presAssocID="{82887CAA-F87A-4F62-A6BA-0972908047F3}" presName="diagram" presStyleCnt="0">
        <dgm:presLayoutVars>
          <dgm:dir/>
          <dgm:resizeHandles val="exact"/>
        </dgm:presLayoutVars>
      </dgm:prSet>
      <dgm:spPr/>
    </dgm:pt>
    <dgm:pt modelId="{368D94B2-F466-40D3-9459-BD08C6460A60}" type="pres">
      <dgm:prSet presAssocID="{CD00DE87-8FA3-41E6-ACFA-587E4497B454}" presName="node" presStyleLbl="node1" presStyleIdx="0" presStyleCnt="7">
        <dgm:presLayoutVars>
          <dgm:bulletEnabled val="1"/>
        </dgm:presLayoutVars>
      </dgm:prSet>
      <dgm:spPr/>
    </dgm:pt>
    <dgm:pt modelId="{3306C398-CE55-4545-AB91-2E78882B7D8F}" type="pres">
      <dgm:prSet presAssocID="{18B33C3F-7547-4906-8E5C-E2B4B64E6F12}" presName="sibTrans" presStyleCnt="0"/>
      <dgm:spPr/>
    </dgm:pt>
    <dgm:pt modelId="{C59BC3C8-918D-4F2C-9EDC-27C48918B486}" type="pres">
      <dgm:prSet presAssocID="{C584A6A7-B47C-4574-B708-D87D6AD7A0FB}" presName="node" presStyleLbl="node1" presStyleIdx="1" presStyleCnt="7">
        <dgm:presLayoutVars>
          <dgm:bulletEnabled val="1"/>
        </dgm:presLayoutVars>
      </dgm:prSet>
      <dgm:spPr/>
    </dgm:pt>
    <dgm:pt modelId="{B3ABE8F9-6823-45FC-B9D8-6FEA242FDA3B}" type="pres">
      <dgm:prSet presAssocID="{05D5CE25-209D-444B-A7A0-2BF5EC5E3648}" presName="sibTrans" presStyleCnt="0"/>
      <dgm:spPr/>
    </dgm:pt>
    <dgm:pt modelId="{8F57C6B0-F74F-4978-B906-8B3A6F5CB9D1}" type="pres">
      <dgm:prSet presAssocID="{64CF2455-48A5-4148-8E0E-7C7E61758E7A}" presName="node" presStyleLbl="node1" presStyleIdx="2" presStyleCnt="7">
        <dgm:presLayoutVars>
          <dgm:bulletEnabled val="1"/>
        </dgm:presLayoutVars>
      </dgm:prSet>
      <dgm:spPr/>
    </dgm:pt>
    <dgm:pt modelId="{3EF82A19-1D36-42C3-8FF8-33787C3F413D}" type="pres">
      <dgm:prSet presAssocID="{41FDA521-4173-4EBD-A1E7-59668BFB5512}" presName="sibTrans" presStyleCnt="0"/>
      <dgm:spPr/>
    </dgm:pt>
    <dgm:pt modelId="{8D29C33C-64F1-4D00-80FD-63427FC1B8EF}" type="pres">
      <dgm:prSet presAssocID="{B5D7E0CA-44C5-4758-8047-03ADBB2944C7}" presName="node" presStyleLbl="node1" presStyleIdx="3" presStyleCnt="7">
        <dgm:presLayoutVars>
          <dgm:bulletEnabled val="1"/>
        </dgm:presLayoutVars>
      </dgm:prSet>
      <dgm:spPr/>
    </dgm:pt>
    <dgm:pt modelId="{B21D44A2-1B1C-4F78-8141-2F9F7F10D86B}" type="pres">
      <dgm:prSet presAssocID="{E4D66BAD-86D5-4F54-99C1-E27C0F0DF17B}" presName="sibTrans" presStyleCnt="0"/>
      <dgm:spPr/>
    </dgm:pt>
    <dgm:pt modelId="{CA0EDBC6-36BC-48D5-8E36-E09104079125}" type="pres">
      <dgm:prSet presAssocID="{5A95A73C-FE82-43BF-A728-26DAA3233D51}" presName="node" presStyleLbl="node1" presStyleIdx="4" presStyleCnt="7" custScaleX="139147" custScaleY="104722">
        <dgm:presLayoutVars>
          <dgm:bulletEnabled val="1"/>
        </dgm:presLayoutVars>
      </dgm:prSet>
      <dgm:spPr/>
    </dgm:pt>
    <dgm:pt modelId="{070BE377-F3D1-42C9-B73C-541CAF63F4C5}" type="pres">
      <dgm:prSet presAssocID="{BAF0F1C1-3C93-4F74-A152-E30CAC70DF87}" presName="sibTrans" presStyleCnt="0"/>
      <dgm:spPr/>
    </dgm:pt>
    <dgm:pt modelId="{7DC7F63E-D69D-435C-B425-2DB7C5126693}" type="pres">
      <dgm:prSet presAssocID="{9E1AA8EE-5970-4F77-9883-8B602E0610AC}" presName="node" presStyleLbl="node1" presStyleIdx="5" presStyleCnt="7" custScaleY="104066">
        <dgm:presLayoutVars>
          <dgm:bulletEnabled val="1"/>
        </dgm:presLayoutVars>
      </dgm:prSet>
      <dgm:spPr/>
    </dgm:pt>
    <dgm:pt modelId="{CD17D97D-73F5-4342-B443-71ADE829519E}" type="pres">
      <dgm:prSet presAssocID="{9F87ABAD-5EDC-4C3F-A897-2CDE11DA2AB6}" presName="sibTrans" presStyleCnt="0"/>
      <dgm:spPr/>
    </dgm:pt>
    <dgm:pt modelId="{6BF77CD5-A92D-4542-98F4-EABF3D4DABCE}" type="pres">
      <dgm:prSet presAssocID="{F649AC2C-A5BB-48C0-9B39-B81BED2969A5}" presName="node" presStyleLbl="node1" presStyleIdx="6" presStyleCnt="7">
        <dgm:presLayoutVars>
          <dgm:bulletEnabled val="1"/>
        </dgm:presLayoutVars>
      </dgm:prSet>
      <dgm:spPr/>
    </dgm:pt>
  </dgm:ptLst>
  <dgm:cxnLst>
    <dgm:cxn modelId="{69E2FF04-C929-4F74-AB59-97F8B15DA97E}" srcId="{82887CAA-F87A-4F62-A6BA-0972908047F3}" destId="{C584A6A7-B47C-4574-B708-D87D6AD7A0FB}" srcOrd="1" destOrd="0" parTransId="{8D81F24D-99E8-4E74-B706-6B9B46F61B10}" sibTransId="{05D5CE25-209D-444B-A7A0-2BF5EC5E3648}"/>
    <dgm:cxn modelId="{7973105C-8941-42A7-BB13-7F1678B780C2}" type="presOf" srcId="{64CF2455-48A5-4148-8E0E-7C7E61758E7A}" destId="{8F57C6B0-F74F-4978-B906-8B3A6F5CB9D1}" srcOrd="0" destOrd="0" presId="urn:microsoft.com/office/officeart/2005/8/layout/default"/>
    <dgm:cxn modelId="{19318C5D-0A49-455C-93A0-9D431A4FFEB1}" srcId="{82887CAA-F87A-4F62-A6BA-0972908047F3}" destId="{5A95A73C-FE82-43BF-A728-26DAA3233D51}" srcOrd="4" destOrd="0" parTransId="{7FABD5C6-0FAA-416E-9CAD-4FF223B57D79}" sibTransId="{BAF0F1C1-3C93-4F74-A152-E30CAC70DF87}"/>
    <dgm:cxn modelId="{64E7BA62-EF33-4B0D-AC0A-F7511A8F77F2}" type="presOf" srcId="{9E1AA8EE-5970-4F77-9883-8B602E0610AC}" destId="{7DC7F63E-D69D-435C-B425-2DB7C5126693}" srcOrd="0" destOrd="0" presId="urn:microsoft.com/office/officeart/2005/8/layout/default"/>
    <dgm:cxn modelId="{861A8555-E9FA-41CA-BF49-9454E483974C}" type="presOf" srcId="{B5D7E0CA-44C5-4758-8047-03ADBB2944C7}" destId="{8D29C33C-64F1-4D00-80FD-63427FC1B8EF}" srcOrd="0" destOrd="0" presId="urn:microsoft.com/office/officeart/2005/8/layout/default"/>
    <dgm:cxn modelId="{8D562E8E-2675-43E0-A4D0-FB0DBFC482D9}" srcId="{82887CAA-F87A-4F62-A6BA-0972908047F3}" destId="{CD00DE87-8FA3-41E6-ACFA-587E4497B454}" srcOrd="0" destOrd="0" parTransId="{97BAFB82-85F5-4436-A709-2F6786E3AACA}" sibTransId="{18B33C3F-7547-4906-8E5C-E2B4B64E6F12}"/>
    <dgm:cxn modelId="{7B69B794-56F9-49C4-BB1B-246E4B7C59DB}" type="presOf" srcId="{F649AC2C-A5BB-48C0-9B39-B81BED2969A5}" destId="{6BF77CD5-A92D-4542-98F4-EABF3D4DABCE}" srcOrd="0" destOrd="0" presId="urn:microsoft.com/office/officeart/2005/8/layout/default"/>
    <dgm:cxn modelId="{77729596-C7C2-4A83-8192-8A831689B8F9}" srcId="{82887CAA-F87A-4F62-A6BA-0972908047F3}" destId="{64CF2455-48A5-4148-8E0E-7C7E61758E7A}" srcOrd="2" destOrd="0" parTransId="{03C345B7-2114-4806-8005-178BE6CB208E}" sibTransId="{41FDA521-4173-4EBD-A1E7-59668BFB5512}"/>
    <dgm:cxn modelId="{64ADFCB3-9AC6-4AEC-900C-BA8380634F27}" type="presOf" srcId="{82887CAA-F87A-4F62-A6BA-0972908047F3}" destId="{93AD4360-9BC1-4966-9842-51F174CC96B2}" srcOrd="0" destOrd="0" presId="urn:microsoft.com/office/officeart/2005/8/layout/default"/>
    <dgm:cxn modelId="{8FCC62C2-138E-46EC-9530-6E1BA7052E72}" type="presOf" srcId="{C584A6A7-B47C-4574-B708-D87D6AD7A0FB}" destId="{C59BC3C8-918D-4F2C-9EDC-27C48918B486}" srcOrd="0" destOrd="0" presId="urn:microsoft.com/office/officeart/2005/8/layout/default"/>
    <dgm:cxn modelId="{DEE787C9-5D34-406E-9027-6E163D971964}" srcId="{82887CAA-F87A-4F62-A6BA-0972908047F3}" destId="{B5D7E0CA-44C5-4758-8047-03ADBB2944C7}" srcOrd="3" destOrd="0" parTransId="{CEA4B080-3449-4F51-A73F-8A15A0BE7426}" sibTransId="{E4D66BAD-86D5-4F54-99C1-E27C0F0DF17B}"/>
    <dgm:cxn modelId="{AB9234CF-6A8C-4A7F-85CB-B368CDF9F861}" type="presOf" srcId="{CD00DE87-8FA3-41E6-ACFA-587E4497B454}" destId="{368D94B2-F466-40D3-9459-BD08C6460A60}" srcOrd="0" destOrd="0" presId="urn:microsoft.com/office/officeart/2005/8/layout/default"/>
    <dgm:cxn modelId="{CE4537D5-7E0B-43AE-A1A5-6F4E8BE2EC5B}" srcId="{82887CAA-F87A-4F62-A6BA-0972908047F3}" destId="{F649AC2C-A5BB-48C0-9B39-B81BED2969A5}" srcOrd="6" destOrd="0" parTransId="{E6A085B6-078E-4B03-92F0-9B616B32F535}" sibTransId="{A6C96F47-4143-4D5A-8B49-12ECAFF729AD}"/>
    <dgm:cxn modelId="{57E9A0E7-EEFB-408B-8D61-9943666ECF43}" srcId="{82887CAA-F87A-4F62-A6BA-0972908047F3}" destId="{9E1AA8EE-5970-4F77-9883-8B602E0610AC}" srcOrd="5" destOrd="0" parTransId="{7222BC6F-4233-4E85-886F-550B889AD5A0}" sibTransId="{9F87ABAD-5EDC-4C3F-A897-2CDE11DA2AB6}"/>
    <dgm:cxn modelId="{B5E081F3-6F63-49B5-8FB1-2B8CFABF3872}" type="presOf" srcId="{5A95A73C-FE82-43BF-A728-26DAA3233D51}" destId="{CA0EDBC6-36BC-48D5-8E36-E09104079125}" srcOrd="0" destOrd="0" presId="urn:microsoft.com/office/officeart/2005/8/layout/default"/>
    <dgm:cxn modelId="{3A4A68E5-0D12-4F4E-9F96-B2200956C5C7}" type="presParOf" srcId="{93AD4360-9BC1-4966-9842-51F174CC96B2}" destId="{368D94B2-F466-40D3-9459-BD08C6460A60}" srcOrd="0" destOrd="0" presId="urn:microsoft.com/office/officeart/2005/8/layout/default"/>
    <dgm:cxn modelId="{E9266808-308D-443C-A829-D9E9A2D10F4B}" type="presParOf" srcId="{93AD4360-9BC1-4966-9842-51F174CC96B2}" destId="{3306C398-CE55-4545-AB91-2E78882B7D8F}" srcOrd="1" destOrd="0" presId="urn:microsoft.com/office/officeart/2005/8/layout/default"/>
    <dgm:cxn modelId="{C19CF3BF-F6E3-40E1-A2FE-D232C1AC0370}" type="presParOf" srcId="{93AD4360-9BC1-4966-9842-51F174CC96B2}" destId="{C59BC3C8-918D-4F2C-9EDC-27C48918B486}" srcOrd="2" destOrd="0" presId="urn:microsoft.com/office/officeart/2005/8/layout/default"/>
    <dgm:cxn modelId="{95976A3D-620B-46F0-AF4B-5A7B381E3947}" type="presParOf" srcId="{93AD4360-9BC1-4966-9842-51F174CC96B2}" destId="{B3ABE8F9-6823-45FC-B9D8-6FEA242FDA3B}" srcOrd="3" destOrd="0" presId="urn:microsoft.com/office/officeart/2005/8/layout/default"/>
    <dgm:cxn modelId="{94A568E5-B17A-4631-809B-9ED587C45E57}" type="presParOf" srcId="{93AD4360-9BC1-4966-9842-51F174CC96B2}" destId="{8F57C6B0-F74F-4978-B906-8B3A6F5CB9D1}" srcOrd="4" destOrd="0" presId="urn:microsoft.com/office/officeart/2005/8/layout/default"/>
    <dgm:cxn modelId="{F4466CDD-C6D9-4D32-AA3D-D1DD09444CD8}" type="presParOf" srcId="{93AD4360-9BC1-4966-9842-51F174CC96B2}" destId="{3EF82A19-1D36-42C3-8FF8-33787C3F413D}" srcOrd="5" destOrd="0" presId="urn:microsoft.com/office/officeart/2005/8/layout/default"/>
    <dgm:cxn modelId="{21D2DE4A-C242-4320-A916-592809F811A7}" type="presParOf" srcId="{93AD4360-9BC1-4966-9842-51F174CC96B2}" destId="{8D29C33C-64F1-4D00-80FD-63427FC1B8EF}" srcOrd="6" destOrd="0" presId="urn:microsoft.com/office/officeart/2005/8/layout/default"/>
    <dgm:cxn modelId="{4F5A9ABE-2157-45EC-8D67-CD04CFDC1C86}" type="presParOf" srcId="{93AD4360-9BC1-4966-9842-51F174CC96B2}" destId="{B21D44A2-1B1C-4F78-8141-2F9F7F10D86B}" srcOrd="7" destOrd="0" presId="urn:microsoft.com/office/officeart/2005/8/layout/default"/>
    <dgm:cxn modelId="{1A762B4D-1537-4679-9558-F5C93ED3EBB8}" type="presParOf" srcId="{93AD4360-9BC1-4966-9842-51F174CC96B2}" destId="{CA0EDBC6-36BC-48D5-8E36-E09104079125}" srcOrd="8" destOrd="0" presId="urn:microsoft.com/office/officeart/2005/8/layout/default"/>
    <dgm:cxn modelId="{E1D8D780-BA38-471C-BD32-53B6E9B314AC}" type="presParOf" srcId="{93AD4360-9BC1-4966-9842-51F174CC96B2}" destId="{070BE377-F3D1-42C9-B73C-541CAF63F4C5}" srcOrd="9" destOrd="0" presId="urn:microsoft.com/office/officeart/2005/8/layout/default"/>
    <dgm:cxn modelId="{A2B7FA60-BA30-4F23-B1E1-DD2D77C4BF56}" type="presParOf" srcId="{93AD4360-9BC1-4966-9842-51F174CC96B2}" destId="{7DC7F63E-D69D-435C-B425-2DB7C5126693}" srcOrd="10" destOrd="0" presId="urn:microsoft.com/office/officeart/2005/8/layout/default"/>
    <dgm:cxn modelId="{B169F3F0-A3AD-4171-9F5C-96ECE392FD6D}" type="presParOf" srcId="{93AD4360-9BC1-4966-9842-51F174CC96B2}" destId="{CD17D97D-73F5-4342-B443-71ADE829519E}" srcOrd="11" destOrd="0" presId="urn:microsoft.com/office/officeart/2005/8/layout/default"/>
    <dgm:cxn modelId="{C2B4168C-9AD4-4337-9684-B414A7DA6EFD}" type="presParOf" srcId="{93AD4360-9BC1-4966-9842-51F174CC96B2}" destId="{6BF77CD5-A92D-4542-98F4-EABF3D4DABC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D94B2-F466-40D3-9459-BD08C6460A60}">
      <dsp:nvSpPr>
        <dsp:cNvPr id="0" name=""/>
        <dsp:cNvSpPr/>
      </dsp:nvSpPr>
      <dsp:spPr>
        <a:xfrm>
          <a:off x="856714" y="729"/>
          <a:ext cx="2250616" cy="135036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dirty="0"/>
            <a:t> </a:t>
          </a:r>
          <a:r>
            <a:rPr lang="en-US" sz="1800" b="1" i="0" kern="1200" dirty="0" err="1"/>
            <a:t>PDFReader</a:t>
          </a:r>
          <a:r>
            <a:rPr lang="en-US" sz="1300" b="0" i="0" kern="1200" dirty="0"/>
            <a:t>-providing functionalities to extract text content from PDF documents.</a:t>
          </a:r>
          <a:endParaRPr lang="en-IN" sz="1300" kern="1200" dirty="0"/>
        </a:p>
      </dsp:txBody>
      <dsp:txXfrm>
        <a:off x="856714" y="729"/>
        <a:ext cx="2250616" cy="1350369"/>
      </dsp:txXfrm>
    </dsp:sp>
    <dsp:sp modelId="{C59BC3C8-918D-4F2C-9EDC-27C48918B486}">
      <dsp:nvSpPr>
        <dsp:cNvPr id="0" name=""/>
        <dsp:cNvSpPr/>
      </dsp:nvSpPr>
      <dsp:spPr>
        <a:xfrm>
          <a:off x="3332391" y="729"/>
          <a:ext cx="2250616" cy="135036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err="1"/>
            <a:t>Langchain</a:t>
          </a:r>
          <a:r>
            <a:rPr lang="en-US" sz="1300" b="0" i="0" kern="1200" dirty="0"/>
            <a:t>- library which is used for  text splitting, embeddings, vector stores, and conversational models.</a:t>
          </a:r>
          <a:endParaRPr lang="en-IN" sz="1300" kern="1200" dirty="0"/>
        </a:p>
      </dsp:txBody>
      <dsp:txXfrm>
        <a:off x="3332391" y="729"/>
        <a:ext cx="2250616" cy="1350369"/>
      </dsp:txXfrm>
    </dsp:sp>
    <dsp:sp modelId="{8F57C6B0-F74F-4978-B906-8B3A6F5CB9D1}">
      <dsp:nvSpPr>
        <dsp:cNvPr id="0" name=""/>
        <dsp:cNvSpPr/>
      </dsp:nvSpPr>
      <dsp:spPr>
        <a:xfrm>
          <a:off x="5808069" y="729"/>
          <a:ext cx="2250616" cy="135036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a:t>PyPDF2</a:t>
          </a:r>
          <a:r>
            <a:rPr lang="en-IN" sz="1300" b="1" i="0" kern="1200" dirty="0"/>
            <a:t>-</a:t>
          </a:r>
          <a:r>
            <a:rPr lang="en-US" sz="1300" b="0" i="0" kern="1200" dirty="0"/>
            <a:t>for reading and manipulating PDF files in Python</a:t>
          </a:r>
          <a:endParaRPr lang="en-IN" sz="1300" b="1" kern="1200" dirty="0"/>
        </a:p>
      </dsp:txBody>
      <dsp:txXfrm>
        <a:off x="5808069" y="729"/>
        <a:ext cx="2250616" cy="1350369"/>
      </dsp:txXfrm>
    </dsp:sp>
    <dsp:sp modelId="{8D29C33C-64F1-4D00-80FD-63427FC1B8EF}">
      <dsp:nvSpPr>
        <dsp:cNvPr id="0" name=""/>
        <dsp:cNvSpPr/>
      </dsp:nvSpPr>
      <dsp:spPr>
        <a:xfrm>
          <a:off x="416189" y="1608042"/>
          <a:ext cx="2250616" cy="135036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err="1"/>
            <a:t>InstructorEmbedding</a:t>
          </a:r>
          <a:r>
            <a:rPr lang="en-IN" sz="1300" b="1" i="0" kern="1200" dirty="0"/>
            <a:t>-</a:t>
          </a:r>
          <a:r>
            <a:rPr lang="en-US" sz="1300" b="0" i="0" kern="1200" dirty="0"/>
            <a:t>provides pre-trained language embeddings, such as the Hugging Face Instructor XL </a:t>
          </a:r>
          <a:endParaRPr lang="en-IN" sz="1300" kern="1200" dirty="0"/>
        </a:p>
      </dsp:txBody>
      <dsp:txXfrm>
        <a:off x="416189" y="1608042"/>
        <a:ext cx="2250616" cy="1350369"/>
      </dsp:txXfrm>
    </dsp:sp>
    <dsp:sp modelId="{CA0EDBC6-36BC-48D5-8E36-E09104079125}">
      <dsp:nvSpPr>
        <dsp:cNvPr id="0" name=""/>
        <dsp:cNvSpPr/>
      </dsp:nvSpPr>
      <dsp:spPr>
        <a:xfrm>
          <a:off x="2891867" y="1576160"/>
          <a:ext cx="3131664" cy="141413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err="1"/>
            <a:t>sentence_transformers</a:t>
          </a:r>
          <a:r>
            <a:rPr lang="en-IN" sz="1300" b="1" i="0" kern="1200" dirty="0"/>
            <a:t>-</a:t>
          </a:r>
        </a:p>
        <a:p>
          <a:pPr marL="0" lvl="0" indent="0" algn="ctr" defTabSz="800100">
            <a:lnSpc>
              <a:spcPct val="90000"/>
            </a:lnSpc>
            <a:spcBef>
              <a:spcPct val="0"/>
            </a:spcBef>
            <a:spcAft>
              <a:spcPct val="35000"/>
            </a:spcAft>
            <a:buNone/>
          </a:pPr>
          <a:r>
            <a:rPr lang="en-US" sz="1300" b="0" i="0" kern="1200" dirty="0"/>
            <a:t>generating embeddings from sentences, making it easy to encode and compare text representations.</a:t>
          </a:r>
          <a:endParaRPr lang="en-IN" sz="1300" kern="1200" dirty="0"/>
        </a:p>
      </dsp:txBody>
      <dsp:txXfrm>
        <a:off x="2891867" y="1576160"/>
        <a:ext cx="3131664" cy="1414134"/>
      </dsp:txXfrm>
    </dsp:sp>
    <dsp:sp modelId="{7DC7F63E-D69D-435C-B425-2DB7C5126693}">
      <dsp:nvSpPr>
        <dsp:cNvPr id="0" name=""/>
        <dsp:cNvSpPr/>
      </dsp:nvSpPr>
      <dsp:spPr>
        <a:xfrm>
          <a:off x="6248594" y="1580589"/>
          <a:ext cx="2250616" cy="140527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err="1"/>
            <a:t>Faiss</a:t>
          </a:r>
          <a:r>
            <a:rPr lang="en-IN" sz="1300" b="1" i="0" kern="1200" dirty="0"/>
            <a:t>-</a:t>
          </a:r>
          <a:r>
            <a:rPr lang="en-US" sz="1300" b="0" i="0" kern="1200" dirty="0"/>
            <a:t>efficient similarity search and clustering of dense vectors</a:t>
          </a:r>
          <a:endParaRPr lang="en-IN" sz="1300" kern="1200" dirty="0"/>
        </a:p>
      </dsp:txBody>
      <dsp:txXfrm>
        <a:off x="6248594" y="1580589"/>
        <a:ext cx="2250616" cy="1405275"/>
      </dsp:txXfrm>
    </dsp:sp>
    <dsp:sp modelId="{6BF77CD5-A92D-4542-98F4-EABF3D4DABCE}">
      <dsp:nvSpPr>
        <dsp:cNvPr id="0" name=""/>
        <dsp:cNvSpPr/>
      </dsp:nvSpPr>
      <dsp:spPr>
        <a:xfrm>
          <a:off x="3332391" y="3215356"/>
          <a:ext cx="2250616" cy="135036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kern="1200" dirty="0" err="1"/>
            <a:t>faiss-gpu</a:t>
          </a:r>
          <a:r>
            <a:rPr lang="en-IN" sz="1300" b="1" i="0" kern="1200" dirty="0"/>
            <a:t>-</a:t>
          </a:r>
          <a:r>
            <a:rPr lang="en-US" sz="1300" b="0" i="0" kern="1200" dirty="0"/>
            <a:t>GPU-accelerated version of the library, enabling faster and more efficient vector similarity search </a:t>
          </a:r>
          <a:endParaRPr lang="en-IN" sz="1300" kern="1200" dirty="0"/>
        </a:p>
      </dsp:txBody>
      <dsp:txXfrm>
        <a:off x="3332391" y="3215356"/>
        <a:ext cx="2250616" cy="13503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115347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379952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31B90-3B1C-45D2-9A23-1457E2056DB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6777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956835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31B90-3B1C-45D2-9A23-1457E2056DB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710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79621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10071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186147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203385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A1FD1-12AD-4BF3-8AC1-0381D9ECDD38}"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236253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55686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A1FD1-12AD-4BF3-8AC1-0381D9ECDD38}"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346913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A1FD1-12AD-4BF3-8AC1-0381D9ECDD38}"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361506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A1FD1-12AD-4BF3-8AC1-0381D9ECDD38}"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308676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101424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A1FD1-12AD-4BF3-8AC1-0381D9ECDD38}"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31B90-3B1C-45D2-9A23-1457E2056DB7}" type="slidenum">
              <a:rPr lang="en-IN" smtClean="0"/>
              <a:t>‹#›</a:t>
            </a:fld>
            <a:endParaRPr lang="en-IN"/>
          </a:p>
        </p:txBody>
      </p:sp>
    </p:spTree>
    <p:extLst>
      <p:ext uri="{BB962C8B-B14F-4D97-AF65-F5344CB8AC3E}">
        <p14:creationId xmlns:p14="http://schemas.microsoft.com/office/powerpoint/2010/main" val="364313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EA1FD1-12AD-4BF3-8AC1-0381D9ECDD38}" type="datetimeFigureOut">
              <a:rPr lang="en-IN" smtClean="0"/>
              <a:t>28-11-2023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F31B90-3B1C-45D2-9A23-1457E2056DB7}" type="slidenum">
              <a:rPr lang="en-IN" smtClean="0"/>
              <a:t>‹#›</a:t>
            </a:fld>
            <a:endParaRPr lang="en-IN"/>
          </a:p>
        </p:txBody>
      </p:sp>
    </p:spTree>
    <p:extLst>
      <p:ext uri="{BB962C8B-B14F-4D97-AF65-F5344CB8AC3E}">
        <p14:creationId xmlns:p14="http://schemas.microsoft.com/office/powerpoint/2010/main" val="113851082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marsree26/CSCE_5290--group-8-projec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unt.zoom.us/rec/share/5L4uZvVOVI0485mm44P83U2mvyJsDpZrBm0GdkcasnAm96U-8UhD0d7ZlVXNGcfT.WFsQvvwu5VSPcqh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DB77-1C42-C567-6E78-B2B6B2BF0C4C}"/>
              </a:ext>
            </a:extLst>
          </p:cNvPr>
          <p:cNvSpPr>
            <a:spLocks noGrp="1"/>
          </p:cNvSpPr>
          <p:nvPr>
            <p:ph type="ctrTitle"/>
          </p:nvPr>
        </p:nvSpPr>
        <p:spPr>
          <a:xfrm>
            <a:off x="2589213" y="954339"/>
            <a:ext cx="8915399" cy="2148458"/>
          </a:xfrm>
        </p:spPr>
        <p:txBody>
          <a:bodyPr/>
          <a:lstStyle/>
          <a:p>
            <a:pPr algn="r"/>
            <a:r>
              <a:rPr lang="en-US" b="1" dirty="0">
                <a:solidFill>
                  <a:schemeClr val="accent1">
                    <a:lumMod val="75000"/>
                  </a:schemeClr>
                </a:solidFill>
                <a:latin typeface="Georgia Pro Cond Black" panose="020F0502020204030204" pitchFamily="18" charset="0"/>
                <a:cs typeface="Aldhabi" panose="020F0502020204030204" pitchFamily="2" charset="-78"/>
              </a:rPr>
              <a:t>AI-Embedded Virtual Personal Trainer</a:t>
            </a:r>
            <a:endParaRPr lang="en-IN" b="1" dirty="0">
              <a:solidFill>
                <a:schemeClr val="accent1">
                  <a:lumMod val="75000"/>
                </a:schemeClr>
              </a:solidFill>
              <a:latin typeface="Georgia Pro Cond Black" panose="020F0502020204030204" pitchFamily="18" charset="0"/>
              <a:cs typeface="Aldhabi" panose="020F0502020204030204" pitchFamily="2" charset="-78"/>
            </a:endParaRPr>
          </a:p>
        </p:txBody>
      </p:sp>
      <p:sp>
        <p:nvSpPr>
          <p:cNvPr id="3" name="Subtitle 2">
            <a:extLst>
              <a:ext uri="{FF2B5EF4-FFF2-40B4-BE49-F238E27FC236}">
                <a16:creationId xmlns:a16="http://schemas.microsoft.com/office/drawing/2014/main" id="{21E8E476-07E2-0958-91B4-90BA933D88C8}"/>
              </a:ext>
            </a:extLst>
          </p:cNvPr>
          <p:cNvSpPr>
            <a:spLocks noGrp="1"/>
          </p:cNvSpPr>
          <p:nvPr>
            <p:ph type="subTitle" idx="1"/>
          </p:nvPr>
        </p:nvSpPr>
        <p:spPr>
          <a:xfrm>
            <a:off x="2589213" y="3626779"/>
            <a:ext cx="8915399" cy="2276883"/>
          </a:xfrm>
        </p:spPr>
        <p:txBody>
          <a:bodyPr>
            <a:normAutofit lnSpcReduction="10000"/>
          </a:bodyPr>
          <a:lstStyle/>
          <a:p>
            <a:pPr algn="r"/>
            <a:r>
              <a:rPr lang="en-US" sz="3600" b="1" dirty="0">
                <a:solidFill>
                  <a:schemeClr val="accent1">
                    <a:lumMod val="60000"/>
                    <a:lumOff val="40000"/>
                  </a:schemeClr>
                </a:solidFill>
                <a:latin typeface="+mj-lt"/>
              </a:rPr>
              <a:t>Group -8</a:t>
            </a:r>
          </a:p>
          <a:p>
            <a:pPr algn="r"/>
            <a:r>
              <a:rPr lang="en-US" sz="2000" b="1" dirty="0" err="1"/>
              <a:t>Himaja</a:t>
            </a:r>
            <a:r>
              <a:rPr lang="en-US" sz="2000" b="1" dirty="0"/>
              <a:t> Boinapally-11699781 </a:t>
            </a:r>
          </a:p>
          <a:p>
            <a:pPr algn="r"/>
            <a:r>
              <a:rPr lang="en-US" sz="2000" b="1" dirty="0" err="1"/>
              <a:t>Jyothika</a:t>
            </a:r>
            <a:r>
              <a:rPr lang="en-US" sz="2000" b="1" dirty="0"/>
              <a:t> Raj Samineni-11591327</a:t>
            </a:r>
          </a:p>
          <a:p>
            <a:pPr algn="r"/>
            <a:r>
              <a:rPr lang="en-US" sz="2000" b="1" dirty="0"/>
              <a:t> Lakshmi Surekha Maddukuri-11668798 </a:t>
            </a:r>
          </a:p>
          <a:p>
            <a:pPr algn="r"/>
            <a:r>
              <a:rPr lang="en-US" sz="2000" b="1" dirty="0"/>
              <a:t>Vineela Reddy Sirasanambeti-11568122 </a:t>
            </a:r>
            <a:endParaRPr lang="en-IN" sz="2000" b="1" dirty="0"/>
          </a:p>
        </p:txBody>
      </p:sp>
    </p:spTree>
    <p:extLst>
      <p:ext uri="{BB962C8B-B14F-4D97-AF65-F5344CB8AC3E}">
        <p14:creationId xmlns:p14="http://schemas.microsoft.com/office/powerpoint/2010/main" val="401030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ADCF-735C-DDF3-E439-95F7C4D278E2}"/>
              </a:ext>
            </a:extLst>
          </p:cNvPr>
          <p:cNvSpPr>
            <a:spLocks noGrp="1"/>
          </p:cNvSpPr>
          <p:nvPr>
            <p:ph type="title"/>
          </p:nvPr>
        </p:nvSpPr>
        <p:spPr>
          <a:xfrm>
            <a:off x="2592925" y="624110"/>
            <a:ext cx="8911687" cy="814272"/>
          </a:xfrm>
        </p:spPr>
        <p:txBody>
          <a:bodyPr>
            <a:normAutofit/>
          </a:bodyPr>
          <a:lstStyle/>
          <a:p>
            <a:r>
              <a:rPr lang="en-US" sz="4000" b="1" dirty="0"/>
              <a:t>Architecture</a:t>
            </a:r>
          </a:p>
        </p:txBody>
      </p:sp>
      <p:sp>
        <p:nvSpPr>
          <p:cNvPr id="3" name="Content Placeholder 2">
            <a:extLst>
              <a:ext uri="{FF2B5EF4-FFF2-40B4-BE49-F238E27FC236}">
                <a16:creationId xmlns:a16="http://schemas.microsoft.com/office/drawing/2014/main" id="{3597F392-7A21-6F1D-C6ED-FC96FB4E1808}"/>
              </a:ext>
            </a:extLst>
          </p:cNvPr>
          <p:cNvSpPr>
            <a:spLocks noGrp="1"/>
          </p:cNvSpPr>
          <p:nvPr>
            <p:ph idx="1"/>
          </p:nvPr>
        </p:nvSpPr>
        <p:spPr>
          <a:xfrm>
            <a:off x="2589212" y="1571946"/>
            <a:ext cx="8915400" cy="4339276"/>
          </a:xfrm>
        </p:spPr>
        <p:txBody>
          <a:bodyPr/>
          <a:lstStyle/>
          <a:p>
            <a:pPr algn="just"/>
            <a:r>
              <a:rPr lang="en-US" sz="2400" dirty="0"/>
              <a:t>Grabs text from PDF files using PyPDF2.</a:t>
            </a:r>
          </a:p>
          <a:p>
            <a:pPr algn="just"/>
            <a:r>
              <a:rPr lang="en-US" sz="2400" dirty="0"/>
              <a:t>Breaks down the large text into smaller, overlapping chunks. It helps in handling large amounts of information more efficiently using </a:t>
            </a:r>
            <a:r>
              <a:rPr lang="en-US" sz="2400" dirty="0" err="1"/>
              <a:t>CharacterTextSplitter</a:t>
            </a:r>
            <a:endParaRPr lang="en-US" sz="2400" dirty="0"/>
          </a:p>
          <a:p>
            <a:pPr algn="just"/>
            <a:r>
              <a:rPr lang="en-US" sz="2400" dirty="0"/>
              <a:t>Using </a:t>
            </a:r>
            <a:r>
              <a:rPr lang="en-US" sz="2400" dirty="0" err="1"/>
              <a:t>HuggingFaceInstruct</a:t>
            </a:r>
            <a:r>
              <a:rPr lang="en-US" sz="2400" dirty="0"/>
              <a:t> these chunks into a form a system can understand which is called embedding.</a:t>
            </a:r>
          </a:p>
          <a:p>
            <a:pPr algn="just"/>
            <a:r>
              <a:rPr lang="en-US" sz="2400" b="0" i="0" dirty="0">
                <a:solidFill>
                  <a:srgbClr val="0F0F0F"/>
                </a:solidFill>
                <a:effectLst/>
              </a:rPr>
              <a:t>Organizing these chunks and comparing with the FAISS database which is used to give top 3 comparing results.</a:t>
            </a:r>
          </a:p>
          <a:p>
            <a:pPr algn="just"/>
            <a:r>
              <a:rPr lang="en-US" sz="2400" b="0" i="0" dirty="0">
                <a:solidFill>
                  <a:srgbClr val="0F0F0F"/>
                </a:solidFill>
                <a:effectLst/>
              </a:rPr>
              <a:t>After processing user queries, our model responds with answers obtained from the organized text chunks.</a:t>
            </a:r>
          </a:p>
          <a:p>
            <a:endParaRPr lang="en-US" sz="2400" b="0" i="0" dirty="0">
              <a:solidFill>
                <a:srgbClr val="0F0F0F"/>
              </a:solidFill>
              <a:effectLst/>
              <a:latin typeface="Söhne"/>
            </a:endParaRPr>
          </a:p>
          <a:p>
            <a:endParaRPr lang="en-US" dirty="0"/>
          </a:p>
        </p:txBody>
      </p:sp>
    </p:spTree>
    <p:extLst>
      <p:ext uri="{BB962C8B-B14F-4D97-AF65-F5344CB8AC3E}">
        <p14:creationId xmlns:p14="http://schemas.microsoft.com/office/powerpoint/2010/main" val="112163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303-3FF3-84AC-2404-FC49D671A8CA}"/>
              </a:ext>
            </a:extLst>
          </p:cNvPr>
          <p:cNvSpPr>
            <a:spLocks noGrp="1"/>
          </p:cNvSpPr>
          <p:nvPr>
            <p:ph type="title"/>
          </p:nvPr>
        </p:nvSpPr>
        <p:spPr>
          <a:xfrm>
            <a:off x="2075381" y="624110"/>
            <a:ext cx="9429232" cy="958110"/>
          </a:xfrm>
        </p:spPr>
        <p:txBody>
          <a:bodyPr>
            <a:normAutofit/>
          </a:bodyPr>
          <a:lstStyle/>
          <a:p>
            <a:r>
              <a:rPr lang="en-US" sz="4000" b="1" dirty="0"/>
              <a:t>Dataset</a:t>
            </a:r>
          </a:p>
        </p:txBody>
      </p:sp>
      <p:sp>
        <p:nvSpPr>
          <p:cNvPr id="3" name="Content Placeholder 2">
            <a:extLst>
              <a:ext uri="{FF2B5EF4-FFF2-40B4-BE49-F238E27FC236}">
                <a16:creationId xmlns:a16="http://schemas.microsoft.com/office/drawing/2014/main" id="{3353EDDA-633D-2C45-06CB-BE4C071681F0}"/>
              </a:ext>
            </a:extLst>
          </p:cNvPr>
          <p:cNvSpPr>
            <a:spLocks noGrp="1"/>
          </p:cNvSpPr>
          <p:nvPr>
            <p:ph idx="1"/>
          </p:nvPr>
        </p:nvSpPr>
        <p:spPr>
          <a:xfrm>
            <a:off x="2003461" y="1582220"/>
            <a:ext cx="9501151" cy="4329002"/>
          </a:xfrm>
        </p:spPr>
        <p:txBody>
          <a:bodyPr>
            <a:normAutofit/>
          </a:bodyPr>
          <a:lstStyle/>
          <a:p>
            <a:pPr algn="just"/>
            <a:r>
              <a:rPr lang="en-US" sz="2400" dirty="0"/>
              <a:t>Our project requires a dataset in the form of a word document or pdf format which consists of data related to exercise and diet plans.</a:t>
            </a:r>
          </a:p>
          <a:p>
            <a:pPr algn="just"/>
            <a:r>
              <a:rPr lang="en-US" sz="2400" dirty="0"/>
              <a:t>So, we started researching for the best data that we can use to prepare the dataset in pdf format for our project.</a:t>
            </a:r>
          </a:p>
          <a:p>
            <a:pPr algn="just"/>
            <a:r>
              <a:rPr lang="en-US" sz="2400" dirty="0"/>
              <a:t>After surfing various resources, we have gathered the best information on diet and exercise plans.</a:t>
            </a:r>
          </a:p>
          <a:p>
            <a:pPr algn="just"/>
            <a:r>
              <a:rPr lang="en-US" sz="2400" dirty="0"/>
              <a:t>With the collected information we have created our own  pdf file for our project.</a:t>
            </a:r>
          </a:p>
          <a:p>
            <a:pPr algn="just"/>
            <a:endParaRPr lang="en-US" sz="2400" dirty="0"/>
          </a:p>
          <a:p>
            <a:pPr marL="0" indent="0" algn="just">
              <a:buNone/>
            </a:pPr>
            <a:endParaRPr lang="en-US" sz="2400" dirty="0"/>
          </a:p>
        </p:txBody>
      </p:sp>
    </p:spTree>
    <p:extLst>
      <p:ext uri="{BB962C8B-B14F-4D97-AF65-F5344CB8AC3E}">
        <p14:creationId xmlns:p14="http://schemas.microsoft.com/office/powerpoint/2010/main" val="89692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FA6AB9B-2590-AD95-00B1-F3EC2CF0C281}"/>
              </a:ext>
            </a:extLst>
          </p:cNvPr>
          <p:cNvPicPr>
            <a:picLocks noChangeAspect="1"/>
          </p:cNvPicPr>
          <p:nvPr/>
        </p:nvPicPr>
        <p:blipFill>
          <a:blip r:embed="rId2"/>
          <a:stretch>
            <a:fillRect/>
          </a:stretch>
        </p:blipFill>
        <p:spPr>
          <a:xfrm>
            <a:off x="2410104" y="923365"/>
            <a:ext cx="4510649" cy="5038164"/>
          </a:xfrm>
          <a:prstGeom prst="rect">
            <a:avLst/>
          </a:prstGeom>
        </p:spPr>
      </p:pic>
      <p:pic>
        <p:nvPicPr>
          <p:cNvPr id="8" name="Picture 7">
            <a:extLst>
              <a:ext uri="{FF2B5EF4-FFF2-40B4-BE49-F238E27FC236}">
                <a16:creationId xmlns:a16="http://schemas.microsoft.com/office/drawing/2014/main" id="{1CE1F939-4FE4-3826-0DAE-2ECB1BA7078F}"/>
              </a:ext>
            </a:extLst>
          </p:cNvPr>
          <p:cNvPicPr>
            <a:picLocks noChangeAspect="1"/>
          </p:cNvPicPr>
          <p:nvPr/>
        </p:nvPicPr>
        <p:blipFill>
          <a:blip r:embed="rId3"/>
          <a:stretch>
            <a:fillRect/>
          </a:stretch>
        </p:blipFill>
        <p:spPr>
          <a:xfrm>
            <a:off x="6920753" y="896470"/>
            <a:ext cx="4805082" cy="5065059"/>
          </a:xfrm>
          <a:prstGeom prst="rect">
            <a:avLst/>
          </a:prstGeom>
        </p:spPr>
      </p:pic>
    </p:spTree>
    <p:extLst>
      <p:ext uri="{BB962C8B-B14F-4D97-AF65-F5344CB8AC3E}">
        <p14:creationId xmlns:p14="http://schemas.microsoft.com/office/powerpoint/2010/main" val="158659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822F-E317-11DE-95BC-F60AB325943B}"/>
              </a:ext>
            </a:extLst>
          </p:cNvPr>
          <p:cNvSpPr>
            <a:spLocks noGrp="1"/>
          </p:cNvSpPr>
          <p:nvPr>
            <p:ph type="title"/>
          </p:nvPr>
        </p:nvSpPr>
        <p:spPr/>
        <p:txBody>
          <a:bodyPr>
            <a:normAutofit/>
          </a:bodyPr>
          <a:lstStyle/>
          <a:p>
            <a:r>
              <a:rPr lang="en-US" sz="4000" b="1" dirty="0"/>
              <a:t>Dataset</a:t>
            </a:r>
          </a:p>
        </p:txBody>
      </p:sp>
      <p:pic>
        <p:nvPicPr>
          <p:cNvPr id="16" name="Content Placeholder 15">
            <a:extLst>
              <a:ext uri="{FF2B5EF4-FFF2-40B4-BE49-F238E27FC236}">
                <a16:creationId xmlns:a16="http://schemas.microsoft.com/office/drawing/2014/main" id="{9DF418F4-6F47-D51A-1F25-4011B31A36E0}"/>
              </a:ext>
            </a:extLst>
          </p:cNvPr>
          <p:cNvPicPr>
            <a:picLocks noGrp="1" noChangeAspect="1"/>
          </p:cNvPicPr>
          <p:nvPr>
            <p:ph idx="1"/>
          </p:nvPr>
        </p:nvPicPr>
        <p:blipFill>
          <a:blip r:embed="rId2"/>
          <a:stretch>
            <a:fillRect/>
          </a:stretch>
        </p:blipFill>
        <p:spPr>
          <a:xfrm>
            <a:off x="3944471" y="1905000"/>
            <a:ext cx="5569170" cy="4006850"/>
          </a:xfrm>
          <a:prstGeom prst="rect">
            <a:avLst/>
          </a:prstGeom>
        </p:spPr>
      </p:pic>
    </p:spTree>
    <p:extLst>
      <p:ext uri="{BB962C8B-B14F-4D97-AF65-F5344CB8AC3E}">
        <p14:creationId xmlns:p14="http://schemas.microsoft.com/office/powerpoint/2010/main" val="271041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E75-AEBC-A262-3C42-4381A73CE97E}"/>
              </a:ext>
            </a:extLst>
          </p:cNvPr>
          <p:cNvSpPr>
            <a:spLocks noGrp="1"/>
          </p:cNvSpPr>
          <p:nvPr>
            <p:ph type="title"/>
          </p:nvPr>
        </p:nvSpPr>
        <p:spPr>
          <a:xfrm>
            <a:off x="1962365" y="624110"/>
            <a:ext cx="9542248" cy="1280890"/>
          </a:xfrm>
        </p:spPr>
        <p:txBody>
          <a:bodyPr>
            <a:normAutofit/>
          </a:bodyPr>
          <a:lstStyle/>
          <a:p>
            <a:r>
              <a:rPr lang="en-US" sz="4000" b="1" dirty="0"/>
              <a:t>Dataset</a:t>
            </a:r>
          </a:p>
        </p:txBody>
      </p:sp>
      <p:sp>
        <p:nvSpPr>
          <p:cNvPr id="3" name="Content Placeholder 2">
            <a:extLst>
              <a:ext uri="{FF2B5EF4-FFF2-40B4-BE49-F238E27FC236}">
                <a16:creationId xmlns:a16="http://schemas.microsoft.com/office/drawing/2014/main" id="{A6791E84-BE26-7FB0-3F3A-1B646E328D8C}"/>
              </a:ext>
            </a:extLst>
          </p:cNvPr>
          <p:cNvSpPr>
            <a:spLocks noGrp="1"/>
          </p:cNvSpPr>
          <p:nvPr>
            <p:ph idx="1"/>
          </p:nvPr>
        </p:nvSpPr>
        <p:spPr>
          <a:xfrm>
            <a:off x="1541123" y="1649001"/>
            <a:ext cx="9542248" cy="4441883"/>
          </a:xfrm>
        </p:spPr>
        <p:txBody>
          <a:bodyPr/>
          <a:lstStyle/>
          <a:p>
            <a:endParaRPr lang="en-US" sz="2400" dirty="0"/>
          </a:p>
          <a:p>
            <a:pPr marL="0" indent="0">
              <a:buNone/>
            </a:pPr>
            <a:endParaRPr lang="en-US" sz="2400" dirty="0"/>
          </a:p>
          <a:p>
            <a:endParaRPr lang="en-US" dirty="0"/>
          </a:p>
        </p:txBody>
      </p:sp>
      <p:sp>
        <p:nvSpPr>
          <p:cNvPr id="6" name="Rectangle 5">
            <a:extLst>
              <a:ext uri="{FF2B5EF4-FFF2-40B4-BE49-F238E27FC236}">
                <a16:creationId xmlns:a16="http://schemas.microsoft.com/office/drawing/2014/main" id="{FA129F96-5A8A-2024-AB1F-E5F6D19121A3}"/>
              </a:ext>
            </a:extLst>
          </p:cNvPr>
          <p:cNvSpPr/>
          <p:nvPr/>
        </p:nvSpPr>
        <p:spPr>
          <a:xfrm>
            <a:off x="5198723" y="1432830"/>
            <a:ext cx="2270589" cy="608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Dataset</a:t>
            </a:r>
          </a:p>
        </p:txBody>
      </p:sp>
      <p:cxnSp>
        <p:nvCxnSpPr>
          <p:cNvPr id="8" name="Straight Connector 7">
            <a:extLst>
              <a:ext uri="{FF2B5EF4-FFF2-40B4-BE49-F238E27FC236}">
                <a16:creationId xmlns:a16="http://schemas.microsoft.com/office/drawing/2014/main" id="{95F1F36B-6670-4DB7-B8CA-D55AB75DA3AF}"/>
              </a:ext>
            </a:extLst>
          </p:cNvPr>
          <p:cNvCxnSpPr>
            <a:cxnSpLocks/>
            <a:stCxn id="6" idx="2"/>
          </p:cNvCxnSpPr>
          <p:nvPr/>
        </p:nvCxnSpPr>
        <p:spPr>
          <a:xfrm>
            <a:off x="6334018" y="2041572"/>
            <a:ext cx="0" cy="640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2DD06E-4771-6663-0F7F-1AB019047D10}"/>
              </a:ext>
            </a:extLst>
          </p:cNvPr>
          <p:cNvCxnSpPr/>
          <p:nvPr/>
        </p:nvCxnSpPr>
        <p:spPr>
          <a:xfrm>
            <a:off x="3015466" y="2682017"/>
            <a:ext cx="70891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04DAD8-4709-8E04-1765-80875BF059D3}"/>
              </a:ext>
            </a:extLst>
          </p:cNvPr>
          <p:cNvCxnSpPr/>
          <p:nvPr/>
        </p:nvCxnSpPr>
        <p:spPr>
          <a:xfrm>
            <a:off x="3015466" y="2682017"/>
            <a:ext cx="0" cy="51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67A911-C6C4-28A8-5C25-63EB24D906DF}"/>
              </a:ext>
            </a:extLst>
          </p:cNvPr>
          <p:cNvCxnSpPr/>
          <p:nvPr/>
        </p:nvCxnSpPr>
        <p:spPr>
          <a:xfrm>
            <a:off x="5198723" y="2661468"/>
            <a:ext cx="0" cy="53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4E479F-E0B1-D011-1D64-CEF8CC6BDE7D}"/>
              </a:ext>
            </a:extLst>
          </p:cNvPr>
          <p:cNvCxnSpPr/>
          <p:nvPr/>
        </p:nvCxnSpPr>
        <p:spPr>
          <a:xfrm>
            <a:off x="7469312" y="2682017"/>
            <a:ext cx="0" cy="51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12E383-B314-FB87-1043-6807586B1D6D}"/>
              </a:ext>
            </a:extLst>
          </p:cNvPr>
          <p:cNvCxnSpPr>
            <a:cxnSpLocks/>
          </p:cNvCxnSpPr>
          <p:nvPr/>
        </p:nvCxnSpPr>
        <p:spPr>
          <a:xfrm>
            <a:off x="10068678" y="2671742"/>
            <a:ext cx="10274" cy="51026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9364E0-9398-C95F-8A0E-45881210A26A}"/>
              </a:ext>
            </a:extLst>
          </p:cNvPr>
          <p:cNvSpPr/>
          <p:nvPr/>
        </p:nvSpPr>
        <p:spPr>
          <a:xfrm>
            <a:off x="2301411" y="3192279"/>
            <a:ext cx="1633589" cy="11198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Maintaining a Healthy Lifestyle</a:t>
            </a:r>
          </a:p>
        </p:txBody>
      </p:sp>
      <p:sp>
        <p:nvSpPr>
          <p:cNvPr id="29" name="Rectangle 28">
            <a:extLst>
              <a:ext uri="{FF2B5EF4-FFF2-40B4-BE49-F238E27FC236}">
                <a16:creationId xmlns:a16="http://schemas.microsoft.com/office/drawing/2014/main" id="{2F6D143E-81CD-7D5B-0FE5-2C72716E6E94}"/>
              </a:ext>
            </a:extLst>
          </p:cNvPr>
          <p:cNvSpPr/>
          <p:nvPr/>
        </p:nvSpPr>
        <p:spPr>
          <a:xfrm>
            <a:off x="4381937" y="3192279"/>
            <a:ext cx="1633571" cy="11198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Diet Plan</a:t>
            </a:r>
          </a:p>
        </p:txBody>
      </p:sp>
      <p:sp>
        <p:nvSpPr>
          <p:cNvPr id="30" name="Rectangle 29">
            <a:extLst>
              <a:ext uri="{FF2B5EF4-FFF2-40B4-BE49-F238E27FC236}">
                <a16:creationId xmlns:a16="http://schemas.microsoft.com/office/drawing/2014/main" id="{E17473BB-981F-895E-07A5-E7678BE95A14}"/>
              </a:ext>
            </a:extLst>
          </p:cNvPr>
          <p:cNvSpPr/>
          <p:nvPr/>
        </p:nvSpPr>
        <p:spPr>
          <a:xfrm>
            <a:off x="6652527" y="3223285"/>
            <a:ext cx="1633570" cy="10454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Exercises</a:t>
            </a:r>
          </a:p>
        </p:txBody>
      </p:sp>
      <p:sp>
        <p:nvSpPr>
          <p:cNvPr id="31" name="Rectangle 30">
            <a:extLst>
              <a:ext uri="{FF2B5EF4-FFF2-40B4-BE49-F238E27FC236}">
                <a16:creationId xmlns:a16="http://schemas.microsoft.com/office/drawing/2014/main" id="{B930C019-57A7-FA31-8937-3AA2393A4122}"/>
              </a:ext>
            </a:extLst>
          </p:cNvPr>
          <p:cNvSpPr/>
          <p:nvPr/>
        </p:nvSpPr>
        <p:spPr>
          <a:xfrm>
            <a:off x="9304477" y="3223284"/>
            <a:ext cx="1528402" cy="10454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Balance and Coordination Exercises</a:t>
            </a:r>
          </a:p>
        </p:txBody>
      </p:sp>
    </p:spTree>
    <p:extLst>
      <p:ext uri="{BB962C8B-B14F-4D97-AF65-F5344CB8AC3E}">
        <p14:creationId xmlns:p14="http://schemas.microsoft.com/office/powerpoint/2010/main" val="85195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073B-C187-04B5-075B-2571C43C0F1C}"/>
              </a:ext>
            </a:extLst>
          </p:cNvPr>
          <p:cNvSpPr>
            <a:spLocks noGrp="1"/>
          </p:cNvSpPr>
          <p:nvPr>
            <p:ph type="title"/>
          </p:nvPr>
        </p:nvSpPr>
        <p:spPr/>
        <p:txBody>
          <a:bodyPr>
            <a:normAutofit/>
          </a:bodyPr>
          <a:lstStyle/>
          <a:p>
            <a:r>
              <a:rPr lang="en-US" sz="4000" b="1" dirty="0"/>
              <a:t>Dataset</a:t>
            </a:r>
          </a:p>
        </p:txBody>
      </p:sp>
      <p:sp>
        <p:nvSpPr>
          <p:cNvPr id="3" name="Content Placeholder 2">
            <a:extLst>
              <a:ext uri="{FF2B5EF4-FFF2-40B4-BE49-F238E27FC236}">
                <a16:creationId xmlns:a16="http://schemas.microsoft.com/office/drawing/2014/main" id="{072679FE-386D-F4C0-23CA-A4476AD3BA02}"/>
              </a:ext>
            </a:extLst>
          </p:cNvPr>
          <p:cNvSpPr>
            <a:spLocks noGrp="1"/>
          </p:cNvSpPr>
          <p:nvPr>
            <p:ph idx="1"/>
          </p:nvPr>
        </p:nvSpPr>
        <p:spPr>
          <a:xfrm>
            <a:off x="2589212" y="1438382"/>
            <a:ext cx="8915400" cy="4472840"/>
          </a:xfrm>
        </p:spPr>
        <p:txBody>
          <a:bodyPr>
            <a:normAutofit fontScale="77500" lnSpcReduction="20000"/>
          </a:bodyPr>
          <a:lstStyle/>
          <a:p>
            <a:pPr algn="just"/>
            <a:r>
              <a:rPr lang="en-US" sz="2800" b="1" dirty="0"/>
              <a:t>Maintaining a Healthy Lifestyle: Tips and Recommendations:</a:t>
            </a:r>
          </a:p>
          <a:p>
            <a:pPr marL="0" indent="0" algn="just">
              <a:buNone/>
            </a:pPr>
            <a:r>
              <a:rPr lang="en-US" sz="2800" dirty="0"/>
              <a:t>Gives general suggestions on maintaining a healthy lifestyle, covering aspects such as balanced diet, regular exercise, sufficient sleep, stress management, mental and emotional well-being, avoiding harmful substances, regular health check-ups, sun protection, hygiene, and maintaining a positive outlook.</a:t>
            </a:r>
          </a:p>
          <a:p>
            <a:pPr marL="0" indent="0" algn="just">
              <a:buNone/>
            </a:pPr>
            <a:endParaRPr lang="en-US" sz="2800" b="1" dirty="0"/>
          </a:p>
          <a:p>
            <a:pPr algn="just"/>
            <a:r>
              <a:rPr lang="en-US" sz="2800" b="1" dirty="0"/>
              <a:t>Exercises for Overall Health and Well-being:</a:t>
            </a:r>
          </a:p>
          <a:p>
            <a:pPr marL="0" indent="0" algn="just">
              <a:buNone/>
            </a:pPr>
            <a:r>
              <a:rPr lang="en-US" sz="2800" dirty="0"/>
              <a:t>Lists different types of exercises categorized into cardiovascular (aerobic), strength training (resistance), flexibility and stretching, core strengthening, balance and coordination, high-intensity interval training (HIIT), and outdoor activities. The text emphasizes the importance of choosing enjoyable activities and considering individual fitness levels and health conditions.</a:t>
            </a:r>
          </a:p>
          <a:p>
            <a:pPr marL="0" indent="0">
              <a:buNone/>
            </a:pPr>
            <a:endParaRPr lang="en-US" b="1" i="0" dirty="0">
              <a:effectLst/>
            </a:endParaRPr>
          </a:p>
          <a:p>
            <a:pPr marL="0" indent="0">
              <a:buNone/>
            </a:pPr>
            <a:endParaRPr lang="en-US" b="1" dirty="0"/>
          </a:p>
          <a:p>
            <a:pPr marL="0" indent="0">
              <a:buNone/>
            </a:pPr>
            <a:endParaRPr lang="en-US" dirty="0"/>
          </a:p>
          <a:p>
            <a:pPr marL="688975"/>
            <a:endParaRPr lang="en-US" dirty="0"/>
          </a:p>
        </p:txBody>
      </p:sp>
    </p:spTree>
    <p:extLst>
      <p:ext uri="{BB962C8B-B14F-4D97-AF65-F5344CB8AC3E}">
        <p14:creationId xmlns:p14="http://schemas.microsoft.com/office/powerpoint/2010/main" val="123094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4783-BBDF-65E4-1998-95775603622B}"/>
              </a:ext>
            </a:extLst>
          </p:cNvPr>
          <p:cNvSpPr>
            <a:spLocks noGrp="1"/>
          </p:cNvSpPr>
          <p:nvPr>
            <p:ph type="title"/>
          </p:nvPr>
        </p:nvSpPr>
        <p:spPr>
          <a:xfrm>
            <a:off x="2592925" y="624110"/>
            <a:ext cx="8911687" cy="824546"/>
          </a:xfrm>
        </p:spPr>
        <p:txBody>
          <a:bodyPr>
            <a:normAutofit/>
          </a:bodyPr>
          <a:lstStyle/>
          <a:p>
            <a:r>
              <a:rPr lang="en-US" sz="4000" b="1" dirty="0"/>
              <a:t>Dataset</a:t>
            </a:r>
          </a:p>
        </p:txBody>
      </p:sp>
      <p:sp>
        <p:nvSpPr>
          <p:cNvPr id="3" name="Content Placeholder 2">
            <a:extLst>
              <a:ext uri="{FF2B5EF4-FFF2-40B4-BE49-F238E27FC236}">
                <a16:creationId xmlns:a16="http://schemas.microsoft.com/office/drawing/2014/main" id="{8EE55AA5-010D-C7BE-9B04-FBB745F040E4}"/>
              </a:ext>
            </a:extLst>
          </p:cNvPr>
          <p:cNvSpPr>
            <a:spLocks noGrp="1"/>
          </p:cNvSpPr>
          <p:nvPr>
            <p:ph idx="1"/>
          </p:nvPr>
        </p:nvSpPr>
        <p:spPr>
          <a:xfrm>
            <a:off x="2589212" y="1448656"/>
            <a:ext cx="8915400" cy="4462566"/>
          </a:xfrm>
        </p:spPr>
        <p:txBody>
          <a:bodyPr>
            <a:normAutofit fontScale="92500" lnSpcReduction="10000"/>
          </a:bodyPr>
          <a:lstStyle/>
          <a:p>
            <a:r>
              <a:rPr lang="en-US" sz="2400" b="1" dirty="0"/>
              <a:t>Diet Plan:</a:t>
            </a:r>
          </a:p>
          <a:p>
            <a:pPr marL="0" indent="0" algn="just">
              <a:buNone/>
            </a:pPr>
            <a:r>
              <a:rPr lang="en-US" sz="2400" b="0" i="0" dirty="0">
                <a:solidFill>
                  <a:srgbClr val="0F0F0F"/>
                </a:solidFill>
                <a:effectLst/>
              </a:rPr>
              <a:t>Provides a sample daily diet plan with options for breakfast, mid-morning snack, lunch, afternoon snack, dinner, and evening snack. The diet plan includes a variety of nutrient-rich foods, such as fruits, vegetables, lean proteins, and whole grains.</a:t>
            </a:r>
          </a:p>
          <a:p>
            <a:pPr marL="0" indent="0" algn="just">
              <a:buNone/>
            </a:pPr>
            <a:endParaRPr lang="en-US" sz="2400" b="1" dirty="0"/>
          </a:p>
          <a:p>
            <a:r>
              <a:rPr lang="en-US" sz="2400" b="1" dirty="0"/>
              <a:t>Balance and Coordination Exercises:</a:t>
            </a:r>
          </a:p>
          <a:p>
            <a:pPr marL="0" indent="0" algn="just">
              <a:buNone/>
            </a:pPr>
            <a:r>
              <a:rPr lang="en-US" sz="2600" dirty="0"/>
              <a:t>Balance exercises like heel-to-toe walks, single-leg stands, and one-leg balance with closed eyes can help tremendously. Furthermore, agility drills that emphasize rapid and accurate foot movements, like ladder, cone, and dot drills, improve coordination and responsiveness.</a:t>
            </a:r>
          </a:p>
          <a:p>
            <a:pPr marL="0" indent="0">
              <a:buNone/>
            </a:pPr>
            <a:endParaRPr lang="en-US" sz="2400" b="1" dirty="0"/>
          </a:p>
          <a:p>
            <a:pPr marL="0" indent="0" algn="just">
              <a:buNone/>
            </a:pPr>
            <a:endParaRPr lang="en-US" sz="2400" b="1" dirty="0"/>
          </a:p>
        </p:txBody>
      </p:sp>
    </p:spTree>
    <p:extLst>
      <p:ext uri="{BB962C8B-B14F-4D97-AF65-F5344CB8AC3E}">
        <p14:creationId xmlns:p14="http://schemas.microsoft.com/office/powerpoint/2010/main" val="283330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620F-60D4-6B5F-71D5-F6BF358FFA1C}"/>
              </a:ext>
            </a:extLst>
          </p:cNvPr>
          <p:cNvSpPr>
            <a:spLocks noGrp="1"/>
          </p:cNvSpPr>
          <p:nvPr>
            <p:ph type="title"/>
          </p:nvPr>
        </p:nvSpPr>
        <p:spPr/>
        <p:txBody>
          <a:bodyPr>
            <a:normAutofit/>
          </a:bodyPr>
          <a:lstStyle/>
          <a:p>
            <a:r>
              <a:rPr lang="en-IN" sz="4000" b="1" dirty="0"/>
              <a:t>Data Preprocessing:</a:t>
            </a:r>
          </a:p>
        </p:txBody>
      </p:sp>
      <p:sp>
        <p:nvSpPr>
          <p:cNvPr id="3" name="Content Placeholder 2">
            <a:extLst>
              <a:ext uri="{FF2B5EF4-FFF2-40B4-BE49-F238E27FC236}">
                <a16:creationId xmlns:a16="http://schemas.microsoft.com/office/drawing/2014/main" id="{C2FF5299-F141-B63E-68D2-7B6D6CA495BD}"/>
              </a:ext>
            </a:extLst>
          </p:cNvPr>
          <p:cNvSpPr>
            <a:spLocks noGrp="1"/>
          </p:cNvSpPr>
          <p:nvPr>
            <p:ph idx="1"/>
          </p:nvPr>
        </p:nvSpPr>
        <p:spPr>
          <a:xfrm>
            <a:off x="2589212" y="1622612"/>
            <a:ext cx="8915400" cy="4288610"/>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In the above code block we have used two functions to preprocess the data . The </a:t>
            </a:r>
            <a:r>
              <a:rPr lang="en-US" dirty="0" err="1"/>
              <a:t>get_pdf_text</a:t>
            </a:r>
            <a:r>
              <a:rPr lang="en-US" dirty="0"/>
              <a:t> function takes a list of PDF documents (</a:t>
            </a:r>
            <a:r>
              <a:rPr lang="en-US" dirty="0" err="1"/>
              <a:t>pdf_docs</a:t>
            </a:r>
            <a:r>
              <a:rPr lang="en-US" dirty="0"/>
              <a:t>) as input, iterates through the document, and extracts text from the document  using the </a:t>
            </a:r>
            <a:r>
              <a:rPr lang="en-US" dirty="0" err="1"/>
              <a:t>PdfReader</a:t>
            </a:r>
            <a:r>
              <a:rPr lang="en-US" dirty="0"/>
              <a:t> from the PyPDF2 library. </a:t>
            </a:r>
          </a:p>
          <a:p>
            <a:r>
              <a:rPr lang="en-US" dirty="0"/>
              <a:t>The second function, </a:t>
            </a:r>
            <a:r>
              <a:rPr lang="en-US" dirty="0" err="1"/>
              <a:t>get_text_chunks</a:t>
            </a:r>
            <a:r>
              <a:rPr lang="en-US" dirty="0"/>
              <a:t>, takes a text string as input and uses the </a:t>
            </a:r>
            <a:r>
              <a:rPr lang="en-US" dirty="0" err="1"/>
              <a:t>CharacterTextSplitter</a:t>
            </a:r>
            <a:r>
              <a:rPr lang="en-US" dirty="0"/>
              <a:t> from the </a:t>
            </a:r>
            <a:r>
              <a:rPr lang="en-US" dirty="0" err="1"/>
              <a:t>langchain</a:t>
            </a:r>
            <a:r>
              <a:rPr lang="en-US" dirty="0"/>
              <a:t> library to segment the text into overlapping chunks of specified size.</a:t>
            </a:r>
            <a:endParaRPr lang="en-IN" dirty="0"/>
          </a:p>
        </p:txBody>
      </p:sp>
      <p:pic>
        <p:nvPicPr>
          <p:cNvPr id="10" name="Picture 9">
            <a:extLst>
              <a:ext uri="{FF2B5EF4-FFF2-40B4-BE49-F238E27FC236}">
                <a16:creationId xmlns:a16="http://schemas.microsoft.com/office/drawing/2014/main" id="{EE420472-BE23-291F-6CEA-32444E84F177}"/>
              </a:ext>
            </a:extLst>
          </p:cNvPr>
          <p:cNvPicPr>
            <a:picLocks noChangeAspect="1"/>
          </p:cNvPicPr>
          <p:nvPr/>
        </p:nvPicPr>
        <p:blipFill>
          <a:blip r:embed="rId2"/>
          <a:stretch>
            <a:fillRect/>
          </a:stretch>
        </p:blipFill>
        <p:spPr>
          <a:xfrm>
            <a:off x="2788024" y="1661007"/>
            <a:ext cx="6651811" cy="2229675"/>
          </a:xfrm>
          <a:prstGeom prst="rect">
            <a:avLst/>
          </a:prstGeom>
        </p:spPr>
      </p:pic>
    </p:spTree>
    <p:extLst>
      <p:ext uri="{BB962C8B-B14F-4D97-AF65-F5344CB8AC3E}">
        <p14:creationId xmlns:p14="http://schemas.microsoft.com/office/powerpoint/2010/main" val="32617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78805-DAFB-BB64-734D-E5A1800A424C}"/>
              </a:ext>
            </a:extLst>
          </p:cNvPr>
          <p:cNvSpPr>
            <a:spLocks noGrp="1"/>
          </p:cNvSpPr>
          <p:nvPr>
            <p:ph idx="1"/>
          </p:nvPr>
        </p:nvSpPr>
        <p:spPr>
          <a:xfrm>
            <a:off x="2589212" y="950259"/>
            <a:ext cx="8915400" cy="4960963"/>
          </a:xfrm>
        </p:spPr>
        <p:txBody>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err="1"/>
              <a:t>Get_vectorstore</a:t>
            </a:r>
            <a:r>
              <a:rPr lang="en-US" dirty="0"/>
              <a:t> function turns pieces of text into numerical representations called embeddings. It uses a specific language model called "</a:t>
            </a:r>
            <a:r>
              <a:rPr lang="en-US" dirty="0" err="1"/>
              <a:t>hkunlp</a:t>
            </a:r>
            <a:r>
              <a:rPr lang="en-US" dirty="0"/>
              <a:t>/instructor-xl" to generate these embeddings, capturing the meaning of the text. </a:t>
            </a:r>
          </a:p>
          <a:p>
            <a:pPr algn="just"/>
            <a:r>
              <a:rPr lang="en-US" dirty="0"/>
              <a:t>Then, it organizes these embeddings into a structure called a vector store using the FAISS library. This vector store allows for efficient searching and comparison of the embeddings, enabling tasks like finding similar text chunks based on their content.</a:t>
            </a:r>
            <a:endParaRPr lang="en-IN" dirty="0"/>
          </a:p>
        </p:txBody>
      </p:sp>
      <p:pic>
        <p:nvPicPr>
          <p:cNvPr id="6" name="Picture 5">
            <a:extLst>
              <a:ext uri="{FF2B5EF4-FFF2-40B4-BE49-F238E27FC236}">
                <a16:creationId xmlns:a16="http://schemas.microsoft.com/office/drawing/2014/main" id="{6AB9F677-8E6B-C99A-A535-D531E2228B14}"/>
              </a:ext>
            </a:extLst>
          </p:cNvPr>
          <p:cNvPicPr>
            <a:picLocks noChangeAspect="1"/>
          </p:cNvPicPr>
          <p:nvPr/>
        </p:nvPicPr>
        <p:blipFill>
          <a:blip r:embed="rId2"/>
          <a:stretch>
            <a:fillRect/>
          </a:stretch>
        </p:blipFill>
        <p:spPr>
          <a:xfrm>
            <a:off x="2784193" y="1099857"/>
            <a:ext cx="8720419" cy="1963271"/>
          </a:xfrm>
          <a:prstGeom prst="rect">
            <a:avLst/>
          </a:prstGeom>
        </p:spPr>
      </p:pic>
    </p:spTree>
    <p:extLst>
      <p:ext uri="{BB962C8B-B14F-4D97-AF65-F5344CB8AC3E}">
        <p14:creationId xmlns:p14="http://schemas.microsoft.com/office/powerpoint/2010/main" val="40156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0827-ACD0-57E1-AF22-76144B4B8AA2}"/>
              </a:ext>
            </a:extLst>
          </p:cNvPr>
          <p:cNvSpPr>
            <a:spLocks noGrp="1"/>
          </p:cNvSpPr>
          <p:nvPr>
            <p:ph type="title"/>
          </p:nvPr>
        </p:nvSpPr>
        <p:spPr>
          <a:xfrm>
            <a:off x="2592925" y="624110"/>
            <a:ext cx="8911687" cy="855066"/>
          </a:xfrm>
        </p:spPr>
        <p:txBody>
          <a:bodyPr>
            <a:normAutofit/>
          </a:bodyPr>
          <a:lstStyle/>
          <a:p>
            <a:r>
              <a:rPr lang="en-US" sz="4000" b="1" dirty="0"/>
              <a:t>Implementation</a:t>
            </a:r>
            <a:endParaRPr lang="en-IN" sz="4000" b="1" dirty="0"/>
          </a:p>
        </p:txBody>
      </p:sp>
      <p:sp>
        <p:nvSpPr>
          <p:cNvPr id="3" name="Content Placeholder 2">
            <a:extLst>
              <a:ext uri="{FF2B5EF4-FFF2-40B4-BE49-F238E27FC236}">
                <a16:creationId xmlns:a16="http://schemas.microsoft.com/office/drawing/2014/main" id="{3558B7C5-8FED-84D2-B8BA-A25FA93D4E20}"/>
              </a:ext>
            </a:extLst>
          </p:cNvPr>
          <p:cNvSpPr>
            <a:spLocks noGrp="1"/>
          </p:cNvSpPr>
          <p:nvPr>
            <p:ph idx="1"/>
          </p:nvPr>
        </p:nvSpPr>
        <p:spPr>
          <a:xfrm>
            <a:off x="2589212" y="1479176"/>
            <a:ext cx="8915400" cy="4432046"/>
          </a:xfrm>
        </p:spPr>
        <p:txBody>
          <a:bodyPr/>
          <a:lstStyle/>
          <a:p>
            <a:r>
              <a:rPr lang="en-US" b="1" dirty="0"/>
              <a:t>Algorithm/</a:t>
            </a:r>
            <a:r>
              <a:rPr lang="en-US" b="1" dirty="0" err="1"/>
              <a:t>PseudoCode</a:t>
            </a:r>
            <a:r>
              <a:rPr lang="en-US" b="1" dirty="0"/>
              <a:t>:</a:t>
            </a:r>
          </a:p>
          <a:p>
            <a:pPr marL="0" indent="0">
              <a:buNone/>
            </a:pPr>
            <a:r>
              <a:rPr lang="en-US" dirty="0"/>
              <a:t>Step-1: Start</a:t>
            </a:r>
          </a:p>
          <a:p>
            <a:pPr marL="0" indent="0">
              <a:buNone/>
            </a:pPr>
            <a:r>
              <a:rPr lang="en-IN" dirty="0"/>
              <a:t>Step-2. Input PDF Documents</a:t>
            </a:r>
          </a:p>
          <a:p>
            <a:pPr marL="0" indent="0">
              <a:buNone/>
            </a:pPr>
            <a:r>
              <a:rPr lang="en-IN" dirty="0"/>
              <a:t>Step-3. Text Extraction using PyPDF2</a:t>
            </a:r>
          </a:p>
          <a:p>
            <a:pPr marL="0" indent="0">
              <a:buNone/>
            </a:pPr>
            <a:r>
              <a:rPr lang="en-IN" dirty="0"/>
              <a:t>Step-4. Text Chunking with </a:t>
            </a:r>
            <a:r>
              <a:rPr lang="en-IN" dirty="0" err="1"/>
              <a:t>CharacterTextSplitter</a:t>
            </a:r>
            <a:endParaRPr lang="en-IN" dirty="0"/>
          </a:p>
          <a:p>
            <a:pPr marL="0" indent="0">
              <a:buNone/>
            </a:pPr>
            <a:r>
              <a:rPr lang="en-IN" dirty="0"/>
              <a:t>Step-5. Text Embeddings using </a:t>
            </a:r>
            <a:r>
              <a:rPr lang="en-IN" dirty="0" err="1"/>
              <a:t>HuggingFaceInstructEmbeddings</a:t>
            </a:r>
            <a:endParaRPr lang="en-IN" dirty="0"/>
          </a:p>
          <a:p>
            <a:pPr marL="0" indent="0">
              <a:buNone/>
            </a:pPr>
            <a:r>
              <a:rPr lang="en-IN" dirty="0"/>
              <a:t>Step-6. Vector Store with FAISS</a:t>
            </a:r>
          </a:p>
          <a:p>
            <a:pPr marL="0" indent="0">
              <a:buNone/>
            </a:pPr>
            <a:r>
              <a:rPr lang="en-IN" dirty="0"/>
              <a:t>Step-7. Conversational Retriever using </a:t>
            </a:r>
            <a:r>
              <a:rPr lang="en-IN" dirty="0" err="1"/>
              <a:t>RetrievalQA</a:t>
            </a:r>
            <a:r>
              <a:rPr lang="en-IN" dirty="0"/>
              <a:t> Chain</a:t>
            </a:r>
          </a:p>
          <a:p>
            <a:pPr marL="0" indent="0">
              <a:buNone/>
            </a:pPr>
            <a:r>
              <a:rPr lang="en-IN" dirty="0"/>
              <a:t>Step-8. User Query Processing</a:t>
            </a:r>
          </a:p>
          <a:p>
            <a:pPr marL="0" indent="0">
              <a:buNone/>
            </a:pPr>
            <a:r>
              <a:rPr lang="en-IN" dirty="0"/>
              <a:t>Step-9. Answer Display</a:t>
            </a:r>
          </a:p>
          <a:p>
            <a:pPr marL="0" indent="0">
              <a:buNone/>
            </a:pPr>
            <a:r>
              <a:rPr lang="en-IN" dirty="0"/>
              <a:t>Step-10: Stop</a:t>
            </a:r>
          </a:p>
        </p:txBody>
      </p:sp>
    </p:spTree>
    <p:extLst>
      <p:ext uri="{BB962C8B-B14F-4D97-AF65-F5344CB8AC3E}">
        <p14:creationId xmlns:p14="http://schemas.microsoft.com/office/powerpoint/2010/main" val="259183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0A2-EEDD-236B-C34E-894CD6D35B4F}"/>
              </a:ext>
            </a:extLst>
          </p:cNvPr>
          <p:cNvSpPr>
            <a:spLocks noGrp="1"/>
          </p:cNvSpPr>
          <p:nvPr>
            <p:ph type="title"/>
          </p:nvPr>
        </p:nvSpPr>
        <p:spPr>
          <a:xfrm>
            <a:off x="2592925" y="624110"/>
            <a:ext cx="8911687" cy="598515"/>
          </a:xfrm>
        </p:spPr>
        <p:txBody>
          <a:bodyPr>
            <a:noAutofit/>
          </a:bodyPr>
          <a:lstStyle/>
          <a:p>
            <a:r>
              <a:rPr lang="en-US" sz="4000" b="1" dirty="0"/>
              <a:t>Outline</a:t>
            </a:r>
          </a:p>
        </p:txBody>
      </p:sp>
      <p:sp>
        <p:nvSpPr>
          <p:cNvPr id="3" name="Content Placeholder 2">
            <a:extLst>
              <a:ext uri="{FF2B5EF4-FFF2-40B4-BE49-F238E27FC236}">
                <a16:creationId xmlns:a16="http://schemas.microsoft.com/office/drawing/2014/main" id="{32449002-578A-8581-EEE3-BC2ED8E559BA}"/>
              </a:ext>
            </a:extLst>
          </p:cNvPr>
          <p:cNvSpPr>
            <a:spLocks noGrp="1"/>
          </p:cNvSpPr>
          <p:nvPr>
            <p:ph idx="1"/>
          </p:nvPr>
        </p:nvSpPr>
        <p:spPr>
          <a:xfrm>
            <a:off x="2589212" y="1384550"/>
            <a:ext cx="8915400" cy="4688597"/>
          </a:xfrm>
        </p:spPr>
        <p:txBody>
          <a:bodyPr/>
          <a:lstStyle/>
          <a:p>
            <a:r>
              <a:rPr lang="en-US" dirty="0"/>
              <a:t>Introduction</a:t>
            </a:r>
          </a:p>
          <a:p>
            <a:r>
              <a:rPr lang="en-US" dirty="0"/>
              <a:t>Problem Statement</a:t>
            </a:r>
          </a:p>
          <a:p>
            <a:r>
              <a:rPr lang="en-US" dirty="0"/>
              <a:t>Workflow</a:t>
            </a:r>
          </a:p>
          <a:p>
            <a:r>
              <a:rPr lang="en-US" dirty="0"/>
              <a:t>Architecture</a:t>
            </a:r>
          </a:p>
          <a:p>
            <a:r>
              <a:rPr lang="en-US" dirty="0"/>
              <a:t>Dataset</a:t>
            </a:r>
          </a:p>
          <a:p>
            <a:r>
              <a:rPr lang="en-US" dirty="0"/>
              <a:t>Data Preprocessing</a:t>
            </a:r>
          </a:p>
          <a:p>
            <a:r>
              <a:rPr lang="en-US" dirty="0"/>
              <a:t>Implementation</a:t>
            </a:r>
          </a:p>
          <a:p>
            <a:r>
              <a:rPr lang="en-US" dirty="0"/>
              <a:t>Results</a:t>
            </a:r>
          </a:p>
          <a:p>
            <a:r>
              <a:rPr lang="en-US" dirty="0"/>
              <a:t>Project Management</a:t>
            </a:r>
          </a:p>
          <a:p>
            <a:r>
              <a:rPr lang="en-US" dirty="0"/>
              <a:t>References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34635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5590-DE7E-A794-CBAB-FBC110D02D04}"/>
              </a:ext>
            </a:extLst>
          </p:cNvPr>
          <p:cNvSpPr>
            <a:spLocks noGrp="1"/>
          </p:cNvSpPr>
          <p:nvPr>
            <p:ph type="title"/>
          </p:nvPr>
        </p:nvSpPr>
        <p:spPr/>
        <p:txBody>
          <a:bodyPr/>
          <a:lstStyle/>
          <a:p>
            <a:r>
              <a:rPr lang="en-IN" b="1" dirty="0"/>
              <a:t>Libraries Used:</a:t>
            </a:r>
          </a:p>
        </p:txBody>
      </p:sp>
      <p:graphicFrame>
        <p:nvGraphicFramePr>
          <p:cNvPr id="8" name="Content Placeholder 7">
            <a:extLst>
              <a:ext uri="{FF2B5EF4-FFF2-40B4-BE49-F238E27FC236}">
                <a16:creationId xmlns:a16="http://schemas.microsoft.com/office/drawing/2014/main" id="{C68CC2AD-455F-EDC7-375D-E6A5D46D2938}"/>
              </a:ext>
            </a:extLst>
          </p:cNvPr>
          <p:cNvGraphicFramePr>
            <a:graphicFrameLocks noGrp="1"/>
          </p:cNvGraphicFramePr>
          <p:nvPr>
            <p:ph idx="1"/>
            <p:extLst>
              <p:ext uri="{D42A27DB-BD31-4B8C-83A1-F6EECF244321}">
                <p14:modId xmlns:p14="http://schemas.microsoft.com/office/powerpoint/2010/main" val="2139035762"/>
              </p:ext>
            </p:extLst>
          </p:nvPr>
        </p:nvGraphicFramePr>
        <p:xfrm>
          <a:off x="2589213" y="1667434"/>
          <a:ext cx="8915400" cy="4566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281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C50-9DF8-A81A-BFC2-C2CE0FDD51E2}"/>
              </a:ext>
            </a:extLst>
          </p:cNvPr>
          <p:cNvSpPr>
            <a:spLocks noGrp="1"/>
          </p:cNvSpPr>
          <p:nvPr>
            <p:ph type="title"/>
          </p:nvPr>
        </p:nvSpPr>
        <p:spPr>
          <a:xfrm>
            <a:off x="2592925" y="624110"/>
            <a:ext cx="8911687" cy="693702"/>
          </a:xfrm>
        </p:spPr>
        <p:txBody>
          <a:bodyPr>
            <a:normAutofit fontScale="90000"/>
          </a:bodyPr>
          <a:lstStyle/>
          <a:p>
            <a:r>
              <a:rPr lang="en-IN" sz="4000" b="1" dirty="0"/>
              <a:t>Explanation of implementation</a:t>
            </a:r>
          </a:p>
        </p:txBody>
      </p:sp>
      <p:pic>
        <p:nvPicPr>
          <p:cNvPr id="5" name="Content Placeholder 4">
            <a:extLst>
              <a:ext uri="{FF2B5EF4-FFF2-40B4-BE49-F238E27FC236}">
                <a16:creationId xmlns:a16="http://schemas.microsoft.com/office/drawing/2014/main" id="{AD769F88-8F27-5A64-57BE-A6B2F20D6794}"/>
              </a:ext>
            </a:extLst>
          </p:cNvPr>
          <p:cNvPicPr>
            <a:picLocks noGrp="1" noChangeAspect="1"/>
          </p:cNvPicPr>
          <p:nvPr>
            <p:ph idx="1"/>
          </p:nvPr>
        </p:nvPicPr>
        <p:blipFill>
          <a:blip r:embed="rId2"/>
          <a:stretch>
            <a:fillRect/>
          </a:stretch>
        </p:blipFill>
        <p:spPr>
          <a:xfrm>
            <a:off x="1380565" y="1744975"/>
            <a:ext cx="9716059" cy="3350900"/>
          </a:xfrm>
        </p:spPr>
      </p:pic>
    </p:spTree>
    <p:extLst>
      <p:ext uri="{BB962C8B-B14F-4D97-AF65-F5344CB8AC3E}">
        <p14:creationId xmlns:p14="http://schemas.microsoft.com/office/powerpoint/2010/main" val="1070671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7679F-0910-DCA8-8F03-5BB54956765F}"/>
              </a:ext>
            </a:extLst>
          </p:cNvPr>
          <p:cNvSpPr>
            <a:spLocks noGrp="1"/>
          </p:cNvSpPr>
          <p:nvPr>
            <p:ph idx="1"/>
          </p:nvPr>
        </p:nvSpPr>
        <p:spPr>
          <a:xfrm>
            <a:off x="2579687" y="1304925"/>
            <a:ext cx="8915400" cy="4276725"/>
          </a:xfrm>
        </p:spPr>
        <p:txBody>
          <a:bodyPr>
            <a:normAutofit fontScale="92500" lnSpcReduction="10000"/>
          </a:bodyPr>
          <a:lstStyle/>
          <a:p>
            <a:pPr algn="just"/>
            <a:r>
              <a:rPr lang="en-US" dirty="0"/>
              <a:t>After data preprocessing we will create the above function which creates a </a:t>
            </a:r>
            <a:r>
              <a:rPr lang="en-US" dirty="0" err="1"/>
              <a:t>RetrievalQA</a:t>
            </a:r>
            <a:r>
              <a:rPr lang="en-US" dirty="0"/>
              <a:t> model (</a:t>
            </a:r>
            <a:r>
              <a:rPr lang="en-US" dirty="0" err="1"/>
              <a:t>qa_chain</a:t>
            </a:r>
            <a:r>
              <a:rPr lang="en-US" dirty="0"/>
              <a:t>) for conversational question-answering.</a:t>
            </a:r>
          </a:p>
          <a:p>
            <a:pPr algn="just"/>
            <a:r>
              <a:rPr lang="en-US" dirty="0"/>
              <a:t>It uses the Hugging Face language model (</a:t>
            </a:r>
            <a:r>
              <a:rPr lang="en-US" dirty="0" err="1"/>
              <a:t>llm</a:t>
            </a:r>
            <a:r>
              <a:rPr lang="en-US" dirty="0"/>
              <a:t>) for generating responses. using the specified repository ID ("</a:t>
            </a:r>
            <a:r>
              <a:rPr lang="en-US" dirty="0" err="1"/>
              <a:t>tiiuae</a:t>
            </a:r>
            <a:r>
              <a:rPr lang="en-US" dirty="0"/>
              <a:t>/falcon-7b-instruct") and model configuration parameters.</a:t>
            </a:r>
          </a:p>
          <a:p>
            <a:pPr algn="just"/>
            <a:r>
              <a:rPr lang="en-US" dirty="0"/>
              <a:t>Hugging Face is a platform that hosts a wide variety of pre-trained language models, including popular models like BERT, GPT-3, and more. These models can be accessed and used for various natural language processing tasks, such as text generation, summarization, translation, and question-answering.</a:t>
            </a:r>
          </a:p>
          <a:p>
            <a:pPr algn="just"/>
            <a:r>
              <a:rPr lang="en-US" dirty="0"/>
              <a:t>The model is configured with a temperature of 0.6, a maximum response length of 500 tokens, and a limit of 700 new tokens.</a:t>
            </a:r>
          </a:p>
          <a:p>
            <a:pPr algn="just"/>
            <a:r>
              <a:rPr lang="en-US" b="0" i="0" dirty="0">
                <a:solidFill>
                  <a:srgbClr val="374151"/>
                </a:solidFill>
                <a:effectLst/>
                <a:cs typeface="Calibri" panose="020F0502020204030204" pitchFamily="34" charset="0"/>
              </a:rPr>
              <a:t>Adjusting the temperature of a language model alters the level of creativity and coherence in the generated text.</a:t>
            </a:r>
            <a:r>
              <a:rPr lang="en-US" dirty="0">
                <a:solidFill>
                  <a:srgbClr val="374151"/>
                </a:solidFill>
                <a:latin typeface="Söhne"/>
                <a:cs typeface="Calibri" panose="020F0502020204030204" pitchFamily="34" charset="0"/>
              </a:rPr>
              <a:t> </a:t>
            </a:r>
            <a:r>
              <a:rPr lang="en-US" b="0" i="0" dirty="0">
                <a:solidFill>
                  <a:srgbClr val="374151"/>
                </a:solidFill>
                <a:effectLst/>
              </a:rPr>
              <a:t>Higher values foster more creative yet potentially erratic outputs, while lower values prioritize coherence but may lead to repetitive text.</a:t>
            </a:r>
            <a:endParaRPr lang="en-US" dirty="0">
              <a:cs typeface="Calibri" panose="020F0502020204030204" pitchFamily="34" charset="0"/>
            </a:endParaRP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92268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7679F-0910-DCA8-8F03-5BB54956765F}"/>
              </a:ext>
            </a:extLst>
          </p:cNvPr>
          <p:cNvSpPr>
            <a:spLocks noGrp="1"/>
          </p:cNvSpPr>
          <p:nvPr>
            <p:ph idx="1"/>
          </p:nvPr>
        </p:nvSpPr>
        <p:spPr>
          <a:xfrm>
            <a:off x="2636837" y="1423987"/>
            <a:ext cx="8915400" cy="4010025"/>
          </a:xfrm>
        </p:spPr>
        <p:txBody>
          <a:bodyPr>
            <a:normAutofit/>
          </a:bodyPr>
          <a:lstStyle/>
          <a:p>
            <a:pPr algn="just"/>
            <a:r>
              <a:rPr lang="en-US" b="0" i="0" dirty="0">
                <a:solidFill>
                  <a:srgbClr val="374151"/>
                </a:solidFill>
                <a:effectLst/>
              </a:rPr>
              <a:t>By restricting the output to 500 tokens, we are not only controlling the length of the generated text. </a:t>
            </a:r>
            <a:r>
              <a:rPr lang="en-US" dirty="0">
                <a:solidFill>
                  <a:srgbClr val="374151"/>
                </a:solidFill>
              </a:rPr>
              <a:t>B</a:t>
            </a:r>
            <a:r>
              <a:rPr lang="en-US" b="0" i="0" dirty="0">
                <a:solidFill>
                  <a:srgbClr val="374151"/>
                </a:solidFill>
                <a:effectLst/>
              </a:rPr>
              <a:t>ut also constraining the model's creativity to a certain extent, preventing it from producing an overwhelming or excessively verbose response.</a:t>
            </a:r>
            <a:endParaRPr lang="en-US" dirty="0"/>
          </a:p>
          <a:p>
            <a:pPr algn="just"/>
            <a:r>
              <a:rPr lang="en-US" dirty="0"/>
              <a:t>The </a:t>
            </a:r>
            <a:r>
              <a:rPr lang="en-US" dirty="0" err="1"/>
              <a:t>chain_type</a:t>
            </a:r>
            <a:r>
              <a:rPr lang="en-US" dirty="0"/>
              <a:t> is set to 'stuff,' indicating a generic type suitable for various questions and answers.</a:t>
            </a:r>
          </a:p>
          <a:p>
            <a:pPr algn="just"/>
            <a:r>
              <a:rPr lang="en-US" dirty="0"/>
              <a:t>The retriever database (</a:t>
            </a:r>
            <a:r>
              <a:rPr lang="en-US" dirty="0" err="1"/>
              <a:t>db</a:t>
            </a:r>
            <a:r>
              <a:rPr lang="en-US" dirty="0"/>
              <a:t>) is provided for similarity search.</a:t>
            </a:r>
          </a:p>
          <a:p>
            <a:pPr algn="just"/>
            <a:r>
              <a:rPr lang="en-US" dirty="0"/>
              <a:t>The </a:t>
            </a:r>
            <a:r>
              <a:rPr lang="en-US" dirty="0" err="1"/>
              <a:t>return_source_documents</a:t>
            </a:r>
            <a:r>
              <a:rPr lang="en-US" dirty="0"/>
              <a:t> parameter is a </a:t>
            </a:r>
            <a:r>
              <a:rPr lang="en-US" dirty="0" err="1"/>
              <a:t>boolean</a:t>
            </a:r>
            <a:r>
              <a:rPr lang="en-US" dirty="0"/>
              <a:t> flag indicating whether the system should return source documents during the conversation.</a:t>
            </a:r>
          </a:p>
          <a:p>
            <a:pPr algn="just"/>
            <a:r>
              <a:rPr lang="en-US" dirty="0"/>
              <a:t>The function returns the configured </a:t>
            </a:r>
            <a:r>
              <a:rPr lang="en-US" dirty="0" err="1"/>
              <a:t>RetrievalQA</a:t>
            </a:r>
            <a:r>
              <a:rPr lang="en-US" dirty="0"/>
              <a:t> model (</a:t>
            </a:r>
            <a:r>
              <a:rPr lang="en-US" dirty="0" err="1"/>
              <a:t>qa_chain</a:t>
            </a:r>
            <a:r>
              <a:rPr lang="en-US" dirty="0"/>
              <a:t>), which encapsulates the entire conversational question-answering system.</a:t>
            </a:r>
            <a:endParaRPr lang="en-IN" dirty="0"/>
          </a:p>
          <a:p>
            <a:endParaRPr lang="en-US" dirty="0"/>
          </a:p>
          <a:p>
            <a:endParaRPr lang="en-IN" dirty="0"/>
          </a:p>
          <a:p>
            <a:endParaRPr lang="en-IN" dirty="0"/>
          </a:p>
        </p:txBody>
      </p:sp>
    </p:spTree>
    <p:extLst>
      <p:ext uri="{BB962C8B-B14F-4D97-AF65-F5344CB8AC3E}">
        <p14:creationId xmlns:p14="http://schemas.microsoft.com/office/powerpoint/2010/main" val="213967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02A2A1-5E1D-3C5E-4EF1-6F61D1230D26}"/>
              </a:ext>
            </a:extLst>
          </p:cNvPr>
          <p:cNvPicPr>
            <a:picLocks noGrp="1" noChangeAspect="1"/>
          </p:cNvPicPr>
          <p:nvPr>
            <p:ph idx="1"/>
          </p:nvPr>
        </p:nvPicPr>
        <p:blipFill>
          <a:blip r:embed="rId2"/>
          <a:stretch>
            <a:fillRect/>
          </a:stretch>
        </p:blipFill>
        <p:spPr>
          <a:xfrm>
            <a:off x="2553354" y="1084729"/>
            <a:ext cx="8915400" cy="2689412"/>
          </a:xfrm>
        </p:spPr>
      </p:pic>
      <p:pic>
        <p:nvPicPr>
          <p:cNvPr id="7" name="Picture 6">
            <a:extLst>
              <a:ext uri="{FF2B5EF4-FFF2-40B4-BE49-F238E27FC236}">
                <a16:creationId xmlns:a16="http://schemas.microsoft.com/office/drawing/2014/main" id="{3DD8667C-C545-72E9-EB2D-3F18E01B5856}"/>
              </a:ext>
            </a:extLst>
          </p:cNvPr>
          <p:cNvPicPr>
            <a:picLocks noChangeAspect="1"/>
          </p:cNvPicPr>
          <p:nvPr/>
        </p:nvPicPr>
        <p:blipFill>
          <a:blip r:embed="rId3"/>
          <a:stretch>
            <a:fillRect/>
          </a:stretch>
        </p:blipFill>
        <p:spPr>
          <a:xfrm>
            <a:off x="2553354" y="3774141"/>
            <a:ext cx="8915400" cy="388654"/>
          </a:xfrm>
          <a:prstGeom prst="rect">
            <a:avLst/>
          </a:prstGeom>
        </p:spPr>
      </p:pic>
      <p:pic>
        <p:nvPicPr>
          <p:cNvPr id="9" name="Picture 8">
            <a:extLst>
              <a:ext uri="{FF2B5EF4-FFF2-40B4-BE49-F238E27FC236}">
                <a16:creationId xmlns:a16="http://schemas.microsoft.com/office/drawing/2014/main" id="{771E91B1-FBA6-DCA8-ECDC-E879E6C6027D}"/>
              </a:ext>
            </a:extLst>
          </p:cNvPr>
          <p:cNvPicPr>
            <a:picLocks noChangeAspect="1"/>
          </p:cNvPicPr>
          <p:nvPr/>
        </p:nvPicPr>
        <p:blipFill>
          <a:blip r:embed="rId4"/>
          <a:stretch>
            <a:fillRect/>
          </a:stretch>
        </p:blipFill>
        <p:spPr>
          <a:xfrm>
            <a:off x="2553355" y="4162795"/>
            <a:ext cx="8915400" cy="1664771"/>
          </a:xfrm>
          <a:prstGeom prst="rect">
            <a:avLst/>
          </a:prstGeom>
        </p:spPr>
      </p:pic>
    </p:spTree>
    <p:extLst>
      <p:ext uri="{BB962C8B-B14F-4D97-AF65-F5344CB8AC3E}">
        <p14:creationId xmlns:p14="http://schemas.microsoft.com/office/powerpoint/2010/main" val="293787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CEEB5-B0EB-0D02-C69B-9B405714FAD4}"/>
              </a:ext>
            </a:extLst>
          </p:cNvPr>
          <p:cNvSpPr>
            <a:spLocks noGrp="1"/>
          </p:cNvSpPr>
          <p:nvPr>
            <p:ph idx="1"/>
          </p:nvPr>
        </p:nvSpPr>
        <p:spPr>
          <a:xfrm>
            <a:off x="2978524" y="1024718"/>
            <a:ext cx="8411788" cy="4808563"/>
          </a:xfrm>
        </p:spPr>
        <p:txBody>
          <a:bodyPr>
            <a:normAutofit/>
          </a:bodyPr>
          <a:lstStyle/>
          <a:p>
            <a:pPr algn="just"/>
            <a:endParaRPr lang="en-US" sz="2200" dirty="0"/>
          </a:p>
          <a:p>
            <a:pPr algn="just"/>
            <a:endParaRPr lang="en-US" sz="2200" dirty="0"/>
          </a:p>
          <a:p>
            <a:pPr algn="just"/>
            <a:r>
              <a:rPr lang="en-US" dirty="0"/>
              <a:t>The </a:t>
            </a:r>
            <a:r>
              <a:rPr lang="en-US" dirty="0" err="1"/>
              <a:t>get_pdf_text</a:t>
            </a:r>
            <a:r>
              <a:rPr lang="en-US" dirty="0"/>
              <a:t> function extracts text content from the specified PDF document(s) stored in the </a:t>
            </a:r>
            <a:r>
              <a:rPr lang="en-US" dirty="0" err="1"/>
              <a:t>path_to_pdf</a:t>
            </a:r>
            <a:r>
              <a:rPr lang="en-US" dirty="0"/>
              <a:t> variable, resulting in the variable </a:t>
            </a:r>
            <a:r>
              <a:rPr lang="en-US" dirty="0" err="1"/>
              <a:t>raw_text</a:t>
            </a:r>
            <a:r>
              <a:rPr lang="en-US" dirty="0"/>
              <a:t>.</a:t>
            </a:r>
          </a:p>
          <a:p>
            <a:pPr algn="just"/>
            <a:r>
              <a:rPr lang="en-US" dirty="0"/>
              <a:t>The </a:t>
            </a:r>
            <a:r>
              <a:rPr lang="en-US" dirty="0" err="1"/>
              <a:t>get_text_chunks</a:t>
            </a:r>
            <a:r>
              <a:rPr lang="en-US" dirty="0"/>
              <a:t> function divides the raw text into overlapping chunks with a defined size and overlap, creating a list of text chunks stored in the variable </a:t>
            </a:r>
            <a:r>
              <a:rPr lang="en-US" dirty="0" err="1"/>
              <a:t>text_chunks</a:t>
            </a:r>
            <a:r>
              <a:rPr lang="en-US" dirty="0"/>
              <a:t>.</a:t>
            </a:r>
          </a:p>
          <a:p>
            <a:pPr algn="just"/>
            <a:r>
              <a:rPr lang="en-US" dirty="0"/>
              <a:t>The </a:t>
            </a:r>
            <a:r>
              <a:rPr lang="en-US" dirty="0" err="1"/>
              <a:t>get_vectorstore</a:t>
            </a:r>
            <a:r>
              <a:rPr lang="en-US" dirty="0"/>
              <a:t> function generates embeddings for the text chunks using a pre-trained language model (Hugging Face Instructor XL). These embeddings are used to create a vector store (</a:t>
            </a:r>
            <a:r>
              <a:rPr lang="en-US" dirty="0" err="1"/>
              <a:t>vectorstore</a:t>
            </a:r>
            <a:r>
              <a:rPr lang="en-US" dirty="0"/>
              <a:t>).</a:t>
            </a:r>
          </a:p>
        </p:txBody>
      </p:sp>
    </p:spTree>
    <p:extLst>
      <p:ext uri="{BB962C8B-B14F-4D97-AF65-F5344CB8AC3E}">
        <p14:creationId xmlns:p14="http://schemas.microsoft.com/office/powerpoint/2010/main" val="2678047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CB0B9-968A-542D-BDAF-64D6168D9461}"/>
              </a:ext>
            </a:extLst>
          </p:cNvPr>
          <p:cNvSpPr>
            <a:spLocks noGrp="1"/>
          </p:cNvSpPr>
          <p:nvPr>
            <p:ph idx="1"/>
          </p:nvPr>
        </p:nvSpPr>
        <p:spPr>
          <a:xfrm>
            <a:off x="2627312" y="1724025"/>
            <a:ext cx="8915400" cy="3777622"/>
          </a:xfrm>
        </p:spPr>
        <p:txBody>
          <a:bodyPr/>
          <a:lstStyle/>
          <a:p>
            <a:pPr algn="just"/>
            <a:r>
              <a:rPr lang="en-US" dirty="0"/>
              <a:t>The vector store is converted into a retriever database (</a:t>
            </a:r>
            <a:r>
              <a:rPr lang="en-US" dirty="0" err="1"/>
              <a:t>db</a:t>
            </a:r>
            <a:r>
              <a:rPr lang="en-US" dirty="0"/>
              <a:t>) capable of performing similarity searches. The </a:t>
            </a:r>
            <a:r>
              <a:rPr lang="en-US" dirty="0" err="1"/>
              <a:t>search_kwargs</a:t>
            </a:r>
            <a:r>
              <a:rPr lang="en-US" dirty="0"/>
              <a:t>={'k': 3} parameter indicates that the system should retrieve the top 3 most similar vectors during a search.</a:t>
            </a:r>
          </a:p>
          <a:p>
            <a:pPr algn="just"/>
            <a:r>
              <a:rPr lang="en-US" dirty="0"/>
              <a:t>The </a:t>
            </a:r>
            <a:r>
              <a:rPr lang="en-US" dirty="0" err="1"/>
              <a:t>retrieval_qa_chain</a:t>
            </a:r>
            <a:r>
              <a:rPr lang="en-US" dirty="0"/>
              <a:t> function initializes a conversational question-answering system using a Hugging Face language model and the retriever database. The True argument for </a:t>
            </a:r>
            <a:r>
              <a:rPr lang="en-US" dirty="0" err="1"/>
              <a:t>return_source_documents</a:t>
            </a:r>
            <a:r>
              <a:rPr lang="en-US" dirty="0"/>
              <a:t> indicates that the system should return the source documents during the conversation.</a:t>
            </a:r>
          </a:p>
          <a:p>
            <a:pPr algn="just"/>
            <a:r>
              <a:rPr lang="en-US" dirty="0"/>
              <a:t>The code enters a loop where the user can input queries. If the query is "exit," the loop breaks; otherwise, the system processes the query using the initialized conversational question-answering system (bot). The system's response and the reference source documents are then printed.</a:t>
            </a:r>
            <a:endParaRPr lang="en-IN" dirty="0"/>
          </a:p>
          <a:p>
            <a:endParaRPr lang="en-IN" dirty="0"/>
          </a:p>
        </p:txBody>
      </p:sp>
    </p:spTree>
    <p:extLst>
      <p:ext uri="{BB962C8B-B14F-4D97-AF65-F5344CB8AC3E}">
        <p14:creationId xmlns:p14="http://schemas.microsoft.com/office/powerpoint/2010/main" val="246785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1F38-9AB6-016B-DEF0-161988C13AAF}"/>
              </a:ext>
            </a:extLst>
          </p:cNvPr>
          <p:cNvSpPr>
            <a:spLocks noGrp="1"/>
          </p:cNvSpPr>
          <p:nvPr>
            <p:ph type="title"/>
          </p:nvPr>
        </p:nvSpPr>
        <p:spPr>
          <a:xfrm>
            <a:off x="2193550" y="595535"/>
            <a:ext cx="8911687" cy="1280890"/>
          </a:xfrm>
        </p:spPr>
        <p:txBody>
          <a:bodyPr/>
          <a:lstStyle/>
          <a:p>
            <a:r>
              <a:rPr lang="en-IN" b="1" dirty="0"/>
              <a:t>Results:</a:t>
            </a:r>
          </a:p>
        </p:txBody>
      </p:sp>
      <p:sp>
        <p:nvSpPr>
          <p:cNvPr id="3" name="Content Placeholder 2">
            <a:extLst>
              <a:ext uri="{FF2B5EF4-FFF2-40B4-BE49-F238E27FC236}">
                <a16:creationId xmlns:a16="http://schemas.microsoft.com/office/drawing/2014/main" id="{93D1E82F-BB39-898C-44F5-DF24FB9D317B}"/>
              </a:ext>
            </a:extLst>
          </p:cNvPr>
          <p:cNvSpPr>
            <a:spLocks noGrp="1"/>
          </p:cNvSpPr>
          <p:nvPr>
            <p:ph idx="1"/>
          </p:nvPr>
        </p:nvSpPr>
        <p:spPr>
          <a:xfrm>
            <a:off x="2350433" y="1470212"/>
            <a:ext cx="8915400" cy="4441010"/>
          </a:xfrm>
        </p:spPr>
        <p:txBody>
          <a:bodyPr/>
          <a:lstStyle/>
          <a:p>
            <a:pPr marL="0" indent="0">
              <a:buNone/>
            </a:pPr>
            <a:r>
              <a:rPr lang="en-IN" dirty="0"/>
              <a:t>When we enter query to give the diet plan we get the result as below :</a:t>
            </a:r>
          </a:p>
          <a:p>
            <a:endParaRPr lang="en-IN" dirty="0"/>
          </a:p>
          <a:p>
            <a:pPr marL="0" indent="0">
              <a:buNone/>
            </a:pPr>
            <a:endParaRPr lang="en-IN" dirty="0"/>
          </a:p>
        </p:txBody>
      </p:sp>
      <p:pic>
        <p:nvPicPr>
          <p:cNvPr id="4" name="Picture 3">
            <a:extLst>
              <a:ext uri="{FF2B5EF4-FFF2-40B4-BE49-F238E27FC236}">
                <a16:creationId xmlns:a16="http://schemas.microsoft.com/office/drawing/2014/main" id="{914DA877-DD86-8801-7A49-9377239D5892}"/>
              </a:ext>
            </a:extLst>
          </p:cNvPr>
          <p:cNvPicPr>
            <a:picLocks noChangeAspect="1"/>
          </p:cNvPicPr>
          <p:nvPr/>
        </p:nvPicPr>
        <p:blipFill>
          <a:blip r:embed="rId2"/>
          <a:stretch>
            <a:fillRect/>
          </a:stretch>
        </p:blipFill>
        <p:spPr>
          <a:xfrm>
            <a:off x="2350433" y="2095500"/>
            <a:ext cx="9072283" cy="4246406"/>
          </a:xfrm>
          <a:prstGeom prst="rect">
            <a:avLst/>
          </a:prstGeom>
        </p:spPr>
      </p:pic>
    </p:spTree>
    <p:extLst>
      <p:ext uri="{BB962C8B-B14F-4D97-AF65-F5344CB8AC3E}">
        <p14:creationId xmlns:p14="http://schemas.microsoft.com/office/powerpoint/2010/main" val="1037113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4B58E-8274-4A39-8D8D-7A62A8A4CDB8}"/>
              </a:ext>
            </a:extLst>
          </p:cNvPr>
          <p:cNvSpPr>
            <a:spLocks noGrp="1"/>
          </p:cNvSpPr>
          <p:nvPr>
            <p:ph idx="1"/>
          </p:nvPr>
        </p:nvSpPr>
        <p:spPr>
          <a:xfrm>
            <a:off x="1827212" y="1108143"/>
            <a:ext cx="8915400" cy="4960963"/>
          </a:xfrm>
        </p:spPr>
        <p:txBody>
          <a:bodyPr/>
          <a:lstStyle/>
          <a:p>
            <a:r>
              <a:rPr lang="en-IN" dirty="0"/>
              <a:t>Result - 2 </a:t>
            </a:r>
            <a:br>
              <a:rPr lang="en-IN" dirty="0"/>
            </a:br>
            <a:r>
              <a:rPr lang="en-IN" dirty="0"/>
              <a:t>When I ask to suggest me exercises to stay fit it gives the following result</a:t>
            </a:r>
          </a:p>
          <a:p>
            <a:pPr marL="0" indent="0">
              <a:buNone/>
            </a:pPr>
            <a:endParaRPr lang="en-IN" dirty="0"/>
          </a:p>
        </p:txBody>
      </p:sp>
      <p:pic>
        <p:nvPicPr>
          <p:cNvPr id="5" name="Picture 4">
            <a:extLst>
              <a:ext uri="{FF2B5EF4-FFF2-40B4-BE49-F238E27FC236}">
                <a16:creationId xmlns:a16="http://schemas.microsoft.com/office/drawing/2014/main" id="{551A6E5B-4E14-6EE2-7A4D-420D7E1D70B2}"/>
              </a:ext>
            </a:extLst>
          </p:cNvPr>
          <p:cNvPicPr>
            <a:picLocks noChangeAspect="1"/>
          </p:cNvPicPr>
          <p:nvPr/>
        </p:nvPicPr>
        <p:blipFill>
          <a:blip r:embed="rId2"/>
          <a:stretch>
            <a:fillRect/>
          </a:stretch>
        </p:blipFill>
        <p:spPr>
          <a:xfrm>
            <a:off x="1900518" y="1846728"/>
            <a:ext cx="9807389" cy="4222378"/>
          </a:xfrm>
          <a:prstGeom prst="rect">
            <a:avLst/>
          </a:prstGeom>
        </p:spPr>
      </p:pic>
    </p:spTree>
    <p:extLst>
      <p:ext uri="{BB962C8B-B14F-4D97-AF65-F5344CB8AC3E}">
        <p14:creationId xmlns:p14="http://schemas.microsoft.com/office/powerpoint/2010/main" val="108537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A02F4-0939-6A13-B647-7D435A91885B}"/>
              </a:ext>
            </a:extLst>
          </p:cNvPr>
          <p:cNvSpPr>
            <a:spLocks noGrp="1"/>
          </p:cNvSpPr>
          <p:nvPr>
            <p:ph idx="1"/>
          </p:nvPr>
        </p:nvSpPr>
        <p:spPr>
          <a:xfrm>
            <a:off x="2052918" y="717176"/>
            <a:ext cx="8915400" cy="5194046"/>
          </a:xfrm>
        </p:spPr>
        <p:txBody>
          <a:bodyPr/>
          <a:lstStyle/>
          <a:p>
            <a:r>
              <a:rPr lang="en-IN" dirty="0"/>
              <a:t>Result -3</a:t>
            </a:r>
          </a:p>
          <a:p>
            <a:pPr marL="0" indent="0">
              <a:buNone/>
            </a:pPr>
            <a:r>
              <a:rPr lang="en-IN" dirty="0"/>
              <a:t>When I ask how to maintain a healthy life style it gives the following result</a:t>
            </a:r>
          </a:p>
          <a:p>
            <a:pPr marL="0" indent="0">
              <a:buNone/>
            </a:pPr>
            <a:endParaRPr lang="en-IN" dirty="0"/>
          </a:p>
        </p:txBody>
      </p:sp>
      <p:pic>
        <p:nvPicPr>
          <p:cNvPr id="5" name="Picture 4">
            <a:extLst>
              <a:ext uri="{FF2B5EF4-FFF2-40B4-BE49-F238E27FC236}">
                <a16:creationId xmlns:a16="http://schemas.microsoft.com/office/drawing/2014/main" id="{58EBFD9F-B55E-70D4-F014-816F5DD85D74}"/>
              </a:ext>
            </a:extLst>
          </p:cNvPr>
          <p:cNvPicPr>
            <a:picLocks noChangeAspect="1"/>
          </p:cNvPicPr>
          <p:nvPr/>
        </p:nvPicPr>
        <p:blipFill>
          <a:blip r:embed="rId2"/>
          <a:stretch>
            <a:fillRect/>
          </a:stretch>
        </p:blipFill>
        <p:spPr>
          <a:xfrm>
            <a:off x="2052918" y="1559860"/>
            <a:ext cx="9451694" cy="4351362"/>
          </a:xfrm>
          <a:prstGeom prst="rect">
            <a:avLst/>
          </a:prstGeom>
        </p:spPr>
      </p:pic>
    </p:spTree>
    <p:extLst>
      <p:ext uri="{BB962C8B-B14F-4D97-AF65-F5344CB8AC3E}">
        <p14:creationId xmlns:p14="http://schemas.microsoft.com/office/powerpoint/2010/main" val="332172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7C21-711B-A35A-4A5A-50A337E476DE}"/>
              </a:ext>
            </a:extLst>
          </p:cNvPr>
          <p:cNvSpPr>
            <a:spLocks noGrp="1"/>
          </p:cNvSpPr>
          <p:nvPr>
            <p:ph type="title"/>
          </p:nvPr>
        </p:nvSpPr>
        <p:spPr/>
        <p:txBody>
          <a:bodyPr>
            <a:normAutofit/>
          </a:bodyPr>
          <a:lstStyle/>
          <a:p>
            <a:r>
              <a:rPr lang="en-IN" sz="4000" b="1" dirty="0"/>
              <a:t>Introduction</a:t>
            </a:r>
          </a:p>
        </p:txBody>
      </p:sp>
      <p:sp>
        <p:nvSpPr>
          <p:cNvPr id="3" name="Content Placeholder 2">
            <a:extLst>
              <a:ext uri="{FF2B5EF4-FFF2-40B4-BE49-F238E27FC236}">
                <a16:creationId xmlns:a16="http://schemas.microsoft.com/office/drawing/2014/main" id="{8A965600-D741-21A7-0E41-D4BF24CCF81C}"/>
              </a:ext>
            </a:extLst>
          </p:cNvPr>
          <p:cNvSpPr>
            <a:spLocks noGrp="1"/>
          </p:cNvSpPr>
          <p:nvPr>
            <p:ph idx="1"/>
          </p:nvPr>
        </p:nvSpPr>
        <p:spPr>
          <a:xfrm>
            <a:off x="1767155" y="1654139"/>
            <a:ext cx="9129442" cy="4952144"/>
          </a:xfrm>
        </p:spPr>
        <p:txBody>
          <a:bodyPr>
            <a:noAutofit/>
          </a:bodyPr>
          <a:lstStyle/>
          <a:p>
            <a:pPr algn="just"/>
            <a:r>
              <a:rPr lang="en-US" sz="2400" dirty="0"/>
              <a:t>Growing attention to health and fitness in our fast-paced culture has created a need for individualized solutions.</a:t>
            </a:r>
          </a:p>
          <a:p>
            <a:pPr algn="just"/>
            <a:r>
              <a:rPr lang="en-US" sz="2400" dirty="0"/>
              <a:t>Yet many people do not have the time or resources to address this issue, therefore creative and practical solutions are needed.</a:t>
            </a:r>
          </a:p>
          <a:p>
            <a:pPr algn="just"/>
            <a:r>
              <a:rPr lang="en-US" sz="2400" dirty="0"/>
              <a:t>In order to enable users to attain their fitness and health objectives by making well-informed decisions and improving their general well-being, our project aims to create a virtual personal </a:t>
            </a:r>
            <a:r>
              <a:rPr lang="en-US" sz="2400" dirty="0" err="1"/>
              <a:t>traine</a:t>
            </a:r>
            <a:r>
              <a:rPr lang="en-US" sz="2400" dirty="0"/>
              <a:t> .</a:t>
            </a:r>
          </a:p>
          <a:p>
            <a:pPr algn="just"/>
            <a:r>
              <a:rPr lang="en-US" sz="2400" dirty="0"/>
              <a:t>We uses Natural Language Processing (NLP) and Artificial Intelligence (AI) to present tailored diet and exercise recommendations.</a:t>
            </a:r>
            <a:endParaRPr lang="en-IN" sz="2400" dirty="0"/>
          </a:p>
          <a:p>
            <a:endParaRPr lang="en-IN" dirty="0"/>
          </a:p>
        </p:txBody>
      </p:sp>
    </p:spTree>
    <p:extLst>
      <p:ext uri="{BB962C8B-B14F-4D97-AF65-F5344CB8AC3E}">
        <p14:creationId xmlns:p14="http://schemas.microsoft.com/office/powerpoint/2010/main" val="2057532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178BA-9D33-3FE9-1FB5-DABA09BADD49}"/>
              </a:ext>
            </a:extLst>
          </p:cNvPr>
          <p:cNvSpPr>
            <a:spLocks noGrp="1"/>
          </p:cNvSpPr>
          <p:nvPr>
            <p:ph idx="1"/>
          </p:nvPr>
        </p:nvSpPr>
        <p:spPr>
          <a:xfrm>
            <a:off x="2589212" y="1219200"/>
            <a:ext cx="8915400" cy="4692022"/>
          </a:xfrm>
        </p:spPr>
        <p:txBody>
          <a:bodyPr/>
          <a:lstStyle/>
          <a:p>
            <a:r>
              <a:rPr lang="en-IN" dirty="0"/>
              <a:t>Result -4:</a:t>
            </a:r>
          </a:p>
          <a:p>
            <a:pPr marL="0" indent="0">
              <a:buNone/>
            </a:pPr>
            <a:r>
              <a:rPr lang="en-IN" dirty="0"/>
              <a:t>If we enter exit the bot stops executing and gets terminated.</a:t>
            </a:r>
          </a:p>
          <a:p>
            <a:pPr marL="0" indent="0">
              <a:buNone/>
            </a:pPr>
            <a:endParaRPr lang="en-IN" dirty="0"/>
          </a:p>
        </p:txBody>
      </p:sp>
      <p:pic>
        <p:nvPicPr>
          <p:cNvPr id="5" name="Picture 4">
            <a:extLst>
              <a:ext uri="{FF2B5EF4-FFF2-40B4-BE49-F238E27FC236}">
                <a16:creationId xmlns:a16="http://schemas.microsoft.com/office/drawing/2014/main" id="{FC764125-5CC4-00F7-0B55-EE2175E4D383}"/>
              </a:ext>
            </a:extLst>
          </p:cNvPr>
          <p:cNvPicPr>
            <a:picLocks noChangeAspect="1"/>
          </p:cNvPicPr>
          <p:nvPr/>
        </p:nvPicPr>
        <p:blipFill>
          <a:blip r:embed="rId2"/>
          <a:stretch>
            <a:fillRect/>
          </a:stretch>
        </p:blipFill>
        <p:spPr>
          <a:xfrm>
            <a:off x="2589213" y="2339788"/>
            <a:ext cx="7280928" cy="2277035"/>
          </a:xfrm>
          <a:prstGeom prst="rect">
            <a:avLst/>
          </a:prstGeom>
        </p:spPr>
      </p:pic>
    </p:spTree>
    <p:extLst>
      <p:ext uri="{BB962C8B-B14F-4D97-AF65-F5344CB8AC3E}">
        <p14:creationId xmlns:p14="http://schemas.microsoft.com/office/powerpoint/2010/main" val="820725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AB77-2F0D-F0EE-8302-3489A0318029}"/>
              </a:ext>
            </a:extLst>
          </p:cNvPr>
          <p:cNvSpPr>
            <a:spLocks noGrp="1"/>
          </p:cNvSpPr>
          <p:nvPr>
            <p:ph type="title"/>
          </p:nvPr>
        </p:nvSpPr>
        <p:spPr/>
        <p:txBody>
          <a:bodyPr/>
          <a:lstStyle/>
          <a:p>
            <a:r>
              <a:rPr lang="en-IN" b="1" dirty="0"/>
              <a:t>Project Management:</a:t>
            </a:r>
          </a:p>
        </p:txBody>
      </p:sp>
      <p:sp>
        <p:nvSpPr>
          <p:cNvPr id="3" name="Content Placeholder 2">
            <a:extLst>
              <a:ext uri="{FF2B5EF4-FFF2-40B4-BE49-F238E27FC236}">
                <a16:creationId xmlns:a16="http://schemas.microsoft.com/office/drawing/2014/main" id="{5588E185-5667-F38C-0681-3A9828EF253E}"/>
              </a:ext>
            </a:extLst>
          </p:cNvPr>
          <p:cNvSpPr>
            <a:spLocks noGrp="1"/>
          </p:cNvSpPr>
          <p:nvPr>
            <p:ph idx="1"/>
          </p:nvPr>
        </p:nvSpPr>
        <p:spPr>
          <a:xfrm>
            <a:off x="832207" y="1366463"/>
            <a:ext cx="10672405" cy="4544759"/>
          </a:xfrm>
        </p:spPr>
        <p:txBody>
          <a:bodyPr/>
          <a:lstStyle/>
          <a:p>
            <a:pPr algn="just"/>
            <a:r>
              <a:rPr lang="en-IN" sz="1400" dirty="0"/>
              <a:t>The main work of our project lies on collection of data for the creation of dataset by surfing various sites and extracting useful information from them and preprocessing the raw data and for the implementation we have compared various language models and selecting the best language model for our implementation.</a:t>
            </a:r>
          </a:p>
          <a:p>
            <a:endParaRPr lang="en-IN" dirty="0"/>
          </a:p>
        </p:txBody>
      </p:sp>
      <p:graphicFrame>
        <p:nvGraphicFramePr>
          <p:cNvPr id="5" name="Table 4">
            <a:extLst>
              <a:ext uri="{FF2B5EF4-FFF2-40B4-BE49-F238E27FC236}">
                <a16:creationId xmlns:a16="http://schemas.microsoft.com/office/drawing/2014/main" id="{60D10988-D7CD-5C2B-6EF5-BB03C87061A2}"/>
              </a:ext>
            </a:extLst>
          </p:cNvPr>
          <p:cNvGraphicFramePr>
            <a:graphicFrameLocks noGrp="1"/>
          </p:cNvGraphicFramePr>
          <p:nvPr>
            <p:extLst>
              <p:ext uri="{D42A27DB-BD31-4B8C-83A1-F6EECF244321}">
                <p14:modId xmlns:p14="http://schemas.microsoft.com/office/powerpoint/2010/main" val="1794187944"/>
              </p:ext>
            </p:extLst>
          </p:nvPr>
        </p:nvGraphicFramePr>
        <p:xfrm>
          <a:off x="1150706" y="2229493"/>
          <a:ext cx="9698805" cy="3763242"/>
        </p:xfrm>
        <a:graphic>
          <a:graphicData uri="http://schemas.openxmlformats.org/drawingml/2006/table">
            <a:tbl>
              <a:tblPr firstRow="1" bandRow="1">
                <a:tableStyleId>{5C22544A-7EE6-4342-B048-85BDC9FD1C3A}</a:tableStyleId>
              </a:tblPr>
              <a:tblGrid>
                <a:gridCol w="2044558">
                  <a:extLst>
                    <a:ext uri="{9D8B030D-6E8A-4147-A177-3AD203B41FA5}">
                      <a16:colId xmlns:a16="http://schemas.microsoft.com/office/drawing/2014/main" val="2990823673"/>
                    </a:ext>
                  </a:extLst>
                </a:gridCol>
                <a:gridCol w="5691883">
                  <a:extLst>
                    <a:ext uri="{9D8B030D-6E8A-4147-A177-3AD203B41FA5}">
                      <a16:colId xmlns:a16="http://schemas.microsoft.com/office/drawing/2014/main" val="2606734992"/>
                    </a:ext>
                  </a:extLst>
                </a:gridCol>
                <a:gridCol w="1962364">
                  <a:extLst>
                    <a:ext uri="{9D8B030D-6E8A-4147-A177-3AD203B41FA5}">
                      <a16:colId xmlns:a16="http://schemas.microsoft.com/office/drawing/2014/main" val="694867190"/>
                    </a:ext>
                  </a:extLst>
                </a:gridCol>
              </a:tblGrid>
              <a:tr h="352345">
                <a:tc>
                  <a:txBody>
                    <a:bodyPr/>
                    <a:lstStyle/>
                    <a:p>
                      <a:r>
                        <a:rPr lang="en-US" sz="1400" dirty="0"/>
                        <a:t>Member</a:t>
                      </a:r>
                    </a:p>
                  </a:txBody>
                  <a:tcPr/>
                </a:tc>
                <a:tc>
                  <a:txBody>
                    <a:bodyPr/>
                    <a:lstStyle/>
                    <a:p>
                      <a:r>
                        <a:rPr lang="en-US" sz="1400" dirty="0"/>
                        <a:t>Task Worked on</a:t>
                      </a:r>
                    </a:p>
                  </a:txBody>
                  <a:tcPr/>
                </a:tc>
                <a:tc>
                  <a:txBody>
                    <a:bodyPr/>
                    <a:lstStyle/>
                    <a:p>
                      <a:r>
                        <a:rPr lang="en-US" sz="1400" dirty="0" err="1"/>
                        <a:t>Contribtion</a:t>
                      </a:r>
                      <a:endParaRPr lang="en-US" sz="1400" dirty="0"/>
                    </a:p>
                  </a:txBody>
                  <a:tcPr/>
                </a:tc>
                <a:extLst>
                  <a:ext uri="{0D108BD9-81ED-4DB2-BD59-A6C34878D82A}">
                    <a16:rowId xmlns:a16="http://schemas.microsoft.com/office/drawing/2014/main" val="2610092736"/>
                  </a:ext>
                </a:extLst>
              </a:tr>
              <a:tr h="1057034">
                <a:tc>
                  <a:txBody>
                    <a:bodyPr/>
                    <a:lstStyle/>
                    <a:p>
                      <a:r>
                        <a:rPr lang="en-US" sz="1400" dirty="0" err="1"/>
                        <a:t>Himaja</a:t>
                      </a:r>
                      <a:r>
                        <a:rPr lang="en-US" sz="1400" dirty="0"/>
                        <a:t> </a:t>
                      </a:r>
                    </a:p>
                  </a:txBody>
                  <a:tcPr/>
                </a:tc>
                <a:tc>
                  <a:txBody>
                    <a:bodyPr/>
                    <a:lstStyle/>
                    <a:p>
                      <a:pPr marL="285750" indent="-285750">
                        <a:buFont typeface="Arial" panose="020B0604020202020204" pitchFamily="34" charset="0"/>
                        <a:buChar char="•"/>
                      </a:pPr>
                      <a:r>
                        <a:rPr lang="en-US" sz="1400" dirty="0"/>
                        <a:t>Data preprocessing and chunk texts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Data collection related to “for Maintaining a Healthy </a:t>
                      </a:r>
                      <a:r>
                        <a:rPr lang="en-US" sz="1400" dirty="0" err="1"/>
                        <a:t>Lifestyles”s</a:t>
                      </a:r>
                      <a:endParaRPr lang="en-US" sz="1400" dirty="0"/>
                    </a:p>
                  </a:txBody>
                  <a:tcPr/>
                </a:tc>
                <a:tc>
                  <a:txBody>
                    <a:bodyPr/>
                    <a:lstStyle/>
                    <a:p>
                      <a:r>
                        <a:rPr lang="en-US" sz="1600" dirty="0"/>
                        <a:t>100%</a:t>
                      </a:r>
                    </a:p>
                    <a:p>
                      <a:endParaRPr lang="en-US" sz="1600" dirty="0"/>
                    </a:p>
                    <a:p>
                      <a:r>
                        <a:rPr lang="en-US" sz="1600" dirty="0"/>
                        <a:t>100%</a:t>
                      </a:r>
                    </a:p>
                  </a:txBody>
                  <a:tcPr/>
                </a:tc>
                <a:extLst>
                  <a:ext uri="{0D108BD9-81ED-4DB2-BD59-A6C34878D82A}">
                    <a16:rowId xmlns:a16="http://schemas.microsoft.com/office/drawing/2014/main" val="1775842813"/>
                  </a:ext>
                </a:extLst>
              </a:tr>
              <a:tr h="726723">
                <a:tc>
                  <a:txBody>
                    <a:bodyPr/>
                    <a:lstStyle/>
                    <a:p>
                      <a:r>
                        <a:rPr lang="en-US" sz="1400" dirty="0" err="1"/>
                        <a:t>Surekeha</a:t>
                      </a:r>
                      <a:r>
                        <a:rPr lang="en-US" sz="1400" dirty="0"/>
                        <a:t> </a:t>
                      </a:r>
                    </a:p>
                  </a:txBody>
                  <a:tcPr/>
                </a:tc>
                <a:tc>
                  <a:txBody>
                    <a:bodyPr/>
                    <a:lstStyle/>
                    <a:p>
                      <a:pPr marL="285750" indent="-285750">
                        <a:buFont typeface="Arial" panose="020B0604020202020204" pitchFamily="34" charset="0"/>
                        <a:buChar char="•"/>
                      </a:pPr>
                      <a:r>
                        <a:rPr lang="en-US" sz="1400" dirty="0"/>
                        <a:t>Creation of the vector space  and the Large language model.</a:t>
                      </a:r>
                    </a:p>
                    <a:p>
                      <a:pPr marL="285750" indent="-285750">
                        <a:buFont typeface="Arial" panose="020B0604020202020204" pitchFamily="34" charset="0"/>
                        <a:buChar char="•"/>
                      </a:pPr>
                      <a:r>
                        <a:rPr lang="en-US" sz="1400" dirty="0"/>
                        <a:t>Data collection related to “Diet plan”</a:t>
                      </a:r>
                    </a:p>
                  </a:txBody>
                  <a:tcPr/>
                </a:tc>
                <a:tc>
                  <a:txBody>
                    <a:bodyPr/>
                    <a:lstStyle/>
                    <a:p>
                      <a:r>
                        <a:rPr lang="en-US" sz="1400" dirty="0"/>
                        <a:t>100%</a:t>
                      </a:r>
                    </a:p>
                    <a:p>
                      <a:r>
                        <a:rPr lang="en-US" sz="1400" dirty="0"/>
                        <a:t>100%</a:t>
                      </a:r>
                    </a:p>
                  </a:txBody>
                  <a:tcPr/>
                </a:tc>
                <a:extLst>
                  <a:ext uri="{0D108BD9-81ED-4DB2-BD59-A6C34878D82A}">
                    <a16:rowId xmlns:a16="http://schemas.microsoft.com/office/drawing/2014/main" val="3740875221"/>
                  </a:ext>
                </a:extLst>
              </a:tr>
              <a:tr h="726723">
                <a:tc>
                  <a:txBody>
                    <a:bodyPr/>
                    <a:lstStyle/>
                    <a:p>
                      <a:r>
                        <a:rPr lang="en-US" sz="1400" dirty="0" err="1"/>
                        <a:t>Vineela</a:t>
                      </a:r>
                      <a:endParaRPr lang="en-US" sz="1400" dirty="0"/>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Implementation of Data Vectorization And Index Creation.</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Data collection related “Exercise plan”</a:t>
                      </a:r>
                    </a:p>
                  </a:txBody>
                  <a:tcPr/>
                </a:tc>
                <a:tc>
                  <a:txBody>
                    <a:bodyPr/>
                    <a:lstStyle/>
                    <a:p>
                      <a:r>
                        <a:rPr lang="en-US" sz="1400" dirty="0"/>
                        <a:t>100%</a:t>
                      </a:r>
                    </a:p>
                    <a:p>
                      <a:r>
                        <a:rPr lang="en-US" sz="1400" dirty="0"/>
                        <a:t>100%</a:t>
                      </a:r>
                    </a:p>
                    <a:p>
                      <a:endParaRPr lang="en-US" sz="1400" dirty="0"/>
                    </a:p>
                  </a:txBody>
                  <a:tcPr/>
                </a:tc>
                <a:extLst>
                  <a:ext uri="{0D108BD9-81ED-4DB2-BD59-A6C34878D82A}">
                    <a16:rowId xmlns:a16="http://schemas.microsoft.com/office/drawing/2014/main" val="2450911301"/>
                  </a:ext>
                </a:extLst>
              </a:tr>
              <a:tr h="890823">
                <a:tc>
                  <a:txBody>
                    <a:bodyPr/>
                    <a:lstStyle/>
                    <a:p>
                      <a:r>
                        <a:rPr lang="en-US" sz="1400" dirty="0" err="1"/>
                        <a:t>Jyothika</a:t>
                      </a:r>
                      <a:r>
                        <a:rPr lang="en-US" sz="1400" dirty="0"/>
                        <a:t> </a:t>
                      </a:r>
                    </a:p>
                  </a:txBody>
                  <a:tcPr/>
                </a:tc>
                <a:tc>
                  <a:txBody>
                    <a:bodyPr/>
                    <a:lstStyle/>
                    <a:p>
                      <a:pPr marL="285750" indent="-285750">
                        <a:buFont typeface="Arial" panose="020B0604020202020204" pitchFamily="34" charset="0"/>
                        <a:buChar char="•"/>
                      </a:pPr>
                      <a:r>
                        <a:rPr lang="en-US" sz="1400" dirty="0"/>
                        <a:t>Implementation of bot and the query processing part.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Data collection related to “Balance and Coordination Exercises”.</a:t>
                      </a:r>
                    </a:p>
                  </a:txBody>
                  <a:tcPr/>
                </a:tc>
                <a:tc>
                  <a:txBody>
                    <a:bodyPr/>
                    <a:lstStyle/>
                    <a:p>
                      <a:r>
                        <a:rPr lang="en-US" sz="1600" dirty="0"/>
                        <a:t>100%</a:t>
                      </a:r>
                    </a:p>
                    <a:p>
                      <a:r>
                        <a:rPr lang="en-US" sz="1600" dirty="0"/>
                        <a:t>100%</a:t>
                      </a:r>
                    </a:p>
                    <a:p>
                      <a:endParaRPr lang="en-US" dirty="0"/>
                    </a:p>
                  </a:txBody>
                  <a:tcPr/>
                </a:tc>
                <a:extLst>
                  <a:ext uri="{0D108BD9-81ED-4DB2-BD59-A6C34878D82A}">
                    <a16:rowId xmlns:a16="http://schemas.microsoft.com/office/drawing/2014/main" val="598862702"/>
                  </a:ext>
                </a:extLst>
              </a:tr>
            </a:tbl>
          </a:graphicData>
        </a:graphic>
      </p:graphicFrame>
    </p:spTree>
    <p:extLst>
      <p:ext uri="{BB962C8B-B14F-4D97-AF65-F5344CB8AC3E}">
        <p14:creationId xmlns:p14="http://schemas.microsoft.com/office/powerpoint/2010/main" val="1376998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9C52-8BE3-3068-5949-BE9161453301}"/>
              </a:ext>
            </a:extLst>
          </p:cNvPr>
          <p:cNvSpPr>
            <a:spLocks noGrp="1"/>
          </p:cNvSpPr>
          <p:nvPr>
            <p:ph type="title"/>
          </p:nvPr>
        </p:nvSpPr>
        <p:spPr/>
        <p:txBody>
          <a:bodyPr>
            <a:normAutofit fontScale="90000"/>
          </a:bodyPr>
          <a:lstStyle/>
          <a:p>
            <a:r>
              <a:rPr lang="en-US" b="1" dirty="0"/>
              <a:t> </a:t>
            </a:r>
            <a:br>
              <a:rPr lang="en-US" b="1" dirty="0"/>
            </a:br>
            <a:br>
              <a:rPr lang="en-US" b="1" dirty="0"/>
            </a:br>
            <a:endParaRPr lang="en-US" b="1" dirty="0"/>
          </a:p>
        </p:txBody>
      </p:sp>
      <p:sp>
        <p:nvSpPr>
          <p:cNvPr id="3" name="Content Placeholder 2">
            <a:extLst>
              <a:ext uri="{FF2B5EF4-FFF2-40B4-BE49-F238E27FC236}">
                <a16:creationId xmlns:a16="http://schemas.microsoft.com/office/drawing/2014/main" id="{CB6E35B4-0EE7-A1CF-1B14-260BE1418B8A}"/>
              </a:ext>
            </a:extLst>
          </p:cNvPr>
          <p:cNvSpPr>
            <a:spLocks noGrp="1"/>
          </p:cNvSpPr>
          <p:nvPr>
            <p:ph idx="1"/>
          </p:nvPr>
        </p:nvSpPr>
        <p:spPr/>
        <p:txBody>
          <a:bodyPr>
            <a:normAutofit/>
          </a:bodyPr>
          <a:lstStyle/>
          <a:p>
            <a:pPr marL="0" indent="0">
              <a:buNone/>
            </a:pPr>
            <a:endParaRPr lang="en-US" sz="2800" dirty="0">
              <a:solidFill>
                <a:schemeClr val="accent5">
                  <a:lumMod val="75000"/>
                </a:schemeClr>
              </a:solidFill>
            </a:endParaRPr>
          </a:p>
          <a:p>
            <a:pPr marL="0" indent="0">
              <a:buNone/>
            </a:pPr>
            <a:endParaRPr lang="en-US" sz="2800" dirty="0">
              <a:solidFill>
                <a:schemeClr val="accent5">
                  <a:lumMod val="75000"/>
                </a:schemeClr>
              </a:solidFill>
              <a:hlinkClick r:id="rId2">
                <a:extLst>
                  <a:ext uri="{A12FA001-AC4F-418D-AE19-62706E023703}">
                    <ahyp:hlinkClr xmlns:ahyp="http://schemas.microsoft.com/office/drawing/2018/hyperlinkcolor" val="tx"/>
                  </a:ext>
                </a:extLst>
              </a:hlinkClick>
            </a:endParaRPr>
          </a:p>
          <a:p>
            <a:pPr marL="0" indent="0">
              <a:buNone/>
            </a:pPr>
            <a:r>
              <a:rPr lang="en-US" sz="2800" b="1" u="sng" dirty="0" err="1">
                <a:solidFill>
                  <a:schemeClr val="tx1"/>
                </a:solidFill>
                <a:hlinkClick r:id="rId2">
                  <a:extLst>
                    <a:ext uri="{A12FA001-AC4F-418D-AE19-62706E023703}">
                      <ahyp:hlinkClr xmlns:ahyp="http://schemas.microsoft.com/office/drawing/2018/hyperlinkcolor" val="tx"/>
                    </a:ext>
                  </a:extLst>
                </a:hlinkClick>
              </a:rPr>
              <a:t>Github</a:t>
            </a:r>
            <a:r>
              <a:rPr lang="en-US" sz="2800" b="1" u="sng" dirty="0">
                <a:solidFill>
                  <a:schemeClr val="tx1"/>
                </a:solidFill>
                <a:hlinkClick r:id="rId2">
                  <a:extLst>
                    <a:ext uri="{A12FA001-AC4F-418D-AE19-62706E023703}">
                      <ahyp:hlinkClr xmlns:ahyp="http://schemas.microsoft.com/office/drawing/2018/hyperlinkcolor" val="tx"/>
                    </a:ext>
                  </a:extLst>
                </a:hlinkClick>
              </a:rPr>
              <a:t> Link:</a:t>
            </a:r>
          </a:p>
          <a:p>
            <a:r>
              <a:rPr lang="en-US" sz="2400" dirty="0">
                <a:solidFill>
                  <a:srgbClr val="0066FF"/>
                </a:solidFill>
                <a:hlinkClick r:id="rId2">
                  <a:extLst>
                    <a:ext uri="{A12FA001-AC4F-418D-AE19-62706E023703}">
                      <ahyp:hlinkClr xmlns:ahyp="http://schemas.microsoft.com/office/drawing/2018/hyperlinkcolor" val="tx"/>
                    </a:ext>
                  </a:extLst>
                </a:hlinkClick>
              </a:rPr>
              <a:t>https://github.com/amarsree26/CSCE_5290--group-8-project</a:t>
            </a:r>
            <a:endParaRPr lang="en-US" sz="2400" dirty="0">
              <a:solidFill>
                <a:srgbClr val="0066FF"/>
              </a:solidFill>
            </a:endParaRPr>
          </a:p>
          <a:p>
            <a:endParaRPr lang="en-US" sz="2400" dirty="0"/>
          </a:p>
          <a:p>
            <a:pPr marL="0" indent="0">
              <a:buNone/>
            </a:pPr>
            <a:endParaRPr lang="en-US" dirty="0"/>
          </a:p>
        </p:txBody>
      </p:sp>
    </p:spTree>
    <p:extLst>
      <p:ext uri="{BB962C8B-B14F-4D97-AF65-F5344CB8AC3E}">
        <p14:creationId xmlns:p14="http://schemas.microsoft.com/office/powerpoint/2010/main" val="1396310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3A70-0B63-7822-82D2-0F62D8882163}"/>
              </a:ext>
            </a:extLst>
          </p:cNvPr>
          <p:cNvSpPr>
            <a:spLocks noGrp="1"/>
          </p:cNvSpPr>
          <p:nvPr>
            <p:ph type="title"/>
          </p:nvPr>
        </p:nvSpPr>
        <p:spPr/>
        <p:txBody>
          <a:bodyPr/>
          <a:lstStyle/>
          <a:p>
            <a:r>
              <a:rPr lang="en-IN" b="1" dirty="0"/>
              <a:t>Zoom Link:</a:t>
            </a:r>
          </a:p>
        </p:txBody>
      </p:sp>
      <p:sp>
        <p:nvSpPr>
          <p:cNvPr id="3" name="Content Placeholder 2">
            <a:extLst>
              <a:ext uri="{FF2B5EF4-FFF2-40B4-BE49-F238E27FC236}">
                <a16:creationId xmlns:a16="http://schemas.microsoft.com/office/drawing/2014/main" id="{E4DF0401-13D3-E1FF-5BA3-882151156115}"/>
              </a:ext>
            </a:extLst>
          </p:cNvPr>
          <p:cNvSpPr>
            <a:spLocks noGrp="1"/>
          </p:cNvSpPr>
          <p:nvPr>
            <p:ph idx="1"/>
          </p:nvPr>
        </p:nvSpPr>
        <p:spPr/>
        <p:txBody>
          <a:bodyPr/>
          <a:lstStyle/>
          <a:p>
            <a:r>
              <a:rPr lang="en-IN" dirty="0">
                <a:hlinkClick r:id="rId2"/>
              </a:rPr>
              <a:t>https://unt.zoom.us/rec/share/5L4uZvVOVI0485mm44P83U2mvyJsDpZrBm0GdkcasnAm96U-8UhD0d7ZlVXNGcfT.WFsQvvwu5VSPcqhP</a:t>
            </a:r>
            <a:r>
              <a:rPr lang="en-IN" dirty="0"/>
              <a:t> </a:t>
            </a:r>
          </a:p>
        </p:txBody>
      </p:sp>
    </p:spTree>
    <p:extLst>
      <p:ext uri="{BB962C8B-B14F-4D97-AF65-F5344CB8AC3E}">
        <p14:creationId xmlns:p14="http://schemas.microsoft.com/office/powerpoint/2010/main" val="3501673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4542-6C31-04B4-4472-E77820134D57}"/>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959AF0B1-9406-A6FB-9B64-F9F1F8654B00}"/>
              </a:ext>
            </a:extLst>
          </p:cNvPr>
          <p:cNvSpPr>
            <a:spLocks noGrp="1"/>
          </p:cNvSpPr>
          <p:nvPr>
            <p:ph idx="1"/>
          </p:nvPr>
        </p:nvSpPr>
        <p:spPr>
          <a:xfrm>
            <a:off x="2589212" y="1443318"/>
            <a:ext cx="8915400" cy="4467904"/>
          </a:xfrm>
        </p:spPr>
        <p:txBody>
          <a:bodyPr/>
          <a:lstStyle/>
          <a:p>
            <a:pPr marL="0" indent="0" algn="just">
              <a:buNone/>
            </a:pPr>
            <a:r>
              <a:rPr lang="en-IN" dirty="0"/>
              <a:t>1) </a:t>
            </a:r>
            <a:r>
              <a:rPr lang="en-US" dirty="0" err="1"/>
              <a:t>Topol</a:t>
            </a:r>
            <a:r>
              <a:rPr lang="en-US" dirty="0"/>
              <a:t>, E. J. (2019). Elite execution medication: the combination of human and man-made brainpower. Nature Medication, 25(1), 44-56.</a:t>
            </a:r>
          </a:p>
          <a:p>
            <a:pPr marL="0" indent="0" algn="just">
              <a:buNone/>
            </a:pPr>
            <a:r>
              <a:rPr lang="en-US" dirty="0"/>
              <a:t>2) Goldberg, Y. (2016). An introduction to brain network models for normal language handling. Diary of Man-made Reasoning Exploration, 57, 345-420.</a:t>
            </a:r>
          </a:p>
          <a:p>
            <a:pPr marL="0" indent="0" algn="just">
              <a:buNone/>
            </a:pPr>
            <a:r>
              <a:rPr lang="en-US" dirty="0"/>
              <a:t>3) </a:t>
            </a:r>
            <a:r>
              <a:rPr lang="en-US" dirty="0" err="1"/>
              <a:t>Vandelanotte</a:t>
            </a:r>
            <a:r>
              <a:rPr lang="en-US" dirty="0"/>
              <a:t>, C., Müller, A. M., Short, C. E., </a:t>
            </a:r>
            <a:r>
              <a:rPr lang="en-US" dirty="0" err="1"/>
              <a:t>Hingle</a:t>
            </a:r>
            <a:r>
              <a:rPr lang="en-US" dirty="0"/>
              <a:t>, M., Nathan, N., Williams, S. L., and Lopez, M. L. (2016). Past, present, and fate of eHealth and mHealth exploration to work on active work and dietary ways of behaving. Diary of Sustenance Training and Conduct, 48(3), 219-228. </a:t>
            </a:r>
          </a:p>
          <a:p>
            <a:pPr marL="0" indent="0" algn="just">
              <a:buNone/>
            </a:pPr>
            <a:r>
              <a:rPr lang="en-IN" dirty="0"/>
              <a:t>4)</a:t>
            </a:r>
            <a:r>
              <a:rPr lang="en-US" dirty="0"/>
              <a:t> Prochaska, J. O., and </a:t>
            </a:r>
            <a:r>
              <a:rPr lang="en-US" dirty="0" err="1"/>
              <a:t>Velicer</a:t>
            </a:r>
            <a:r>
              <a:rPr lang="en-US" dirty="0"/>
              <a:t>, W. F. (1997). The transtheoretical model of wellbeing conduct change. American Diary of Wellbeing Advancement, 12(1), 38-48. </a:t>
            </a:r>
            <a:endParaRPr lang="en-IN" dirty="0"/>
          </a:p>
          <a:p>
            <a:pPr marL="0" indent="0" algn="just">
              <a:buNone/>
            </a:pPr>
            <a:r>
              <a:rPr lang="en-US" dirty="0"/>
              <a:t>5) </a:t>
            </a:r>
            <a:r>
              <a:rPr lang="en-US" dirty="0" err="1"/>
              <a:t>Jurafsky</a:t>
            </a:r>
            <a:r>
              <a:rPr lang="en-US" dirty="0"/>
              <a:t>, D., and Martin, J. H. (2020). Discourse and Language Handling: A Prologue to Normal Language Handling, Computational Semantics, and Discourse Acknowledgment (third ed.). Pearson. </a:t>
            </a:r>
            <a:endParaRPr lang="en-IN" dirty="0"/>
          </a:p>
        </p:txBody>
      </p:sp>
    </p:spTree>
    <p:extLst>
      <p:ext uri="{BB962C8B-B14F-4D97-AF65-F5344CB8AC3E}">
        <p14:creationId xmlns:p14="http://schemas.microsoft.com/office/powerpoint/2010/main" val="3391734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1A8CC-E1A1-3CD2-DBF6-6BEE575E1326}"/>
              </a:ext>
            </a:extLst>
          </p:cNvPr>
          <p:cNvSpPr>
            <a:spLocks noGrp="1"/>
          </p:cNvSpPr>
          <p:nvPr>
            <p:ph idx="1"/>
          </p:nvPr>
        </p:nvSpPr>
        <p:spPr>
          <a:xfrm>
            <a:off x="2589212" y="1568824"/>
            <a:ext cx="8915400" cy="4342398"/>
          </a:xfrm>
        </p:spPr>
        <p:txBody>
          <a:bodyPr/>
          <a:lstStyle/>
          <a:p>
            <a:endParaRPr lang="en-IN" dirty="0"/>
          </a:p>
          <a:p>
            <a:endParaRPr lang="en-IN" dirty="0"/>
          </a:p>
          <a:p>
            <a:endParaRPr lang="en-IN" dirty="0"/>
          </a:p>
          <a:p>
            <a:endParaRPr lang="en-IN" dirty="0"/>
          </a:p>
          <a:p>
            <a:pPr marL="0" indent="0" algn="ctr">
              <a:buNone/>
            </a:pPr>
            <a:r>
              <a:rPr lang="en-IN" sz="8000" b="1" dirty="0">
                <a:solidFill>
                  <a:schemeClr val="accent1">
                    <a:lumMod val="50000"/>
                  </a:schemeClr>
                </a:solidFill>
                <a:latin typeface="+mj-lt"/>
              </a:rPr>
              <a:t>THANK YOU</a:t>
            </a:r>
          </a:p>
        </p:txBody>
      </p:sp>
    </p:spTree>
    <p:extLst>
      <p:ext uri="{BB962C8B-B14F-4D97-AF65-F5344CB8AC3E}">
        <p14:creationId xmlns:p14="http://schemas.microsoft.com/office/powerpoint/2010/main" val="157010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03EB-9503-BA7B-81C9-0C96D5796381}"/>
              </a:ext>
            </a:extLst>
          </p:cNvPr>
          <p:cNvSpPr>
            <a:spLocks noGrp="1"/>
          </p:cNvSpPr>
          <p:nvPr>
            <p:ph type="title"/>
          </p:nvPr>
        </p:nvSpPr>
        <p:spPr/>
        <p:txBody>
          <a:bodyPr/>
          <a:lstStyle/>
          <a:p>
            <a:r>
              <a:rPr lang="en-IN" sz="3600" b="1" dirty="0"/>
              <a:t>Introduction</a:t>
            </a:r>
            <a:endParaRPr lang="en-US" dirty="0"/>
          </a:p>
        </p:txBody>
      </p:sp>
      <p:sp>
        <p:nvSpPr>
          <p:cNvPr id="3" name="Content Placeholder 2">
            <a:extLst>
              <a:ext uri="{FF2B5EF4-FFF2-40B4-BE49-F238E27FC236}">
                <a16:creationId xmlns:a16="http://schemas.microsoft.com/office/drawing/2014/main" id="{53419AD7-0775-86B4-78C7-82C9A83E321D}"/>
              </a:ext>
            </a:extLst>
          </p:cNvPr>
          <p:cNvSpPr>
            <a:spLocks noGrp="1"/>
          </p:cNvSpPr>
          <p:nvPr>
            <p:ph idx="1"/>
          </p:nvPr>
        </p:nvSpPr>
        <p:spPr>
          <a:xfrm>
            <a:off x="1941816" y="1469204"/>
            <a:ext cx="9562796" cy="4442018"/>
          </a:xfrm>
        </p:spPr>
        <p:txBody>
          <a:bodyPr/>
          <a:lstStyle/>
          <a:p>
            <a:pPr algn="just"/>
            <a:r>
              <a:rPr lang="en-US" sz="2400" dirty="0"/>
              <a:t>Our project's strength is its capacity to reach a wider audience regardless of location or socioeconomic status through fitness coaching</a:t>
            </a:r>
          </a:p>
          <a:p>
            <a:pPr algn="just"/>
            <a:r>
              <a:rPr lang="en-US" sz="2400" dirty="0"/>
              <a:t>The main goal is to create a simulated intelligence-powered virtual fitness coach that can identify and cater to the individual demands, dietary preferences, and health goals of every customer.</a:t>
            </a:r>
          </a:p>
          <a:p>
            <a:pPr algn="just"/>
            <a:r>
              <a:rPr lang="en-US" sz="2400" dirty="0"/>
              <a:t>This endeavor's timely response to the changing health and well-being landscape, with its goal of improving lives and democratizing expert fitness coaching, highlights its significance.</a:t>
            </a:r>
          </a:p>
          <a:p>
            <a:endParaRPr lang="en-US" dirty="0"/>
          </a:p>
        </p:txBody>
      </p:sp>
    </p:spTree>
    <p:extLst>
      <p:ext uri="{BB962C8B-B14F-4D97-AF65-F5344CB8AC3E}">
        <p14:creationId xmlns:p14="http://schemas.microsoft.com/office/powerpoint/2010/main" val="209210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3DF1-F942-10E8-2946-BDB508F678EA}"/>
              </a:ext>
            </a:extLst>
          </p:cNvPr>
          <p:cNvSpPr>
            <a:spLocks noGrp="1"/>
          </p:cNvSpPr>
          <p:nvPr>
            <p:ph type="title"/>
          </p:nvPr>
        </p:nvSpPr>
        <p:spPr/>
        <p:txBody>
          <a:bodyPr>
            <a:normAutofit/>
          </a:bodyPr>
          <a:lstStyle/>
          <a:p>
            <a:r>
              <a:rPr lang="en-US" sz="4000" b="1" dirty="0"/>
              <a:t>Problem statement/Hypothesis</a:t>
            </a:r>
          </a:p>
        </p:txBody>
      </p:sp>
      <p:sp>
        <p:nvSpPr>
          <p:cNvPr id="3" name="Content Placeholder 2">
            <a:extLst>
              <a:ext uri="{FF2B5EF4-FFF2-40B4-BE49-F238E27FC236}">
                <a16:creationId xmlns:a16="http://schemas.microsoft.com/office/drawing/2014/main" id="{CC12BD21-00D1-CFCE-0FEC-E2E08F479DC7}"/>
              </a:ext>
            </a:extLst>
          </p:cNvPr>
          <p:cNvSpPr>
            <a:spLocks noGrp="1"/>
          </p:cNvSpPr>
          <p:nvPr>
            <p:ph idx="1"/>
          </p:nvPr>
        </p:nvSpPr>
        <p:spPr>
          <a:xfrm>
            <a:off x="2589212" y="1905000"/>
            <a:ext cx="8915400" cy="4006222"/>
          </a:xfrm>
        </p:spPr>
        <p:txBody>
          <a:bodyPr>
            <a:normAutofit fontScale="92500" lnSpcReduction="10000"/>
          </a:bodyPr>
          <a:lstStyle/>
          <a:p>
            <a:pPr algn="just"/>
            <a:r>
              <a:rPr lang="en-US" sz="2400" dirty="0"/>
              <a:t>The hypothesis is to close the accessibility gap to customized fitness solutions that meet a range of individual needs and lifestyles by utilizing Natural Language Processing (NLP) and Artificial Intelligence (AI).</a:t>
            </a:r>
          </a:p>
          <a:p>
            <a:pPr algn="just"/>
            <a:r>
              <a:rPr lang="en-US" sz="2400" dirty="0"/>
              <a:t>The technical part of our project lies in extracting the data from the pdf and using various libraries and dividing the text into small overlapped chunks and provide answers to the users in a relevant way.</a:t>
            </a:r>
          </a:p>
          <a:p>
            <a:pPr algn="just"/>
            <a:r>
              <a:rPr lang="en-US" sz="2400" dirty="0"/>
              <a:t>The significance of our project lies in breaking of pdf into chunks and generate  embeddings for comparison, and give informative responses to user questions based on the content of the documents.</a:t>
            </a:r>
          </a:p>
        </p:txBody>
      </p:sp>
    </p:spTree>
    <p:extLst>
      <p:ext uri="{BB962C8B-B14F-4D97-AF65-F5344CB8AC3E}">
        <p14:creationId xmlns:p14="http://schemas.microsoft.com/office/powerpoint/2010/main" val="294442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E9EC-C967-1C75-4B5B-380A8E511238}"/>
              </a:ext>
            </a:extLst>
          </p:cNvPr>
          <p:cNvSpPr>
            <a:spLocks noGrp="1"/>
          </p:cNvSpPr>
          <p:nvPr>
            <p:ph type="title"/>
          </p:nvPr>
        </p:nvSpPr>
        <p:spPr>
          <a:xfrm>
            <a:off x="2592925" y="282541"/>
            <a:ext cx="8911687" cy="765424"/>
          </a:xfrm>
        </p:spPr>
        <p:txBody>
          <a:bodyPr/>
          <a:lstStyle/>
          <a:p>
            <a:r>
              <a:rPr lang="en-US" b="1" dirty="0"/>
              <a:t>Workflow</a:t>
            </a:r>
          </a:p>
        </p:txBody>
      </p:sp>
      <p:pic>
        <p:nvPicPr>
          <p:cNvPr id="44" name="Picture 43">
            <a:extLst>
              <a:ext uri="{FF2B5EF4-FFF2-40B4-BE49-F238E27FC236}">
                <a16:creationId xmlns:a16="http://schemas.microsoft.com/office/drawing/2014/main" id="{FFE67A0C-BC64-F85F-97A4-7AE3069962FC}"/>
              </a:ext>
            </a:extLst>
          </p:cNvPr>
          <p:cNvPicPr>
            <a:picLocks noChangeAspect="1"/>
          </p:cNvPicPr>
          <p:nvPr/>
        </p:nvPicPr>
        <p:blipFill>
          <a:blip r:embed="rId2"/>
          <a:stretch>
            <a:fillRect/>
          </a:stretch>
        </p:blipFill>
        <p:spPr>
          <a:xfrm>
            <a:off x="2026024" y="1160102"/>
            <a:ext cx="8821270" cy="4900040"/>
          </a:xfrm>
          <a:prstGeom prst="rect">
            <a:avLst/>
          </a:prstGeom>
        </p:spPr>
      </p:pic>
    </p:spTree>
    <p:extLst>
      <p:ext uri="{BB962C8B-B14F-4D97-AF65-F5344CB8AC3E}">
        <p14:creationId xmlns:p14="http://schemas.microsoft.com/office/powerpoint/2010/main" val="12720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A9D1-9268-9115-1328-833F901EAB12}"/>
              </a:ext>
            </a:extLst>
          </p:cNvPr>
          <p:cNvSpPr>
            <a:spLocks noGrp="1"/>
          </p:cNvSpPr>
          <p:nvPr>
            <p:ph type="title"/>
          </p:nvPr>
        </p:nvSpPr>
        <p:spPr/>
        <p:txBody>
          <a:bodyPr>
            <a:normAutofit/>
          </a:bodyPr>
          <a:lstStyle/>
          <a:p>
            <a:r>
              <a:rPr lang="en-US" sz="4000" b="1" dirty="0"/>
              <a:t>Workflow</a:t>
            </a:r>
          </a:p>
        </p:txBody>
      </p:sp>
      <p:sp>
        <p:nvSpPr>
          <p:cNvPr id="3" name="Content Placeholder 2">
            <a:extLst>
              <a:ext uri="{FF2B5EF4-FFF2-40B4-BE49-F238E27FC236}">
                <a16:creationId xmlns:a16="http://schemas.microsoft.com/office/drawing/2014/main" id="{699063F4-5165-2FAB-240D-CE438D31ACC1}"/>
              </a:ext>
            </a:extLst>
          </p:cNvPr>
          <p:cNvSpPr>
            <a:spLocks noGrp="1"/>
          </p:cNvSpPr>
          <p:nvPr>
            <p:ph idx="1"/>
          </p:nvPr>
        </p:nvSpPr>
        <p:spPr>
          <a:xfrm>
            <a:off x="2589212" y="1561672"/>
            <a:ext cx="8915400" cy="4349550"/>
          </a:xfrm>
        </p:spPr>
        <p:txBody>
          <a:bodyPr>
            <a:noAutofit/>
          </a:bodyPr>
          <a:lstStyle/>
          <a:p>
            <a:pPr algn="just"/>
            <a:r>
              <a:rPr lang="en-US" sz="2400" dirty="0"/>
              <a:t> Creating the data in the form pdf by collecting the data related to the exercise and diet plans from various sources.</a:t>
            </a:r>
          </a:p>
          <a:p>
            <a:pPr algn="just"/>
            <a:r>
              <a:rPr lang="en-US" sz="2400" dirty="0"/>
              <a:t>In the next step we will select the libraries that are used in the project and compare with the other relatable available libraries and choosing the best with high accuracy.</a:t>
            </a:r>
          </a:p>
          <a:p>
            <a:pPr algn="just"/>
            <a:r>
              <a:rPr lang="en-US" sz="2400" dirty="0"/>
              <a:t>Downloading and  Initializing the required libraries.</a:t>
            </a:r>
          </a:p>
          <a:p>
            <a:pPr algn="just"/>
            <a:r>
              <a:rPr lang="en-US" sz="2400" dirty="0"/>
              <a:t>Now we will upload the created pdf and extract the data from pdf.</a:t>
            </a:r>
          </a:p>
        </p:txBody>
      </p:sp>
    </p:spTree>
    <p:extLst>
      <p:ext uri="{BB962C8B-B14F-4D97-AF65-F5344CB8AC3E}">
        <p14:creationId xmlns:p14="http://schemas.microsoft.com/office/powerpoint/2010/main" val="365313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780F-1BD6-470F-E9E8-19F36AD24F0A}"/>
              </a:ext>
            </a:extLst>
          </p:cNvPr>
          <p:cNvSpPr>
            <a:spLocks noGrp="1"/>
          </p:cNvSpPr>
          <p:nvPr>
            <p:ph type="title"/>
          </p:nvPr>
        </p:nvSpPr>
        <p:spPr>
          <a:xfrm>
            <a:off x="1962365" y="624110"/>
            <a:ext cx="9542248" cy="1280890"/>
          </a:xfrm>
        </p:spPr>
        <p:txBody>
          <a:bodyPr>
            <a:normAutofit/>
          </a:bodyPr>
          <a:lstStyle/>
          <a:p>
            <a:r>
              <a:rPr lang="en-US" sz="4000" b="1" dirty="0"/>
              <a:t>Workflow</a:t>
            </a:r>
          </a:p>
        </p:txBody>
      </p:sp>
      <p:sp>
        <p:nvSpPr>
          <p:cNvPr id="3" name="Content Placeholder 2">
            <a:extLst>
              <a:ext uri="{FF2B5EF4-FFF2-40B4-BE49-F238E27FC236}">
                <a16:creationId xmlns:a16="http://schemas.microsoft.com/office/drawing/2014/main" id="{2A1DDCED-120C-CB2A-FECA-1B5AB18E7256}"/>
              </a:ext>
            </a:extLst>
          </p:cNvPr>
          <p:cNvSpPr>
            <a:spLocks noGrp="1"/>
          </p:cNvSpPr>
          <p:nvPr>
            <p:ph idx="1"/>
          </p:nvPr>
        </p:nvSpPr>
        <p:spPr>
          <a:xfrm>
            <a:off x="1880171" y="1489753"/>
            <a:ext cx="9624441" cy="4421469"/>
          </a:xfrm>
        </p:spPr>
        <p:txBody>
          <a:bodyPr>
            <a:noAutofit/>
          </a:bodyPr>
          <a:lstStyle/>
          <a:p>
            <a:pPr algn="just"/>
            <a:r>
              <a:rPr lang="en-US" sz="2400" dirty="0"/>
              <a:t>The extracted data will be now separated into chunks to enable the bot for better results.</a:t>
            </a:r>
          </a:p>
          <a:p>
            <a:pPr algn="just"/>
            <a:r>
              <a:rPr lang="en-US" sz="2400" dirty="0"/>
              <a:t>In the next step we will be creating the vectors  for the split chuck data.</a:t>
            </a:r>
          </a:p>
          <a:p>
            <a:pPr algn="just"/>
            <a:r>
              <a:rPr lang="en-US" sz="2400" dirty="0"/>
              <a:t>In  the index creation we will be creating a vector store and database which will support similarity search.</a:t>
            </a:r>
          </a:p>
          <a:p>
            <a:pPr algn="just"/>
            <a:r>
              <a:rPr lang="en-US" sz="2400" dirty="0"/>
              <a:t>Initializing the bot  with the created vector database.</a:t>
            </a:r>
          </a:p>
          <a:p>
            <a:pPr algn="just"/>
            <a:r>
              <a:rPr lang="en-US" sz="2400" dirty="0"/>
              <a:t>The UI is created to ask the queries related to the exercises and diet plan.</a:t>
            </a:r>
          </a:p>
          <a:p>
            <a:pPr algn="just"/>
            <a:r>
              <a:rPr lang="en-US" sz="2400" dirty="0"/>
              <a:t>The top three most relevant  answers are provided.</a:t>
            </a:r>
          </a:p>
        </p:txBody>
      </p:sp>
    </p:spTree>
    <p:extLst>
      <p:ext uri="{BB962C8B-B14F-4D97-AF65-F5344CB8AC3E}">
        <p14:creationId xmlns:p14="http://schemas.microsoft.com/office/powerpoint/2010/main" val="295193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2082E-9A26-59BC-03F8-5813348076D3}"/>
              </a:ext>
            </a:extLst>
          </p:cNvPr>
          <p:cNvSpPr>
            <a:spLocks noGrp="1"/>
          </p:cNvSpPr>
          <p:nvPr>
            <p:ph type="title"/>
          </p:nvPr>
        </p:nvSpPr>
        <p:spPr/>
        <p:txBody>
          <a:bodyPr>
            <a:normAutofit/>
          </a:bodyPr>
          <a:lstStyle/>
          <a:p>
            <a:r>
              <a:rPr lang="en-US" sz="4000" b="1" dirty="0"/>
              <a:t>Architecture</a:t>
            </a:r>
          </a:p>
        </p:txBody>
      </p:sp>
      <p:pic>
        <p:nvPicPr>
          <p:cNvPr id="25" name="Content Placeholder 24">
            <a:extLst>
              <a:ext uri="{FF2B5EF4-FFF2-40B4-BE49-F238E27FC236}">
                <a16:creationId xmlns:a16="http://schemas.microsoft.com/office/drawing/2014/main" id="{9021779D-8485-7D98-7AA3-4D3B9C091423}"/>
              </a:ext>
            </a:extLst>
          </p:cNvPr>
          <p:cNvPicPr>
            <a:picLocks noGrp="1" noChangeAspect="1"/>
          </p:cNvPicPr>
          <p:nvPr>
            <p:ph idx="1"/>
          </p:nvPr>
        </p:nvPicPr>
        <p:blipFill>
          <a:blip r:embed="rId2"/>
          <a:stretch>
            <a:fillRect/>
          </a:stretch>
        </p:blipFill>
        <p:spPr>
          <a:xfrm>
            <a:off x="2391335" y="1819053"/>
            <a:ext cx="8643838" cy="4414837"/>
          </a:xfrm>
          <a:prstGeom prst="rect">
            <a:avLst/>
          </a:prstGeom>
        </p:spPr>
      </p:pic>
    </p:spTree>
    <p:extLst>
      <p:ext uri="{BB962C8B-B14F-4D97-AF65-F5344CB8AC3E}">
        <p14:creationId xmlns:p14="http://schemas.microsoft.com/office/powerpoint/2010/main" val="3396908882"/>
      </p:ext>
    </p:extLst>
  </p:cSld>
  <p:clrMapOvr>
    <a:masterClrMapping/>
  </p:clrMapOvr>
</p:sld>
</file>

<file path=ppt/theme/theme1.xml><?xml version="1.0" encoding="utf-8"?>
<a:theme xmlns:a="http://schemas.openxmlformats.org/drawingml/2006/main" name="Wisp">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3874884932134F845A162BDE8A8B70" ma:contentTypeVersion="0" ma:contentTypeDescription="Create a new document." ma:contentTypeScope="" ma:versionID="c920682b4dfb905d4c263554a8048d58">
  <xsd:schema xmlns:xsd="http://www.w3.org/2001/XMLSchema" xmlns:xs="http://www.w3.org/2001/XMLSchema" xmlns:p="http://schemas.microsoft.com/office/2006/metadata/properties" targetNamespace="http://schemas.microsoft.com/office/2006/metadata/properties" ma:root="true" ma:fieldsID="c1a5e255a2e735829c899aa8b91975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899BF2-887E-4024-9D12-0FF767BBB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7BCE721-8D34-4060-8A5C-197E3E925989}">
  <ds:schemaRefs>
    <ds:schemaRef ds:uri="http://schemas.microsoft.com/sharepoint/v3/contenttype/forms"/>
  </ds:schemaRefs>
</ds:datastoreItem>
</file>

<file path=customXml/itemProps3.xml><?xml version="1.0" encoding="utf-8"?>
<ds:datastoreItem xmlns:ds="http://schemas.openxmlformats.org/officeDocument/2006/customXml" ds:itemID="{178E070A-93BC-4B59-935F-B086A9DD445E}">
  <ds:schemaRefs>
    <ds:schemaRef ds:uri="http://schemas.microsoft.com/office/infopath/2007/PartnerControls"/>
    <ds:schemaRef ds:uri="http://purl.org/dc/elements/1.1/"/>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Wisp</Template>
  <TotalTime>802</TotalTime>
  <Words>2222</Words>
  <Application>Microsoft Office PowerPoint</Application>
  <PresentationFormat>Widescreen</PresentationFormat>
  <Paragraphs>192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Georgia Pro Cond Black</vt:lpstr>
      <vt:lpstr>Söhne</vt:lpstr>
      <vt:lpstr>Wingdings 3</vt:lpstr>
      <vt:lpstr>Wisp</vt:lpstr>
      <vt:lpstr>AI-Embedded Virtual Personal Trainer</vt:lpstr>
      <vt:lpstr>Outline</vt:lpstr>
      <vt:lpstr>Introduction</vt:lpstr>
      <vt:lpstr>Introduction</vt:lpstr>
      <vt:lpstr>Problem statement/Hypothesis</vt:lpstr>
      <vt:lpstr>Workflow</vt:lpstr>
      <vt:lpstr>Workflow</vt:lpstr>
      <vt:lpstr>Workflow</vt:lpstr>
      <vt:lpstr>Architecture</vt:lpstr>
      <vt:lpstr>Architecture</vt:lpstr>
      <vt:lpstr>Dataset</vt:lpstr>
      <vt:lpstr>PowerPoint Presentation</vt:lpstr>
      <vt:lpstr>Dataset</vt:lpstr>
      <vt:lpstr>Dataset</vt:lpstr>
      <vt:lpstr>Dataset</vt:lpstr>
      <vt:lpstr>Dataset</vt:lpstr>
      <vt:lpstr>Data Preprocessing:</vt:lpstr>
      <vt:lpstr>PowerPoint Presentation</vt:lpstr>
      <vt:lpstr>Implementation</vt:lpstr>
      <vt:lpstr>Libraries Used:</vt:lpstr>
      <vt:lpstr>Explanation of implementation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Project Management:</vt:lpstr>
      <vt:lpstr>   </vt:lpstr>
      <vt:lpstr>Zoom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Maddukuri, Lakshmi Surekha</dc:creator>
  <cp:lastModifiedBy>MADDUKURI LAKSHMI SUREKHA PEC</cp:lastModifiedBy>
  <cp:revision>12</cp:revision>
  <dcterms:created xsi:type="dcterms:W3CDTF">2023-11-27T18:25:55Z</dcterms:created>
  <dcterms:modified xsi:type="dcterms:W3CDTF">2023-11-29T03:16:19Z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0x010100E73874884932134F845A162BDE8A8B70</vt:lpwstr>
  </property>
</Properties>
</file>