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Economica"/>
      <p:regular r:id="rId19"/>
      <p:bold r:id="rId20"/>
      <p:italic r:id="rId21"/>
      <p:boldItalic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Economica-bold.fntdata"/><Relationship Id="rId22" Type="http://schemas.openxmlformats.org/officeDocument/2006/relationships/font" Target="fonts/Economica-boldItalic.fntdata"/><Relationship Id="rId21" Type="http://schemas.openxmlformats.org/officeDocument/2006/relationships/font" Target="fonts/Economica-italic.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Economica-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2744012"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2" name="Shape 12"/>
          <p:cNvSpPr txBox="1"/>
          <p:nvPr>
            <p:ph type="ctrTitle"/>
          </p:nvPr>
        </p:nvSpPr>
        <p:spPr>
          <a:xfrm>
            <a:off x="3044700" y="1444255"/>
            <a:ext cx="3054600" cy="1537199"/>
          </a:xfrm>
          <a:prstGeom prst="rect">
            <a:avLst/>
          </a:prstGeom>
        </p:spPr>
        <p:txBody>
          <a:bodyPr anchorCtr="0" anchor="b"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rIns="91425" tIns="91425"/>
          <a:lstStyle>
            <a:lvl1pPr lvl="0" algn="ctr">
              <a:lnSpc>
                <a:spcPct val="100000"/>
              </a:lnSpc>
              <a:spcBef>
                <a:spcPts val="0"/>
              </a:spcBef>
              <a:spcAft>
                <a:spcPts val="0"/>
              </a:spcAft>
              <a:buSzPct val="100000"/>
              <a:buFont typeface="Economica"/>
              <a:buNone/>
              <a:defRPr sz="21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1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1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1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1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1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1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1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3" name="Shape 53"/>
          <p:cNvSpPr txBox="1"/>
          <p:nvPr>
            <p:ph type="title"/>
          </p:nvPr>
        </p:nvSpPr>
        <p:spPr>
          <a:xfrm>
            <a:off x="311700" y="957125"/>
            <a:ext cx="8520600" cy="2128800"/>
          </a:xfrm>
          <a:prstGeom prst="rect">
            <a:avLst/>
          </a:prstGeom>
        </p:spPr>
        <p:txBody>
          <a:bodyPr anchorCtr="0" anchor="ctr" bIns="91425" lIns="91425" rIns="91425" tIns="91425"/>
          <a:lstStyle>
            <a:lvl1pPr lvl="0" algn="ctr">
              <a:spcBef>
                <a:spcPts val="0"/>
              </a:spcBef>
              <a:buClr>
                <a:schemeClr val="lt2"/>
              </a:buClr>
              <a:buSzPct val="100000"/>
              <a:defRPr sz="16000">
                <a:solidFill>
                  <a:schemeClr val="lt2"/>
                </a:solidFill>
              </a:defRPr>
            </a:lvl1pPr>
            <a:lvl2pPr lvl="1" algn="ctr">
              <a:spcBef>
                <a:spcPts val="0"/>
              </a:spcBef>
              <a:buClr>
                <a:schemeClr val="lt2"/>
              </a:buClr>
              <a:buSzPct val="100000"/>
              <a:defRPr sz="16000">
                <a:solidFill>
                  <a:schemeClr val="lt2"/>
                </a:solidFill>
              </a:defRPr>
            </a:lvl2pPr>
            <a:lvl3pPr lvl="2" algn="ctr">
              <a:spcBef>
                <a:spcPts val="0"/>
              </a:spcBef>
              <a:buClr>
                <a:schemeClr val="lt2"/>
              </a:buClr>
              <a:buSzPct val="100000"/>
              <a:defRPr sz="16000">
                <a:solidFill>
                  <a:schemeClr val="lt2"/>
                </a:solidFill>
              </a:defRPr>
            </a:lvl3pPr>
            <a:lvl4pPr lvl="3" algn="ctr">
              <a:spcBef>
                <a:spcPts val="0"/>
              </a:spcBef>
              <a:buClr>
                <a:schemeClr val="lt2"/>
              </a:buClr>
              <a:buSzPct val="100000"/>
              <a:defRPr sz="16000">
                <a:solidFill>
                  <a:schemeClr val="lt2"/>
                </a:solidFill>
              </a:defRPr>
            </a:lvl4pPr>
            <a:lvl5pPr lvl="4" algn="ctr">
              <a:spcBef>
                <a:spcPts val="0"/>
              </a:spcBef>
              <a:buClr>
                <a:schemeClr val="lt2"/>
              </a:buClr>
              <a:buSzPct val="100000"/>
              <a:defRPr sz="16000">
                <a:solidFill>
                  <a:schemeClr val="lt2"/>
                </a:solidFill>
              </a:defRPr>
            </a:lvl5pPr>
            <a:lvl6pPr lvl="5" algn="ctr">
              <a:spcBef>
                <a:spcPts val="0"/>
              </a:spcBef>
              <a:buClr>
                <a:schemeClr val="lt2"/>
              </a:buClr>
              <a:buSzPct val="100000"/>
              <a:defRPr sz="16000">
                <a:solidFill>
                  <a:schemeClr val="lt2"/>
                </a:solidFill>
              </a:defRPr>
            </a:lvl6pPr>
            <a:lvl7pPr lvl="6" algn="ctr">
              <a:spcBef>
                <a:spcPts val="0"/>
              </a:spcBef>
              <a:buClr>
                <a:schemeClr val="lt2"/>
              </a:buClr>
              <a:buSzPct val="100000"/>
              <a:defRPr sz="16000">
                <a:solidFill>
                  <a:schemeClr val="lt2"/>
                </a:solidFill>
              </a:defRPr>
            </a:lvl7pPr>
            <a:lvl8pPr lvl="7" algn="ctr">
              <a:spcBef>
                <a:spcPts val="0"/>
              </a:spcBef>
              <a:buClr>
                <a:schemeClr val="lt2"/>
              </a:buClr>
              <a:buSzPct val="100000"/>
              <a:defRPr sz="16000">
                <a:solidFill>
                  <a:schemeClr val="lt2"/>
                </a:solidFill>
              </a:defRPr>
            </a:lvl8pPr>
            <a:lvl9pPr lvl="8" algn="ctr">
              <a:spcBef>
                <a:spcPts val="0"/>
              </a:spcBef>
              <a:buClr>
                <a:schemeClr val="lt2"/>
              </a:buClr>
              <a:buSzPct val="100000"/>
              <a:defRPr sz="16000">
                <a:solidFill>
                  <a:schemeClr val="lt2"/>
                </a:solidFill>
              </a:defRPr>
            </a:lvl9pPr>
          </a:lstStyle>
          <a:p/>
        </p:txBody>
      </p:sp>
      <p:sp>
        <p:nvSpPr>
          <p:cNvPr id="54" name="Shape 54"/>
          <p:cNvSpPr txBox="1"/>
          <p:nvPr>
            <p:ph idx="1" type="body"/>
          </p:nvPr>
        </p:nvSpPr>
        <p:spPr>
          <a:xfrm>
            <a:off x="311700" y="316200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5" name="Shape 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p:nvPr/>
        </p:nvSpPr>
        <p:spPr>
          <a:xfrm flipH="1">
            <a:off x="7595937"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8" name="Shape 18"/>
          <p:cNvSpPr txBox="1"/>
          <p:nvPr>
            <p:ph type="title"/>
          </p:nvPr>
        </p:nvSpPr>
        <p:spPr>
          <a:xfrm>
            <a:off x="773700" y="1806450"/>
            <a:ext cx="7596600" cy="15306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5" name="Shape 35"/>
          <p:cNvSpPr txBox="1"/>
          <p:nvPr>
            <p:ph idx="1" type="body"/>
          </p:nvPr>
        </p:nvSpPr>
        <p:spPr>
          <a:xfrm>
            <a:off x="311700" y="1399399"/>
            <a:ext cx="2808000" cy="27849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6" name="Shape 3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4" name="Shape 44"/>
          <p:cNvSpPr txBox="1"/>
          <p:nvPr>
            <p:ph type="title"/>
          </p:nvPr>
        </p:nvSpPr>
        <p:spPr>
          <a:xfrm>
            <a:off x="265500" y="929275"/>
            <a:ext cx="4045200" cy="1786200"/>
          </a:xfrm>
          <a:prstGeom prst="rect">
            <a:avLst/>
          </a:prstGeom>
        </p:spPr>
        <p:txBody>
          <a:bodyPr anchorCtr="0" anchor="b" bIns="91425" lIns="91425" rIns="91425" tIns="91425"/>
          <a:lstStyle>
            <a:lvl1pPr lvl="0" algn="ctr">
              <a:spcBef>
                <a:spcPts val="0"/>
              </a:spcBef>
              <a:buClr>
                <a:schemeClr val="lt2"/>
              </a:buClr>
              <a:defRPr>
                <a:solidFill>
                  <a:schemeClr val="lt2"/>
                </a:solidFill>
              </a:defRPr>
            </a:lvl1pPr>
            <a:lvl2pPr lvl="1" algn="ctr">
              <a:spcBef>
                <a:spcPts val="0"/>
              </a:spcBef>
              <a:buClr>
                <a:schemeClr val="lt2"/>
              </a:buClr>
              <a:defRPr>
                <a:solidFill>
                  <a:schemeClr val="lt2"/>
                </a:solidFill>
              </a:defRPr>
            </a:lvl2pPr>
            <a:lvl3pPr lvl="2" algn="ctr">
              <a:spcBef>
                <a:spcPts val="0"/>
              </a:spcBef>
              <a:buClr>
                <a:schemeClr val="lt2"/>
              </a:buClr>
              <a:defRPr>
                <a:solidFill>
                  <a:schemeClr val="lt2"/>
                </a:solidFill>
              </a:defRPr>
            </a:lvl3pPr>
            <a:lvl4pPr lvl="3" algn="ctr">
              <a:spcBef>
                <a:spcPts val="0"/>
              </a:spcBef>
              <a:buClr>
                <a:schemeClr val="lt2"/>
              </a:buClr>
              <a:defRPr>
                <a:solidFill>
                  <a:schemeClr val="lt2"/>
                </a:solidFill>
              </a:defRPr>
            </a:lvl4pPr>
            <a:lvl5pPr lvl="4" algn="ctr">
              <a:spcBef>
                <a:spcPts val="0"/>
              </a:spcBef>
              <a:buClr>
                <a:schemeClr val="lt2"/>
              </a:buClr>
              <a:defRPr>
                <a:solidFill>
                  <a:schemeClr val="lt2"/>
                </a:solidFill>
              </a:defRPr>
            </a:lvl5pPr>
            <a:lvl6pPr lvl="5" algn="ctr">
              <a:spcBef>
                <a:spcPts val="0"/>
              </a:spcBef>
              <a:buClr>
                <a:schemeClr val="lt2"/>
              </a:buClr>
              <a:defRPr>
                <a:solidFill>
                  <a:schemeClr val="lt2"/>
                </a:solidFill>
              </a:defRPr>
            </a:lvl6pPr>
            <a:lvl7pPr lvl="6" algn="ctr">
              <a:spcBef>
                <a:spcPts val="0"/>
              </a:spcBef>
              <a:buClr>
                <a:schemeClr val="lt2"/>
              </a:buClr>
              <a:defRPr>
                <a:solidFill>
                  <a:schemeClr val="lt2"/>
                </a:solidFill>
              </a:defRPr>
            </a:lvl7pPr>
            <a:lvl8pPr lvl="7" algn="ctr">
              <a:spcBef>
                <a:spcPts val="0"/>
              </a:spcBef>
              <a:buClr>
                <a:schemeClr val="lt2"/>
              </a:buClr>
              <a:defRPr>
                <a:solidFill>
                  <a:schemeClr val="lt2"/>
                </a:solidFill>
              </a:defRPr>
            </a:lvl8pPr>
            <a:lvl9pPr lvl="8" algn="ctr">
              <a:spcBef>
                <a:spcPts val="0"/>
              </a:spcBef>
              <a:buClr>
                <a:schemeClr val="lt2"/>
              </a:buClr>
              <a:defRPr>
                <a:solidFill>
                  <a:schemeClr val="lt2"/>
                </a:solidFill>
              </a:defRPr>
            </a:lvl9pPr>
          </a:lstStyle>
          <a:p/>
        </p:txBody>
      </p:sp>
      <p:sp>
        <p:nvSpPr>
          <p:cNvPr id="45" name="Shape 45"/>
          <p:cNvSpPr txBox="1"/>
          <p:nvPr>
            <p:ph idx="1" type="subTitle"/>
          </p:nvPr>
        </p:nvSpPr>
        <p:spPr>
          <a:xfrm>
            <a:off x="265500" y="2769000"/>
            <a:ext cx="4045200" cy="1574100"/>
          </a:xfrm>
          <a:prstGeom prst="rect">
            <a:avLst/>
          </a:prstGeom>
        </p:spPr>
        <p:txBody>
          <a:bodyPr anchorCtr="0" anchor="t" bIns="91425" lIns="91425" rIns="91425" tIns="91425"/>
          <a:lstStyle>
            <a:lvl1pPr lvl="0" algn="ctr">
              <a:lnSpc>
                <a:spcPct val="100000"/>
              </a:lnSpc>
              <a:spcBef>
                <a:spcPts val="0"/>
              </a:spcBef>
              <a:spcAft>
                <a:spcPts val="0"/>
              </a:spcAft>
              <a:buSzPct val="100000"/>
              <a:buFont typeface="Economica"/>
              <a:buNone/>
              <a:defRPr sz="24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4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4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4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4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4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4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4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rIns="91425" tIns="91425"/>
          <a:lstStyle>
            <a:lvl1pPr lvl="0">
              <a:spcBef>
                <a:spcPts val="0"/>
              </a:spcBef>
              <a:buClr>
                <a:schemeClr val="dk1"/>
              </a:buClr>
              <a:buSzPct val="100000"/>
              <a:buFont typeface="Economica"/>
              <a:buNone/>
              <a:defRPr sz="4200">
                <a:solidFill>
                  <a:schemeClr val="dk1"/>
                </a:solidFill>
                <a:latin typeface="Economica"/>
                <a:ea typeface="Economica"/>
                <a:cs typeface="Economica"/>
                <a:sym typeface="Economica"/>
              </a:defRPr>
            </a:lvl1pPr>
            <a:lvl2pPr lvl="1">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lvl="2">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lvl="3">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lvl="4">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lvl="5">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lvl="6">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lvl="7">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lvl="8">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Open Sans"/>
              <a:defRPr sz="1800">
                <a:solidFill>
                  <a:schemeClr val="dk1"/>
                </a:solidFill>
                <a:latin typeface="Open Sans"/>
                <a:ea typeface="Open Sans"/>
                <a:cs typeface="Open Sans"/>
                <a:sym typeface="Open Sans"/>
              </a:defRPr>
            </a:lvl1pPr>
            <a:lvl2pPr lvl="1">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2pPr>
            <a:lvl3pPr lvl="2">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3pPr>
            <a:lvl4pPr lvl="3">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4pPr>
            <a:lvl5pPr lvl="4">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5pPr>
            <a:lvl6pPr lvl="5">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6pPr>
            <a:lvl7pPr lvl="6">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7pPr>
            <a:lvl8pPr lvl="7">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8pPr>
            <a:lvl9pPr lvl="8">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s" sz="1000">
                <a:solidFill>
                  <a:schemeClr val="dk1"/>
                </a:solidFill>
                <a:latin typeface="Economica"/>
                <a:ea typeface="Economica"/>
                <a:cs typeface="Economica"/>
                <a:sym typeface="Economic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nvSpPr>
        <p:spPr>
          <a:xfrm>
            <a:off x="3011400" y="1034625"/>
            <a:ext cx="3309900" cy="764700"/>
          </a:xfrm>
          <a:prstGeom prst="rect">
            <a:avLst/>
          </a:prstGeom>
          <a:noFill/>
          <a:ln>
            <a:noFill/>
          </a:ln>
        </p:spPr>
        <p:txBody>
          <a:bodyPr anchorCtr="0" anchor="b" bIns="91425" lIns="91425" rIns="91425" tIns="91425">
            <a:noAutofit/>
          </a:bodyPr>
          <a:lstStyle/>
          <a:p>
            <a:pPr lvl="0" rtl="0" algn="l">
              <a:spcBef>
                <a:spcPts val="0"/>
              </a:spcBef>
              <a:buNone/>
            </a:pPr>
            <a:r>
              <a:rPr lang="es" sz="4200">
                <a:latin typeface="Economica"/>
                <a:ea typeface="Economica"/>
                <a:cs typeface="Economica"/>
                <a:sym typeface="Economica"/>
              </a:rPr>
              <a:t>Algoritmos Greedy</a:t>
            </a:r>
          </a:p>
        </p:txBody>
      </p:sp>
      <p:sp>
        <p:nvSpPr>
          <p:cNvPr id="63" name="Shape 63"/>
          <p:cNvSpPr txBox="1"/>
          <p:nvPr/>
        </p:nvSpPr>
        <p:spPr>
          <a:xfrm>
            <a:off x="3044700" y="2348230"/>
            <a:ext cx="3054600" cy="701400"/>
          </a:xfrm>
          <a:prstGeom prst="rect">
            <a:avLst/>
          </a:prstGeom>
          <a:noFill/>
          <a:ln>
            <a:noFill/>
          </a:ln>
        </p:spPr>
        <p:txBody>
          <a:bodyPr anchorCtr="0" anchor="t" bIns="91425" lIns="91425" rIns="91425" tIns="91425">
            <a:noAutofit/>
          </a:bodyPr>
          <a:lstStyle/>
          <a:p>
            <a:pPr lvl="0" rtl="0" algn="ctr">
              <a:spcBef>
                <a:spcPts val="0"/>
              </a:spcBef>
              <a:buNone/>
            </a:pPr>
            <a:r>
              <a:rPr lang="es" sz="2100">
                <a:solidFill>
                  <a:srgbClr val="000000"/>
                </a:solidFill>
                <a:latin typeface="Economica"/>
                <a:ea typeface="Economica"/>
                <a:cs typeface="Economica"/>
                <a:sym typeface="Economica"/>
              </a:rPr>
              <a:t>Jesús Sánchez de Lechina Tejada</a:t>
            </a:r>
          </a:p>
          <a:p>
            <a:pPr lvl="0" rtl="0" algn="ctr">
              <a:spcBef>
                <a:spcPts val="0"/>
              </a:spcBef>
              <a:buNone/>
            </a:pPr>
            <a:r>
              <a:rPr lang="es" sz="2100">
                <a:solidFill>
                  <a:srgbClr val="000000"/>
                </a:solidFill>
                <a:latin typeface="Economica"/>
                <a:ea typeface="Economica"/>
                <a:cs typeface="Economica"/>
                <a:sym typeface="Economica"/>
              </a:rPr>
              <a:t>Álvaro López Jiménez</a:t>
            </a:r>
          </a:p>
          <a:p>
            <a:pPr lvl="0" rtl="0" algn="ctr">
              <a:spcBef>
                <a:spcPts val="0"/>
              </a:spcBef>
              <a:buNone/>
            </a:pPr>
            <a:r>
              <a:rPr lang="es" sz="2100">
                <a:solidFill>
                  <a:srgbClr val="000000"/>
                </a:solidFill>
                <a:latin typeface="Economica"/>
                <a:ea typeface="Economica"/>
                <a:cs typeface="Economica"/>
                <a:sym typeface="Economica"/>
              </a:rPr>
              <a:t>Miguel Ángel Robles Urquiza</a:t>
            </a:r>
          </a:p>
          <a:p>
            <a:pPr lvl="0" rtl="0" algn="ctr">
              <a:spcBef>
                <a:spcPts val="0"/>
              </a:spcBef>
              <a:buNone/>
            </a:pPr>
            <a:r>
              <a:rPr lang="es" sz="2100">
                <a:solidFill>
                  <a:srgbClr val="000000"/>
                </a:solidFill>
                <a:latin typeface="Economica"/>
                <a:ea typeface="Economica"/>
                <a:cs typeface="Economica"/>
                <a:sym typeface="Economica"/>
              </a:rPr>
              <a:t>Antonio Martín Ruiz</a:t>
            </a:r>
          </a:p>
        </p:txBody>
      </p:sp>
      <p:sp>
        <p:nvSpPr>
          <p:cNvPr id="64" name="Shape 64"/>
          <p:cNvSpPr txBox="1"/>
          <p:nvPr/>
        </p:nvSpPr>
        <p:spPr>
          <a:xfrm flipH="1">
            <a:off x="3838500" y="1866325"/>
            <a:ext cx="1467000" cy="414900"/>
          </a:xfrm>
          <a:prstGeom prst="rect">
            <a:avLst/>
          </a:prstGeom>
          <a:noFill/>
          <a:ln>
            <a:noFill/>
          </a:ln>
        </p:spPr>
        <p:txBody>
          <a:bodyPr anchorCtr="0" anchor="t" bIns="91425" lIns="91425" rIns="91425" tIns="91425">
            <a:noAutofit/>
          </a:bodyPr>
          <a:lstStyle/>
          <a:p>
            <a:pPr lvl="0" rtl="0">
              <a:spcBef>
                <a:spcPts val="0"/>
              </a:spcBef>
              <a:buNone/>
            </a:pPr>
            <a:r>
              <a:rPr lang="es">
                <a:latin typeface="Economica"/>
                <a:ea typeface="Economica"/>
                <a:cs typeface="Economica"/>
                <a:sym typeface="Economica"/>
              </a:rPr>
              <a:t>DGIIM 2017 - Grupo 2</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pic>
        <p:nvPicPr>
          <p:cNvPr id="120" name="Shape 120"/>
          <p:cNvPicPr preferRelativeResize="0"/>
          <p:nvPr/>
        </p:nvPicPr>
        <p:blipFill>
          <a:blip r:embed="rId3">
            <a:alphaModFix/>
          </a:blip>
          <a:stretch>
            <a:fillRect/>
          </a:stretch>
        </p:blipFill>
        <p:spPr>
          <a:xfrm>
            <a:off x="686625" y="293225"/>
            <a:ext cx="8239599" cy="4316874"/>
          </a:xfrm>
          <a:prstGeom prst="rect">
            <a:avLst/>
          </a:prstGeom>
          <a:noFill/>
          <a:ln>
            <a:noFill/>
          </a:ln>
        </p:spPr>
      </p:pic>
      <p:sp>
        <p:nvSpPr>
          <p:cNvPr id="121" name="Shape 121"/>
          <p:cNvSpPr/>
          <p:nvPr/>
        </p:nvSpPr>
        <p:spPr>
          <a:xfrm>
            <a:off x="4806424" y="3832650"/>
            <a:ext cx="3034924" cy="947198"/>
          </a:xfrm>
          <a:prstGeom prst="rect">
            <a:avLst/>
          </a:prstGeom>
        </p:spPr>
        <p:txBody>
          <a:bodyPr>
            <a:prstTxWarp prst="textPlain"/>
          </a:bodyPr>
          <a:lstStyle/>
          <a:p>
            <a:pPr lvl="0" algn="ctr"/>
            <a:r>
              <a:rPr b="0" i="0">
                <a:ln cap="flat" cmpd="sng" w="9525">
                  <a:solidFill>
                    <a:schemeClr val="dk2"/>
                  </a:solidFill>
                  <a:prstDash val="solid"/>
                  <a:round/>
                  <a:headEnd len="med" w="med" type="none"/>
                  <a:tailEnd len="med" w="med" type="none"/>
                </a:ln>
                <a:solidFill>
                  <a:schemeClr val="lt2"/>
                </a:solidFill>
                <a:latin typeface="Arial"/>
              </a:rPr>
              <a:t>Óptimo</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s"/>
              <a:t>6. Órdenes de eficiencia</a:t>
            </a:r>
          </a:p>
        </p:txBody>
      </p:sp>
      <p:sp>
        <p:nvSpPr>
          <p:cNvPr id="127" name="Shape 127"/>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Clr>
                <a:schemeClr val="dk1"/>
              </a:buClr>
              <a:buSzPct val="55000"/>
              <a:buFont typeface="Arial"/>
              <a:buNone/>
            </a:pPr>
            <a:r>
              <a:rPr lang="es" sz="2000"/>
              <a:t>El orden de eficiencia del algoritmo en el peor de los casos es: </a:t>
            </a:r>
            <a:r>
              <a:rPr b="1" lang="es" sz="2000"/>
              <a:t> O(n³)</a:t>
            </a:r>
          </a:p>
          <a:p>
            <a:pPr lvl="0">
              <a:spcBef>
                <a:spcPts val="0"/>
              </a:spcBef>
              <a:buClr>
                <a:srgbClr val="000000"/>
              </a:buClr>
              <a:buSzPct val="61111"/>
              <a:buFont typeface="Arial"/>
              <a:buNone/>
            </a:pPr>
            <a:r>
              <a:rPr lang="es"/>
              <a:t>En recubrimiento podemos ver un bucle for, pero este no resulta ser el más relevante desde el punto de vista computacional. Inmediatamente después nos encontramos un bucle while que, en el peor de los casos tiene que hacer n iteraciones, pero en cada iteración está llamando a otras funciones con bucles en su interior. Las llamadas más costosas tienen dos bucles for anidados. Por lo que este problema es de orden O(n³).</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s"/>
              <a:t>7. Compilación y más ejemplos de ejecuciones</a:t>
            </a:r>
          </a:p>
        </p:txBody>
      </p:sp>
      <p:sp>
        <p:nvSpPr>
          <p:cNvPr id="133" name="Shape 133"/>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a:lnSpc>
                <a:spcPct val="100000"/>
              </a:lnSpc>
              <a:spcBef>
                <a:spcPts val="0"/>
              </a:spcBef>
            </a:pPr>
            <a:r>
              <a:rPr lang="es"/>
              <a:t>Para compilar este proyecto tenemos que usar el siguiente comando en la terminal:</a:t>
            </a:r>
          </a:p>
          <a:p>
            <a:pPr indent="457200" lvl="0" rtl="0">
              <a:lnSpc>
                <a:spcPct val="100000"/>
              </a:lnSpc>
              <a:spcBef>
                <a:spcPts val="0"/>
              </a:spcBef>
              <a:buNone/>
            </a:pPr>
            <a:r>
              <a:rPr i="1" lang="es"/>
              <a:t>prompt&gt; g++ -o recubrimiento recubrimiento.cpp</a:t>
            </a:r>
          </a:p>
          <a:p>
            <a:pPr indent="457200" lvl="0">
              <a:lnSpc>
                <a:spcPct val="100000"/>
              </a:lnSpc>
              <a:spcBef>
                <a:spcPts val="0"/>
              </a:spcBef>
              <a:buNone/>
            </a:pPr>
            <a:r>
              <a:rPr lang="es"/>
              <a:t>o bien ejecutar </a:t>
            </a:r>
            <a:r>
              <a:rPr i="1" lang="es"/>
              <a:t>make</a:t>
            </a:r>
            <a:r>
              <a:rPr lang="es"/>
              <a:t> en la terminal.</a:t>
            </a:r>
          </a:p>
          <a:p>
            <a:pPr indent="-228600" lvl="0" marL="457200">
              <a:lnSpc>
                <a:spcPct val="100000"/>
              </a:lnSpc>
              <a:spcBef>
                <a:spcPts val="0"/>
              </a:spcBef>
            </a:pPr>
            <a:r>
              <a:rPr lang="es"/>
              <a:t>Para ejecutar el proyecto debemos usar el siguiente comando:</a:t>
            </a:r>
          </a:p>
          <a:p>
            <a:pPr indent="457200" lvl="0">
              <a:lnSpc>
                <a:spcPct val="100000"/>
              </a:lnSpc>
              <a:spcBef>
                <a:spcPts val="0"/>
              </a:spcBef>
              <a:buNone/>
            </a:pPr>
            <a:r>
              <a:rPr i="1" lang="es"/>
              <a:t>prompt&gt; ./recubrimiento recubrimiento.dat</a:t>
            </a:r>
          </a:p>
          <a:p>
            <a:pPr indent="0" lvl="0" marL="457200">
              <a:lnSpc>
                <a:spcPct val="100000"/>
              </a:lnSpc>
              <a:spcBef>
                <a:spcPts val="0"/>
              </a:spcBef>
              <a:buNone/>
            </a:pPr>
            <a:r>
              <a:rPr lang="es"/>
              <a:t>donde recubrimiento.dat es un archivo de texto que contiene la matriz de adyacencia del grafo con el formato adecuado.</a:t>
            </a:r>
          </a:p>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s"/>
              <a:t>7. Ejemplos de ejecuciones</a:t>
            </a:r>
          </a:p>
        </p:txBody>
      </p:sp>
      <p:pic>
        <p:nvPicPr>
          <p:cNvPr id="139" name="Shape 139"/>
          <p:cNvPicPr preferRelativeResize="0"/>
          <p:nvPr/>
        </p:nvPicPr>
        <p:blipFill>
          <a:blip r:embed="rId3">
            <a:alphaModFix/>
          </a:blip>
          <a:stretch>
            <a:fillRect/>
          </a:stretch>
        </p:blipFill>
        <p:spPr>
          <a:xfrm>
            <a:off x="5733575" y="1147225"/>
            <a:ext cx="3098724" cy="2552225"/>
          </a:xfrm>
          <a:prstGeom prst="rect">
            <a:avLst/>
          </a:prstGeom>
          <a:noFill/>
          <a:ln>
            <a:noFill/>
          </a:ln>
        </p:spPr>
      </p:pic>
      <p:pic>
        <p:nvPicPr>
          <p:cNvPr id="140" name="Shape 140"/>
          <p:cNvPicPr preferRelativeResize="0"/>
          <p:nvPr/>
        </p:nvPicPr>
        <p:blipFill>
          <a:blip r:embed="rId4">
            <a:alphaModFix/>
          </a:blip>
          <a:stretch>
            <a:fillRect/>
          </a:stretch>
        </p:blipFill>
        <p:spPr>
          <a:xfrm>
            <a:off x="311700" y="1151750"/>
            <a:ext cx="5421874" cy="2543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s"/>
              <a:t>7. Ejemplos de ejecuciones</a:t>
            </a:r>
          </a:p>
        </p:txBody>
      </p:sp>
      <p:pic>
        <p:nvPicPr>
          <p:cNvPr id="146" name="Shape 146"/>
          <p:cNvPicPr preferRelativeResize="0"/>
          <p:nvPr/>
        </p:nvPicPr>
        <p:blipFill>
          <a:blip r:embed="rId3">
            <a:alphaModFix/>
          </a:blip>
          <a:stretch>
            <a:fillRect/>
          </a:stretch>
        </p:blipFill>
        <p:spPr>
          <a:xfrm>
            <a:off x="5717974" y="1147225"/>
            <a:ext cx="3114324" cy="2188286"/>
          </a:xfrm>
          <a:prstGeom prst="rect">
            <a:avLst/>
          </a:prstGeom>
          <a:noFill/>
          <a:ln>
            <a:noFill/>
          </a:ln>
        </p:spPr>
      </p:pic>
      <p:pic>
        <p:nvPicPr>
          <p:cNvPr id="147" name="Shape 147"/>
          <p:cNvPicPr preferRelativeResize="0"/>
          <p:nvPr/>
        </p:nvPicPr>
        <p:blipFill>
          <a:blip r:embed="rId4">
            <a:alphaModFix/>
          </a:blip>
          <a:stretch>
            <a:fillRect/>
          </a:stretch>
        </p:blipFill>
        <p:spPr>
          <a:xfrm>
            <a:off x="369922" y="1147225"/>
            <a:ext cx="5348050" cy="2400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265500" y="929275"/>
            <a:ext cx="4045200" cy="1786200"/>
          </a:xfrm>
          <a:prstGeom prst="rect">
            <a:avLst/>
          </a:prstGeom>
        </p:spPr>
        <p:txBody>
          <a:bodyPr anchorCtr="0" anchor="b" bIns="91425" lIns="91425" rIns="91425" tIns="91425">
            <a:noAutofit/>
          </a:bodyPr>
          <a:lstStyle/>
          <a:p>
            <a:pPr lvl="0">
              <a:spcBef>
                <a:spcPts val="0"/>
              </a:spcBef>
              <a:buNone/>
            </a:pPr>
            <a:r>
              <a:rPr lang="es"/>
              <a:t>Índice</a:t>
            </a:r>
          </a:p>
        </p:txBody>
      </p:sp>
      <p:sp>
        <p:nvSpPr>
          <p:cNvPr id="70" name="Shape 70"/>
          <p:cNvSpPr txBox="1"/>
          <p:nvPr>
            <p:ph idx="2" type="body"/>
          </p:nvPr>
        </p:nvSpPr>
        <p:spPr>
          <a:xfrm>
            <a:off x="4939500" y="724200"/>
            <a:ext cx="3837000" cy="3695100"/>
          </a:xfrm>
          <a:prstGeom prst="rect">
            <a:avLst/>
          </a:prstGeom>
        </p:spPr>
        <p:txBody>
          <a:bodyPr anchorCtr="0" anchor="ctr" bIns="91425" lIns="91425" rIns="91425" tIns="91425">
            <a:noAutofit/>
          </a:bodyPr>
          <a:lstStyle/>
          <a:p>
            <a:pPr indent="-228600" lvl="0" marL="457200" rtl="0">
              <a:spcBef>
                <a:spcPts val="0"/>
              </a:spcBef>
              <a:buAutoNum type="arabicPeriod"/>
            </a:pPr>
            <a:r>
              <a:rPr lang="es"/>
              <a:t>Análisis del problema</a:t>
            </a:r>
          </a:p>
          <a:p>
            <a:pPr indent="-228600" lvl="0" marL="457200" rtl="0">
              <a:spcBef>
                <a:spcPts val="0"/>
              </a:spcBef>
              <a:buAutoNum type="arabicPeriod"/>
            </a:pPr>
            <a:r>
              <a:rPr lang="es"/>
              <a:t>Diseño de la solución</a:t>
            </a:r>
          </a:p>
          <a:p>
            <a:pPr indent="-228600" lvl="0" marL="457200" rtl="0">
              <a:spcBef>
                <a:spcPts val="0"/>
              </a:spcBef>
              <a:buAutoNum type="arabicPeriod"/>
            </a:pPr>
            <a:r>
              <a:rPr lang="es"/>
              <a:t>Esqueleto del algoritmo</a:t>
            </a:r>
          </a:p>
          <a:p>
            <a:pPr indent="-228600" lvl="0" marL="457200" rtl="0">
              <a:spcBef>
                <a:spcPts val="0"/>
              </a:spcBef>
              <a:buAutoNum type="arabicPeriod"/>
            </a:pPr>
            <a:r>
              <a:rPr lang="es"/>
              <a:t>Ejemplo de funcionamiento</a:t>
            </a:r>
          </a:p>
          <a:p>
            <a:pPr indent="-228600" lvl="0" marL="457200" rtl="0">
              <a:spcBef>
                <a:spcPts val="0"/>
              </a:spcBef>
              <a:buAutoNum type="arabicPeriod"/>
            </a:pPr>
            <a:r>
              <a:rPr lang="es"/>
              <a:t>Aplicación</a:t>
            </a:r>
          </a:p>
          <a:p>
            <a:pPr indent="-228600" lvl="0" marL="457200" rtl="0">
              <a:spcBef>
                <a:spcPts val="0"/>
              </a:spcBef>
              <a:buAutoNum type="arabicPeriod"/>
            </a:pPr>
            <a:r>
              <a:rPr lang="es"/>
              <a:t>Orden de eficiencia</a:t>
            </a:r>
          </a:p>
          <a:p>
            <a:pPr indent="-228600" lvl="0" marL="457200">
              <a:spcBef>
                <a:spcPts val="0"/>
              </a:spcBef>
              <a:buAutoNum type="arabicPeriod"/>
            </a:pPr>
            <a:r>
              <a:rPr lang="es"/>
              <a:t>Compilación y ejecución</a:t>
            </a:r>
          </a:p>
        </p:txBody>
      </p:sp>
      <p:sp>
        <p:nvSpPr>
          <p:cNvPr id="71" name="Shape 71"/>
          <p:cNvSpPr txBox="1"/>
          <p:nvPr>
            <p:ph idx="1" type="subTitle"/>
          </p:nvPr>
        </p:nvSpPr>
        <p:spPr>
          <a:xfrm>
            <a:off x="265500" y="2769000"/>
            <a:ext cx="4045200" cy="1574100"/>
          </a:xfrm>
          <a:prstGeom prst="rect">
            <a:avLst/>
          </a:prstGeom>
        </p:spPr>
        <p:txBody>
          <a:bodyPr anchorCtr="0" anchor="t" bIns="91425" lIns="91425" rIns="91425" tIns="91425">
            <a:noAutofit/>
          </a:bodyPr>
          <a:lstStyle/>
          <a:p>
            <a:pPr lvl="0">
              <a:spcBef>
                <a:spcPts val="0"/>
              </a:spcBef>
              <a:buNone/>
            </a:pPr>
            <a:r>
              <a:rPr lang="es"/>
              <a:t>Algoritmos Greedy</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311700" y="315925"/>
            <a:ext cx="8520600" cy="831300"/>
          </a:xfrm>
          <a:prstGeom prst="rect">
            <a:avLst/>
          </a:prstGeom>
        </p:spPr>
        <p:txBody>
          <a:bodyPr anchorCtr="0" anchor="b" bIns="91425" lIns="91425" rIns="91425" tIns="91425">
            <a:noAutofit/>
          </a:bodyPr>
          <a:lstStyle/>
          <a:p>
            <a:pPr indent="-228600" lvl="0" marL="457200">
              <a:spcBef>
                <a:spcPts val="0"/>
              </a:spcBef>
              <a:buAutoNum type="arabicPeriod"/>
            </a:pPr>
            <a:r>
              <a:rPr lang="es"/>
              <a:t>Análisis del problema</a:t>
            </a:r>
          </a:p>
        </p:txBody>
      </p:sp>
      <p:sp>
        <p:nvSpPr>
          <p:cNvPr id="77" name="Shape 77"/>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s"/>
              <a:t>Problema: encontrar un recubrimiento para un grafo dado.</a:t>
            </a:r>
          </a:p>
          <a:p>
            <a:pPr lvl="0">
              <a:spcBef>
                <a:spcPts val="0"/>
              </a:spcBef>
              <a:buNone/>
            </a:pPr>
            <a:r>
              <a:rPr lang="es"/>
              <a:t>Recubrimiento: conjunto de nodos tal que todos los nodos del grafo pertenecen al conjunto, o son adyacentes a alguno del conjunto.</a:t>
            </a:r>
          </a:p>
          <a:p>
            <a:pPr lvl="0">
              <a:spcBef>
                <a:spcPts val="0"/>
              </a:spcBef>
              <a:buNone/>
            </a:pPr>
            <a:r>
              <a:rPr lang="es"/>
              <a:t>Optimalidad: Encontrar un recubrimiento con el menor número de vértices posible.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s"/>
              <a:t>2. Diseño de la solución.</a:t>
            </a:r>
          </a:p>
        </p:txBody>
      </p:sp>
      <p:sp>
        <p:nvSpPr>
          <p:cNvPr id="83" name="Shape 83"/>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Clr>
                <a:schemeClr val="dk1"/>
              </a:buClr>
              <a:buSzPct val="78571"/>
              <a:buFont typeface="Arial"/>
              <a:buNone/>
            </a:pPr>
            <a:r>
              <a:rPr lang="es" sz="1400"/>
              <a:t>- Lista de candidatos: Todos los nodos del grafo </a:t>
            </a:r>
          </a:p>
          <a:p>
            <a:pPr lvl="0">
              <a:spcBef>
                <a:spcPts val="0"/>
              </a:spcBef>
              <a:buClr>
                <a:schemeClr val="dk1"/>
              </a:buClr>
              <a:buSzPct val="78571"/>
              <a:buFont typeface="Arial"/>
              <a:buNone/>
            </a:pPr>
            <a:r>
              <a:rPr lang="es" sz="1400"/>
              <a:t>- Lista de candidatos utilizados: Nodos  seleccionados del grafo original y los nodos adyacentes a él.</a:t>
            </a:r>
          </a:p>
          <a:p>
            <a:pPr lvl="0">
              <a:spcBef>
                <a:spcPts val="0"/>
              </a:spcBef>
              <a:buClr>
                <a:schemeClr val="dk1"/>
              </a:buClr>
              <a:buSzPct val="78571"/>
              <a:buFont typeface="Arial"/>
              <a:buNone/>
            </a:pPr>
            <a:r>
              <a:rPr lang="es" sz="1400"/>
              <a:t>- Función solución: La lista de candidatos utilizados coincide con la lista de candidatos, es decir, los nodos recubiertos son todos los nodos del grafo.</a:t>
            </a:r>
          </a:p>
          <a:p>
            <a:pPr lvl="0">
              <a:spcBef>
                <a:spcPts val="0"/>
              </a:spcBef>
              <a:buNone/>
            </a:pPr>
            <a:r>
              <a:rPr lang="es" sz="1400"/>
              <a:t>- Función selección: Nodo con mayor número de adyacencias que no esté en el recubrimiento.</a:t>
            </a:r>
          </a:p>
          <a:p>
            <a:pPr lvl="0">
              <a:spcBef>
                <a:spcPts val="0"/>
              </a:spcBef>
              <a:buNone/>
            </a:pPr>
            <a:r>
              <a:rPr lang="es" sz="1400"/>
              <a:t>- Criterio de factibilidad: El nodo que seleccionamos no está en el recubrimiento.</a:t>
            </a:r>
          </a:p>
          <a:p>
            <a:pPr lvl="0">
              <a:spcBef>
                <a:spcPts val="0"/>
              </a:spcBef>
              <a:buClr>
                <a:schemeClr val="dk1"/>
              </a:buClr>
              <a:buSzPct val="78571"/>
              <a:buFont typeface="Arial"/>
              <a:buNone/>
            </a:pPr>
            <a:r>
              <a:rPr lang="es" sz="1400"/>
              <a:t>- Función objetivo: Obtener un recubrimiento con el mínimo de nodos.</a:t>
            </a:r>
          </a:p>
          <a:p>
            <a:pPr lvl="0">
              <a:spcBef>
                <a:spcPts val="0"/>
              </a:spcBef>
              <a:buClr>
                <a:schemeClr val="dk1"/>
              </a:buClr>
              <a:buSzPct val="78571"/>
              <a:buFont typeface="Arial"/>
              <a:buNone/>
            </a:pPr>
            <a:r>
              <a:t/>
            </a:r>
            <a:endParaRPr sz="1400"/>
          </a:p>
          <a:p>
            <a:pPr lvl="0">
              <a:spcBef>
                <a:spcPts val="0"/>
              </a:spcBef>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s"/>
              <a:t>3. Esqueleto del algoritmo</a:t>
            </a:r>
          </a:p>
        </p:txBody>
      </p:sp>
      <p:sp>
        <p:nvSpPr>
          <p:cNvPr id="89" name="Shape 89"/>
          <p:cNvSpPr txBox="1"/>
          <p:nvPr>
            <p:ph idx="1" type="body"/>
          </p:nvPr>
        </p:nvSpPr>
        <p:spPr>
          <a:xfrm>
            <a:off x="311700" y="1225225"/>
            <a:ext cx="8520600" cy="3733200"/>
          </a:xfrm>
          <a:prstGeom prst="rect">
            <a:avLst/>
          </a:prstGeom>
        </p:spPr>
        <p:txBody>
          <a:bodyPr anchorCtr="0" anchor="t" bIns="91425" lIns="91425" rIns="91425" tIns="91425">
            <a:noAutofit/>
          </a:bodyPr>
          <a:lstStyle/>
          <a:p>
            <a:pPr lvl="0">
              <a:lnSpc>
                <a:spcPct val="100000"/>
              </a:lnSpc>
              <a:spcBef>
                <a:spcPts val="0"/>
              </a:spcBef>
              <a:spcAft>
                <a:spcPts val="400"/>
              </a:spcAft>
              <a:buNone/>
            </a:pPr>
            <a:r>
              <a:rPr b="1" lang="es" sz="1000">
                <a:latin typeface="Arial"/>
                <a:ea typeface="Arial"/>
                <a:cs typeface="Arial"/>
                <a:sym typeface="Arial"/>
              </a:rPr>
              <a:t>vector&lt;int&gt; recubrimiento ( vector&lt;vector&lt;int&gt; &gt;  m) {</a:t>
            </a:r>
          </a:p>
          <a:p>
            <a:pPr lvl="0">
              <a:lnSpc>
                <a:spcPct val="100000"/>
              </a:lnSpc>
              <a:spcBef>
                <a:spcPts val="0"/>
              </a:spcBef>
              <a:spcAft>
                <a:spcPts val="400"/>
              </a:spcAft>
              <a:buNone/>
            </a:pPr>
            <a:r>
              <a:rPr lang="es" sz="1000">
                <a:latin typeface="Arial"/>
                <a:ea typeface="Arial"/>
                <a:cs typeface="Arial"/>
                <a:sym typeface="Arial"/>
              </a:rPr>
              <a:t>	S = solución = conjunto de nodos que conforman el recubrimiento</a:t>
            </a:r>
          </a:p>
          <a:p>
            <a:pPr indent="457200" lvl="0" rtl="0">
              <a:lnSpc>
                <a:spcPct val="100000"/>
              </a:lnSpc>
              <a:spcBef>
                <a:spcPts val="0"/>
              </a:spcBef>
              <a:spcAft>
                <a:spcPts val="400"/>
              </a:spcAft>
              <a:buNone/>
            </a:pPr>
            <a:r>
              <a:rPr lang="es" sz="1000">
                <a:latin typeface="Arial"/>
                <a:ea typeface="Arial"/>
                <a:cs typeface="Arial"/>
                <a:sym typeface="Arial"/>
              </a:rPr>
              <a:t>N = lista de nodos</a:t>
            </a:r>
          </a:p>
          <a:p>
            <a:pPr indent="457200" lvl="0" rtl="0">
              <a:lnSpc>
                <a:spcPct val="100000"/>
              </a:lnSpc>
              <a:spcBef>
                <a:spcPts val="0"/>
              </a:spcBef>
              <a:spcAft>
                <a:spcPts val="400"/>
              </a:spcAft>
              <a:buNone/>
            </a:pPr>
            <a:r>
              <a:rPr lang="es" sz="1000">
                <a:latin typeface="Arial"/>
                <a:ea typeface="Arial"/>
                <a:cs typeface="Arial"/>
                <a:sym typeface="Arial"/>
              </a:rPr>
              <a:t>NC = lista de nodos cubiertos por el recubrimiento</a:t>
            </a:r>
          </a:p>
          <a:p>
            <a:pPr indent="457200" lvl="0" rtl="0">
              <a:lnSpc>
                <a:spcPct val="100000"/>
              </a:lnSpc>
              <a:spcBef>
                <a:spcPts val="0"/>
              </a:spcBef>
              <a:spcAft>
                <a:spcPts val="400"/>
              </a:spcAft>
              <a:buNone/>
            </a:pPr>
            <a:r>
              <a:rPr lang="es" sz="1000">
                <a:latin typeface="Arial"/>
                <a:ea typeface="Arial"/>
                <a:cs typeface="Arial"/>
                <a:sym typeface="Arial"/>
              </a:rPr>
              <a:t>LCU = lista de nodos utilizados 	</a:t>
            </a:r>
          </a:p>
          <a:p>
            <a:pPr lvl="0" rtl="0">
              <a:lnSpc>
                <a:spcPct val="100000"/>
              </a:lnSpc>
              <a:spcBef>
                <a:spcPts val="0"/>
              </a:spcBef>
              <a:spcAft>
                <a:spcPts val="400"/>
              </a:spcAft>
              <a:buNone/>
            </a:pPr>
            <a:r>
              <a:t/>
            </a:r>
            <a:endParaRPr sz="1000">
              <a:latin typeface="Arial"/>
              <a:ea typeface="Arial"/>
              <a:cs typeface="Arial"/>
              <a:sym typeface="Arial"/>
            </a:endParaRPr>
          </a:p>
          <a:p>
            <a:pPr indent="457200" lvl="0">
              <a:lnSpc>
                <a:spcPct val="100000"/>
              </a:lnSpc>
              <a:spcBef>
                <a:spcPts val="0"/>
              </a:spcBef>
              <a:spcAft>
                <a:spcPts val="400"/>
              </a:spcAft>
              <a:buNone/>
            </a:pPr>
            <a:r>
              <a:rPr lang="es" sz="1000">
                <a:latin typeface="Arial"/>
                <a:ea typeface="Arial"/>
                <a:cs typeface="Arial"/>
                <a:sym typeface="Arial"/>
              </a:rPr>
              <a:t>Mientras ( NC != N )  {</a:t>
            </a:r>
          </a:p>
          <a:p>
            <a:pPr lvl="0" rtl="0">
              <a:lnSpc>
                <a:spcPct val="100000"/>
              </a:lnSpc>
              <a:spcBef>
                <a:spcPts val="0"/>
              </a:spcBef>
              <a:spcAft>
                <a:spcPts val="400"/>
              </a:spcAft>
              <a:buNone/>
            </a:pPr>
            <a:r>
              <a:rPr lang="es" sz="1000">
                <a:latin typeface="Arial"/>
                <a:ea typeface="Arial"/>
                <a:cs typeface="Arial"/>
                <a:sym typeface="Arial"/>
              </a:rPr>
              <a:t>		nodo = nodo con mayor nº de incidencias no utilizado = getNodoMaxInc(m,LCU) </a:t>
            </a:r>
          </a:p>
          <a:p>
            <a:pPr lvl="0" rtl="0">
              <a:lnSpc>
                <a:spcPct val="100000"/>
              </a:lnSpc>
              <a:spcBef>
                <a:spcPts val="0"/>
              </a:spcBef>
              <a:spcAft>
                <a:spcPts val="400"/>
              </a:spcAft>
              <a:buNone/>
            </a:pPr>
            <a:r>
              <a:rPr lang="es" sz="1000">
                <a:latin typeface="Arial"/>
                <a:ea typeface="Arial"/>
                <a:cs typeface="Arial"/>
                <a:sym typeface="Arial"/>
              </a:rPr>
              <a:t>		Si el nodo no está ya en el recubrimiento {</a:t>
            </a:r>
          </a:p>
          <a:p>
            <a:pPr lvl="0" rtl="0">
              <a:lnSpc>
                <a:spcPct val="100000"/>
              </a:lnSpc>
              <a:spcBef>
                <a:spcPts val="0"/>
              </a:spcBef>
              <a:spcAft>
                <a:spcPts val="400"/>
              </a:spcAft>
              <a:buNone/>
            </a:pPr>
            <a:r>
              <a:rPr lang="es" sz="1000">
                <a:latin typeface="Arial"/>
                <a:ea typeface="Arial"/>
                <a:cs typeface="Arial"/>
                <a:sym typeface="Arial"/>
              </a:rPr>
              <a:t>			NC &lt;- nodo</a:t>
            </a:r>
          </a:p>
          <a:p>
            <a:pPr lvl="0" rtl="0">
              <a:lnSpc>
                <a:spcPct val="100000"/>
              </a:lnSpc>
              <a:spcBef>
                <a:spcPts val="0"/>
              </a:spcBef>
              <a:spcAft>
                <a:spcPts val="400"/>
              </a:spcAft>
              <a:buNone/>
            </a:pPr>
            <a:r>
              <a:rPr lang="es" sz="1000">
                <a:latin typeface="Arial"/>
                <a:ea typeface="Arial"/>
                <a:cs typeface="Arial"/>
                <a:sym typeface="Arial"/>
              </a:rPr>
              <a:t>			NC &lt;- nodos adyacentes a nodo = adyacencias (nodo, NC, m)</a:t>
            </a:r>
          </a:p>
          <a:p>
            <a:pPr lvl="0" rtl="0">
              <a:lnSpc>
                <a:spcPct val="100000"/>
              </a:lnSpc>
              <a:spcBef>
                <a:spcPts val="0"/>
              </a:spcBef>
              <a:spcAft>
                <a:spcPts val="400"/>
              </a:spcAft>
              <a:buNone/>
            </a:pPr>
            <a:r>
              <a:rPr lang="es" sz="1000">
                <a:latin typeface="Arial"/>
                <a:ea typeface="Arial"/>
                <a:cs typeface="Arial"/>
                <a:sym typeface="Arial"/>
              </a:rPr>
              <a:t>			S &lt;- nodo</a:t>
            </a:r>
          </a:p>
          <a:p>
            <a:pPr lvl="0" rtl="0">
              <a:lnSpc>
                <a:spcPct val="100000"/>
              </a:lnSpc>
              <a:spcBef>
                <a:spcPts val="0"/>
              </a:spcBef>
              <a:spcAft>
                <a:spcPts val="400"/>
              </a:spcAft>
              <a:buNone/>
            </a:pPr>
            <a:r>
              <a:rPr lang="es" sz="1000">
                <a:latin typeface="Arial"/>
                <a:ea typeface="Arial"/>
                <a:cs typeface="Arial"/>
                <a:sym typeface="Arial"/>
              </a:rPr>
              <a:t>		}</a:t>
            </a:r>
          </a:p>
          <a:p>
            <a:pPr lvl="0" rtl="0">
              <a:lnSpc>
                <a:spcPct val="100000"/>
              </a:lnSpc>
              <a:spcBef>
                <a:spcPts val="0"/>
              </a:spcBef>
              <a:spcAft>
                <a:spcPts val="400"/>
              </a:spcAft>
              <a:buNone/>
            </a:pPr>
            <a:r>
              <a:rPr lang="es" sz="1000">
                <a:latin typeface="Arial"/>
                <a:ea typeface="Arial"/>
                <a:cs typeface="Arial"/>
                <a:sym typeface="Arial"/>
              </a:rPr>
              <a:t>	}</a:t>
            </a:r>
          </a:p>
          <a:p>
            <a:pPr lvl="0" rtl="0">
              <a:lnSpc>
                <a:spcPct val="100000"/>
              </a:lnSpc>
              <a:spcBef>
                <a:spcPts val="0"/>
              </a:spcBef>
              <a:spcAft>
                <a:spcPts val="400"/>
              </a:spcAft>
              <a:buNone/>
            </a:pPr>
            <a:r>
              <a:rPr lang="es" sz="1000">
                <a:latin typeface="Arial"/>
                <a:ea typeface="Arial"/>
                <a:cs typeface="Arial"/>
                <a:sym typeface="Arial"/>
              </a:rPr>
              <a:t>	devuelve S</a:t>
            </a:r>
          </a:p>
          <a:p>
            <a:pPr lvl="0" rtl="0">
              <a:lnSpc>
                <a:spcPct val="100000"/>
              </a:lnSpc>
              <a:spcBef>
                <a:spcPts val="0"/>
              </a:spcBef>
              <a:spcAft>
                <a:spcPts val="400"/>
              </a:spcAft>
              <a:buNone/>
            </a:pPr>
            <a:r>
              <a:rPr b="1" lang="es" sz="1000">
                <a:latin typeface="Arial"/>
                <a:ea typeface="Arial"/>
                <a:cs typeface="Arial"/>
                <a:sym typeface="Arial"/>
              </a:rPr>
              <a: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s"/>
              <a:t>4. Ejemplo de funcionamiento</a:t>
            </a:r>
          </a:p>
        </p:txBody>
      </p:sp>
      <p:sp>
        <p:nvSpPr>
          <p:cNvPr id="95" name="Shape 95"/>
          <p:cNvSpPr txBox="1"/>
          <p:nvPr>
            <p:ph idx="1" type="body"/>
          </p:nvPr>
        </p:nvSpPr>
        <p:spPr>
          <a:xfrm>
            <a:off x="311700" y="1225225"/>
            <a:ext cx="4261500" cy="2307000"/>
          </a:xfrm>
          <a:prstGeom prst="rect">
            <a:avLst/>
          </a:prstGeom>
        </p:spPr>
        <p:txBody>
          <a:bodyPr anchorCtr="0" anchor="t" bIns="91425" lIns="91425" rIns="91425" tIns="91425">
            <a:noAutofit/>
          </a:bodyPr>
          <a:lstStyle/>
          <a:p>
            <a:pPr lvl="0">
              <a:spcBef>
                <a:spcPts val="0"/>
              </a:spcBef>
              <a:buNone/>
            </a:pPr>
            <a:r>
              <a:rPr lang="es" sz="1600"/>
              <a:t>Sea el grafo de la figura y su matriz de adyacencia, el resultado de nuestro algoritmo sería:</a:t>
            </a:r>
          </a:p>
          <a:p>
            <a:pPr lvl="0">
              <a:spcBef>
                <a:spcPts val="0"/>
              </a:spcBef>
              <a:buNone/>
            </a:pPr>
            <a:r>
              <a:rPr lang="es" sz="1600"/>
              <a:t>Recubrimiento formado por los nodos:</a:t>
            </a:r>
          </a:p>
          <a:p>
            <a:pPr lvl="0">
              <a:spcBef>
                <a:spcPts val="0"/>
              </a:spcBef>
              <a:buNone/>
            </a:pPr>
            <a:r>
              <a:rPr lang="es" sz="1600"/>
              <a:t>0 2</a:t>
            </a:r>
          </a:p>
          <a:p>
            <a:pPr lvl="0">
              <a:spcBef>
                <a:spcPts val="0"/>
              </a:spcBef>
              <a:buNone/>
            </a:pPr>
            <a:r>
              <a:t/>
            </a:r>
            <a:endParaRPr/>
          </a:p>
        </p:txBody>
      </p:sp>
      <p:pic>
        <p:nvPicPr>
          <p:cNvPr id="96" name="Shape 96"/>
          <p:cNvPicPr preferRelativeResize="0"/>
          <p:nvPr/>
        </p:nvPicPr>
        <p:blipFill>
          <a:blip r:embed="rId3">
            <a:alphaModFix/>
          </a:blip>
          <a:stretch>
            <a:fillRect/>
          </a:stretch>
        </p:blipFill>
        <p:spPr>
          <a:xfrm>
            <a:off x="4722272" y="1147225"/>
            <a:ext cx="1948675" cy="1810950"/>
          </a:xfrm>
          <a:prstGeom prst="rect">
            <a:avLst/>
          </a:prstGeom>
          <a:noFill/>
          <a:ln>
            <a:noFill/>
          </a:ln>
        </p:spPr>
      </p:pic>
      <p:pic>
        <p:nvPicPr>
          <p:cNvPr id="97" name="Shape 97"/>
          <p:cNvPicPr preferRelativeResize="0"/>
          <p:nvPr/>
        </p:nvPicPr>
        <p:blipFill>
          <a:blip r:embed="rId4">
            <a:alphaModFix/>
          </a:blip>
          <a:stretch>
            <a:fillRect/>
          </a:stretch>
        </p:blipFill>
        <p:spPr>
          <a:xfrm>
            <a:off x="6820025" y="727699"/>
            <a:ext cx="2323975" cy="2259874"/>
          </a:xfrm>
          <a:prstGeom prst="rect">
            <a:avLst/>
          </a:prstGeom>
          <a:noFill/>
          <a:ln>
            <a:noFill/>
          </a:ln>
        </p:spPr>
      </p:pic>
      <p:pic>
        <p:nvPicPr>
          <p:cNvPr id="98" name="Shape 98"/>
          <p:cNvPicPr preferRelativeResize="0"/>
          <p:nvPr/>
        </p:nvPicPr>
        <p:blipFill>
          <a:blip r:embed="rId5">
            <a:alphaModFix/>
          </a:blip>
          <a:stretch>
            <a:fillRect/>
          </a:stretch>
        </p:blipFill>
        <p:spPr>
          <a:xfrm>
            <a:off x="2190050" y="2958174"/>
            <a:ext cx="6273566" cy="18960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s"/>
              <a:t>5. Aplicaciones</a:t>
            </a:r>
          </a:p>
        </p:txBody>
      </p:sp>
      <p:sp>
        <p:nvSpPr>
          <p:cNvPr id="104" name="Shape 104"/>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s"/>
              <a:t>Existen varias aplicaciones del recubrimiento de grafos, las más comunes son algo más abstractas, aplicaciones en demostraciones de teoría de grafos.</a:t>
            </a:r>
          </a:p>
          <a:p>
            <a:pPr lvl="0">
              <a:spcBef>
                <a:spcPts val="0"/>
              </a:spcBef>
              <a:buNone/>
            </a:pPr>
            <a:r>
              <a:rPr lang="es"/>
              <a:t>Pero podemos usar otras aplicaciones algo más inusuales, a expensas de no ser la alternativa más eficiente. Un ejemplo de esta es “</a:t>
            </a:r>
            <a:r>
              <a:rPr i="1" lang="es"/>
              <a:t>El problema de Félix Rodríguez de la Fuente</a:t>
            </a:r>
            <a:r>
              <a:rPr lang="es"/>
              <a: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s"/>
              <a:t>El problema de Félix Rodríguez de la Fuente</a:t>
            </a:r>
          </a:p>
        </p:txBody>
      </p:sp>
      <p:sp>
        <p:nvSpPr>
          <p:cNvPr id="110" name="Shape 110"/>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s"/>
              <a:t>El amante de los animales Félix es el encargado de alimentar a una población de patos. </a:t>
            </a:r>
          </a:p>
          <a:p>
            <a:pPr lvl="0">
              <a:spcBef>
                <a:spcPts val="0"/>
              </a:spcBef>
              <a:buNone/>
            </a:pPr>
            <a:r>
              <a:rPr lang="es"/>
              <a:t>Estos se encuentran divididos en distintos hábitats que están unidos por pasos aviarios (</a:t>
            </a:r>
            <a:r>
              <a:rPr i="1" lang="es" sz="1700"/>
              <a:t>pasos de patones</a:t>
            </a:r>
            <a:r>
              <a:rPr lang="es"/>
              <a:t>) por los que pueden pasar. Pero estos animales en cautividad sólo pueden desplazarse a un hábitat adyacente al día y tienen que estar de vuelta a la noche para dormir en sus nidos.</a:t>
            </a:r>
          </a:p>
          <a:p>
            <a:pPr lvl="0">
              <a:spcBef>
                <a:spcPts val="0"/>
              </a:spcBef>
              <a:buNone/>
            </a:pPr>
            <a:r>
              <a:rPr lang="es"/>
              <a:t>Félix debe de asegurarse de establecer comederos para que todos los patitos estén bien alimentados.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pic>
        <p:nvPicPr>
          <p:cNvPr id="115" name="Shape 115"/>
          <p:cNvPicPr preferRelativeResize="0"/>
          <p:nvPr/>
        </p:nvPicPr>
        <p:blipFill>
          <a:blip r:embed="rId3">
            <a:alphaModFix/>
          </a:blip>
          <a:stretch>
            <a:fillRect/>
          </a:stretch>
        </p:blipFill>
        <p:spPr>
          <a:xfrm>
            <a:off x="152400" y="432625"/>
            <a:ext cx="8839201" cy="387294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