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33265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GIT/GITHUB</a:t>
            </a:r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611560" y="4725144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99592" y="48691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Trabajo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75656" y="3861048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isco magnético"/>
          <p:cNvSpPr/>
          <p:nvPr/>
        </p:nvSpPr>
        <p:spPr>
          <a:xfrm>
            <a:off x="1475656" y="3140968"/>
            <a:ext cx="1584176" cy="64807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75656" y="33569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repositorio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835696" y="40770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commit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43808" y="18864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if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908720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//instrucciones si se cumple condición</a:t>
            </a:r>
          </a:p>
          <a:p>
            <a:r>
              <a:rPr lang="es-ES" dirty="0" smtClean="0"/>
              <a:t>}</a:t>
            </a:r>
            <a:r>
              <a:rPr lang="es-ES" dirty="0" err="1" smtClean="0"/>
              <a:t>else</a:t>
            </a:r>
            <a:r>
              <a:rPr lang="es-ES" dirty="0" smtClean="0"/>
              <a:t>{</a:t>
            </a:r>
          </a:p>
          <a:p>
            <a:r>
              <a:rPr lang="es-ES" dirty="0" smtClean="0"/>
              <a:t>	//instrucciones si no se cumple condición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242088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¿Qué es eso de </a:t>
            </a:r>
            <a:r>
              <a:rPr lang="es-ES" dirty="0" err="1" smtClean="0"/>
              <a:t>condicion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smtClean="0"/>
              <a:t>-Una comparación: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(a&gt;3)</a:t>
            </a:r>
          </a:p>
          <a:p>
            <a:r>
              <a:rPr lang="es-ES" dirty="0" smtClean="0"/>
              <a:t>-Una variable: si la variable es diferente a 0,"" o </a:t>
            </a:r>
            <a:r>
              <a:rPr lang="es-ES" dirty="0" err="1" smtClean="0"/>
              <a:t>undefined</a:t>
            </a:r>
            <a:r>
              <a:rPr lang="es-ES" dirty="0" smtClean="0"/>
              <a:t>, se interpreta como verdadero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n=2;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(n)//true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a;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(a) //false</a:t>
            </a:r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(n==</a:t>
            </a:r>
            <a:r>
              <a:rPr lang="es-ES" dirty="0" err="1" smtClean="0"/>
              <a:t>undefined</a:t>
            </a:r>
            <a:r>
              <a:rPr lang="es-ES" dirty="0" smtClean="0"/>
              <a:t>) //preguntamos simplemente si la variable existe y no tiene nada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39752" y="4046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for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475656" y="980728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i=1;i&lt;=10;i++){</a:t>
            </a:r>
          </a:p>
          <a:p>
            <a:endParaRPr lang="es-ES" dirty="0" smtClean="0"/>
          </a:p>
          <a:p>
            <a:r>
              <a:rPr lang="es-ES" dirty="0" smtClean="0"/>
              <a:t>	console.log(i);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nums</a:t>
            </a:r>
            <a:r>
              <a:rPr lang="es-ES" dirty="0" smtClean="0"/>
              <a:t>=[8,3,7,10];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i=0;i&lt;=3;i++){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i=0;i&lt;</a:t>
            </a:r>
            <a:r>
              <a:rPr lang="es-ES" dirty="0" err="1" smtClean="0"/>
              <a:t>nums.length;i</a:t>
            </a:r>
            <a:r>
              <a:rPr lang="es-ES" dirty="0" smtClean="0"/>
              <a:t>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n of </a:t>
            </a:r>
            <a:r>
              <a:rPr lang="es-ES" dirty="0" err="1" smtClean="0"/>
              <a:t>nums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console.log(n);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3635896" y="2780928"/>
            <a:ext cx="266429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6516216" y="249289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Tamaño que tiene el </a:t>
            </a:r>
            <a:r>
              <a:rPr lang="es-ES" dirty="0" err="1" smtClean="0"/>
              <a:t>array</a:t>
            </a:r>
            <a:r>
              <a:rPr lang="es-ES" dirty="0" smtClean="0"/>
              <a:t> en ese momento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1772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cxnSp>
        <p:nvCxnSpPr>
          <p:cNvPr id="10" name="9 Conector recto de flecha"/>
          <p:cNvCxnSpPr>
            <a:stCxn id="8" idx="1"/>
          </p:cNvCxnSpPr>
          <p:nvPr/>
        </p:nvCxnSpPr>
        <p:spPr>
          <a:xfrm flipH="1">
            <a:off x="2555776" y="1957482"/>
            <a:ext cx="3312368" cy="111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54868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while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191683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427984" y="198884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 </a:t>
            </a:r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);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479715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1+2+3+4+5+6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83768" y="3326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HTML/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539552" y="1340768"/>
            <a:ext cx="720080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69168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mipagina.html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1556792"/>
            <a:ext cx="61926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  &lt;h1&gt;Titulo grande&lt;/h1&gt;</a:t>
            </a:r>
          </a:p>
          <a:p>
            <a:r>
              <a:rPr lang="es-ES" dirty="0" smtClean="0"/>
              <a:t>   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</a:t>
            </a:r>
            <a:r>
              <a:rPr lang="es-ES" dirty="0" err="1" smtClean="0"/>
              <a:t>mitarea</a:t>
            </a:r>
            <a:r>
              <a:rPr lang="es-ES" dirty="0" smtClean="0"/>
              <a:t>()"&gt;…&lt;/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  &lt;input </a:t>
            </a:r>
            <a:r>
              <a:rPr lang="es-ES" dirty="0" err="1" smtClean="0"/>
              <a:t>type</a:t>
            </a:r>
            <a:r>
              <a:rPr lang="es-ES" dirty="0" smtClean="0"/>
              <a:t>="</a:t>
            </a:r>
            <a:r>
              <a:rPr lang="es-ES" dirty="0" err="1" smtClean="0"/>
              <a:t>text</a:t>
            </a:r>
            <a:r>
              <a:rPr lang="es-ES" dirty="0" smtClean="0"/>
              <a:t>"     id="</a:t>
            </a:r>
            <a:r>
              <a:rPr lang="es-ES" dirty="0" err="1" smtClean="0"/>
              <a:t>micaja</a:t>
            </a:r>
            <a:r>
              <a:rPr lang="es-ES" dirty="0" smtClean="0"/>
              <a:t>"&gt;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&lt;script&gt;</a:t>
            </a:r>
          </a:p>
          <a:p>
            <a:r>
              <a:rPr lang="es-ES" dirty="0" smtClean="0"/>
              <a:t>  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mitarea</a:t>
            </a:r>
            <a:r>
              <a:rPr lang="es-ES" dirty="0" smtClean="0"/>
              <a:t>(){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inputCaja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micaja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texto=</a:t>
            </a:r>
            <a:r>
              <a:rPr lang="es-ES" dirty="0" err="1" smtClean="0"/>
              <a:t>inputCaja.value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}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&lt;/script&gt;</a:t>
            </a:r>
          </a:p>
          <a:p>
            <a:r>
              <a:rPr lang="es-ES" dirty="0" smtClean="0"/>
              <a:t>   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691680" y="2708920"/>
            <a:ext cx="108012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 flipV="1">
            <a:off x="3635896" y="2924944"/>
            <a:ext cx="64807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4766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coger una etiqueta desde 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979712" y="155679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div</a:t>
            </a:r>
            <a:r>
              <a:rPr lang="es-ES" dirty="0" smtClean="0"/>
              <a:t> id="resultado"&gt;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51720" y="292494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document.getElementById</a:t>
            </a:r>
            <a:r>
              <a:rPr lang="es-ES" dirty="0" smtClean="0"/>
              <a:t>("resultado")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15567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HTML: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29249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: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3326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 inicial: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627784" y="3326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4283968" y="332656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42798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Grabar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259632" y="1700808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403648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Ingresar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1259632" y="2492896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4036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Extraer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275856" y="21328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419872" y="17728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cantidad:</a:t>
            </a:r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699791" y="3429000"/>
            <a:ext cx="3312369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843808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 y movimientos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835696" y="4365104"/>
            <a:ext cx="4896544" cy="20162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555776" y="4581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Saldo: ------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483768" y="501317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Ingreso 20</a:t>
            </a:r>
          </a:p>
          <a:p>
            <a:r>
              <a:rPr lang="es-ES" dirty="0" smtClean="0"/>
              <a:t>Ingreso 30</a:t>
            </a:r>
          </a:p>
          <a:p>
            <a:r>
              <a:rPr lang="es-ES" dirty="0" smtClean="0"/>
              <a:t>Extracción 25</a:t>
            </a:r>
          </a:p>
        </p:txBody>
      </p:sp>
      <p:cxnSp>
        <p:nvCxnSpPr>
          <p:cNvPr id="18" name="17 Conector recto"/>
          <p:cNvCxnSpPr/>
          <p:nvPr/>
        </p:nvCxnSpPr>
        <p:spPr>
          <a:xfrm>
            <a:off x="611560" y="1196752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8864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/>
              <a:t>JavaScript</a:t>
            </a:r>
            <a:r>
              <a:rPr lang="es-ES" sz="3600" dirty="0" smtClean="0"/>
              <a:t> </a:t>
            </a:r>
            <a:r>
              <a:rPr lang="es-ES" sz="3600" dirty="0" err="1" smtClean="0"/>
              <a:t>Object</a:t>
            </a:r>
            <a:r>
              <a:rPr lang="es-ES" sz="3600" dirty="0" smtClean="0"/>
              <a:t> </a:t>
            </a:r>
            <a:r>
              <a:rPr lang="es-ES" sz="3600" dirty="0" err="1" smtClean="0"/>
              <a:t>Notation</a:t>
            </a:r>
            <a:r>
              <a:rPr lang="es-ES" sz="3600" dirty="0" smtClean="0"/>
              <a:t> (JSON)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26876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Forma de representar objetos que agrupan datos de una misma entidad, como una persona, un alumno, un empleado…</a:t>
            </a:r>
            <a:endParaRPr lang="es-ES" dirty="0"/>
          </a:p>
        </p:txBody>
      </p:sp>
      <p:pic>
        <p:nvPicPr>
          <p:cNvPr id="1026" name="Picture 2" descr="Imagen gener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2736304" cy="273630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11560" y="22768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 persona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3635896" y="3356992"/>
            <a:ext cx="936104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644008" y="299695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persona={</a:t>
            </a:r>
          </a:p>
          <a:p>
            <a:r>
              <a:rPr lang="es-ES" dirty="0" smtClean="0"/>
              <a:t>  "nombre":"Juan",</a:t>
            </a:r>
          </a:p>
          <a:p>
            <a:r>
              <a:rPr lang="es-ES" dirty="0" smtClean="0"/>
              <a:t>  "email":"juan@gmail.com",</a:t>
            </a:r>
          </a:p>
          <a:p>
            <a:r>
              <a:rPr lang="es-ES" dirty="0" smtClean="0"/>
              <a:t>  "edad":50</a:t>
            </a:r>
          </a:p>
          <a:p>
            <a:r>
              <a:rPr lang="es-ES" dirty="0" smtClean="0"/>
              <a:t>};</a:t>
            </a:r>
            <a:endParaRPr lang="es-ES" dirty="0"/>
          </a:p>
        </p:txBody>
      </p:sp>
      <p:sp>
        <p:nvSpPr>
          <p:cNvPr id="8" name="7 Flecha abajo"/>
          <p:cNvSpPr/>
          <p:nvPr/>
        </p:nvSpPr>
        <p:spPr>
          <a:xfrm>
            <a:off x="5292080" y="4797152"/>
            <a:ext cx="432048" cy="50405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796136" y="486916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Mostrar los datos</a:t>
            </a:r>
            <a:endParaRPr lang="es-ES" sz="1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211960" y="5373216"/>
            <a:ext cx="4392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persona.nombre</a:t>
            </a:r>
            <a:r>
              <a:rPr lang="es-ES" sz="1400" dirty="0" smtClean="0"/>
              <a:t>);// Juan</a:t>
            </a:r>
          </a:p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persona.email</a:t>
            </a:r>
            <a:r>
              <a:rPr lang="es-ES" sz="1400" dirty="0" smtClean="0"/>
              <a:t>);// juan@gmail.com</a:t>
            </a:r>
          </a:p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persona.edad</a:t>
            </a:r>
            <a:r>
              <a:rPr lang="es-ES" sz="1400" dirty="0" smtClean="0"/>
              <a:t>);// 50</a:t>
            </a:r>
          </a:p>
          <a:p>
            <a:endParaRPr lang="es-ES" sz="1400" dirty="0" smtClean="0"/>
          </a:p>
          <a:p>
            <a:endParaRPr lang="es-E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8367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"200"</a:t>
            </a:r>
            <a:endParaRPr lang="es-ES" dirty="0"/>
          </a:p>
        </p:txBody>
      </p:sp>
      <p:sp>
        <p:nvSpPr>
          <p:cNvPr id="3" name="2 Flecha derecha"/>
          <p:cNvSpPr/>
          <p:nvPr/>
        </p:nvSpPr>
        <p:spPr>
          <a:xfrm>
            <a:off x="2267744" y="908720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04048" y="9087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051720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parseInt</a:t>
            </a:r>
            <a:r>
              <a:rPr lang="es-ES" dirty="0" smtClean="0"/>
              <a:t> o </a:t>
            </a:r>
            <a:r>
              <a:rPr lang="es-ES" dirty="0" err="1" smtClean="0"/>
              <a:t>parseFloat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620688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Nueva versión de agenda de contactos: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-Un contacto debe tener: nombre, email y teléfono</a:t>
            </a:r>
          </a:p>
          <a:p>
            <a:r>
              <a:rPr lang="es-ES" dirty="0" smtClean="0"/>
              <a:t>-A la hora de visualizarlos, se deben ver los tres datos de cada contacto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112474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Arrays</a:t>
            </a:r>
            <a:r>
              <a:rPr lang="es-ES" dirty="0" smtClean="0"/>
              <a:t>/listas (cada elemento tiene una posición)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691680" y="476672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Almacenar grupos de datos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91680" y="22048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Conjuntos (no hay </a:t>
            </a:r>
            <a:r>
              <a:rPr lang="es-ES" dirty="0" err="1" smtClean="0"/>
              <a:t>posiciones,no</a:t>
            </a:r>
            <a:r>
              <a:rPr lang="es-ES" dirty="0" smtClean="0"/>
              <a:t> permite duplicar)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39752" y="141277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m=[];</a:t>
            </a:r>
          </a:p>
          <a:p>
            <a:r>
              <a:rPr lang="es-ES" dirty="0" err="1" smtClean="0"/>
              <a:t>m.push</a:t>
            </a:r>
            <a:r>
              <a:rPr lang="es-ES" dirty="0" smtClean="0"/>
              <a:t>(20);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411760" y="2564904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conjunto=new Set();</a:t>
            </a:r>
          </a:p>
          <a:p>
            <a:r>
              <a:rPr lang="es-ES" dirty="0" smtClean="0"/>
              <a:t>conjunto.add(30);</a:t>
            </a:r>
          </a:p>
          <a:p>
            <a:r>
              <a:rPr lang="es-ES" dirty="0" smtClean="0"/>
              <a:t>conjunto.add(30);</a:t>
            </a:r>
          </a:p>
          <a:p>
            <a:r>
              <a:rPr lang="es-ES" dirty="0" smtClean="0"/>
              <a:t>console.log(</a:t>
            </a:r>
            <a:r>
              <a:rPr lang="es-ES" dirty="0" err="1" smtClean="0"/>
              <a:t>conjunto.size</a:t>
            </a:r>
            <a:r>
              <a:rPr lang="es-ES" dirty="0" smtClean="0"/>
              <a:t>()); //1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n of conjunto){</a:t>
            </a:r>
          </a:p>
          <a:p>
            <a:r>
              <a:rPr lang="es-ES" dirty="0" smtClean="0"/>
              <a:t>	console.log(n);</a:t>
            </a:r>
          </a:p>
          <a:p>
            <a:r>
              <a:rPr lang="es-ES" dirty="0" smtClean="0"/>
              <a:t>}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69269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funciones: paso de parámetros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3356992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function</a:t>
            </a:r>
            <a:r>
              <a:rPr lang="es-ES" sz="3200" dirty="0" smtClean="0"/>
              <a:t> imprimir(</a:t>
            </a:r>
            <a:r>
              <a:rPr lang="es-ES" sz="3200" dirty="0" err="1" smtClean="0"/>
              <a:t>num,t</a:t>
            </a:r>
            <a:r>
              <a:rPr lang="es-ES" sz="3200" dirty="0" smtClean="0"/>
              <a:t>){</a:t>
            </a:r>
          </a:p>
          <a:p>
            <a:r>
              <a:rPr lang="es-ES" sz="3200" dirty="0" smtClean="0"/>
              <a:t>	</a:t>
            </a:r>
            <a:r>
              <a:rPr lang="es-ES" sz="3200" dirty="0" err="1" smtClean="0"/>
              <a:t>alert</a:t>
            </a:r>
            <a:r>
              <a:rPr lang="es-ES" sz="3200" dirty="0" smtClean="0"/>
              <a:t>(</a:t>
            </a:r>
            <a:r>
              <a:rPr lang="es-ES" sz="3200" dirty="0" err="1" smtClean="0"/>
              <a:t>num</a:t>
            </a:r>
            <a:r>
              <a:rPr lang="es-ES" sz="3200" dirty="0" smtClean="0"/>
              <a:t>);</a:t>
            </a:r>
          </a:p>
          <a:p>
            <a:endParaRPr lang="es-ES" sz="3200" dirty="0" smtClean="0"/>
          </a:p>
          <a:p>
            <a:r>
              <a:rPr lang="es-ES" sz="3200" dirty="0" smtClean="0"/>
              <a:t>}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91683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imprimir(5,9);</a:t>
            </a:r>
            <a:endParaRPr lang="es-ES" sz="36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699792" y="2348880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2987824" y="2420888"/>
            <a:ext cx="20882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Buscador nueva versión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611560" y="1556792"/>
            <a:ext cx="748883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979712" y="17728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temática: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051720" y="2132856"/>
            <a:ext cx="20882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707904" y="213285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923928" y="220486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195736" y="256490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libros</a:t>
            </a:r>
          </a:p>
          <a:p>
            <a:r>
              <a:rPr lang="es-ES" dirty="0" smtClean="0"/>
              <a:t>juegos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763688" y="4149080"/>
            <a:ext cx="244827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915816" y="414908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211960" y="414908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763688" y="443711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55948" y="41202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temática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987824" y="41115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direccion</a:t>
            </a:r>
            <a:endParaRPr lang="es-ES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2051720" y="2492896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2051720" y="342900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275856" y="2492896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1763688" y="472514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1763688" y="515719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47667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Funciones/métodos que reciben como parámetro otras funciones</a:t>
            </a: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980728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="mostrar();"&gt;Pulsar&lt;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3573016"/>
            <a:ext cx="6552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 id="</a:t>
            </a:r>
            <a:r>
              <a:rPr lang="es-ES" dirty="0" err="1" smtClean="0"/>
              <a:t>boton</a:t>
            </a:r>
            <a:r>
              <a:rPr lang="es-ES" dirty="0" smtClean="0"/>
              <a:t>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objBoton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boton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objBoton.addEventListener</a:t>
            </a:r>
            <a:r>
              <a:rPr lang="es-ES" dirty="0" smtClean="0"/>
              <a:t>("</a:t>
            </a:r>
            <a:r>
              <a:rPr lang="es-ES" dirty="0" err="1" smtClean="0"/>
              <a:t>click",mostrar</a:t>
            </a:r>
            <a:r>
              <a:rPr lang="es-ES" dirty="0" smtClean="0"/>
              <a:t>);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2123728" y="4941168"/>
            <a:ext cx="21602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059832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referencia a la función</a:t>
            </a:r>
            <a:endParaRPr lang="es-ES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467544" y="3140968"/>
            <a:ext cx="763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6372200" y="1412776"/>
            <a:ext cx="2059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clásica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572749" y="3212976"/>
            <a:ext cx="30821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referencia</a:t>
            </a:r>
          </a:p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función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47667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Funciones/métodos que reciben como parámetro otras funciones II</a:t>
            </a: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980728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="mostrar();"&gt;Pulsar&lt;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27584" y="3573016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 id="</a:t>
            </a:r>
            <a:r>
              <a:rPr lang="es-ES" dirty="0" err="1" smtClean="0"/>
              <a:t>boton</a:t>
            </a:r>
            <a:r>
              <a:rPr lang="es-ES" dirty="0" smtClean="0"/>
              <a:t>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objBoton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boton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objBoton.addEventListener</a:t>
            </a:r>
            <a:r>
              <a:rPr lang="es-ES" dirty="0" smtClean="0"/>
              <a:t>("</a:t>
            </a:r>
            <a:r>
              <a:rPr lang="es-ES" dirty="0" err="1" smtClean="0"/>
              <a:t>click",function</a:t>
            </a:r>
            <a:r>
              <a:rPr lang="es-ES" dirty="0" smtClean="0"/>
              <a:t>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});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cxnSp>
        <p:nvCxnSpPr>
          <p:cNvPr id="6" name="5 Conector recto"/>
          <p:cNvCxnSpPr/>
          <p:nvPr/>
        </p:nvCxnSpPr>
        <p:spPr>
          <a:xfrm>
            <a:off x="467544" y="3140968"/>
            <a:ext cx="763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6372200" y="1412776"/>
            <a:ext cx="2059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clásica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899956" y="3645024"/>
            <a:ext cx="27158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función </a:t>
            </a:r>
          </a:p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anónima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26064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Busquedas</a:t>
            </a:r>
            <a:r>
              <a:rPr lang="es-ES" b="1" dirty="0" smtClean="0"/>
              <a:t>, comprobaciones y filtrado de </a:t>
            </a:r>
            <a:r>
              <a:rPr lang="es-ES" b="1" dirty="0" err="1" smtClean="0"/>
              <a:t>arrays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124744"/>
            <a:ext cx="7272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realizan estas tareas utilizando métodos de un </a:t>
            </a:r>
            <a:r>
              <a:rPr lang="es-ES" dirty="0" err="1" smtClean="0"/>
              <a:t>array</a:t>
            </a:r>
            <a:r>
              <a:rPr lang="es-ES" dirty="0" smtClean="0"/>
              <a:t>, a los que se les debe proporcionar una función: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some</a:t>
            </a:r>
            <a:r>
              <a:rPr lang="es-ES" dirty="0" smtClean="0"/>
              <a:t>(</a:t>
            </a:r>
            <a:r>
              <a:rPr lang="es-ES" dirty="0" err="1" smtClean="0"/>
              <a:t>funcion_boolean</a:t>
            </a:r>
            <a:r>
              <a:rPr lang="es-ES" dirty="0" smtClean="0"/>
              <a:t>). Indica si alguno de los elementos del </a:t>
            </a:r>
            <a:r>
              <a:rPr lang="es-ES" dirty="0" err="1" smtClean="0"/>
              <a:t>array</a:t>
            </a:r>
            <a:r>
              <a:rPr lang="es-ES" dirty="0" smtClean="0"/>
              <a:t> cumple la función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filter</a:t>
            </a:r>
            <a:r>
              <a:rPr lang="es-ES" dirty="0" smtClean="0"/>
              <a:t>(</a:t>
            </a:r>
            <a:r>
              <a:rPr lang="es-ES" dirty="0" err="1" smtClean="0"/>
              <a:t>funcion_boolean</a:t>
            </a:r>
            <a:r>
              <a:rPr lang="es-ES" dirty="0" smtClean="0"/>
              <a:t>). Devuelve un nuevo </a:t>
            </a:r>
            <a:r>
              <a:rPr lang="es-ES" dirty="0" err="1" smtClean="0"/>
              <a:t>array</a:t>
            </a:r>
            <a:r>
              <a:rPr lang="es-ES" dirty="0" smtClean="0"/>
              <a:t>, con los elementos que cumplen la función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forEach</a:t>
            </a:r>
            <a:r>
              <a:rPr lang="es-ES" dirty="0" smtClean="0"/>
              <a:t>(</a:t>
            </a:r>
            <a:r>
              <a:rPr lang="es-ES" dirty="0" err="1" smtClean="0"/>
              <a:t>function_procesar,indice</a:t>
            </a:r>
            <a:r>
              <a:rPr lang="es-ES" dirty="0" smtClean="0"/>
              <a:t>). </a:t>
            </a:r>
            <a:r>
              <a:rPr lang="es-ES" dirty="0" smtClean="0"/>
              <a:t>Aplica la función a cada elemento del </a:t>
            </a:r>
            <a:r>
              <a:rPr lang="es-ES" dirty="0" err="1" smtClean="0"/>
              <a:t>array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-reduce(</a:t>
            </a:r>
            <a:r>
              <a:rPr lang="es-ES" dirty="0" err="1" smtClean="0"/>
              <a:t>funcion_operacion</a:t>
            </a:r>
            <a:r>
              <a:rPr lang="es-ES" dirty="0" smtClean="0"/>
              <a:t>). Aplica la función a cada pareja de datos, hasta dejar un único valor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map</a:t>
            </a:r>
            <a:r>
              <a:rPr lang="es-ES" dirty="0" smtClean="0"/>
              <a:t>(</a:t>
            </a:r>
            <a:r>
              <a:rPr lang="es-ES" dirty="0" err="1" smtClean="0"/>
              <a:t>funcion_transformacion</a:t>
            </a:r>
            <a:r>
              <a:rPr lang="es-ES" dirty="0" smtClean="0"/>
              <a:t>). Transforma un </a:t>
            </a:r>
            <a:r>
              <a:rPr lang="es-ES" dirty="0" err="1" smtClean="0"/>
              <a:t>array</a:t>
            </a:r>
            <a:r>
              <a:rPr lang="es-ES" dirty="0" smtClean="0"/>
              <a:t> de datos en otro </a:t>
            </a:r>
            <a:r>
              <a:rPr lang="es-ES" dirty="0" err="1" smtClean="0"/>
              <a:t>array</a:t>
            </a:r>
            <a:r>
              <a:rPr lang="es-ES" dirty="0" smtClean="0"/>
              <a:t>, resultante de aplicar a cada dato la función 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62068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Función flecha o función lambda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41277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Forma alternativa de escribir una función (anónima), más simple y reducida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249289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(){</a:t>
            </a:r>
          </a:p>
          <a:p>
            <a:r>
              <a:rPr lang="es-ES" dirty="0" smtClean="0"/>
              <a:t>	console.log("</a:t>
            </a:r>
            <a:r>
              <a:rPr lang="es-ES" dirty="0" err="1" smtClean="0"/>
              <a:t>hello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Flecha derecha"/>
          <p:cNvSpPr/>
          <p:nvPr/>
        </p:nvSpPr>
        <p:spPr>
          <a:xfrm>
            <a:off x="3779912" y="2852936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4932040" y="27809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()=&gt;console.log("</a:t>
            </a:r>
            <a:r>
              <a:rPr lang="es-ES" dirty="0" err="1" smtClean="0"/>
              <a:t>hello</a:t>
            </a:r>
            <a:r>
              <a:rPr lang="es-ES" dirty="0" smtClean="0"/>
              <a:t>");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23528" y="371703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(n){</a:t>
            </a:r>
          </a:p>
          <a:p>
            <a:r>
              <a:rPr lang="es-ES" dirty="0" smtClean="0"/>
              <a:t>	console.log(n);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8" name="7 Flecha derecha"/>
          <p:cNvSpPr/>
          <p:nvPr/>
        </p:nvSpPr>
        <p:spPr>
          <a:xfrm>
            <a:off x="3419872" y="4077072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788024" y="40050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n=&gt;console.log(n);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23528" y="486916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(n){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n&gt;0;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>
            <a:off x="3419872" y="522920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4788024" y="51571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(n) =&gt; n&gt;0;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971600" y="620688"/>
            <a:ext cx="27363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1547664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043608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5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2123728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699792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203848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763688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6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1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771800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5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275856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3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115616" y="17008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187624" y="17728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123728" y="1196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59632" y="54868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Temporizadores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484784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setTimeout</a:t>
            </a:r>
            <a:r>
              <a:rPr lang="es-ES" dirty="0" smtClean="0"/>
              <a:t>(</a:t>
            </a:r>
            <a:r>
              <a:rPr lang="es-ES" dirty="0" err="1" smtClean="0"/>
              <a:t>funcion,tiempo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setInterval</a:t>
            </a:r>
            <a:r>
              <a:rPr lang="es-ES" dirty="0" smtClean="0"/>
              <a:t>(</a:t>
            </a:r>
            <a:r>
              <a:rPr lang="es-ES" dirty="0" err="1" smtClean="0"/>
              <a:t>funcion,tiempo</a:t>
            </a:r>
            <a:r>
              <a:rPr lang="es-ES" dirty="0" smtClean="0"/>
              <a:t>)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619672" y="1700808"/>
            <a:ext cx="5688632" cy="41044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987824" y="3212976"/>
            <a:ext cx="331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12:48:30</a:t>
            </a:r>
            <a:endParaRPr lang="es-ES" sz="4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4766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Fecha/hora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1412776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fecha=new Date();</a:t>
            </a:r>
          </a:p>
          <a:p>
            <a:r>
              <a:rPr lang="es-ES" dirty="0" smtClean="0"/>
              <a:t> console.log(</a:t>
            </a:r>
            <a:r>
              <a:rPr lang="es-ES" dirty="0" err="1" smtClean="0"/>
              <a:t>fecha.getHour</a:t>
            </a:r>
            <a:r>
              <a:rPr lang="es-ES" dirty="0" smtClean="0"/>
              <a:t>());</a:t>
            </a:r>
          </a:p>
          <a:p>
            <a:r>
              <a:rPr lang="es-ES" dirty="0" smtClean="0"/>
              <a:t>console.log(</a:t>
            </a:r>
            <a:r>
              <a:rPr lang="es-ES" dirty="0" err="1" smtClean="0"/>
              <a:t>fecha.getYear</a:t>
            </a:r>
            <a:r>
              <a:rPr lang="es-ES" dirty="0" smtClean="0"/>
              <a:t>());</a:t>
            </a:r>
            <a:endParaRPr lang="es-E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03648" y="476672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Implementar un carrito de la compra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043608" y="1340768"/>
            <a:ext cx="547260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1043608" y="1628800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2483768" y="1340768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115616" y="131189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555776" y="130626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categoria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3923928" y="129763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precio</a:t>
            </a:r>
            <a:endParaRPr lang="es-ES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3851920" y="1340768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5220072" y="1340768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1187624" y="16288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483768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alimentación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3851920" y="162880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1.2</a:t>
            </a:r>
            <a:endParaRPr lang="es-ES" dirty="0"/>
          </a:p>
        </p:txBody>
      </p:sp>
      <p:cxnSp>
        <p:nvCxnSpPr>
          <p:cNvPr id="18" name="17 Conector recto"/>
          <p:cNvCxnSpPr/>
          <p:nvPr/>
        </p:nvCxnSpPr>
        <p:spPr>
          <a:xfrm>
            <a:off x="1023356" y="202334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167372" y="20233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gorro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2463516" y="20233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textil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831668" y="20233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21.7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5364088" y="1628800"/>
            <a:ext cx="10081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agregar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364088" y="2060848"/>
            <a:ext cx="10081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agregar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043608" y="105273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catálogo de productos</a:t>
            </a:r>
            <a:endParaRPr lang="es-ES" dirty="0"/>
          </a:p>
        </p:txBody>
      </p:sp>
      <p:sp>
        <p:nvSpPr>
          <p:cNvPr id="25" name="24 Rectángulo"/>
          <p:cNvSpPr/>
          <p:nvPr/>
        </p:nvSpPr>
        <p:spPr>
          <a:xfrm>
            <a:off x="1115616" y="3789040"/>
            <a:ext cx="5472608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25 Conector recto"/>
          <p:cNvCxnSpPr/>
          <p:nvPr/>
        </p:nvCxnSpPr>
        <p:spPr>
          <a:xfrm>
            <a:off x="1115616" y="4077072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2555776" y="378904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1187624" y="376016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627784" y="37545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categoria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3995936" y="37459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precio</a:t>
            </a:r>
            <a:endParaRPr lang="es-ES" dirty="0"/>
          </a:p>
        </p:txBody>
      </p:sp>
      <p:cxnSp>
        <p:nvCxnSpPr>
          <p:cNvPr id="31" name="30 Conector recto"/>
          <p:cNvCxnSpPr/>
          <p:nvPr/>
        </p:nvCxnSpPr>
        <p:spPr>
          <a:xfrm>
            <a:off x="3923928" y="378904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5292080" y="378904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259632" y="40770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pan</a:t>
            </a:r>
            <a:endParaRPr lang="es-ES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555776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alimentación</a:t>
            </a:r>
            <a:endParaRPr lang="es-ES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923928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1.2</a:t>
            </a:r>
            <a:endParaRPr lang="es-ES" dirty="0"/>
          </a:p>
        </p:txBody>
      </p:sp>
      <p:cxnSp>
        <p:nvCxnSpPr>
          <p:cNvPr id="36" name="35 Conector recto"/>
          <p:cNvCxnSpPr/>
          <p:nvPr/>
        </p:nvCxnSpPr>
        <p:spPr>
          <a:xfrm>
            <a:off x="1095364" y="4471616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1239380" y="44716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gorro</a:t>
            </a:r>
            <a:endParaRPr lang="es-E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2535524" y="44716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textil</a:t>
            </a:r>
            <a:endParaRPr lang="es-E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3903676" y="44716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21.7</a:t>
            </a:r>
            <a:endParaRPr lang="es-ES" dirty="0"/>
          </a:p>
        </p:txBody>
      </p:sp>
      <p:sp>
        <p:nvSpPr>
          <p:cNvPr id="40" name="39 CuadroTexto"/>
          <p:cNvSpPr txBox="1"/>
          <p:nvPr/>
        </p:nvSpPr>
        <p:spPr>
          <a:xfrm>
            <a:off x="5436096" y="4077072"/>
            <a:ext cx="10081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quitar</a:t>
            </a:r>
            <a:endParaRPr lang="es-ES" dirty="0"/>
          </a:p>
        </p:txBody>
      </p:sp>
      <p:sp>
        <p:nvSpPr>
          <p:cNvPr id="41" name="40 CuadroTexto"/>
          <p:cNvSpPr txBox="1"/>
          <p:nvPr/>
        </p:nvSpPr>
        <p:spPr>
          <a:xfrm>
            <a:off x="5436096" y="4509120"/>
            <a:ext cx="100811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ES" smtClean="0"/>
              <a:t>quitar</a:t>
            </a:r>
            <a:endParaRPr lang="es-ES" dirty="0"/>
          </a:p>
        </p:txBody>
      </p:sp>
      <p:sp>
        <p:nvSpPr>
          <p:cNvPr id="42" name="41 CuadroTexto"/>
          <p:cNvSpPr txBox="1"/>
          <p:nvPr/>
        </p:nvSpPr>
        <p:spPr>
          <a:xfrm>
            <a:off x="1115616" y="33569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carrito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33265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 contador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195736" y="3212976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987824" y="321297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contar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347864" y="234888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0</a:t>
            </a:r>
            <a:endParaRPr lang="es-ES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Límite: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2987824" y="1628800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76470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forEach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187624" y="1844824"/>
            <a:ext cx="64087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objetoArray.forEach</a:t>
            </a:r>
            <a:r>
              <a:rPr lang="es-ES" dirty="0" smtClean="0"/>
              <a:t>(</a:t>
            </a:r>
            <a:r>
              <a:rPr lang="es-ES" dirty="0" err="1" smtClean="0"/>
              <a:t>function</a:t>
            </a:r>
            <a:r>
              <a:rPr lang="es-ES" dirty="0" smtClean="0"/>
              <a:t>(</a:t>
            </a:r>
            <a:r>
              <a:rPr lang="es-ES" dirty="0" err="1" smtClean="0"/>
              <a:t>n,indice</a:t>
            </a:r>
            <a:r>
              <a:rPr lang="es-ES" dirty="0" smtClean="0"/>
              <a:t>){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});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4572000" y="1340768"/>
            <a:ext cx="14401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4427984" y="10527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posición</a:t>
            </a:r>
            <a:endParaRPr lang="es-E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2420888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 imprimir(dato){</a:t>
            </a:r>
          </a:p>
          <a:p>
            <a:r>
              <a:rPr lang="es-ES" dirty="0" smtClean="0"/>
              <a:t>	console.log(dato);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908720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imprimir(10);</a:t>
            </a:r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1691680" y="1124744"/>
            <a:ext cx="1008112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475656" y="548680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convertir texto a JSON y JSON a texto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155679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"{'</a:t>
            </a:r>
            <a:r>
              <a:rPr lang="es-ES" dirty="0" err="1" smtClean="0"/>
              <a:t>nombre':'profe','email':'dddd@gmail.com</a:t>
            </a:r>
            <a:r>
              <a:rPr lang="es-ES" dirty="0" smtClean="0"/>
              <a:t>'}"</a:t>
            </a:r>
            <a:endParaRPr lang="es-ES" dirty="0"/>
          </a:p>
        </p:txBody>
      </p:sp>
      <p:sp>
        <p:nvSpPr>
          <p:cNvPr id="4" name="3 Flecha abajo"/>
          <p:cNvSpPr/>
          <p:nvPr/>
        </p:nvSpPr>
        <p:spPr>
          <a:xfrm rot="19109248">
            <a:off x="2496147" y="1914889"/>
            <a:ext cx="648072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051720" y="314096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{</a:t>
            </a:r>
            <a:r>
              <a:rPr lang="es-ES" dirty="0" smtClean="0"/>
              <a:t>'</a:t>
            </a:r>
            <a:r>
              <a:rPr lang="es-ES" dirty="0" err="1" smtClean="0"/>
              <a:t>nombre':'profe','email':'dddd@gmail.com</a:t>
            </a:r>
            <a:r>
              <a:rPr lang="es-ES" dirty="0" smtClean="0"/>
              <a:t>'}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347864" y="20608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JSON.parse</a:t>
            </a:r>
            <a:endParaRPr lang="es-ES" dirty="0"/>
          </a:p>
        </p:txBody>
      </p:sp>
      <p:sp>
        <p:nvSpPr>
          <p:cNvPr id="7" name="6 Flecha abajo"/>
          <p:cNvSpPr/>
          <p:nvPr/>
        </p:nvSpPr>
        <p:spPr>
          <a:xfrm rot="19109248">
            <a:off x="3216227" y="3499065"/>
            <a:ext cx="648072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267744" y="4581128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"{'</a:t>
            </a:r>
            <a:r>
              <a:rPr lang="es-ES" dirty="0" err="1" smtClean="0"/>
              <a:t>nombre':'profe','email':'dddd@gmail.com</a:t>
            </a:r>
            <a:r>
              <a:rPr lang="es-ES" dirty="0" smtClean="0"/>
              <a:t>'}"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995936" y="38610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JSON.stringify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47864" y="148478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JSON</a:t>
            </a:r>
            <a:endParaRPr lang="es-E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2132856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4283968" y="2204864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Nube"/>
          <p:cNvSpPr/>
          <p:nvPr/>
        </p:nvSpPr>
        <p:spPr>
          <a:xfrm>
            <a:off x="2771800" y="2492896"/>
            <a:ext cx="1080120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ilindro"/>
          <p:cNvSpPr/>
          <p:nvPr/>
        </p:nvSpPr>
        <p:spPr>
          <a:xfrm>
            <a:off x="7452320" y="2708920"/>
            <a:ext cx="100811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524328" y="285293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datos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cliente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3968" y="14847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intermedia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971600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Navegador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499992" y="22768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Backend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43608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Frontend</a:t>
            </a:r>
            <a:endParaRPr lang="es-ES" dirty="0"/>
          </a:p>
        </p:txBody>
      </p:sp>
      <p:sp>
        <p:nvSpPr>
          <p:cNvPr id="14" name="13 Forma libre"/>
          <p:cNvSpPr/>
          <p:nvPr/>
        </p:nvSpPr>
        <p:spPr>
          <a:xfrm>
            <a:off x="2449902" y="2323381"/>
            <a:ext cx="1854679" cy="428445"/>
          </a:xfrm>
          <a:custGeom>
            <a:avLst/>
            <a:gdLst>
              <a:gd name="connsiteX0" fmla="*/ 0 w 1854679"/>
              <a:gd name="connsiteY0" fmla="*/ 428445 h 428445"/>
              <a:gd name="connsiteX1" fmla="*/ 854015 w 1854679"/>
              <a:gd name="connsiteY1" fmla="*/ 40257 h 428445"/>
              <a:gd name="connsiteX2" fmla="*/ 1854679 w 1854679"/>
              <a:gd name="connsiteY2" fmla="*/ 186906 h 4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679" h="428445">
                <a:moveTo>
                  <a:pt x="0" y="428445"/>
                </a:moveTo>
                <a:cubicBezTo>
                  <a:pt x="272451" y="254479"/>
                  <a:pt x="544902" y="80514"/>
                  <a:pt x="854015" y="40257"/>
                </a:cubicBezTo>
                <a:cubicBezTo>
                  <a:pt x="1163128" y="0"/>
                  <a:pt x="1854679" y="186906"/>
                  <a:pt x="1854679" y="18690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 de flecha"/>
          <p:cNvCxnSpPr>
            <a:stCxn id="3" idx="3"/>
            <a:endCxn id="5" idx="2"/>
          </p:cNvCxnSpPr>
          <p:nvPr/>
        </p:nvCxnSpPr>
        <p:spPr>
          <a:xfrm>
            <a:off x="5868144" y="2924944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Forma libre"/>
          <p:cNvSpPr/>
          <p:nvPr/>
        </p:nvSpPr>
        <p:spPr>
          <a:xfrm>
            <a:off x="2501660" y="2976113"/>
            <a:ext cx="1777042" cy="307676"/>
          </a:xfrm>
          <a:custGeom>
            <a:avLst/>
            <a:gdLst>
              <a:gd name="connsiteX0" fmla="*/ 1777042 w 1777042"/>
              <a:gd name="connsiteY0" fmla="*/ 0 h 307676"/>
              <a:gd name="connsiteX1" fmla="*/ 707366 w 1777042"/>
              <a:gd name="connsiteY1" fmla="*/ 284672 h 307676"/>
              <a:gd name="connsiteX2" fmla="*/ 0 w 1777042"/>
              <a:gd name="connsiteY2" fmla="*/ 138023 h 3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7042" h="307676">
                <a:moveTo>
                  <a:pt x="1777042" y="0"/>
                </a:moveTo>
                <a:cubicBezTo>
                  <a:pt x="1390291" y="130834"/>
                  <a:pt x="1003540" y="261668"/>
                  <a:pt x="707366" y="284672"/>
                </a:cubicBezTo>
                <a:cubicBezTo>
                  <a:pt x="411192" y="307676"/>
                  <a:pt x="205596" y="222849"/>
                  <a:pt x="0" y="13802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043608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HTML,</a:t>
            </a:r>
          </a:p>
          <a:p>
            <a:r>
              <a:rPr lang="es-ES" dirty="0" err="1" smtClean="0"/>
              <a:t>JavaScript</a:t>
            </a:r>
            <a:r>
              <a:rPr lang="es-ES" dirty="0" smtClean="0"/>
              <a:t>, Angular….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427984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JavaEE</a:t>
            </a:r>
            <a:endParaRPr lang="es-ES" dirty="0" smtClean="0"/>
          </a:p>
          <a:p>
            <a:r>
              <a:rPr lang="es-ES" dirty="0" smtClean="0"/>
              <a:t>Node.js</a:t>
            </a:r>
          </a:p>
          <a:p>
            <a:r>
              <a:rPr lang="es-ES" dirty="0" smtClean="0"/>
              <a:t>…..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126876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/>
              <a:t>Revisión general de conceptos </a:t>
            </a:r>
            <a:r>
              <a:rPr lang="es-ES" sz="4800" dirty="0" err="1" smtClean="0"/>
              <a:t>JavaScript</a:t>
            </a:r>
            <a:endParaRPr lang="es-E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6206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Variables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556792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Cajas, zonas de memoria donde se almacenan datos (números, textos, etc.)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var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const</a:t>
            </a:r>
            <a:r>
              <a:rPr lang="es-ES" dirty="0" smtClean="0"/>
              <a:t> nombre=10;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k1;</a:t>
            </a:r>
          </a:p>
          <a:p>
            <a:r>
              <a:rPr lang="es-ES" dirty="0" smtClean="0"/>
              <a:t>k1=10;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a="hola";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Tipos de datos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628800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numerico</a:t>
            </a:r>
            <a:r>
              <a:rPr lang="es-ES" dirty="0" smtClean="0"/>
              <a:t>: 30   2.5</a:t>
            </a:r>
          </a:p>
          <a:p>
            <a:endParaRPr lang="es-ES" dirty="0" smtClean="0"/>
          </a:p>
          <a:p>
            <a:r>
              <a:rPr lang="es-ES" dirty="0" err="1" smtClean="0"/>
              <a:t>string</a:t>
            </a:r>
            <a:r>
              <a:rPr lang="es-ES" dirty="0" smtClean="0"/>
              <a:t>: "</a:t>
            </a:r>
            <a:r>
              <a:rPr lang="es-ES" dirty="0" err="1" smtClean="0"/>
              <a:t>hello</a:t>
            </a:r>
            <a:r>
              <a:rPr lang="es-ES" dirty="0" smtClean="0"/>
              <a:t>"     "20"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boolean</a:t>
            </a:r>
            <a:r>
              <a:rPr lang="es-ES" dirty="0" smtClean="0"/>
              <a:t>:  true  y  false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objetos:  </a:t>
            </a:r>
            <a:r>
              <a:rPr lang="es-ES" dirty="0" err="1" smtClean="0"/>
              <a:t>document</a:t>
            </a:r>
            <a:r>
              <a:rPr lang="es-ES" dirty="0" smtClean="0"/>
              <a:t>, etiquetas HTML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a=10;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b="</a:t>
            </a:r>
            <a:r>
              <a:rPr lang="es-ES" dirty="0" err="1" smtClean="0"/>
              <a:t>by</a:t>
            </a:r>
            <a:r>
              <a:rPr lang="es-ES" dirty="0" smtClean="0"/>
              <a:t>";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c =false;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d=[];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operadores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556792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Aritméticos: +, -,*,/,%,++,--</a:t>
            </a:r>
          </a:p>
          <a:p>
            <a:r>
              <a:rPr lang="es-ES" dirty="0" smtClean="0"/>
              <a:t>Comparación: &lt;,&gt;,&lt;=,&gt;=,==,!=</a:t>
            </a:r>
          </a:p>
          <a:p>
            <a:r>
              <a:rPr lang="es-ES" dirty="0" smtClean="0"/>
              <a:t>Asignación: =, +=, -=, *=</a:t>
            </a:r>
          </a:p>
          <a:p>
            <a:r>
              <a:rPr lang="es-ES" dirty="0" smtClean="0"/>
              <a:t>Lógicos: &amp;&amp;, ||, !</a:t>
            </a:r>
          </a:p>
          <a:p>
            <a:r>
              <a:rPr lang="es-ES" dirty="0" smtClean="0"/>
              <a:t>Otros: new, </a:t>
            </a:r>
            <a:r>
              <a:rPr lang="es-ES" dirty="0" err="1" smtClean="0"/>
              <a:t>instanceof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a=5;</a:t>
            </a:r>
          </a:p>
          <a:p>
            <a:r>
              <a:rPr lang="es-ES" dirty="0" smtClean="0"/>
              <a:t>a=a+4; // a+=4;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816</Words>
  <Application>Microsoft Office PowerPoint</Application>
  <PresentationFormat>Presentación en pantalla (4:3)</PresentationFormat>
  <Paragraphs>329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19</cp:revision>
  <dcterms:created xsi:type="dcterms:W3CDTF">2025-04-07T21:15:18Z</dcterms:created>
  <dcterms:modified xsi:type="dcterms:W3CDTF">2025-04-24T10:49:45Z</dcterms:modified>
</cp:coreProperties>
</file>