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23/04/2025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23728" y="33265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GIT/GITHUB</a:t>
            </a:r>
            <a:endParaRPr lang="es-ES" sz="2000" dirty="0"/>
          </a:p>
        </p:txBody>
      </p:sp>
      <p:sp>
        <p:nvSpPr>
          <p:cNvPr id="3" name="2 Rectángulo"/>
          <p:cNvSpPr/>
          <p:nvPr/>
        </p:nvSpPr>
        <p:spPr>
          <a:xfrm>
            <a:off x="611560" y="4725144"/>
            <a:ext cx="216024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899592" y="48691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Trabajo</a:t>
            </a:r>
            <a:endParaRPr lang="es-ES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475656" y="3861048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Disco magnético"/>
          <p:cNvSpPr/>
          <p:nvPr/>
        </p:nvSpPr>
        <p:spPr>
          <a:xfrm>
            <a:off x="1475656" y="3140968"/>
            <a:ext cx="1584176" cy="64807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475656" y="33569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repositorio </a:t>
            </a:r>
            <a:r>
              <a:rPr lang="es-ES" dirty="0" err="1" smtClean="0"/>
              <a:t>git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835696" y="40770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commit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43808" y="18864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if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908720"/>
            <a:ext cx="53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if</a:t>
            </a:r>
            <a:r>
              <a:rPr lang="es-ES" dirty="0" smtClean="0"/>
              <a:t>(</a:t>
            </a:r>
            <a:r>
              <a:rPr lang="es-ES" dirty="0" err="1" smtClean="0"/>
              <a:t>condicion</a:t>
            </a:r>
            <a:r>
              <a:rPr lang="es-ES" dirty="0" smtClean="0"/>
              <a:t>){</a:t>
            </a:r>
          </a:p>
          <a:p>
            <a:r>
              <a:rPr lang="es-ES" dirty="0" smtClean="0"/>
              <a:t>	//instrucciones si se cumple condición</a:t>
            </a:r>
          </a:p>
          <a:p>
            <a:r>
              <a:rPr lang="es-ES" dirty="0" smtClean="0"/>
              <a:t>}</a:t>
            </a:r>
            <a:r>
              <a:rPr lang="es-ES" dirty="0" err="1" smtClean="0"/>
              <a:t>else</a:t>
            </a:r>
            <a:r>
              <a:rPr lang="es-ES" dirty="0" smtClean="0"/>
              <a:t>{</a:t>
            </a:r>
          </a:p>
          <a:p>
            <a:r>
              <a:rPr lang="es-ES" dirty="0" smtClean="0"/>
              <a:t>	//instrucciones si no se cumple condición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11560" y="242088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¿Qué es eso de </a:t>
            </a:r>
            <a:r>
              <a:rPr lang="es-ES" dirty="0" err="1" smtClean="0"/>
              <a:t>condicion</a:t>
            </a:r>
            <a:r>
              <a:rPr lang="es-ES" dirty="0" smtClean="0"/>
              <a:t>?</a:t>
            </a:r>
          </a:p>
          <a:p>
            <a:endParaRPr lang="es-ES" dirty="0" smtClean="0"/>
          </a:p>
          <a:p>
            <a:r>
              <a:rPr lang="es-ES" dirty="0" smtClean="0"/>
              <a:t>-Una comparación: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(a&gt;3)</a:t>
            </a:r>
          </a:p>
          <a:p>
            <a:r>
              <a:rPr lang="es-ES" dirty="0" smtClean="0"/>
              <a:t>-Una variable: si la variable es diferente a 0,"" o </a:t>
            </a:r>
            <a:r>
              <a:rPr lang="es-ES" dirty="0" err="1" smtClean="0"/>
              <a:t>undefined</a:t>
            </a:r>
            <a:r>
              <a:rPr lang="es-ES" dirty="0" smtClean="0"/>
              <a:t>, se interpreta como verdadero</a:t>
            </a:r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n=2;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(n)//true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a;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(a) //false</a:t>
            </a:r>
          </a:p>
          <a:p>
            <a:endParaRPr lang="es-ES" dirty="0" smtClean="0"/>
          </a:p>
          <a:p>
            <a:r>
              <a:rPr lang="es-ES" dirty="0" err="1" smtClean="0"/>
              <a:t>if</a:t>
            </a:r>
            <a:r>
              <a:rPr lang="es-ES" dirty="0" smtClean="0"/>
              <a:t>(n==</a:t>
            </a:r>
            <a:r>
              <a:rPr lang="es-ES" dirty="0" err="1" smtClean="0"/>
              <a:t>undefined</a:t>
            </a:r>
            <a:r>
              <a:rPr lang="es-ES" dirty="0" smtClean="0"/>
              <a:t>) //preguntamos simplemente si la variable existe y no tiene nada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339752" y="40466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for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475656" y="980728"/>
            <a:ext cx="39604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i=1;i&lt;=10;i++){</a:t>
            </a:r>
          </a:p>
          <a:p>
            <a:endParaRPr lang="es-ES" dirty="0" smtClean="0"/>
          </a:p>
          <a:p>
            <a:r>
              <a:rPr lang="es-ES" dirty="0" smtClean="0"/>
              <a:t>	console.log(i);</a:t>
            </a:r>
          </a:p>
          <a:p>
            <a:endParaRPr lang="es-ES" dirty="0" smtClean="0"/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 smtClean="0"/>
              <a:t>nums</a:t>
            </a:r>
            <a:r>
              <a:rPr lang="es-ES" dirty="0" smtClean="0"/>
              <a:t>=[8,3,7,10];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i=0;i&lt;=3;i++){</a:t>
            </a:r>
          </a:p>
          <a:p>
            <a:r>
              <a:rPr lang="es-ES" dirty="0" smtClean="0"/>
              <a:t>	console.log(</a:t>
            </a:r>
            <a:r>
              <a:rPr lang="es-ES" dirty="0" err="1" smtClean="0"/>
              <a:t>nums</a:t>
            </a:r>
            <a:r>
              <a:rPr lang="es-ES" dirty="0" smtClean="0"/>
              <a:t>[i]);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i=0;i&lt;</a:t>
            </a:r>
            <a:r>
              <a:rPr lang="es-ES" dirty="0" err="1" smtClean="0"/>
              <a:t>nums.length;i</a:t>
            </a:r>
            <a:r>
              <a:rPr lang="es-ES" dirty="0" smtClean="0"/>
              <a:t>++){</a:t>
            </a:r>
          </a:p>
          <a:p>
            <a:r>
              <a:rPr lang="es-ES" dirty="0" smtClean="0"/>
              <a:t>	console.log(</a:t>
            </a:r>
            <a:r>
              <a:rPr lang="es-ES" dirty="0" err="1" smtClean="0"/>
              <a:t>nums</a:t>
            </a:r>
            <a:r>
              <a:rPr lang="es-ES" dirty="0" smtClean="0"/>
              <a:t>[i]);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n of </a:t>
            </a:r>
            <a:r>
              <a:rPr lang="es-ES" dirty="0" err="1" smtClean="0"/>
              <a:t>nums</a:t>
            </a:r>
            <a:r>
              <a:rPr lang="es-ES" dirty="0" smtClean="0"/>
              <a:t>){</a:t>
            </a:r>
          </a:p>
          <a:p>
            <a:r>
              <a:rPr lang="es-ES" dirty="0" smtClean="0"/>
              <a:t>	console.log(n);</a:t>
            </a:r>
          </a:p>
          <a:p>
            <a:r>
              <a:rPr lang="es-ES" dirty="0" smtClean="0"/>
              <a:t>}</a:t>
            </a:r>
          </a:p>
          <a:p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3635896" y="2780928"/>
            <a:ext cx="266429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6516216" y="249289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Tamaño que tiene el </a:t>
            </a:r>
            <a:r>
              <a:rPr lang="es-ES" dirty="0" err="1" smtClean="0"/>
              <a:t>array</a:t>
            </a:r>
            <a:r>
              <a:rPr lang="es-ES" dirty="0" smtClean="0"/>
              <a:t> en ese momento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868144" y="17728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  <p:cxnSp>
        <p:nvCxnSpPr>
          <p:cNvPr id="10" name="9 Conector recto de flecha"/>
          <p:cNvCxnSpPr>
            <a:stCxn id="8" idx="1"/>
          </p:cNvCxnSpPr>
          <p:nvPr/>
        </p:nvCxnSpPr>
        <p:spPr>
          <a:xfrm flipH="1">
            <a:off x="2555776" y="1957482"/>
            <a:ext cx="3312368" cy="1111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54868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while</a:t>
            </a: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3608" y="1916832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while</a:t>
            </a:r>
            <a:r>
              <a:rPr lang="es-ES" dirty="0" smtClean="0"/>
              <a:t>(</a:t>
            </a:r>
            <a:r>
              <a:rPr lang="es-ES" dirty="0" err="1" smtClean="0"/>
              <a:t>condicion</a:t>
            </a:r>
            <a:r>
              <a:rPr lang="es-ES" dirty="0" smtClean="0"/>
              <a:t>){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427984" y="198884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do{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} </a:t>
            </a:r>
            <a:r>
              <a:rPr lang="es-ES" dirty="0" err="1" smtClean="0"/>
              <a:t>while</a:t>
            </a:r>
            <a:r>
              <a:rPr lang="es-ES" dirty="0" smtClean="0"/>
              <a:t>(</a:t>
            </a:r>
            <a:r>
              <a:rPr lang="es-ES" dirty="0" err="1" smtClean="0"/>
              <a:t>condicion</a:t>
            </a:r>
            <a:r>
              <a:rPr lang="es-ES" dirty="0" smtClean="0"/>
              <a:t>);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479715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1+2+3+4+5+6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483768" y="33265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HTML/</a:t>
            </a:r>
            <a:r>
              <a:rPr lang="es-ES" dirty="0" err="1" smtClean="0"/>
              <a:t>JavaScript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539552" y="1340768"/>
            <a:ext cx="7200800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69168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mipagina.html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83568" y="1556792"/>
            <a:ext cx="619268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html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&lt;</a:t>
            </a:r>
            <a:r>
              <a:rPr lang="es-ES" dirty="0" err="1" smtClean="0"/>
              <a:t>body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   &lt;h1&gt;Titulo grande&lt;/h1&gt;</a:t>
            </a:r>
          </a:p>
          <a:p>
            <a:r>
              <a:rPr lang="es-ES" dirty="0" smtClean="0"/>
              <a:t>   &lt;</a:t>
            </a:r>
            <a:r>
              <a:rPr lang="es-ES" dirty="0" err="1" smtClean="0"/>
              <a:t>button</a:t>
            </a:r>
            <a:r>
              <a:rPr lang="es-ES" dirty="0" smtClean="0"/>
              <a:t> </a:t>
            </a:r>
            <a:r>
              <a:rPr lang="es-ES" dirty="0" err="1" smtClean="0"/>
              <a:t>onclick</a:t>
            </a:r>
            <a:r>
              <a:rPr lang="es-ES" dirty="0" smtClean="0"/>
              <a:t>="</a:t>
            </a:r>
            <a:r>
              <a:rPr lang="es-ES" dirty="0" err="1" smtClean="0"/>
              <a:t>mitarea</a:t>
            </a:r>
            <a:r>
              <a:rPr lang="es-ES" dirty="0" smtClean="0"/>
              <a:t>()"&gt;…&lt;/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   &lt;input </a:t>
            </a:r>
            <a:r>
              <a:rPr lang="es-ES" dirty="0" err="1" smtClean="0"/>
              <a:t>type</a:t>
            </a:r>
            <a:r>
              <a:rPr lang="es-ES" dirty="0" smtClean="0"/>
              <a:t>="</a:t>
            </a:r>
            <a:r>
              <a:rPr lang="es-ES" dirty="0" err="1" smtClean="0"/>
              <a:t>text</a:t>
            </a:r>
            <a:r>
              <a:rPr lang="es-ES" dirty="0" smtClean="0"/>
              <a:t>"     id="</a:t>
            </a:r>
            <a:r>
              <a:rPr lang="es-ES" dirty="0" err="1" smtClean="0"/>
              <a:t>micaja</a:t>
            </a:r>
            <a:r>
              <a:rPr lang="es-ES" dirty="0" smtClean="0"/>
              <a:t>"&gt;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   &lt;script&gt;</a:t>
            </a:r>
          </a:p>
          <a:p>
            <a:r>
              <a:rPr lang="es-ES" dirty="0" smtClean="0"/>
              <a:t>   </a:t>
            </a: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mitarea</a:t>
            </a:r>
            <a:r>
              <a:rPr lang="es-ES" dirty="0" smtClean="0"/>
              <a:t>(){</a:t>
            </a:r>
          </a:p>
          <a:p>
            <a:endParaRPr lang="es-ES" dirty="0" smtClean="0"/>
          </a:p>
          <a:p>
            <a:r>
              <a:rPr lang="es-ES" dirty="0" smtClean="0"/>
              <a:t>	</a:t>
            </a:r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 smtClean="0"/>
              <a:t>inputCaja</a:t>
            </a:r>
            <a:r>
              <a:rPr lang="es-ES" dirty="0" smtClean="0"/>
              <a:t>=</a:t>
            </a:r>
            <a:r>
              <a:rPr lang="es-ES" dirty="0" err="1" smtClean="0"/>
              <a:t>document.getElementById</a:t>
            </a:r>
            <a:r>
              <a:rPr lang="es-ES" dirty="0" smtClean="0"/>
              <a:t>("</a:t>
            </a:r>
            <a:r>
              <a:rPr lang="es-ES" dirty="0" err="1" smtClean="0"/>
              <a:t>micaja</a:t>
            </a:r>
            <a:r>
              <a:rPr lang="es-ES" dirty="0" smtClean="0"/>
              <a:t>");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let</a:t>
            </a:r>
            <a:r>
              <a:rPr lang="es-ES" dirty="0" smtClean="0"/>
              <a:t> texto=</a:t>
            </a:r>
            <a:r>
              <a:rPr lang="es-ES" dirty="0" err="1" smtClean="0"/>
              <a:t>inputCaja.value</a:t>
            </a:r>
            <a:r>
              <a:rPr lang="es-ES" dirty="0" smtClean="0"/>
              <a:t>;</a:t>
            </a:r>
          </a:p>
          <a:p>
            <a:r>
              <a:rPr lang="es-ES" dirty="0" smtClean="0"/>
              <a:t>   }</a:t>
            </a:r>
          </a:p>
          <a:p>
            <a:endParaRPr lang="es-ES" dirty="0" smtClean="0"/>
          </a:p>
          <a:p>
            <a:r>
              <a:rPr lang="es-ES" dirty="0" smtClean="0"/>
              <a:t> 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   &lt;/script&gt;</a:t>
            </a:r>
          </a:p>
          <a:p>
            <a:r>
              <a:rPr lang="es-ES" dirty="0" smtClean="0"/>
              <a:t>    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1691680" y="2708920"/>
            <a:ext cx="108012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H="1" flipV="1">
            <a:off x="3635896" y="2924944"/>
            <a:ext cx="64807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51720" y="47667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coger una etiqueta desde </a:t>
            </a:r>
            <a:r>
              <a:rPr lang="es-ES" dirty="0" err="1" smtClean="0"/>
              <a:t>JavaScript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979712" y="155679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div</a:t>
            </a:r>
            <a:r>
              <a:rPr lang="es-ES" dirty="0" smtClean="0"/>
              <a:t> id="resultado"&gt;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051720" y="292494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document.getElementById</a:t>
            </a:r>
            <a:r>
              <a:rPr lang="es-ES" dirty="0" smtClean="0"/>
              <a:t>("resultado")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23528" y="15567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HTML: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29249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JavaScript</a:t>
            </a:r>
            <a:r>
              <a:rPr lang="es-ES" dirty="0" smtClean="0"/>
              <a:t>: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33265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Saldo inicial: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627784" y="332656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 redondeado"/>
          <p:cNvSpPr/>
          <p:nvPr/>
        </p:nvSpPr>
        <p:spPr>
          <a:xfrm>
            <a:off x="4283968" y="332656"/>
            <a:ext cx="129614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4427984" y="3326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Grabar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1259632" y="1700808"/>
            <a:ext cx="129614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403648" y="17008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Ingresar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1259632" y="2492896"/>
            <a:ext cx="129614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1403648" y="2492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Extraer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3275856" y="2132856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3419872" y="17728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cantidad:</a:t>
            </a:r>
            <a:endParaRPr lang="es-ES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699791" y="3429000"/>
            <a:ext cx="3312369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2843808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Saldo y movimientos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1835696" y="4365104"/>
            <a:ext cx="4896544" cy="201622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2555776" y="45811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Saldo: ------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483768" y="5013176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Ingreso 20</a:t>
            </a:r>
          </a:p>
          <a:p>
            <a:r>
              <a:rPr lang="es-ES" dirty="0" smtClean="0"/>
              <a:t>Ingreso 30</a:t>
            </a:r>
          </a:p>
          <a:p>
            <a:r>
              <a:rPr lang="es-ES" dirty="0" smtClean="0"/>
              <a:t>Extracción 25</a:t>
            </a:r>
          </a:p>
        </p:txBody>
      </p:sp>
      <p:cxnSp>
        <p:nvCxnSpPr>
          <p:cNvPr id="18" name="17 Conector recto"/>
          <p:cNvCxnSpPr/>
          <p:nvPr/>
        </p:nvCxnSpPr>
        <p:spPr>
          <a:xfrm>
            <a:off x="611560" y="1196752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899592" y="18864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err="1" smtClean="0"/>
              <a:t>JavaScript</a:t>
            </a:r>
            <a:r>
              <a:rPr lang="es-ES" sz="3600" dirty="0" smtClean="0"/>
              <a:t> </a:t>
            </a:r>
            <a:r>
              <a:rPr lang="es-ES" sz="3600" dirty="0" err="1" smtClean="0"/>
              <a:t>Object</a:t>
            </a:r>
            <a:r>
              <a:rPr lang="es-ES" sz="3600" dirty="0" smtClean="0"/>
              <a:t> </a:t>
            </a:r>
            <a:r>
              <a:rPr lang="es-ES" sz="3600" dirty="0" err="1" smtClean="0"/>
              <a:t>Notation</a:t>
            </a:r>
            <a:r>
              <a:rPr lang="es-ES" sz="3600" dirty="0" smtClean="0"/>
              <a:t> (JSON)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11560" y="1268760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Forma de representar objetos que agrupan datos de una misma entidad, como una persona, un alumno, un empleado…</a:t>
            </a:r>
            <a:endParaRPr lang="es-ES" dirty="0"/>
          </a:p>
        </p:txBody>
      </p:sp>
      <p:pic>
        <p:nvPicPr>
          <p:cNvPr id="1026" name="Picture 2" descr="Imagen generad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08920"/>
            <a:ext cx="2736304" cy="2736304"/>
          </a:xfrm>
          <a:prstGeom prst="rect">
            <a:avLst/>
          </a:prstGeom>
          <a:noFill/>
        </p:spPr>
      </p:pic>
      <p:sp>
        <p:nvSpPr>
          <p:cNvPr id="5" name="4 CuadroTexto"/>
          <p:cNvSpPr txBox="1"/>
          <p:nvPr/>
        </p:nvSpPr>
        <p:spPr>
          <a:xfrm>
            <a:off x="611560" y="227687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objeto persona</a:t>
            </a:r>
            <a:endParaRPr lang="es-ES" dirty="0"/>
          </a:p>
        </p:txBody>
      </p:sp>
      <p:sp>
        <p:nvSpPr>
          <p:cNvPr id="6" name="5 Flecha derecha"/>
          <p:cNvSpPr/>
          <p:nvPr/>
        </p:nvSpPr>
        <p:spPr>
          <a:xfrm>
            <a:off x="3635896" y="3356992"/>
            <a:ext cx="936104" cy="2880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4644008" y="2996952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persona={</a:t>
            </a:r>
          </a:p>
          <a:p>
            <a:r>
              <a:rPr lang="es-ES" dirty="0" smtClean="0"/>
              <a:t>  "nombre":"Juan",</a:t>
            </a:r>
          </a:p>
          <a:p>
            <a:r>
              <a:rPr lang="es-ES" dirty="0" smtClean="0"/>
              <a:t>  "email":"juan@gmail.com",</a:t>
            </a:r>
          </a:p>
          <a:p>
            <a:r>
              <a:rPr lang="es-ES" dirty="0" smtClean="0"/>
              <a:t>  "edad":50</a:t>
            </a:r>
          </a:p>
          <a:p>
            <a:r>
              <a:rPr lang="es-ES" dirty="0" smtClean="0"/>
              <a:t>};</a:t>
            </a:r>
            <a:endParaRPr lang="es-ES" dirty="0"/>
          </a:p>
        </p:txBody>
      </p:sp>
      <p:sp>
        <p:nvSpPr>
          <p:cNvPr id="8" name="7 Flecha abajo"/>
          <p:cNvSpPr/>
          <p:nvPr/>
        </p:nvSpPr>
        <p:spPr>
          <a:xfrm>
            <a:off x="5292080" y="4797152"/>
            <a:ext cx="432048" cy="504056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5796136" y="4869160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smtClean="0"/>
              <a:t>Mostrar los datos</a:t>
            </a:r>
            <a:endParaRPr lang="es-ES" sz="12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4211960" y="5373216"/>
            <a:ext cx="43924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console.log(</a:t>
            </a:r>
            <a:r>
              <a:rPr lang="es-ES" sz="1400" dirty="0" err="1" smtClean="0"/>
              <a:t>persona.nombre</a:t>
            </a:r>
            <a:r>
              <a:rPr lang="es-ES" sz="1400" dirty="0" smtClean="0"/>
              <a:t>);// Juan</a:t>
            </a:r>
          </a:p>
          <a:p>
            <a:r>
              <a:rPr lang="es-ES" sz="1400" dirty="0" smtClean="0"/>
              <a:t>console.log(</a:t>
            </a:r>
            <a:r>
              <a:rPr lang="es-ES" sz="1400" dirty="0" err="1" smtClean="0"/>
              <a:t>persona.email</a:t>
            </a:r>
            <a:r>
              <a:rPr lang="es-ES" sz="1400" dirty="0" smtClean="0"/>
              <a:t>);// juan@gmail.com</a:t>
            </a:r>
          </a:p>
          <a:p>
            <a:r>
              <a:rPr lang="es-ES" sz="1400" dirty="0" smtClean="0"/>
              <a:t>console.log(</a:t>
            </a:r>
            <a:r>
              <a:rPr lang="es-ES" sz="1400" dirty="0" err="1" smtClean="0"/>
              <a:t>persona.edad</a:t>
            </a:r>
            <a:r>
              <a:rPr lang="es-ES" sz="1400" dirty="0" smtClean="0"/>
              <a:t>);// 50</a:t>
            </a:r>
          </a:p>
          <a:p>
            <a:endParaRPr lang="es-ES" sz="1400" dirty="0" smtClean="0"/>
          </a:p>
          <a:p>
            <a:endParaRPr lang="es-E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836712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"200"</a:t>
            </a:r>
            <a:endParaRPr lang="es-ES" dirty="0"/>
          </a:p>
        </p:txBody>
      </p:sp>
      <p:sp>
        <p:nvSpPr>
          <p:cNvPr id="3" name="2 Flecha derecha"/>
          <p:cNvSpPr/>
          <p:nvPr/>
        </p:nvSpPr>
        <p:spPr>
          <a:xfrm>
            <a:off x="2267744" y="908720"/>
            <a:ext cx="1512168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004048" y="90872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200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051720" y="54868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parseInt</a:t>
            </a:r>
            <a:r>
              <a:rPr lang="es-ES" dirty="0" smtClean="0"/>
              <a:t> o </a:t>
            </a:r>
            <a:r>
              <a:rPr lang="es-ES" dirty="0" err="1" smtClean="0"/>
              <a:t>parseFloat</a:t>
            </a:r>
            <a:endParaRPr lang="es-E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620688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Nueva versión de agenda de contactos: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-Un contacto debe tener: nombre, email y teléfono</a:t>
            </a:r>
          </a:p>
          <a:p>
            <a:r>
              <a:rPr lang="es-ES" dirty="0" smtClean="0"/>
              <a:t>-A la hora de visualizarlos, se deben ver los tres datos de cada contacto</a:t>
            </a:r>
            <a:endParaRPr lang="es-E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112474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Arrays</a:t>
            </a:r>
            <a:r>
              <a:rPr lang="es-ES" dirty="0" smtClean="0"/>
              <a:t>/listas (cada elemento tiene una posición)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691680" y="476672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Almacenar grupos de datos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691680" y="22048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Conjuntos (no hay </a:t>
            </a:r>
            <a:r>
              <a:rPr lang="es-ES" dirty="0" err="1" smtClean="0"/>
              <a:t>posiciones,no</a:t>
            </a:r>
            <a:r>
              <a:rPr lang="es-ES" dirty="0" smtClean="0"/>
              <a:t> permite duplicar)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2339752" y="141277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m=[];</a:t>
            </a:r>
          </a:p>
          <a:p>
            <a:r>
              <a:rPr lang="es-ES" dirty="0" err="1" smtClean="0"/>
              <a:t>m.push</a:t>
            </a:r>
            <a:r>
              <a:rPr lang="es-ES" dirty="0" smtClean="0"/>
              <a:t>(20);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2411760" y="2564904"/>
            <a:ext cx="48245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let</a:t>
            </a:r>
            <a:r>
              <a:rPr lang="es-ES" dirty="0" smtClean="0"/>
              <a:t> conjunto=new Set();</a:t>
            </a:r>
          </a:p>
          <a:p>
            <a:r>
              <a:rPr lang="es-ES" dirty="0" smtClean="0"/>
              <a:t>conjunto.add(30);</a:t>
            </a:r>
          </a:p>
          <a:p>
            <a:r>
              <a:rPr lang="es-ES" dirty="0" smtClean="0"/>
              <a:t>conjunto.add(30);</a:t>
            </a:r>
          </a:p>
          <a:p>
            <a:r>
              <a:rPr lang="es-ES" dirty="0" smtClean="0"/>
              <a:t>console.log(</a:t>
            </a:r>
            <a:r>
              <a:rPr lang="es-ES" dirty="0" err="1" smtClean="0"/>
              <a:t>conjunto.size</a:t>
            </a:r>
            <a:r>
              <a:rPr lang="es-ES" dirty="0" smtClean="0"/>
              <a:t>()); //1</a:t>
            </a:r>
          </a:p>
          <a:p>
            <a:endParaRPr lang="es-ES" dirty="0" smtClean="0"/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n of conjunto){</a:t>
            </a:r>
          </a:p>
          <a:p>
            <a:r>
              <a:rPr lang="es-ES" dirty="0" smtClean="0"/>
              <a:t>	console.log(n);</a:t>
            </a:r>
          </a:p>
          <a:p>
            <a:r>
              <a:rPr lang="es-ES" dirty="0" smtClean="0"/>
              <a:t>} </a:t>
            </a: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692696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funciones: paso de parámetros</a:t>
            </a:r>
            <a:endParaRPr lang="es-ES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3608" y="3356992"/>
            <a:ext cx="61926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function</a:t>
            </a:r>
            <a:r>
              <a:rPr lang="es-ES" sz="3200" dirty="0" smtClean="0"/>
              <a:t> imprimir(</a:t>
            </a:r>
            <a:r>
              <a:rPr lang="es-ES" sz="3200" dirty="0" err="1" smtClean="0"/>
              <a:t>num,t</a:t>
            </a:r>
            <a:r>
              <a:rPr lang="es-ES" sz="3200" dirty="0" smtClean="0"/>
              <a:t>){</a:t>
            </a:r>
          </a:p>
          <a:p>
            <a:r>
              <a:rPr lang="es-ES" sz="3200" dirty="0" smtClean="0"/>
              <a:t>	</a:t>
            </a:r>
            <a:r>
              <a:rPr lang="es-ES" sz="3200" dirty="0" err="1" smtClean="0"/>
              <a:t>alert</a:t>
            </a:r>
            <a:r>
              <a:rPr lang="es-ES" sz="3200" dirty="0" smtClean="0"/>
              <a:t>(</a:t>
            </a:r>
            <a:r>
              <a:rPr lang="es-ES" sz="3200" dirty="0" err="1" smtClean="0"/>
              <a:t>num</a:t>
            </a:r>
            <a:r>
              <a:rPr lang="es-ES" sz="3200" dirty="0" smtClean="0"/>
              <a:t>);</a:t>
            </a:r>
          </a:p>
          <a:p>
            <a:endParaRPr lang="es-ES" sz="3200" dirty="0" smtClean="0"/>
          </a:p>
          <a:p>
            <a:r>
              <a:rPr lang="es-ES" sz="3200" dirty="0" smtClean="0"/>
              <a:t>}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91683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imprimir(5,9);</a:t>
            </a:r>
            <a:endParaRPr lang="es-ES" sz="3600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699792" y="2348880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2987824" y="2420888"/>
            <a:ext cx="208823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35696" y="404664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Buscador nueva versión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611560" y="1556792"/>
            <a:ext cx="7488832" cy="468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979712" y="177281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Seleccione temática: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2051720" y="2132856"/>
            <a:ext cx="208823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6 Conector recto"/>
          <p:cNvCxnSpPr/>
          <p:nvPr/>
        </p:nvCxnSpPr>
        <p:spPr>
          <a:xfrm>
            <a:off x="3707904" y="213285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3923928" y="2204864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195736" y="2564904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libros</a:t>
            </a:r>
          </a:p>
          <a:p>
            <a:r>
              <a:rPr lang="es-ES" dirty="0" smtClean="0"/>
              <a:t>juegos</a:t>
            </a:r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1763688" y="4149080"/>
            <a:ext cx="2448272" cy="1512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3" name="12 Conector recto"/>
          <p:cNvCxnSpPr/>
          <p:nvPr/>
        </p:nvCxnSpPr>
        <p:spPr>
          <a:xfrm>
            <a:off x="2915816" y="4149080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211960" y="4149080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1763688" y="4437112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17 CuadroTexto"/>
          <p:cNvSpPr txBox="1"/>
          <p:nvPr/>
        </p:nvSpPr>
        <p:spPr>
          <a:xfrm>
            <a:off x="1855948" y="412020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temática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2987824" y="411157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direccion</a:t>
            </a:r>
            <a:endParaRPr lang="es-ES" dirty="0"/>
          </a:p>
        </p:txBody>
      </p:sp>
      <p:cxnSp>
        <p:nvCxnSpPr>
          <p:cNvPr id="21" name="20 Conector recto"/>
          <p:cNvCxnSpPr/>
          <p:nvPr/>
        </p:nvCxnSpPr>
        <p:spPr>
          <a:xfrm>
            <a:off x="2051720" y="2492896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"/>
          <p:cNvCxnSpPr/>
          <p:nvPr/>
        </p:nvCxnSpPr>
        <p:spPr>
          <a:xfrm>
            <a:off x="2051720" y="3429000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"/>
          <p:cNvCxnSpPr/>
          <p:nvPr/>
        </p:nvCxnSpPr>
        <p:spPr>
          <a:xfrm flipV="1">
            <a:off x="3275856" y="2492896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"/>
          <p:cNvCxnSpPr/>
          <p:nvPr/>
        </p:nvCxnSpPr>
        <p:spPr>
          <a:xfrm>
            <a:off x="1763688" y="4725144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27 Conector recto"/>
          <p:cNvCxnSpPr/>
          <p:nvPr/>
        </p:nvCxnSpPr>
        <p:spPr>
          <a:xfrm>
            <a:off x="1763688" y="5157192"/>
            <a:ext cx="24482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67544" y="47667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Funciones/métodos que reciben como parámetro otras funciones</a:t>
            </a:r>
            <a:endParaRPr lang="es-ES" sz="2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827584" y="980728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button</a:t>
            </a:r>
            <a:r>
              <a:rPr lang="es-ES" dirty="0" smtClean="0"/>
              <a:t> </a:t>
            </a:r>
            <a:r>
              <a:rPr lang="es-ES" dirty="0" err="1" smtClean="0"/>
              <a:t>onclick</a:t>
            </a:r>
            <a:r>
              <a:rPr lang="es-ES" dirty="0" smtClean="0"/>
              <a:t>="mostrar();"&gt;Pulsar&lt;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function</a:t>
            </a:r>
            <a:r>
              <a:rPr lang="es-ES" dirty="0" smtClean="0"/>
              <a:t> mostrar(){</a:t>
            </a:r>
          </a:p>
          <a:p>
            <a:r>
              <a:rPr lang="es-ES" dirty="0" smtClean="0"/>
              <a:t>	console.log("hola");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755576" y="3573016"/>
            <a:ext cx="65527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button</a:t>
            </a:r>
            <a:r>
              <a:rPr lang="es-ES" dirty="0" smtClean="0"/>
              <a:t>  id="</a:t>
            </a:r>
            <a:r>
              <a:rPr lang="es-ES" dirty="0" err="1" smtClean="0"/>
              <a:t>boton</a:t>
            </a:r>
            <a:r>
              <a:rPr lang="es-ES" dirty="0" smtClean="0"/>
              <a:t>"&gt;Pulsar&lt;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 smtClean="0"/>
              <a:t>objBoton</a:t>
            </a:r>
            <a:r>
              <a:rPr lang="es-ES" dirty="0" smtClean="0"/>
              <a:t>=</a:t>
            </a:r>
            <a:r>
              <a:rPr lang="es-ES" dirty="0" err="1" smtClean="0"/>
              <a:t>document.getElementById</a:t>
            </a:r>
            <a:r>
              <a:rPr lang="es-ES" dirty="0" smtClean="0"/>
              <a:t>("</a:t>
            </a:r>
            <a:r>
              <a:rPr lang="es-ES" dirty="0" err="1" smtClean="0"/>
              <a:t>boton</a:t>
            </a:r>
            <a:r>
              <a:rPr lang="es-ES" dirty="0" smtClean="0"/>
              <a:t>");</a:t>
            </a:r>
          </a:p>
          <a:p>
            <a:r>
              <a:rPr lang="es-ES" dirty="0" err="1" smtClean="0"/>
              <a:t>objBoton.addEventListener</a:t>
            </a:r>
            <a:r>
              <a:rPr lang="es-ES" dirty="0" smtClean="0"/>
              <a:t>("</a:t>
            </a:r>
            <a:r>
              <a:rPr lang="es-ES" dirty="0" err="1" smtClean="0"/>
              <a:t>click",mostrar</a:t>
            </a:r>
            <a:r>
              <a:rPr lang="es-ES" dirty="0" smtClean="0"/>
              <a:t>);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function</a:t>
            </a:r>
            <a:r>
              <a:rPr lang="es-ES" dirty="0" smtClean="0"/>
              <a:t> mostrar(){</a:t>
            </a:r>
          </a:p>
          <a:p>
            <a:r>
              <a:rPr lang="es-ES" dirty="0" smtClean="0"/>
              <a:t>	console.log("hola");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2123728" y="4941168"/>
            <a:ext cx="216024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3059832" y="530120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referencia a la función</a:t>
            </a:r>
            <a:endParaRPr lang="es-ES" dirty="0"/>
          </a:p>
        </p:txBody>
      </p:sp>
      <p:cxnSp>
        <p:nvCxnSpPr>
          <p:cNvPr id="10" name="9 Conector recto"/>
          <p:cNvCxnSpPr/>
          <p:nvPr/>
        </p:nvCxnSpPr>
        <p:spPr>
          <a:xfrm>
            <a:off x="467544" y="3140968"/>
            <a:ext cx="76328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/>
          <p:cNvSpPr/>
          <p:nvPr/>
        </p:nvSpPr>
        <p:spPr>
          <a:xfrm>
            <a:off x="6372200" y="1412776"/>
            <a:ext cx="2059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clásica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12" name="11 Rectángulo"/>
          <p:cNvSpPr/>
          <p:nvPr/>
        </p:nvSpPr>
        <p:spPr>
          <a:xfrm>
            <a:off x="5572749" y="3212976"/>
            <a:ext cx="308219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referencia</a:t>
            </a:r>
          </a:p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función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67544" y="47667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 smtClean="0"/>
              <a:t>Funciones/métodos que reciben como parámetro otras funciones II</a:t>
            </a:r>
            <a:endParaRPr lang="es-ES" sz="2000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827584" y="980728"/>
            <a:ext cx="6552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button</a:t>
            </a:r>
            <a:r>
              <a:rPr lang="es-ES" dirty="0" smtClean="0"/>
              <a:t> </a:t>
            </a:r>
            <a:r>
              <a:rPr lang="es-ES" dirty="0" err="1" smtClean="0"/>
              <a:t>onclick</a:t>
            </a:r>
            <a:r>
              <a:rPr lang="es-ES" dirty="0" smtClean="0"/>
              <a:t>="mostrar();"&gt;Pulsar&lt;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function</a:t>
            </a:r>
            <a:r>
              <a:rPr lang="es-ES" dirty="0" smtClean="0"/>
              <a:t> mostrar(){</a:t>
            </a:r>
          </a:p>
          <a:p>
            <a:r>
              <a:rPr lang="es-ES" dirty="0" smtClean="0"/>
              <a:t>	console.log("hola");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827584" y="3573016"/>
            <a:ext cx="6552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button</a:t>
            </a:r>
            <a:r>
              <a:rPr lang="es-ES" dirty="0" smtClean="0"/>
              <a:t>  id="</a:t>
            </a:r>
            <a:r>
              <a:rPr lang="es-ES" dirty="0" err="1" smtClean="0"/>
              <a:t>boton</a:t>
            </a:r>
            <a:r>
              <a:rPr lang="es-ES" dirty="0" smtClean="0"/>
              <a:t>"&gt;Pulsar&lt;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 smtClean="0"/>
              <a:t>objBoton</a:t>
            </a:r>
            <a:r>
              <a:rPr lang="es-ES" dirty="0" smtClean="0"/>
              <a:t>=</a:t>
            </a:r>
            <a:r>
              <a:rPr lang="es-ES" dirty="0" err="1" smtClean="0"/>
              <a:t>document.getElementById</a:t>
            </a:r>
            <a:r>
              <a:rPr lang="es-ES" dirty="0" smtClean="0"/>
              <a:t>("</a:t>
            </a:r>
            <a:r>
              <a:rPr lang="es-ES" dirty="0" err="1" smtClean="0"/>
              <a:t>boton</a:t>
            </a:r>
            <a:r>
              <a:rPr lang="es-ES" dirty="0" smtClean="0"/>
              <a:t>");</a:t>
            </a:r>
          </a:p>
          <a:p>
            <a:r>
              <a:rPr lang="es-ES" dirty="0" err="1" smtClean="0"/>
              <a:t>objBoton.addEventListener</a:t>
            </a:r>
            <a:r>
              <a:rPr lang="es-ES" dirty="0" smtClean="0"/>
              <a:t>("</a:t>
            </a:r>
            <a:r>
              <a:rPr lang="es-ES" dirty="0" err="1" smtClean="0"/>
              <a:t>click",function</a:t>
            </a:r>
            <a:r>
              <a:rPr lang="es-ES" dirty="0" smtClean="0"/>
              <a:t>(){</a:t>
            </a:r>
          </a:p>
          <a:p>
            <a:r>
              <a:rPr lang="es-ES" dirty="0" smtClean="0"/>
              <a:t>	console.log("hola");</a:t>
            </a:r>
          </a:p>
          <a:p>
            <a:r>
              <a:rPr lang="es-ES" dirty="0" smtClean="0"/>
              <a:t>});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</p:txBody>
      </p:sp>
      <p:cxnSp>
        <p:nvCxnSpPr>
          <p:cNvPr id="6" name="5 Conector recto"/>
          <p:cNvCxnSpPr/>
          <p:nvPr/>
        </p:nvCxnSpPr>
        <p:spPr>
          <a:xfrm>
            <a:off x="467544" y="3140968"/>
            <a:ext cx="763284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Rectángulo"/>
          <p:cNvSpPr/>
          <p:nvPr/>
        </p:nvSpPr>
        <p:spPr>
          <a:xfrm>
            <a:off x="6372200" y="1412776"/>
            <a:ext cx="2059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clásica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899956" y="3645024"/>
            <a:ext cx="271580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función </a:t>
            </a:r>
          </a:p>
          <a:p>
            <a:pPr algn="ctr"/>
            <a:r>
              <a:rPr lang="es-ES" sz="5400" b="1" cap="none" spc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anónima</a:t>
            </a:r>
            <a:endParaRPr lang="es-ES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260648"/>
            <a:ext cx="684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 smtClean="0"/>
              <a:t>Busquedas</a:t>
            </a:r>
            <a:r>
              <a:rPr lang="es-ES" b="1" dirty="0" smtClean="0"/>
              <a:t>, comprobaciones y filtrado de </a:t>
            </a:r>
            <a:r>
              <a:rPr lang="es-ES" b="1" dirty="0" err="1" smtClean="0"/>
              <a:t>arrays</a:t>
            </a:r>
            <a:endParaRPr lang="es-ES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1124744"/>
            <a:ext cx="7272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 realizan estas tareas utilizando métodos de un </a:t>
            </a:r>
            <a:r>
              <a:rPr lang="es-ES" dirty="0" err="1" smtClean="0"/>
              <a:t>array</a:t>
            </a:r>
            <a:r>
              <a:rPr lang="es-ES" dirty="0" smtClean="0"/>
              <a:t>, a los que se les debe proporcionar una función: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some</a:t>
            </a:r>
            <a:r>
              <a:rPr lang="es-ES" dirty="0" smtClean="0"/>
              <a:t>(</a:t>
            </a:r>
            <a:r>
              <a:rPr lang="es-ES" dirty="0" err="1" smtClean="0"/>
              <a:t>funcion_boolean</a:t>
            </a:r>
            <a:r>
              <a:rPr lang="es-ES" dirty="0" smtClean="0"/>
              <a:t>). Indica si alguno de los elementos del </a:t>
            </a:r>
            <a:r>
              <a:rPr lang="es-ES" dirty="0" err="1" smtClean="0"/>
              <a:t>array</a:t>
            </a:r>
            <a:r>
              <a:rPr lang="es-ES" dirty="0" smtClean="0"/>
              <a:t> cumple la función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filter</a:t>
            </a:r>
            <a:r>
              <a:rPr lang="es-ES" dirty="0" smtClean="0"/>
              <a:t>(</a:t>
            </a:r>
            <a:r>
              <a:rPr lang="es-ES" dirty="0" err="1" smtClean="0"/>
              <a:t>funcion_boolean</a:t>
            </a:r>
            <a:r>
              <a:rPr lang="es-ES" dirty="0" smtClean="0"/>
              <a:t>). Devuelve un nuevo </a:t>
            </a:r>
            <a:r>
              <a:rPr lang="es-ES" dirty="0" err="1" smtClean="0"/>
              <a:t>array</a:t>
            </a:r>
            <a:r>
              <a:rPr lang="es-ES" dirty="0" smtClean="0"/>
              <a:t>, con los elementos que cumplen la función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forEach</a:t>
            </a:r>
            <a:r>
              <a:rPr lang="es-ES" dirty="0" smtClean="0"/>
              <a:t>(</a:t>
            </a:r>
            <a:r>
              <a:rPr lang="es-ES" dirty="0" err="1" smtClean="0"/>
              <a:t>function_procesar</a:t>
            </a:r>
            <a:r>
              <a:rPr lang="es-ES" dirty="0" smtClean="0"/>
              <a:t>). Aplica la función a cada elemento del </a:t>
            </a:r>
            <a:r>
              <a:rPr lang="es-ES" dirty="0" err="1" smtClean="0"/>
              <a:t>array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-reduce(</a:t>
            </a:r>
            <a:r>
              <a:rPr lang="es-ES" dirty="0" err="1" smtClean="0"/>
              <a:t>funcion_operacion</a:t>
            </a:r>
            <a:r>
              <a:rPr lang="es-ES" dirty="0" smtClean="0"/>
              <a:t>). Aplica la función a cada pareja de datos, hasta dejar un único valor</a:t>
            </a:r>
          </a:p>
          <a:p>
            <a:endParaRPr lang="es-ES" dirty="0" smtClean="0"/>
          </a:p>
          <a:p>
            <a:r>
              <a:rPr lang="es-ES" dirty="0" smtClean="0"/>
              <a:t>-</a:t>
            </a:r>
            <a:r>
              <a:rPr lang="es-ES" dirty="0" err="1" smtClean="0"/>
              <a:t>map</a:t>
            </a:r>
            <a:r>
              <a:rPr lang="es-ES" dirty="0" smtClean="0"/>
              <a:t>(</a:t>
            </a:r>
            <a:r>
              <a:rPr lang="es-ES" dirty="0" err="1" smtClean="0"/>
              <a:t>funcion_transformacion</a:t>
            </a:r>
            <a:r>
              <a:rPr lang="es-ES" dirty="0" smtClean="0"/>
              <a:t>). Transforma un </a:t>
            </a:r>
            <a:r>
              <a:rPr lang="es-ES" dirty="0" err="1" smtClean="0"/>
              <a:t>array</a:t>
            </a:r>
            <a:r>
              <a:rPr lang="es-ES" dirty="0" smtClean="0"/>
              <a:t> de datos en otro </a:t>
            </a:r>
            <a:r>
              <a:rPr lang="es-ES" dirty="0" err="1" smtClean="0"/>
              <a:t>array</a:t>
            </a:r>
            <a:r>
              <a:rPr lang="es-ES" dirty="0" smtClean="0"/>
              <a:t>, resultante de aplicar a cada dato la función</a:t>
            </a:r>
            <a:r>
              <a:rPr lang="es-ES" dirty="0" smtClean="0"/>
              <a:t> </a:t>
            </a:r>
            <a:endParaRPr lang="es-E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971600" y="620688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 smtClean="0"/>
              <a:t>Función flecha o función lambda</a:t>
            </a:r>
            <a:endParaRPr lang="es-ES" sz="28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412776"/>
            <a:ext cx="6624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Forma alternativa de escribir una función (anónima), más simple y reducida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323528" y="2492896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function</a:t>
            </a:r>
            <a:r>
              <a:rPr lang="es-ES" dirty="0" smtClean="0"/>
              <a:t>(){</a:t>
            </a:r>
          </a:p>
          <a:p>
            <a:r>
              <a:rPr lang="es-ES" dirty="0" smtClean="0"/>
              <a:t>	console.log("</a:t>
            </a:r>
            <a:r>
              <a:rPr lang="es-ES" dirty="0" err="1" smtClean="0"/>
              <a:t>hello</a:t>
            </a:r>
            <a:r>
              <a:rPr lang="es-ES" dirty="0" smtClean="0"/>
              <a:t>");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5" name="4 Flecha derecha"/>
          <p:cNvSpPr/>
          <p:nvPr/>
        </p:nvSpPr>
        <p:spPr>
          <a:xfrm>
            <a:off x="3779912" y="2852936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4932040" y="2780928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()=&gt;console.log("</a:t>
            </a:r>
            <a:r>
              <a:rPr lang="es-ES" dirty="0" err="1" smtClean="0"/>
              <a:t>hello</a:t>
            </a:r>
            <a:r>
              <a:rPr lang="es-ES" dirty="0" smtClean="0"/>
              <a:t>");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323528" y="3717032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function</a:t>
            </a:r>
            <a:r>
              <a:rPr lang="es-ES" dirty="0" smtClean="0"/>
              <a:t>(n){</a:t>
            </a:r>
          </a:p>
          <a:p>
            <a:r>
              <a:rPr lang="es-ES" dirty="0" smtClean="0"/>
              <a:t>	console.log(n);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8" name="7 Flecha derecha"/>
          <p:cNvSpPr/>
          <p:nvPr/>
        </p:nvSpPr>
        <p:spPr>
          <a:xfrm>
            <a:off x="3419872" y="4077072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4788024" y="4005064"/>
            <a:ext cx="316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n=&gt;console.log(n);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323528" y="4869160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function</a:t>
            </a:r>
            <a:r>
              <a:rPr lang="es-ES" dirty="0" smtClean="0"/>
              <a:t>(n){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return</a:t>
            </a:r>
            <a:r>
              <a:rPr lang="es-ES" dirty="0" smtClean="0"/>
              <a:t> n&gt;0;</a:t>
            </a:r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12" name="11 Flecha derecha"/>
          <p:cNvSpPr/>
          <p:nvPr/>
        </p:nvSpPr>
        <p:spPr>
          <a:xfrm>
            <a:off x="3419872" y="5229200"/>
            <a:ext cx="864096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4788024" y="515719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(n) =&gt; n&gt;0;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971600" y="620688"/>
            <a:ext cx="2736304" cy="5040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/>
          <p:nvPr/>
        </p:nvCxnSpPr>
        <p:spPr>
          <a:xfrm>
            <a:off x="1547664" y="62068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1043608" y="6926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5</a:t>
            </a:r>
            <a:endParaRPr lang="es-ES" dirty="0"/>
          </a:p>
        </p:txBody>
      </p:sp>
      <p:cxnSp>
        <p:nvCxnSpPr>
          <p:cNvPr id="7" name="6 Conector recto"/>
          <p:cNvCxnSpPr/>
          <p:nvPr/>
        </p:nvCxnSpPr>
        <p:spPr>
          <a:xfrm>
            <a:off x="2123728" y="62068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2699792" y="62068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3203848" y="620688"/>
            <a:ext cx="0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763688" y="6926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6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2267744" y="6926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1</a:t>
            </a:r>
            <a:endParaRPr lang="es-ES" dirty="0"/>
          </a:p>
        </p:txBody>
      </p:sp>
      <p:sp>
        <p:nvSpPr>
          <p:cNvPr id="12" name="11 CuadroTexto"/>
          <p:cNvSpPr txBox="1"/>
          <p:nvPr/>
        </p:nvSpPr>
        <p:spPr>
          <a:xfrm>
            <a:off x="2771800" y="6926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5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3275856" y="6926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3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1115616" y="1700808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1187624" y="177281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11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123728" y="119675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+</a:t>
            </a:r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79712" y="33265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Ejercicio contador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195736" y="3212976"/>
            <a:ext cx="29523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987824" y="3212976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contar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347864" y="234888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0</a:t>
            </a:r>
            <a:endParaRPr lang="es-ES" sz="3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123728" y="17008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Límite: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2987824" y="1628800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347864" y="148478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JSON</a:t>
            </a:r>
            <a:endParaRPr lang="es-E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2132856"/>
            <a:ext cx="1584176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4283968" y="2204864"/>
            <a:ext cx="1584176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Nube"/>
          <p:cNvSpPr/>
          <p:nvPr/>
        </p:nvSpPr>
        <p:spPr>
          <a:xfrm>
            <a:off x="2771800" y="2492896"/>
            <a:ext cx="1080120" cy="5040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ilindro"/>
          <p:cNvSpPr/>
          <p:nvPr/>
        </p:nvSpPr>
        <p:spPr>
          <a:xfrm>
            <a:off x="7452320" y="2708920"/>
            <a:ext cx="1008112" cy="720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7524328" y="285293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datos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971600" y="14127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capa cliente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283968" y="148478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capa intermedia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971600" y="18448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Navegador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499992" y="22768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Backend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43608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Frontend</a:t>
            </a:r>
            <a:endParaRPr lang="es-ES" dirty="0"/>
          </a:p>
        </p:txBody>
      </p:sp>
      <p:sp>
        <p:nvSpPr>
          <p:cNvPr id="14" name="13 Forma libre"/>
          <p:cNvSpPr/>
          <p:nvPr/>
        </p:nvSpPr>
        <p:spPr>
          <a:xfrm>
            <a:off x="2449902" y="2323381"/>
            <a:ext cx="1854679" cy="428445"/>
          </a:xfrm>
          <a:custGeom>
            <a:avLst/>
            <a:gdLst>
              <a:gd name="connsiteX0" fmla="*/ 0 w 1854679"/>
              <a:gd name="connsiteY0" fmla="*/ 428445 h 428445"/>
              <a:gd name="connsiteX1" fmla="*/ 854015 w 1854679"/>
              <a:gd name="connsiteY1" fmla="*/ 40257 h 428445"/>
              <a:gd name="connsiteX2" fmla="*/ 1854679 w 1854679"/>
              <a:gd name="connsiteY2" fmla="*/ 186906 h 4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679" h="428445">
                <a:moveTo>
                  <a:pt x="0" y="428445"/>
                </a:moveTo>
                <a:cubicBezTo>
                  <a:pt x="272451" y="254479"/>
                  <a:pt x="544902" y="80514"/>
                  <a:pt x="854015" y="40257"/>
                </a:cubicBezTo>
                <a:cubicBezTo>
                  <a:pt x="1163128" y="0"/>
                  <a:pt x="1854679" y="186906"/>
                  <a:pt x="1854679" y="18690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5 Conector recto de flecha"/>
          <p:cNvCxnSpPr>
            <a:stCxn id="3" idx="3"/>
            <a:endCxn id="5" idx="2"/>
          </p:cNvCxnSpPr>
          <p:nvPr/>
        </p:nvCxnSpPr>
        <p:spPr>
          <a:xfrm>
            <a:off x="5868144" y="2924944"/>
            <a:ext cx="158417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Forma libre"/>
          <p:cNvSpPr/>
          <p:nvPr/>
        </p:nvSpPr>
        <p:spPr>
          <a:xfrm>
            <a:off x="2501660" y="2976113"/>
            <a:ext cx="1777042" cy="307676"/>
          </a:xfrm>
          <a:custGeom>
            <a:avLst/>
            <a:gdLst>
              <a:gd name="connsiteX0" fmla="*/ 1777042 w 1777042"/>
              <a:gd name="connsiteY0" fmla="*/ 0 h 307676"/>
              <a:gd name="connsiteX1" fmla="*/ 707366 w 1777042"/>
              <a:gd name="connsiteY1" fmla="*/ 284672 h 307676"/>
              <a:gd name="connsiteX2" fmla="*/ 0 w 1777042"/>
              <a:gd name="connsiteY2" fmla="*/ 138023 h 30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7042" h="307676">
                <a:moveTo>
                  <a:pt x="1777042" y="0"/>
                </a:moveTo>
                <a:cubicBezTo>
                  <a:pt x="1390291" y="130834"/>
                  <a:pt x="1003540" y="261668"/>
                  <a:pt x="707366" y="284672"/>
                </a:cubicBezTo>
                <a:cubicBezTo>
                  <a:pt x="411192" y="307676"/>
                  <a:pt x="205596" y="222849"/>
                  <a:pt x="0" y="13802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043608" y="2636912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HTML,</a:t>
            </a:r>
          </a:p>
          <a:p>
            <a:r>
              <a:rPr lang="es-ES" dirty="0" err="1" smtClean="0"/>
              <a:t>JavaScript</a:t>
            </a:r>
            <a:r>
              <a:rPr lang="es-ES" dirty="0" smtClean="0"/>
              <a:t>, Angular….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427984" y="2636912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JavaEE</a:t>
            </a:r>
            <a:endParaRPr lang="es-ES" dirty="0" smtClean="0"/>
          </a:p>
          <a:p>
            <a:r>
              <a:rPr lang="es-ES" dirty="0" smtClean="0"/>
              <a:t>Node.js</a:t>
            </a:r>
          </a:p>
          <a:p>
            <a:r>
              <a:rPr lang="es-ES" dirty="0" smtClean="0"/>
              <a:t>…..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51720" y="1268760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/>
              <a:t>Revisión general de conceptos </a:t>
            </a:r>
            <a:r>
              <a:rPr lang="es-ES" sz="4800" dirty="0" err="1" smtClean="0"/>
              <a:t>JavaScript</a:t>
            </a:r>
            <a:endParaRPr lang="es-E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620688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Variables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1556792"/>
            <a:ext cx="67687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Cajas, zonas de memoria donde se almacenan datos (números, textos, etc.)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nombre;</a:t>
            </a:r>
          </a:p>
          <a:p>
            <a:r>
              <a:rPr lang="es-ES" dirty="0" err="1" smtClean="0"/>
              <a:t>var</a:t>
            </a:r>
            <a:r>
              <a:rPr lang="es-ES" dirty="0" smtClean="0"/>
              <a:t> nombre;</a:t>
            </a:r>
          </a:p>
          <a:p>
            <a:r>
              <a:rPr lang="es-ES" dirty="0" err="1" smtClean="0"/>
              <a:t>const</a:t>
            </a:r>
            <a:r>
              <a:rPr lang="es-ES" dirty="0" smtClean="0"/>
              <a:t> nombre=10;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k1;</a:t>
            </a:r>
          </a:p>
          <a:p>
            <a:r>
              <a:rPr lang="es-ES" dirty="0" smtClean="0"/>
              <a:t>k1=10;</a:t>
            </a:r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a="hola";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35696" y="54868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Tipos de datos</a:t>
            </a: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1628800"/>
            <a:ext cx="4680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numerico</a:t>
            </a:r>
            <a:r>
              <a:rPr lang="es-ES" dirty="0" smtClean="0"/>
              <a:t>: 30   2.5</a:t>
            </a:r>
          </a:p>
          <a:p>
            <a:endParaRPr lang="es-ES" dirty="0" smtClean="0"/>
          </a:p>
          <a:p>
            <a:r>
              <a:rPr lang="es-ES" dirty="0" err="1" smtClean="0"/>
              <a:t>string</a:t>
            </a:r>
            <a:r>
              <a:rPr lang="es-ES" dirty="0" smtClean="0"/>
              <a:t>: "</a:t>
            </a:r>
            <a:r>
              <a:rPr lang="es-ES" dirty="0" err="1" smtClean="0"/>
              <a:t>hello</a:t>
            </a:r>
            <a:r>
              <a:rPr lang="es-ES" dirty="0" smtClean="0"/>
              <a:t>"     "20"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boolean</a:t>
            </a:r>
            <a:r>
              <a:rPr lang="es-ES" dirty="0" smtClean="0"/>
              <a:t>:  true  y  false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objetos:  </a:t>
            </a:r>
            <a:r>
              <a:rPr lang="es-ES" dirty="0" err="1" smtClean="0"/>
              <a:t>document</a:t>
            </a:r>
            <a:r>
              <a:rPr lang="es-ES" dirty="0" smtClean="0"/>
              <a:t>, etiquetas HTML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a=10;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b="</a:t>
            </a:r>
            <a:r>
              <a:rPr lang="es-ES" dirty="0" err="1" smtClean="0"/>
              <a:t>by</a:t>
            </a:r>
            <a:r>
              <a:rPr lang="es-ES" dirty="0" smtClean="0"/>
              <a:t>";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c =false;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d=[];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35696" y="54868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operadores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1556792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Aritméticos: +, -,*,/,%,++,--</a:t>
            </a:r>
          </a:p>
          <a:p>
            <a:r>
              <a:rPr lang="es-ES" dirty="0" smtClean="0"/>
              <a:t>Comparación: &lt;,&gt;,&lt;=,&gt;=,==,!=</a:t>
            </a:r>
          </a:p>
          <a:p>
            <a:r>
              <a:rPr lang="es-ES" dirty="0" smtClean="0"/>
              <a:t>Asignación: =, +=, -=, *=</a:t>
            </a:r>
          </a:p>
          <a:p>
            <a:r>
              <a:rPr lang="es-ES" dirty="0" smtClean="0"/>
              <a:t>Lógicos: &amp;&amp;, ||, !</a:t>
            </a:r>
          </a:p>
          <a:p>
            <a:r>
              <a:rPr lang="es-ES" dirty="0" smtClean="0"/>
              <a:t>Otros: new, </a:t>
            </a:r>
            <a:r>
              <a:rPr lang="es-ES" dirty="0" err="1" smtClean="0"/>
              <a:t>instanceof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a=5;</a:t>
            </a:r>
          </a:p>
          <a:p>
            <a:r>
              <a:rPr lang="es-ES" dirty="0" smtClean="0"/>
              <a:t>a=a+4; // a+=4;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</TotalTime>
  <Words>721</Words>
  <Application>Microsoft Office PowerPoint</Application>
  <PresentationFormat>Presentación en pantalla (4:3)</PresentationFormat>
  <Paragraphs>274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16</cp:revision>
  <dcterms:created xsi:type="dcterms:W3CDTF">2025-04-07T21:15:18Z</dcterms:created>
  <dcterms:modified xsi:type="dcterms:W3CDTF">2025-04-23T08:55:24Z</dcterms:modified>
</cp:coreProperties>
</file>