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-Alta de nuevos cursos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988840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Alta de nuevos alumnos:</a:t>
            </a:r>
          </a:p>
          <a:p>
            <a:r>
              <a:rPr lang="es-ES" dirty="0" smtClean="0"/>
              <a:t>	-Usuario y contraseña requeridos</a:t>
            </a:r>
          </a:p>
          <a:p>
            <a:r>
              <a:rPr lang="es-ES" dirty="0" smtClean="0"/>
              <a:t>	-Contraseña mínimo 6 caracteres</a:t>
            </a:r>
          </a:p>
          <a:p>
            <a:r>
              <a:rPr lang="es-ES" dirty="0" smtClean="0"/>
              <a:t>	-Email válido</a:t>
            </a:r>
          </a:p>
          <a:p>
            <a:r>
              <a:rPr lang="es-ES" dirty="0" smtClean="0"/>
              <a:t>	-Edad entre 18 y 99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1412776"/>
            <a:ext cx="684076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771800" y="1844824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4788024" y="1844824"/>
            <a:ext cx="0" cy="2880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71800" y="1484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Seleccione curso: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691680" y="2780928"/>
            <a:ext cx="46085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763688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059832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6794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4806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</a:t>
            </a:r>
            <a:endParaRPr lang="es-ES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691680" y="321297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84380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92392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00404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Pasos creación proyecto </a:t>
            </a:r>
            <a:r>
              <a:rPr lang="es-ES" sz="2400" b="1" dirty="0" err="1" smtClean="0"/>
              <a:t>backend</a:t>
            </a:r>
            <a:r>
              <a:rPr lang="es-ES" sz="2400" b="1" dirty="0" smtClean="0"/>
              <a:t> con </a:t>
            </a:r>
            <a:r>
              <a:rPr lang="es-ES" sz="2400" b="1" dirty="0" err="1" smtClean="0"/>
              <a:t>NestJS</a:t>
            </a:r>
            <a:r>
              <a:rPr lang="es-ES" sz="2400" b="1" dirty="0" smtClean="0"/>
              <a:t> (servicios REST)</a:t>
            </a:r>
            <a:endParaRPr lang="es-ES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476672"/>
            <a:ext cx="77768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dirty="0" smtClean="0"/>
              <a:t>Creación proyecto:</a:t>
            </a:r>
          </a:p>
          <a:p>
            <a:pPr lvl="1"/>
            <a:r>
              <a:rPr lang="es-ES" dirty="0" smtClean="0"/>
              <a:t>&gt;</a:t>
            </a:r>
            <a:r>
              <a:rPr lang="es-ES" dirty="0" err="1" smtClean="0"/>
              <a:t>nest</a:t>
            </a:r>
            <a:r>
              <a:rPr lang="es-ES" dirty="0" smtClean="0"/>
              <a:t> new </a:t>
            </a:r>
            <a:r>
              <a:rPr lang="es-ES" dirty="0" err="1" smtClean="0"/>
              <a:t>nombre_proyecto</a:t>
            </a:r>
            <a:endParaRPr lang="es-ES" dirty="0" smtClean="0"/>
          </a:p>
          <a:p>
            <a:pPr lvl="1"/>
            <a:r>
              <a:rPr lang="es-ES" dirty="0" smtClean="0"/>
              <a:t>Eliminar .</a:t>
            </a:r>
            <a:r>
              <a:rPr lang="es-ES" dirty="0" err="1" smtClean="0"/>
              <a:t>git</a:t>
            </a:r>
            <a:endParaRPr lang="es-ES" dirty="0" smtClean="0"/>
          </a:p>
          <a:p>
            <a:pPr lvl="1"/>
            <a:r>
              <a:rPr lang="es-ES" dirty="0" smtClean="0"/>
              <a:t>Eliminar entradas </a:t>
            </a:r>
            <a:r>
              <a:rPr lang="es-ES" dirty="0" err="1" smtClean="0"/>
              <a:t>eslint</a:t>
            </a:r>
            <a:endParaRPr lang="es-ES" dirty="0" smtClean="0"/>
          </a:p>
          <a:p>
            <a:pPr lvl="1"/>
            <a:r>
              <a:rPr lang="es-ES" dirty="0" smtClean="0"/>
              <a:t>Desactivar chequeo de nulos</a:t>
            </a:r>
          </a:p>
          <a:p>
            <a:r>
              <a:rPr lang="es-ES" dirty="0" smtClean="0"/>
              <a:t>-Si vamos a utilizar acceso a bases de datos, instalar </a:t>
            </a:r>
            <a:r>
              <a:rPr lang="es-ES" dirty="0" err="1" smtClean="0"/>
              <a:t>typeORM</a:t>
            </a:r>
            <a:endParaRPr lang="es-ES" dirty="0" smtClean="0"/>
          </a:p>
          <a:p>
            <a:r>
              <a:rPr lang="es-ES" dirty="0" smtClean="0"/>
              <a:t>-Creación de entidades y sus relaciones</a:t>
            </a:r>
          </a:p>
          <a:p>
            <a:r>
              <a:rPr lang="es-ES" dirty="0" smtClean="0"/>
              <a:t>-Creación de </a:t>
            </a:r>
            <a:r>
              <a:rPr lang="es-ES" dirty="0" err="1" smtClean="0"/>
              <a:t>DTOs</a:t>
            </a:r>
            <a:r>
              <a:rPr lang="es-ES" dirty="0" smtClean="0"/>
              <a:t>, tanto para entrada de datos como para salida de datos. Añadir validadores en los </a:t>
            </a:r>
            <a:r>
              <a:rPr lang="es-ES" dirty="0" err="1" smtClean="0"/>
              <a:t>DTOs</a:t>
            </a:r>
            <a:r>
              <a:rPr lang="es-ES" dirty="0" smtClean="0"/>
              <a:t> de entrada de datos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service</a:t>
            </a:r>
            <a:r>
              <a:rPr lang="es-ES" dirty="0" smtClean="0"/>
              <a:t>. Dentro de los métodos del </a:t>
            </a:r>
            <a:r>
              <a:rPr lang="es-ES" dirty="0" err="1" smtClean="0"/>
              <a:t>service</a:t>
            </a:r>
            <a:r>
              <a:rPr lang="es-ES" dirty="0" smtClean="0"/>
              <a:t>, se realizan comprobaciones de integridad de los datos (evitar campos repetidos, etc.). Informando en los tipos de devolución o mediante la generación de errores de aquellas situaciones anómalas que se puedan producir.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controller</a:t>
            </a:r>
            <a:r>
              <a:rPr lang="es-ES" dirty="0" smtClean="0"/>
              <a:t>. Aquí pensamos en los métodos que hay que exponer al exterior, hacia el </a:t>
            </a:r>
            <a:r>
              <a:rPr lang="es-ES" dirty="0" err="1" smtClean="0"/>
              <a:t>front</a:t>
            </a:r>
            <a:r>
              <a:rPr lang="es-ES" dirty="0" smtClean="0"/>
              <a:t>. Se informa mediante códigos de estado sobre situaciones anómalas que se puedan producir.</a:t>
            </a:r>
          </a:p>
          <a:p>
            <a:r>
              <a:rPr lang="es-ES" dirty="0" smtClean="0"/>
              <a:t>-Utilización de variables de entorno para datos sensibles</a:t>
            </a:r>
          </a:p>
          <a:p>
            <a:r>
              <a:rPr lang="es-ES" dirty="0" smtClean="0"/>
              <a:t>-Incorporar </a:t>
            </a:r>
            <a:r>
              <a:rPr lang="es-ES" dirty="0" err="1" smtClean="0"/>
              <a:t>swagger</a:t>
            </a:r>
            <a:r>
              <a:rPr lang="es-ES" dirty="0" smtClean="0"/>
              <a:t> para documentar el servicio</a:t>
            </a:r>
          </a:p>
          <a:p>
            <a:r>
              <a:rPr lang="es-ES" dirty="0" smtClean="0"/>
              <a:t>-</a:t>
            </a:r>
            <a:r>
              <a:rPr lang="es-ES" dirty="0" err="1" smtClean="0"/>
              <a:t>AppModule</a:t>
            </a:r>
            <a:r>
              <a:rPr lang="es-ES" dirty="0" smtClean="0"/>
              <a:t>:</a:t>
            </a:r>
          </a:p>
          <a:p>
            <a:r>
              <a:rPr lang="es-ES" dirty="0" smtClean="0"/>
              <a:t>	.Registro de </a:t>
            </a:r>
            <a:r>
              <a:rPr lang="es-ES" dirty="0" err="1" smtClean="0"/>
              <a:t>service</a:t>
            </a:r>
            <a:r>
              <a:rPr lang="es-ES" dirty="0" smtClean="0"/>
              <a:t> y </a:t>
            </a:r>
            <a:r>
              <a:rPr lang="es-ES" dirty="0" err="1" smtClean="0"/>
              <a:t>controller</a:t>
            </a:r>
            <a:endParaRPr lang="es-ES" dirty="0" smtClean="0"/>
          </a:p>
          <a:p>
            <a:r>
              <a:rPr lang="es-ES" dirty="0" smtClean="0"/>
              <a:t>	.Información de conexión a base de datos y entidades</a:t>
            </a:r>
          </a:p>
          <a:p>
            <a:r>
              <a:rPr lang="es-ES" dirty="0" smtClean="0"/>
              <a:t>	.Acceso a variables de entorno para datos de conexión a base de datos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292080" y="2348880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5652120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tienda</a:t>
            </a:r>
            <a:endParaRPr lang="es-ES" dirty="0"/>
          </a:p>
        </p:txBody>
      </p:sp>
      <p:sp>
        <p:nvSpPr>
          <p:cNvPr id="4" name="3 Disco magnético"/>
          <p:cNvSpPr/>
          <p:nvPr/>
        </p:nvSpPr>
        <p:spPr>
          <a:xfrm>
            <a:off x="7740352" y="2132856"/>
            <a:ext cx="936104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Nube"/>
          <p:cNvSpPr/>
          <p:nvPr/>
        </p:nvSpPr>
        <p:spPr>
          <a:xfrm>
            <a:off x="3779912" y="3068960"/>
            <a:ext cx="1080120" cy="576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619672" y="3645024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979712" y="38610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compras</a:t>
            </a:r>
            <a:endParaRPr lang="es-ES" dirty="0"/>
          </a:p>
        </p:txBody>
      </p:sp>
      <p:sp>
        <p:nvSpPr>
          <p:cNvPr id="8" name="7 Forma libre"/>
          <p:cNvSpPr/>
          <p:nvPr/>
        </p:nvSpPr>
        <p:spPr>
          <a:xfrm>
            <a:off x="3062377" y="2687128"/>
            <a:ext cx="2268748" cy="1039483"/>
          </a:xfrm>
          <a:custGeom>
            <a:avLst/>
            <a:gdLst>
              <a:gd name="connsiteX0" fmla="*/ 0 w 2268748"/>
              <a:gd name="connsiteY0" fmla="*/ 1039483 h 1039483"/>
              <a:gd name="connsiteX1" fmla="*/ 957532 w 2268748"/>
              <a:gd name="connsiteY1" fmla="*/ 168215 h 1039483"/>
              <a:gd name="connsiteX2" fmla="*/ 2268748 w 2268748"/>
              <a:gd name="connsiteY2" fmla="*/ 30193 h 10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748" h="1039483">
                <a:moveTo>
                  <a:pt x="0" y="1039483"/>
                </a:moveTo>
                <a:cubicBezTo>
                  <a:pt x="289703" y="687956"/>
                  <a:pt x="579407" y="336430"/>
                  <a:pt x="957532" y="168215"/>
                </a:cubicBezTo>
                <a:cubicBezTo>
                  <a:pt x="1335657" y="0"/>
                  <a:pt x="1802202" y="15096"/>
                  <a:pt x="2268748" y="3019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orma libre"/>
          <p:cNvSpPr/>
          <p:nvPr/>
        </p:nvSpPr>
        <p:spPr>
          <a:xfrm>
            <a:off x="3476445" y="3019245"/>
            <a:ext cx="1811547" cy="1130061"/>
          </a:xfrm>
          <a:custGeom>
            <a:avLst/>
            <a:gdLst>
              <a:gd name="connsiteX0" fmla="*/ 1811547 w 1811547"/>
              <a:gd name="connsiteY0" fmla="*/ 0 h 1130061"/>
              <a:gd name="connsiteX1" fmla="*/ 1311215 w 1811547"/>
              <a:gd name="connsiteY1" fmla="*/ 690113 h 1130061"/>
              <a:gd name="connsiteX2" fmla="*/ 0 w 1811547"/>
              <a:gd name="connsiteY2" fmla="*/ 1130061 h 11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1547" h="1130061">
                <a:moveTo>
                  <a:pt x="1811547" y="0"/>
                </a:moveTo>
                <a:cubicBezTo>
                  <a:pt x="1712343" y="250885"/>
                  <a:pt x="1613140" y="501770"/>
                  <a:pt x="1311215" y="690113"/>
                </a:cubicBezTo>
                <a:cubicBezTo>
                  <a:pt x="1009291" y="878457"/>
                  <a:pt x="504645" y="1004259"/>
                  <a:pt x="0" y="11300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827584" y="4293096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547664" y="472514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47667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Servicio de compras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899592" y="177281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</a:t>
            </a:r>
            <a:r>
              <a:rPr lang="es-ES" b="1" dirty="0" smtClean="0"/>
              <a:t>productos por rango de precios</a:t>
            </a:r>
            <a:r>
              <a:rPr lang="es-ES" dirty="0" smtClean="0"/>
              <a:t>. Recibe precio máximo y precio mínimo y devuelve la lista de productos* cuyo precio unitario esté en ese rango. </a:t>
            </a:r>
          </a:p>
          <a:p>
            <a:r>
              <a:rPr lang="es-ES" dirty="0" smtClean="0"/>
              <a:t>-</a:t>
            </a:r>
            <a:r>
              <a:rPr lang="es-ES" b="1" dirty="0" smtClean="0"/>
              <a:t>nuevo pedido</a:t>
            </a:r>
            <a:r>
              <a:rPr lang="es-ES" dirty="0" smtClean="0"/>
              <a:t>. Recibe un JSON con los datos del pedido que quiere realizar (nombre y unidades del producto). Si falla el pedido, informa con 409 al cliente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4221088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*Los datos de un producto son: </a:t>
            </a:r>
            <a:r>
              <a:rPr lang="es-ES" dirty="0" err="1" smtClean="0"/>
              <a:t>nombre,precio,disponibilidad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 disponibilidad depende del stock: entre 0 y 3 baja, de 4 a 10 media, más de 10 alta.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Códigos de estado HTTP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4427984" y="2492896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76056" y="28529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backend</a:t>
            </a:r>
            <a:endParaRPr lang="es-ES" sz="2800" dirty="0"/>
          </a:p>
        </p:txBody>
      </p:sp>
      <p:sp>
        <p:nvSpPr>
          <p:cNvPr id="5" name="4 Forma libre"/>
          <p:cNvSpPr/>
          <p:nvPr/>
        </p:nvSpPr>
        <p:spPr>
          <a:xfrm>
            <a:off x="931653" y="2175294"/>
            <a:ext cx="3493698" cy="774940"/>
          </a:xfrm>
          <a:custGeom>
            <a:avLst/>
            <a:gdLst>
              <a:gd name="connsiteX0" fmla="*/ 0 w 3493698"/>
              <a:gd name="connsiteY0" fmla="*/ 680049 h 774940"/>
              <a:gd name="connsiteX1" fmla="*/ 1535502 w 3493698"/>
              <a:gd name="connsiteY1" fmla="*/ 15815 h 774940"/>
              <a:gd name="connsiteX2" fmla="*/ 3493698 w 3493698"/>
              <a:gd name="connsiteY2" fmla="*/ 774940 h 77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698" h="774940">
                <a:moveTo>
                  <a:pt x="0" y="680049"/>
                </a:moveTo>
                <a:cubicBezTo>
                  <a:pt x="476609" y="340024"/>
                  <a:pt x="953219" y="0"/>
                  <a:pt x="1535502" y="15815"/>
                </a:cubicBezTo>
                <a:cubicBezTo>
                  <a:pt x="2117785" y="31630"/>
                  <a:pt x="2805741" y="403285"/>
                  <a:pt x="3493698" y="774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078302" y="3519577"/>
            <a:ext cx="3502324" cy="737559"/>
          </a:xfrm>
          <a:custGeom>
            <a:avLst/>
            <a:gdLst>
              <a:gd name="connsiteX0" fmla="*/ 3502324 w 3502324"/>
              <a:gd name="connsiteY0" fmla="*/ 0 h 737559"/>
              <a:gd name="connsiteX1" fmla="*/ 1768415 w 3502324"/>
              <a:gd name="connsiteY1" fmla="*/ 698740 h 737559"/>
              <a:gd name="connsiteX2" fmla="*/ 0 w 3502324"/>
              <a:gd name="connsiteY2" fmla="*/ 232914 h 73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324" h="737559">
                <a:moveTo>
                  <a:pt x="3502324" y="0"/>
                </a:moveTo>
                <a:cubicBezTo>
                  <a:pt x="2927230" y="329960"/>
                  <a:pt x="2352136" y="659921"/>
                  <a:pt x="1768415" y="698740"/>
                </a:cubicBezTo>
                <a:cubicBezTo>
                  <a:pt x="1184694" y="737559"/>
                  <a:pt x="592347" y="485236"/>
                  <a:pt x="0" y="2329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71600" y="4581128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27784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 estado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backend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98884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20811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src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9969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30892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controller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627784" y="47971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23556" y="48894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263691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67744" y="51211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33209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48064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clase por tabla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service</a:t>
            </a:r>
            <a:r>
              <a:rPr lang="es-ES" dirty="0" smtClean="0"/>
              <a:t> por cada clase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220072" y="3068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controller</a:t>
            </a:r>
            <a:r>
              <a:rPr lang="es-ES" dirty="0" smtClean="0"/>
              <a:t> por funcionalidad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front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26876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13610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app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27687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236913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componentes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576028" y="564099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73325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191683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15988" y="5965032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260090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Tarjeta"/>
          <p:cNvSpPr/>
          <p:nvPr/>
        </p:nvSpPr>
        <p:spPr>
          <a:xfrm>
            <a:off x="4139952" y="3068960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27" name="26 Tarjeta"/>
          <p:cNvSpPr/>
          <p:nvPr/>
        </p:nvSpPr>
        <p:spPr>
          <a:xfrm>
            <a:off x="4139952" y="3501008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427984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  <p:sp>
        <p:nvSpPr>
          <p:cNvPr id="29" name="28 Tarjeta"/>
          <p:cNvSpPr/>
          <p:nvPr/>
        </p:nvSpPr>
        <p:spPr>
          <a:xfrm>
            <a:off x="4211960" y="4653136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4572000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31" name="30 Tarjeta"/>
          <p:cNvSpPr/>
          <p:nvPr/>
        </p:nvSpPr>
        <p:spPr>
          <a:xfrm>
            <a:off x="4211960" y="5085184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63888" y="1844824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851920" y="2132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</a:t>
            </a:r>
            <a:r>
              <a:rPr lang="es-ES" dirty="0" err="1" smtClean="0"/>
              <a:t>paises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6372200" y="980728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rescountries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3356992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00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835696" y="256490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2" idx="3"/>
            <a:endCxn id="6" idx="7"/>
          </p:cNvCxnSpPr>
          <p:nvPr/>
        </p:nvCxnSpPr>
        <p:spPr>
          <a:xfrm flipH="1">
            <a:off x="1974284" y="2705302"/>
            <a:ext cx="1811056" cy="79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5" idx="1"/>
          </p:cNvCxnSpPr>
          <p:nvPr/>
        </p:nvCxnSpPr>
        <p:spPr>
          <a:xfrm flipV="1">
            <a:off x="4716016" y="1453426"/>
            <a:ext cx="165618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004048" y="170080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563888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9582"/>
            <a:ext cx="6086251" cy="318766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971600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259632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5580112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868144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99792" y="191683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2627784" y="2564904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771800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6056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76056" y="227687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71800" y="220486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2699792" y="4365104"/>
            <a:ext cx="266429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987824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matriculas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5486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DTOs</a:t>
            </a:r>
            <a:endParaRPr lang="es-ES" sz="2800" dirty="0"/>
          </a:p>
        </p:txBody>
      </p:sp>
      <p:sp>
        <p:nvSpPr>
          <p:cNvPr id="3" name="2 Rectángulo"/>
          <p:cNvSpPr/>
          <p:nvPr/>
        </p:nvSpPr>
        <p:spPr>
          <a:xfrm>
            <a:off x="467544" y="1916832"/>
            <a:ext cx="669674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endParaRPr lang="es-ES" dirty="0"/>
          </a:p>
        </p:txBody>
      </p:sp>
      <p:sp>
        <p:nvSpPr>
          <p:cNvPr id="5" name="4 Disco magnético"/>
          <p:cNvSpPr/>
          <p:nvPr/>
        </p:nvSpPr>
        <p:spPr>
          <a:xfrm>
            <a:off x="7812360" y="2780928"/>
            <a:ext cx="936104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22007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58011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repository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05983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41987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755576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cxnSp>
        <p:nvCxnSpPr>
          <p:cNvPr id="13" name="12 Conector recto de flecha"/>
          <p:cNvCxnSpPr>
            <a:stCxn id="8" idx="3"/>
            <a:endCxn id="6" idx="1"/>
          </p:cNvCxnSpPr>
          <p:nvPr/>
        </p:nvCxnSpPr>
        <p:spPr>
          <a:xfrm>
            <a:off x="4716016" y="3032956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572000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483768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179512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50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195736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DTOs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378</Words>
  <Application>Microsoft Office PowerPoint</Application>
  <PresentationFormat>Presentación en pantalla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10</cp:revision>
  <dcterms:created xsi:type="dcterms:W3CDTF">2025-05-20T07:46:52Z</dcterms:created>
  <dcterms:modified xsi:type="dcterms:W3CDTF">2025-06-11T08:18:31Z</dcterms:modified>
</cp:coreProperties>
</file>