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42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26/06/2025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548680"/>
            <a:ext cx="2088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NEST JS</a:t>
            </a:r>
            <a:endParaRPr lang="es-ES" sz="2400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772816"/>
            <a:ext cx="741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Instalación</a:t>
            </a:r>
            <a:r>
              <a:rPr lang="es-ES" dirty="0" smtClean="0"/>
              <a:t>: </a:t>
            </a:r>
            <a:r>
              <a:rPr lang="es-ES" b="1" dirty="0" err="1" smtClean="0"/>
              <a:t>npm</a:t>
            </a:r>
            <a:r>
              <a:rPr lang="es-ES" b="1" dirty="0" smtClean="0"/>
              <a:t> </a:t>
            </a:r>
            <a:r>
              <a:rPr lang="es-ES" b="1" dirty="0" err="1" smtClean="0"/>
              <a:t>install</a:t>
            </a:r>
            <a:r>
              <a:rPr lang="es-ES" b="1" dirty="0" smtClean="0"/>
              <a:t> -g @</a:t>
            </a:r>
            <a:r>
              <a:rPr lang="es-ES" b="1" dirty="0" err="1" smtClean="0"/>
              <a:t>nestjs</a:t>
            </a:r>
            <a:r>
              <a:rPr lang="es-ES" b="1" dirty="0" smtClean="0"/>
              <a:t>/</a:t>
            </a:r>
            <a:r>
              <a:rPr lang="es-ES" b="1" dirty="0" err="1" smtClean="0"/>
              <a:t>cli</a:t>
            </a:r>
            <a:r>
              <a:rPr lang="es-ES" b="1" dirty="0" smtClean="0"/>
              <a:t> </a:t>
            </a:r>
            <a:endParaRPr lang="es-ES" b="1" dirty="0"/>
          </a:p>
        </p:txBody>
      </p:sp>
      <p:sp>
        <p:nvSpPr>
          <p:cNvPr id="4" name="3 CuadroTexto"/>
          <p:cNvSpPr txBox="1"/>
          <p:nvPr/>
        </p:nvSpPr>
        <p:spPr>
          <a:xfrm>
            <a:off x="467544" y="2780928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Visual Studio</a:t>
            </a:r>
            <a:r>
              <a:rPr lang="es-ES" dirty="0" smtClean="0"/>
              <a:t>: </a:t>
            </a:r>
            <a:r>
              <a:rPr lang="es-ES" b="1" dirty="0" err="1" smtClean="0"/>
              <a:t>NestJS</a:t>
            </a:r>
            <a:r>
              <a:rPr lang="es-ES" b="1" dirty="0" smtClean="0"/>
              <a:t> </a:t>
            </a:r>
            <a:r>
              <a:rPr lang="es-ES" b="1" dirty="0" err="1" smtClean="0"/>
              <a:t>File</a:t>
            </a:r>
            <a:r>
              <a:rPr lang="es-ES" b="1" dirty="0" smtClean="0"/>
              <a:t> </a:t>
            </a:r>
            <a:r>
              <a:rPr lang="es-ES" b="1" dirty="0" err="1" smtClean="0"/>
              <a:t>Generator</a:t>
            </a:r>
            <a:endParaRPr lang="es-E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95536" y="620688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-Alta de nuevos cursos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467544" y="1988840"/>
            <a:ext cx="76328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Alta de nuevos alumnos:</a:t>
            </a:r>
          </a:p>
          <a:p>
            <a:r>
              <a:rPr lang="es-ES" dirty="0" smtClean="0"/>
              <a:t>	-Usuario y contraseña requeridos</a:t>
            </a:r>
          </a:p>
          <a:p>
            <a:r>
              <a:rPr lang="es-ES" dirty="0" smtClean="0"/>
              <a:t>	-Contraseña mínimo 6 caracteres</a:t>
            </a:r>
          </a:p>
          <a:p>
            <a:r>
              <a:rPr lang="es-ES" dirty="0" smtClean="0"/>
              <a:t>	-Email válido</a:t>
            </a:r>
          </a:p>
          <a:p>
            <a:r>
              <a:rPr lang="es-ES" dirty="0" smtClean="0"/>
              <a:t>	-Edad entre 18 y 99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1043608" y="1412776"/>
            <a:ext cx="6840760" cy="35283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2771800" y="1844824"/>
            <a:ext cx="1872208" cy="288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 de flecha"/>
          <p:cNvCxnSpPr/>
          <p:nvPr/>
        </p:nvCxnSpPr>
        <p:spPr>
          <a:xfrm>
            <a:off x="4788024" y="1844824"/>
            <a:ext cx="0" cy="288032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771800" y="1484784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Seleccione curso: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1691680" y="2780928"/>
            <a:ext cx="4608512" cy="165618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763688" y="2852936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Nombre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3059832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Email</a:t>
            </a:r>
            <a:endParaRPr lang="es-ES" dirty="0"/>
          </a:p>
        </p:txBody>
      </p:sp>
      <p:sp>
        <p:nvSpPr>
          <p:cNvPr id="10" name="9 CuadroTexto"/>
          <p:cNvSpPr txBox="1"/>
          <p:nvPr/>
        </p:nvSpPr>
        <p:spPr>
          <a:xfrm>
            <a:off x="406794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148064" y="2852936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Nota</a:t>
            </a:r>
            <a:endParaRPr lang="es-ES" dirty="0"/>
          </a:p>
        </p:txBody>
      </p:sp>
      <p:cxnSp>
        <p:nvCxnSpPr>
          <p:cNvPr id="13" name="12 Conector recto"/>
          <p:cNvCxnSpPr/>
          <p:nvPr/>
        </p:nvCxnSpPr>
        <p:spPr>
          <a:xfrm>
            <a:off x="1691680" y="3212976"/>
            <a:ext cx="46085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"/>
          <p:cNvCxnSpPr/>
          <p:nvPr/>
        </p:nvCxnSpPr>
        <p:spPr>
          <a:xfrm>
            <a:off x="284380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/>
          <p:nvPr/>
        </p:nvCxnSpPr>
        <p:spPr>
          <a:xfrm>
            <a:off x="392392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"/>
          <p:cNvCxnSpPr/>
          <p:nvPr/>
        </p:nvCxnSpPr>
        <p:spPr>
          <a:xfrm>
            <a:off x="5004048" y="2780928"/>
            <a:ext cx="0" cy="1656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23528" y="0"/>
            <a:ext cx="8208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 smtClean="0"/>
              <a:t>Pasos creación proyecto </a:t>
            </a:r>
            <a:r>
              <a:rPr lang="es-ES" sz="2400" b="1" dirty="0" err="1" smtClean="0"/>
              <a:t>backend</a:t>
            </a:r>
            <a:r>
              <a:rPr lang="es-ES" sz="2400" b="1" dirty="0" smtClean="0"/>
              <a:t> con </a:t>
            </a:r>
            <a:r>
              <a:rPr lang="es-ES" sz="2400" b="1" dirty="0" err="1" smtClean="0"/>
              <a:t>NestJS</a:t>
            </a:r>
            <a:r>
              <a:rPr lang="es-ES" sz="2400" b="1" dirty="0" smtClean="0"/>
              <a:t> (servicios REST)</a:t>
            </a:r>
            <a:endParaRPr lang="es-ES" sz="2400" b="1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476672"/>
            <a:ext cx="7776864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s-ES" dirty="0" smtClean="0"/>
              <a:t>Creación proyecto:</a:t>
            </a:r>
          </a:p>
          <a:p>
            <a:pPr lvl="1"/>
            <a:r>
              <a:rPr lang="es-ES" dirty="0" smtClean="0"/>
              <a:t>&gt;</a:t>
            </a:r>
            <a:r>
              <a:rPr lang="es-ES" dirty="0" err="1" smtClean="0"/>
              <a:t>nest</a:t>
            </a:r>
            <a:r>
              <a:rPr lang="es-ES" dirty="0" smtClean="0"/>
              <a:t> new </a:t>
            </a:r>
            <a:r>
              <a:rPr lang="es-ES" dirty="0" err="1" smtClean="0"/>
              <a:t>nombre_proyecto</a:t>
            </a:r>
            <a:endParaRPr lang="es-ES" dirty="0" smtClean="0"/>
          </a:p>
          <a:p>
            <a:pPr lvl="1"/>
            <a:r>
              <a:rPr lang="es-ES" dirty="0" smtClean="0"/>
              <a:t>Eliminar .</a:t>
            </a:r>
            <a:r>
              <a:rPr lang="es-ES" dirty="0" err="1" smtClean="0"/>
              <a:t>git</a:t>
            </a:r>
            <a:endParaRPr lang="es-ES" dirty="0" smtClean="0"/>
          </a:p>
          <a:p>
            <a:pPr lvl="1"/>
            <a:r>
              <a:rPr lang="es-ES" dirty="0" smtClean="0"/>
              <a:t>Eliminar entradas </a:t>
            </a:r>
            <a:r>
              <a:rPr lang="es-ES" dirty="0" err="1" smtClean="0"/>
              <a:t>eslint</a:t>
            </a:r>
            <a:endParaRPr lang="es-ES" dirty="0" smtClean="0"/>
          </a:p>
          <a:p>
            <a:pPr lvl="1"/>
            <a:r>
              <a:rPr lang="es-ES" dirty="0" smtClean="0"/>
              <a:t>Desactivar chequeo de nulos</a:t>
            </a:r>
          </a:p>
          <a:p>
            <a:r>
              <a:rPr lang="es-ES" dirty="0" smtClean="0"/>
              <a:t>-Si vamos a utilizar acceso a bases de datos, instalar </a:t>
            </a:r>
            <a:r>
              <a:rPr lang="es-ES" dirty="0" err="1" smtClean="0"/>
              <a:t>typeORM</a:t>
            </a:r>
            <a:endParaRPr lang="es-ES" dirty="0" smtClean="0"/>
          </a:p>
          <a:p>
            <a:r>
              <a:rPr lang="es-ES" dirty="0" smtClean="0"/>
              <a:t>-Creación de entidades y sus relaciones</a:t>
            </a:r>
          </a:p>
          <a:p>
            <a:r>
              <a:rPr lang="es-ES" dirty="0" smtClean="0"/>
              <a:t>-Creación de </a:t>
            </a:r>
            <a:r>
              <a:rPr lang="es-ES" dirty="0" err="1" smtClean="0"/>
              <a:t>DTOs</a:t>
            </a:r>
            <a:r>
              <a:rPr lang="es-ES" dirty="0" smtClean="0"/>
              <a:t>, tanto para entrada de datos como para salida de datos. Añadir validadores en los </a:t>
            </a:r>
            <a:r>
              <a:rPr lang="es-ES" dirty="0" err="1" smtClean="0"/>
              <a:t>DTOs</a:t>
            </a:r>
            <a:r>
              <a:rPr lang="es-ES" dirty="0" smtClean="0"/>
              <a:t> de entrada de datos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service</a:t>
            </a:r>
            <a:r>
              <a:rPr lang="es-ES" dirty="0" smtClean="0"/>
              <a:t>. Dentro de los métodos del </a:t>
            </a:r>
            <a:r>
              <a:rPr lang="es-ES" dirty="0" err="1" smtClean="0"/>
              <a:t>service</a:t>
            </a:r>
            <a:r>
              <a:rPr lang="es-ES" dirty="0" smtClean="0"/>
              <a:t>, se realizan comprobaciones de integridad de los datos (evitar campos repetidos, etc.). Informando en los tipos de devolución o mediante la generación de errores de aquellas situaciones anómalas que se puedan producir.</a:t>
            </a:r>
          </a:p>
          <a:p>
            <a:r>
              <a:rPr lang="es-ES" dirty="0" smtClean="0"/>
              <a:t>-Implementación del </a:t>
            </a:r>
            <a:r>
              <a:rPr lang="es-ES" dirty="0" err="1" smtClean="0"/>
              <a:t>controller</a:t>
            </a:r>
            <a:r>
              <a:rPr lang="es-ES" dirty="0" smtClean="0"/>
              <a:t>. Aquí pensamos en los métodos que hay que exponer al exterior, hacia el </a:t>
            </a:r>
            <a:r>
              <a:rPr lang="es-ES" dirty="0" err="1" smtClean="0"/>
              <a:t>front</a:t>
            </a:r>
            <a:r>
              <a:rPr lang="es-ES" dirty="0" smtClean="0"/>
              <a:t>. Se informa mediante códigos de estado sobre situaciones anómalas que se puedan producir.</a:t>
            </a:r>
          </a:p>
          <a:p>
            <a:r>
              <a:rPr lang="es-ES" dirty="0" smtClean="0"/>
              <a:t>-Utilización de variables de entorno para datos sensibles</a:t>
            </a:r>
          </a:p>
          <a:p>
            <a:r>
              <a:rPr lang="es-ES" dirty="0" smtClean="0"/>
              <a:t>-Incorporar </a:t>
            </a:r>
            <a:r>
              <a:rPr lang="es-ES" dirty="0" err="1" smtClean="0"/>
              <a:t>swagger</a:t>
            </a:r>
            <a:r>
              <a:rPr lang="es-ES" dirty="0" smtClean="0"/>
              <a:t> para documentar el servicio</a:t>
            </a:r>
          </a:p>
          <a:p>
            <a:r>
              <a:rPr lang="es-ES" dirty="0" smtClean="0"/>
              <a:t>-</a:t>
            </a:r>
            <a:r>
              <a:rPr lang="es-ES" dirty="0" err="1" smtClean="0"/>
              <a:t>AppModule</a:t>
            </a:r>
            <a:r>
              <a:rPr lang="es-ES" dirty="0" smtClean="0"/>
              <a:t>:</a:t>
            </a:r>
          </a:p>
          <a:p>
            <a:r>
              <a:rPr lang="es-ES" dirty="0" smtClean="0"/>
              <a:t>	.Registro de </a:t>
            </a:r>
            <a:r>
              <a:rPr lang="es-ES" dirty="0" err="1" smtClean="0"/>
              <a:t>service</a:t>
            </a:r>
            <a:r>
              <a:rPr lang="es-ES" dirty="0" smtClean="0"/>
              <a:t> y </a:t>
            </a:r>
            <a:r>
              <a:rPr lang="es-ES" dirty="0" err="1" smtClean="0"/>
              <a:t>controller</a:t>
            </a:r>
            <a:endParaRPr lang="es-ES" dirty="0" smtClean="0"/>
          </a:p>
          <a:p>
            <a:r>
              <a:rPr lang="es-ES" dirty="0" smtClean="0"/>
              <a:t>	.Información de conexión a base de datos y entidades</a:t>
            </a:r>
          </a:p>
          <a:p>
            <a:r>
              <a:rPr lang="es-ES" dirty="0" smtClean="0"/>
              <a:t>	.Acceso a variables de entorno para datos de conexión a base de datos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292080" y="2348880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5652120" y="2564904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tienda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740352" y="2132856"/>
            <a:ext cx="936104" cy="936104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Nube"/>
          <p:cNvSpPr/>
          <p:nvPr/>
        </p:nvSpPr>
        <p:spPr>
          <a:xfrm>
            <a:off x="3779912" y="3068960"/>
            <a:ext cx="1080120" cy="57606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Elipse"/>
          <p:cNvSpPr/>
          <p:nvPr/>
        </p:nvSpPr>
        <p:spPr>
          <a:xfrm>
            <a:off x="1619672" y="3645024"/>
            <a:ext cx="1872208" cy="1080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979712" y="38610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servicio compras</a:t>
            </a:r>
            <a:endParaRPr lang="es-ES" dirty="0"/>
          </a:p>
        </p:txBody>
      </p:sp>
      <p:sp>
        <p:nvSpPr>
          <p:cNvPr id="8" name="7 Forma libre"/>
          <p:cNvSpPr/>
          <p:nvPr/>
        </p:nvSpPr>
        <p:spPr>
          <a:xfrm>
            <a:off x="3062377" y="2687128"/>
            <a:ext cx="2268748" cy="1039483"/>
          </a:xfrm>
          <a:custGeom>
            <a:avLst/>
            <a:gdLst>
              <a:gd name="connsiteX0" fmla="*/ 0 w 2268748"/>
              <a:gd name="connsiteY0" fmla="*/ 1039483 h 1039483"/>
              <a:gd name="connsiteX1" fmla="*/ 957532 w 2268748"/>
              <a:gd name="connsiteY1" fmla="*/ 168215 h 1039483"/>
              <a:gd name="connsiteX2" fmla="*/ 2268748 w 2268748"/>
              <a:gd name="connsiteY2" fmla="*/ 30193 h 1039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8748" h="1039483">
                <a:moveTo>
                  <a:pt x="0" y="1039483"/>
                </a:moveTo>
                <a:cubicBezTo>
                  <a:pt x="289703" y="687956"/>
                  <a:pt x="579407" y="336430"/>
                  <a:pt x="957532" y="168215"/>
                </a:cubicBezTo>
                <a:cubicBezTo>
                  <a:pt x="1335657" y="0"/>
                  <a:pt x="1802202" y="15096"/>
                  <a:pt x="2268748" y="3019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Forma libre"/>
          <p:cNvSpPr/>
          <p:nvPr/>
        </p:nvSpPr>
        <p:spPr>
          <a:xfrm>
            <a:off x="3476445" y="3019245"/>
            <a:ext cx="1811547" cy="1130061"/>
          </a:xfrm>
          <a:custGeom>
            <a:avLst/>
            <a:gdLst>
              <a:gd name="connsiteX0" fmla="*/ 1811547 w 1811547"/>
              <a:gd name="connsiteY0" fmla="*/ 0 h 1130061"/>
              <a:gd name="connsiteX1" fmla="*/ 1311215 w 1811547"/>
              <a:gd name="connsiteY1" fmla="*/ 690113 h 1130061"/>
              <a:gd name="connsiteX2" fmla="*/ 0 w 1811547"/>
              <a:gd name="connsiteY2" fmla="*/ 1130061 h 1130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11547" h="1130061">
                <a:moveTo>
                  <a:pt x="1811547" y="0"/>
                </a:moveTo>
                <a:cubicBezTo>
                  <a:pt x="1712343" y="250885"/>
                  <a:pt x="1613140" y="501770"/>
                  <a:pt x="1311215" y="690113"/>
                </a:cubicBezTo>
                <a:cubicBezTo>
                  <a:pt x="1009291" y="878457"/>
                  <a:pt x="504645" y="1004259"/>
                  <a:pt x="0" y="1130061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1" name="10 Conector recto de flecha"/>
          <p:cNvCxnSpPr/>
          <p:nvPr/>
        </p:nvCxnSpPr>
        <p:spPr>
          <a:xfrm flipV="1">
            <a:off x="827584" y="4293096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 flipV="1">
            <a:off x="1547664" y="4725144"/>
            <a:ext cx="648072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15616" y="476672"/>
            <a:ext cx="5688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Servicio de compras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899592" y="1772816"/>
            <a:ext cx="66247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-</a:t>
            </a:r>
            <a:r>
              <a:rPr lang="es-ES" b="1" dirty="0" smtClean="0"/>
              <a:t>productos por rango de precios</a:t>
            </a:r>
            <a:r>
              <a:rPr lang="es-ES" dirty="0" smtClean="0"/>
              <a:t>. Recibe precio máximo y precio mínimo y devuelve la lista de productos* cuyo precio unitario esté en ese rango. </a:t>
            </a:r>
          </a:p>
          <a:p>
            <a:r>
              <a:rPr lang="es-ES" dirty="0" smtClean="0"/>
              <a:t>-</a:t>
            </a:r>
            <a:r>
              <a:rPr lang="es-ES" b="1" dirty="0" smtClean="0"/>
              <a:t>nuevo pedido</a:t>
            </a:r>
            <a:r>
              <a:rPr lang="es-ES" dirty="0" smtClean="0"/>
              <a:t>. Recibe un JSON con los datos del pedido que quiere realizar (nombre y unidades del producto). Si falla el pedido, informa con 409 al cliente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1043608" y="4221088"/>
            <a:ext cx="6696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*Los datos de un producto son: </a:t>
            </a:r>
            <a:r>
              <a:rPr lang="es-ES" dirty="0" err="1" smtClean="0"/>
              <a:t>nombre,precio,disponibilidad</a:t>
            </a:r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La disponibilidad depende del stock: entre 0 y 3 baja, de 4 a 10 media, más de 10 alta. 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5796136" y="1844824"/>
            <a:ext cx="1800200" cy="14401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6156176" y="2060848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r>
              <a:rPr lang="es-ES" dirty="0" err="1" smtClean="0"/>
              <a:t>securizado</a:t>
            </a:r>
            <a:endParaRPr lang="es-ES" dirty="0"/>
          </a:p>
        </p:txBody>
      </p:sp>
      <p:sp>
        <p:nvSpPr>
          <p:cNvPr id="4" name="3 Disco magnético"/>
          <p:cNvSpPr/>
          <p:nvPr/>
        </p:nvSpPr>
        <p:spPr>
          <a:xfrm>
            <a:off x="7884368" y="2276872"/>
            <a:ext cx="1008112" cy="100811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7884368" y="2566645"/>
            <a:ext cx="1008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smtClean="0"/>
              <a:t>BD usuarios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1475656" y="2420888"/>
            <a:ext cx="3024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27584" y="2060848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1. El cliente se autentica a través de usuario y contraseña</a:t>
            </a:r>
            <a:endParaRPr lang="es-ES" sz="1400" dirty="0"/>
          </a:p>
        </p:txBody>
      </p:sp>
      <p:cxnSp>
        <p:nvCxnSpPr>
          <p:cNvPr id="10" name="9 Conector recto de flecha"/>
          <p:cNvCxnSpPr/>
          <p:nvPr/>
        </p:nvCxnSpPr>
        <p:spPr>
          <a:xfrm flipH="1">
            <a:off x="1043608" y="2996952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uadroTexto"/>
          <p:cNvSpPr txBox="1"/>
          <p:nvPr/>
        </p:nvSpPr>
        <p:spPr>
          <a:xfrm>
            <a:off x="971600" y="263691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2. Si existe usuario, se genera </a:t>
            </a:r>
            <a:r>
              <a:rPr lang="es-ES" sz="1400" dirty="0" err="1" smtClean="0"/>
              <a:t>token</a:t>
            </a:r>
            <a:r>
              <a:rPr lang="es-ES" sz="1400" dirty="0" smtClean="0"/>
              <a:t> y se envía al cliente</a:t>
            </a:r>
            <a:endParaRPr lang="es-ES" sz="1400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1043608" y="3717032"/>
            <a:ext cx="424847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899592" y="3356992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3. Llamadas a recursos, enviando </a:t>
            </a:r>
            <a:r>
              <a:rPr lang="es-ES" sz="1400" dirty="0" err="1" smtClean="0"/>
              <a:t>token</a:t>
            </a:r>
            <a:r>
              <a:rPr lang="es-ES" sz="1400" dirty="0" smtClean="0"/>
              <a:t> en la cabecera</a:t>
            </a:r>
            <a:endParaRPr lang="es-ES" sz="1400" dirty="0"/>
          </a:p>
        </p:txBody>
      </p:sp>
      <p:cxnSp>
        <p:nvCxnSpPr>
          <p:cNvPr id="16" name="15 Conector recto de flecha"/>
          <p:cNvCxnSpPr/>
          <p:nvPr/>
        </p:nvCxnSpPr>
        <p:spPr>
          <a:xfrm flipH="1">
            <a:off x="899592" y="4509120"/>
            <a:ext cx="43924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899592" y="4149080"/>
            <a:ext cx="640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smtClean="0"/>
              <a:t>4. Servicio lee </a:t>
            </a:r>
            <a:r>
              <a:rPr lang="es-ES" sz="1400" dirty="0" err="1" smtClean="0"/>
              <a:t>token</a:t>
            </a:r>
            <a:r>
              <a:rPr lang="es-ES" sz="1400" dirty="0" smtClean="0"/>
              <a:t>, identifica usuario y lo autoriza a acceder al recurso</a:t>
            </a:r>
            <a:endParaRPr lang="es-ES" sz="1400" dirty="0"/>
          </a:p>
        </p:txBody>
      </p:sp>
      <p:sp>
        <p:nvSpPr>
          <p:cNvPr id="15" name="14 Elipse"/>
          <p:cNvSpPr/>
          <p:nvPr/>
        </p:nvSpPr>
        <p:spPr>
          <a:xfrm>
            <a:off x="3347864" y="188640"/>
            <a:ext cx="1872208" cy="7920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3563888" y="260648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cliente</a:t>
            </a:r>
            <a:endParaRPr lang="es-ES" dirty="0"/>
          </a:p>
        </p:txBody>
      </p:sp>
      <p:sp>
        <p:nvSpPr>
          <p:cNvPr id="19" name="18 Rectángulo"/>
          <p:cNvSpPr/>
          <p:nvPr/>
        </p:nvSpPr>
        <p:spPr>
          <a:xfrm>
            <a:off x="2555776" y="1340768"/>
            <a:ext cx="25922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CuadroTexto"/>
          <p:cNvSpPr txBox="1"/>
          <p:nvPr/>
        </p:nvSpPr>
        <p:spPr>
          <a:xfrm>
            <a:off x="2843808" y="141277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22" name="21 Conector recto de flecha"/>
          <p:cNvCxnSpPr>
            <a:endCxn id="2" idx="0"/>
          </p:cNvCxnSpPr>
          <p:nvPr/>
        </p:nvCxnSpPr>
        <p:spPr>
          <a:xfrm>
            <a:off x="5220072" y="764704"/>
            <a:ext cx="1476164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3 Conector recto de flecha"/>
          <p:cNvCxnSpPr>
            <a:stCxn id="19" idx="3"/>
          </p:cNvCxnSpPr>
          <p:nvPr/>
        </p:nvCxnSpPr>
        <p:spPr>
          <a:xfrm>
            <a:off x="5148064" y="1628800"/>
            <a:ext cx="792088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20 CuadroTexto"/>
          <p:cNvSpPr txBox="1"/>
          <p:nvPr/>
        </p:nvSpPr>
        <p:spPr>
          <a:xfrm>
            <a:off x="6804248" y="13407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  <p:sp>
        <p:nvSpPr>
          <p:cNvPr id="23" name="22 CuadroTexto"/>
          <p:cNvSpPr txBox="1"/>
          <p:nvPr/>
        </p:nvSpPr>
        <p:spPr>
          <a:xfrm>
            <a:off x="5292080" y="18864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4000</a:t>
            </a:r>
            <a:endParaRPr lang="es-E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915816" y="2924944"/>
            <a:ext cx="504056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axios.get(</a:t>
            </a:r>
            <a:r>
              <a:rPr lang="es-ES" dirty="0" err="1" smtClean="0"/>
              <a:t>url</a:t>
            </a:r>
            <a:r>
              <a:rPr lang="es-ES" dirty="0" smtClean="0"/>
              <a:t>,{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headers</a:t>
            </a:r>
            <a:r>
              <a:rPr lang="es-ES" dirty="0" smtClean="0"/>
              <a:t>:{</a:t>
            </a:r>
          </a:p>
          <a:p>
            <a:r>
              <a:rPr lang="es-ES" dirty="0" smtClean="0"/>
              <a:t>		</a:t>
            </a:r>
            <a:r>
              <a:rPr lang="es-ES" dirty="0" err="1" smtClean="0"/>
              <a:t>Authorization</a:t>
            </a:r>
            <a:r>
              <a:rPr lang="es-ES" dirty="0" smtClean="0"/>
              <a:t>: "</a:t>
            </a:r>
            <a:r>
              <a:rPr lang="es-ES" dirty="0" err="1" smtClean="0"/>
              <a:t>Bearer</a:t>
            </a:r>
            <a:r>
              <a:rPr lang="es-ES" dirty="0" smtClean="0"/>
              <a:t> </a:t>
            </a:r>
            <a:r>
              <a:rPr lang="es-ES" dirty="0" err="1" smtClean="0"/>
              <a:t>token</a:t>
            </a:r>
            <a:r>
              <a:rPr lang="es-ES" dirty="0" smtClean="0"/>
              <a:t>"</a:t>
            </a:r>
          </a:p>
          <a:p>
            <a:r>
              <a:rPr lang="es-ES" dirty="0" smtClean="0"/>
              <a:t>	}</a:t>
            </a:r>
          </a:p>
          <a:p>
            <a:r>
              <a:rPr lang="es-ES" dirty="0" smtClean="0"/>
              <a:t>})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2843808" y="548680"/>
            <a:ext cx="367240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axios.post(</a:t>
            </a:r>
            <a:r>
              <a:rPr lang="es-ES" dirty="0" err="1" smtClean="0"/>
              <a:t>url</a:t>
            </a:r>
            <a:r>
              <a:rPr lang="es-ES" dirty="0" smtClean="0"/>
              <a:t>,{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username:user</a:t>
            </a:r>
            <a:r>
              <a:rPr lang="es-ES" dirty="0" smtClean="0"/>
              <a:t>,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password:pass</a:t>
            </a:r>
            <a:endParaRPr lang="es-ES" dirty="0" smtClean="0"/>
          </a:p>
          <a:p>
            <a:r>
              <a:rPr lang="es-ES" dirty="0" smtClean="0"/>
              <a:t>})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323528" y="76470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obtención de </a:t>
            </a:r>
            <a:r>
              <a:rPr lang="es-ES" dirty="0" err="1" smtClean="0"/>
              <a:t>token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467544" y="3068960"/>
            <a:ext cx="15841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envío del </a:t>
            </a:r>
            <a:r>
              <a:rPr lang="es-ES" dirty="0" err="1" smtClean="0"/>
              <a:t>token</a:t>
            </a:r>
            <a:r>
              <a:rPr lang="es-ES" dirty="0" smtClean="0"/>
              <a:t> en las llamadas a los recursos</a:t>
            </a:r>
            <a:endParaRPr lang="es-ES" dirty="0"/>
          </a:p>
        </p:txBody>
      </p:sp>
      <p:sp>
        <p:nvSpPr>
          <p:cNvPr id="6" name="5 Flecha derecha"/>
          <p:cNvSpPr/>
          <p:nvPr/>
        </p:nvSpPr>
        <p:spPr>
          <a:xfrm>
            <a:off x="1763688" y="1124744"/>
            <a:ext cx="648072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Flecha derecha"/>
          <p:cNvSpPr/>
          <p:nvPr/>
        </p:nvSpPr>
        <p:spPr>
          <a:xfrm>
            <a:off x="1907704" y="3356992"/>
            <a:ext cx="720080" cy="288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971600" y="692696"/>
            <a:ext cx="4608512" cy="2952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187624" y="1484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usuario:</a:t>
            </a:r>
            <a:endParaRPr lang="es-ES" dirty="0"/>
          </a:p>
        </p:txBody>
      </p:sp>
      <p:sp>
        <p:nvSpPr>
          <p:cNvPr id="4" name="3 Rectángulo"/>
          <p:cNvSpPr/>
          <p:nvPr/>
        </p:nvSpPr>
        <p:spPr>
          <a:xfrm>
            <a:off x="2411760" y="1556792"/>
            <a:ext cx="122413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1187624" y="2132856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password</a:t>
            </a:r>
            <a:r>
              <a:rPr lang="es-ES" dirty="0" smtClean="0"/>
              <a:t>:</a:t>
            </a:r>
            <a:endParaRPr lang="es-ES" dirty="0"/>
          </a:p>
        </p:txBody>
      </p:sp>
      <p:sp>
        <p:nvSpPr>
          <p:cNvPr id="6" name="5 Rectángulo"/>
          <p:cNvSpPr/>
          <p:nvPr/>
        </p:nvSpPr>
        <p:spPr>
          <a:xfrm>
            <a:off x="2411760" y="2204864"/>
            <a:ext cx="1224136" cy="28803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 redondeado"/>
          <p:cNvSpPr/>
          <p:nvPr/>
        </p:nvSpPr>
        <p:spPr>
          <a:xfrm>
            <a:off x="2699792" y="2924944"/>
            <a:ext cx="1368152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915816" y="2924944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Validar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331640" y="836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dirty="0" smtClean="0"/>
              <a:t>Catalogo</a:t>
            </a:r>
            <a:endParaRPr lang="es-ES" u="sng" dirty="0"/>
          </a:p>
        </p:txBody>
      </p:sp>
      <p:sp>
        <p:nvSpPr>
          <p:cNvPr id="10" name="9 CuadroTexto"/>
          <p:cNvSpPr txBox="1"/>
          <p:nvPr/>
        </p:nvSpPr>
        <p:spPr>
          <a:xfrm>
            <a:off x="3851920" y="83671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u="sng" smtClean="0"/>
              <a:t>Mis compras</a:t>
            </a:r>
            <a:endParaRPr lang="es-ES" u="sn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692696"/>
            <a:ext cx="6912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Creación proyecto </a:t>
            </a:r>
            <a:r>
              <a:rPr lang="es-ES" dirty="0" err="1" smtClean="0"/>
              <a:t>nestjs</a:t>
            </a:r>
            <a:r>
              <a:rPr lang="es-ES" dirty="0" smtClean="0"/>
              <a:t> contra </a:t>
            </a:r>
            <a:r>
              <a:rPr lang="es-ES" dirty="0" err="1" smtClean="0"/>
              <a:t>mongodb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323528" y="1916832"/>
            <a:ext cx="8532440" cy="34163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-Crear el proyecto </a:t>
            </a:r>
            <a:r>
              <a:rPr lang="es-ES" dirty="0" err="1" smtClean="0"/>
              <a:t>nest</a:t>
            </a:r>
            <a:endParaRPr lang="es-ES" dirty="0" smtClean="0"/>
          </a:p>
          <a:p>
            <a:r>
              <a:rPr lang="es-ES" dirty="0" smtClean="0"/>
              <a:t>-Instalar la librería </a:t>
            </a:r>
            <a:r>
              <a:rPr lang="es-ES" dirty="0" err="1" smtClean="0"/>
              <a:t>Mongoose</a:t>
            </a:r>
            <a:r>
              <a:rPr lang="es-ES" dirty="0" smtClean="0"/>
              <a:t>: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npm</a:t>
            </a:r>
            <a:r>
              <a:rPr lang="es-ES" dirty="0" smtClean="0"/>
              <a:t> </a:t>
            </a:r>
            <a:r>
              <a:rPr lang="es-ES" dirty="0" err="1" smtClean="0"/>
              <a:t>install</a:t>
            </a:r>
            <a:r>
              <a:rPr lang="es-ES" dirty="0" smtClean="0"/>
              <a:t> @</a:t>
            </a:r>
            <a:r>
              <a:rPr lang="es-ES" dirty="0" err="1" smtClean="0"/>
              <a:t>nestjs</a:t>
            </a:r>
            <a:r>
              <a:rPr lang="es-ES" dirty="0" smtClean="0"/>
              <a:t>/</a:t>
            </a:r>
            <a:r>
              <a:rPr lang="es-ES" dirty="0" err="1" smtClean="0"/>
              <a:t>mongoose</a:t>
            </a:r>
            <a:r>
              <a:rPr lang="es-ES" dirty="0" smtClean="0"/>
              <a:t> </a:t>
            </a:r>
            <a:r>
              <a:rPr lang="es-ES" dirty="0" err="1" smtClean="0"/>
              <a:t>mongoose</a:t>
            </a:r>
            <a:endParaRPr lang="es-ES" dirty="0" smtClean="0"/>
          </a:p>
          <a:p>
            <a:r>
              <a:rPr lang="es-ES" dirty="0" smtClean="0"/>
              <a:t>-Crear el modelo de datos (entidades). Cada clase en su archivo con extensión  </a:t>
            </a:r>
            <a:r>
              <a:rPr lang="es-ES" dirty="0" err="1" smtClean="0"/>
              <a:t>schema.ts</a:t>
            </a:r>
            <a:endParaRPr lang="es-ES" dirty="0" smtClean="0"/>
          </a:p>
          <a:p>
            <a:r>
              <a:rPr lang="es-ES" dirty="0" smtClean="0"/>
              <a:t>-En ese archivo se crea la clase de entidad, además de las </a:t>
            </a:r>
            <a:r>
              <a:rPr lang="es-ES" dirty="0" err="1" smtClean="0"/>
              <a:t>Document</a:t>
            </a:r>
            <a:r>
              <a:rPr lang="es-ES" dirty="0" smtClean="0"/>
              <a:t> y </a:t>
            </a:r>
            <a:r>
              <a:rPr lang="es-ES" dirty="0" err="1" smtClean="0"/>
              <a:t>Schema</a:t>
            </a:r>
            <a:endParaRPr lang="es-ES" dirty="0" smtClean="0"/>
          </a:p>
          <a:p>
            <a:r>
              <a:rPr lang="es-ES" dirty="0" smtClean="0"/>
              <a:t>-Se crea el </a:t>
            </a:r>
            <a:r>
              <a:rPr lang="es-ES" dirty="0" err="1" smtClean="0"/>
              <a:t>service</a:t>
            </a:r>
            <a:r>
              <a:rPr lang="es-ES" dirty="0" smtClean="0"/>
              <a:t> </a:t>
            </a:r>
            <a:r>
              <a:rPr lang="es-ES" dirty="0" smtClean="0"/>
              <a:t>y en el se </a:t>
            </a:r>
            <a:r>
              <a:rPr lang="es-ES" dirty="0" err="1" smtClean="0"/>
              <a:t>injecta</a:t>
            </a:r>
            <a:r>
              <a:rPr lang="es-ES" dirty="0" smtClean="0"/>
              <a:t> un </a:t>
            </a:r>
            <a:r>
              <a:rPr lang="es-ES" dirty="0" err="1" smtClean="0"/>
              <a:t>Model</a:t>
            </a:r>
            <a:r>
              <a:rPr lang="es-ES" dirty="0" smtClean="0"/>
              <a:t>&lt;</a:t>
            </a:r>
            <a:r>
              <a:rPr lang="es-ES" dirty="0" err="1" smtClean="0"/>
              <a:t>ClaseDocument</a:t>
            </a:r>
            <a:r>
              <a:rPr lang="es-ES" dirty="0" smtClean="0"/>
              <a:t>&gt; que es el equivalente al </a:t>
            </a:r>
            <a:r>
              <a:rPr lang="es-ES" dirty="0" err="1" smtClean="0"/>
              <a:t>Repository</a:t>
            </a:r>
            <a:r>
              <a:rPr lang="es-ES" dirty="0" smtClean="0"/>
              <a:t> de </a:t>
            </a:r>
            <a:r>
              <a:rPr lang="es-ES" dirty="0" err="1" smtClean="0"/>
              <a:t>TypeORM</a:t>
            </a:r>
            <a:endParaRPr lang="es-ES" dirty="0" smtClean="0"/>
          </a:p>
          <a:p>
            <a:r>
              <a:rPr lang="es-ES" dirty="0" smtClean="0"/>
              <a:t>-La configuración se define en el </a:t>
            </a:r>
            <a:r>
              <a:rPr lang="es-ES" dirty="0" err="1" smtClean="0"/>
              <a:t>AppModule</a:t>
            </a:r>
            <a:r>
              <a:rPr lang="es-ES" dirty="0" smtClean="0"/>
              <a:t>, mediante la inclusión en la sección </a:t>
            </a:r>
            <a:r>
              <a:rPr lang="es-ES" dirty="0" err="1" smtClean="0"/>
              <a:t>import</a:t>
            </a:r>
            <a:r>
              <a:rPr lang="es-ES" dirty="0" smtClean="0"/>
              <a:t> de: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         </a:t>
            </a:r>
            <a:r>
              <a:rPr lang="es-ES" dirty="0" err="1" smtClean="0"/>
              <a:t>MongooseModule.forFeature</a:t>
            </a:r>
            <a:r>
              <a:rPr lang="es-ES" dirty="0" smtClean="0"/>
              <a:t>([{ </a:t>
            </a:r>
            <a:r>
              <a:rPr lang="es-ES" dirty="0" err="1" smtClean="0"/>
              <a:t>name</a:t>
            </a:r>
            <a:r>
              <a:rPr lang="es-ES" dirty="0" smtClean="0"/>
              <a:t>: Curso.name, </a:t>
            </a:r>
            <a:r>
              <a:rPr lang="es-ES" dirty="0" err="1" smtClean="0"/>
              <a:t>schema</a:t>
            </a:r>
            <a:r>
              <a:rPr lang="es-ES" dirty="0" smtClean="0"/>
              <a:t>: </a:t>
            </a:r>
            <a:r>
              <a:rPr lang="es-ES" dirty="0" err="1" smtClean="0"/>
              <a:t>CursoSchema</a:t>
            </a:r>
            <a:r>
              <a:rPr lang="es-ES" dirty="0" smtClean="0"/>
              <a:t> }]),</a:t>
            </a:r>
          </a:p>
          <a:p>
            <a:r>
              <a:rPr lang="es-ES" dirty="0" smtClean="0"/>
              <a:t>            </a:t>
            </a:r>
            <a:r>
              <a:rPr lang="es-ES" dirty="0" err="1" smtClean="0"/>
              <a:t>MongooseModule.forRoot</a:t>
            </a:r>
            <a:r>
              <a:rPr lang="es-ES" dirty="0" smtClean="0"/>
              <a:t>('mongodb://localhost:27017/escuela')</a:t>
            </a:r>
          </a:p>
          <a:p>
            <a:endParaRPr lang="es-E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69269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411760" y="2636912"/>
            <a:ext cx="4968552" cy="1728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5" name="4 Conector recto"/>
          <p:cNvCxnSpPr>
            <a:stCxn id="3" idx="0"/>
            <a:endCxn id="3" idx="2"/>
          </p:cNvCxnSpPr>
          <p:nvPr/>
        </p:nvCxnSpPr>
        <p:spPr>
          <a:xfrm>
            <a:off x="4896036" y="2636912"/>
            <a:ext cx="0" cy="17281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2555776" y="22048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5364088" y="220486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8" name="7 Elipse"/>
          <p:cNvSpPr/>
          <p:nvPr/>
        </p:nvSpPr>
        <p:spPr>
          <a:xfrm>
            <a:off x="4499992" y="4725144"/>
            <a:ext cx="864096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4572000" y="472514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10" name="9 Elipse"/>
          <p:cNvSpPr/>
          <p:nvPr/>
        </p:nvSpPr>
        <p:spPr>
          <a:xfrm>
            <a:off x="2771800" y="3140968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2987824" y="3140968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sp>
        <p:nvSpPr>
          <p:cNvPr id="12" name="11 Elipse"/>
          <p:cNvSpPr/>
          <p:nvPr/>
        </p:nvSpPr>
        <p:spPr>
          <a:xfrm>
            <a:off x="5220072" y="2852936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5436096" y="28529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4" name="13 Elipse"/>
          <p:cNvSpPr/>
          <p:nvPr/>
        </p:nvSpPr>
        <p:spPr>
          <a:xfrm>
            <a:off x="5220072" y="3429000"/>
            <a:ext cx="1656184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5436096" y="342900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6" name="15 Cilindro"/>
          <p:cNvSpPr/>
          <p:nvPr/>
        </p:nvSpPr>
        <p:spPr>
          <a:xfrm>
            <a:off x="8172400" y="2996952"/>
            <a:ext cx="792088" cy="86409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16 Rectángulo"/>
          <p:cNvSpPr/>
          <p:nvPr/>
        </p:nvSpPr>
        <p:spPr>
          <a:xfrm>
            <a:off x="0" y="2924944"/>
            <a:ext cx="971600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79512" y="2492896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Front</a:t>
            </a:r>
            <a:endParaRPr lang="es-ES" dirty="0"/>
          </a:p>
        </p:txBody>
      </p:sp>
      <p:sp>
        <p:nvSpPr>
          <p:cNvPr id="19" name="18 Forma libre"/>
          <p:cNvSpPr/>
          <p:nvPr/>
        </p:nvSpPr>
        <p:spPr>
          <a:xfrm>
            <a:off x="1000664" y="2917167"/>
            <a:ext cx="1397479" cy="317739"/>
          </a:xfrm>
          <a:custGeom>
            <a:avLst/>
            <a:gdLst>
              <a:gd name="connsiteX0" fmla="*/ 0 w 1397479"/>
              <a:gd name="connsiteY0" fmla="*/ 317739 h 317739"/>
              <a:gd name="connsiteX1" fmla="*/ 569344 w 1397479"/>
              <a:gd name="connsiteY1" fmla="*/ 24441 h 317739"/>
              <a:gd name="connsiteX2" fmla="*/ 1397479 w 1397479"/>
              <a:gd name="connsiteY2" fmla="*/ 171090 h 317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479" h="317739">
                <a:moveTo>
                  <a:pt x="0" y="317739"/>
                </a:moveTo>
                <a:cubicBezTo>
                  <a:pt x="168215" y="183311"/>
                  <a:pt x="336431" y="48883"/>
                  <a:pt x="569344" y="24441"/>
                </a:cubicBezTo>
                <a:cubicBezTo>
                  <a:pt x="802257" y="0"/>
                  <a:pt x="1099868" y="85545"/>
                  <a:pt x="1397479" y="17109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0" name="19 Forma libre"/>
          <p:cNvSpPr/>
          <p:nvPr/>
        </p:nvSpPr>
        <p:spPr>
          <a:xfrm>
            <a:off x="983411" y="3528204"/>
            <a:ext cx="1449238" cy="234351"/>
          </a:xfrm>
          <a:custGeom>
            <a:avLst/>
            <a:gdLst>
              <a:gd name="connsiteX0" fmla="*/ 1449238 w 1449238"/>
              <a:gd name="connsiteY0" fmla="*/ 8626 h 234351"/>
              <a:gd name="connsiteX1" fmla="*/ 724619 w 1449238"/>
              <a:gd name="connsiteY1" fmla="*/ 232913 h 234351"/>
              <a:gd name="connsiteX2" fmla="*/ 0 w 1449238"/>
              <a:gd name="connsiteY2" fmla="*/ 0 h 234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49238" h="234351">
                <a:moveTo>
                  <a:pt x="1449238" y="8626"/>
                </a:moveTo>
                <a:cubicBezTo>
                  <a:pt x="1207698" y="121488"/>
                  <a:pt x="966159" y="234351"/>
                  <a:pt x="724619" y="232913"/>
                </a:cubicBezTo>
                <a:cubicBezTo>
                  <a:pt x="483079" y="231475"/>
                  <a:pt x="241539" y="115737"/>
                  <a:pt x="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1" name="20 CuadroTexto"/>
          <p:cNvSpPr txBox="1"/>
          <p:nvPr/>
        </p:nvSpPr>
        <p:spPr>
          <a:xfrm>
            <a:off x="1259632" y="321297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http</a:t>
            </a:r>
            <a:endParaRPr lang="es-ES" dirty="0"/>
          </a:p>
        </p:txBody>
      </p:sp>
      <p:cxnSp>
        <p:nvCxnSpPr>
          <p:cNvPr id="23" name="22 Conector recto de flecha"/>
          <p:cNvCxnSpPr/>
          <p:nvPr/>
        </p:nvCxnSpPr>
        <p:spPr>
          <a:xfrm>
            <a:off x="7020272" y="3356992"/>
            <a:ext cx="10801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548680"/>
            <a:ext cx="4608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Códigos de estado HTTP</a:t>
            </a:r>
            <a:endParaRPr lang="es-ES" dirty="0"/>
          </a:p>
        </p:txBody>
      </p:sp>
      <p:sp>
        <p:nvSpPr>
          <p:cNvPr id="3" name="2 Elipse"/>
          <p:cNvSpPr/>
          <p:nvPr/>
        </p:nvSpPr>
        <p:spPr>
          <a:xfrm>
            <a:off x="4427984" y="2492896"/>
            <a:ext cx="2880320" cy="1296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5076056" y="2852936"/>
            <a:ext cx="2088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backend</a:t>
            </a:r>
            <a:endParaRPr lang="es-ES" sz="2800" dirty="0"/>
          </a:p>
        </p:txBody>
      </p:sp>
      <p:sp>
        <p:nvSpPr>
          <p:cNvPr id="5" name="4 Forma libre"/>
          <p:cNvSpPr/>
          <p:nvPr/>
        </p:nvSpPr>
        <p:spPr>
          <a:xfrm>
            <a:off x="931653" y="2175294"/>
            <a:ext cx="3493698" cy="774940"/>
          </a:xfrm>
          <a:custGeom>
            <a:avLst/>
            <a:gdLst>
              <a:gd name="connsiteX0" fmla="*/ 0 w 3493698"/>
              <a:gd name="connsiteY0" fmla="*/ 680049 h 774940"/>
              <a:gd name="connsiteX1" fmla="*/ 1535502 w 3493698"/>
              <a:gd name="connsiteY1" fmla="*/ 15815 h 774940"/>
              <a:gd name="connsiteX2" fmla="*/ 3493698 w 3493698"/>
              <a:gd name="connsiteY2" fmla="*/ 774940 h 77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93698" h="774940">
                <a:moveTo>
                  <a:pt x="0" y="680049"/>
                </a:moveTo>
                <a:cubicBezTo>
                  <a:pt x="476609" y="340024"/>
                  <a:pt x="953219" y="0"/>
                  <a:pt x="1535502" y="15815"/>
                </a:cubicBezTo>
                <a:cubicBezTo>
                  <a:pt x="2117785" y="31630"/>
                  <a:pt x="2805741" y="403285"/>
                  <a:pt x="3493698" y="77494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Forma libre"/>
          <p:cNvSpPr/>
          <p:nvPr/>
        </p:nvSpPr>
        <p:spPr>
          <a:xfrm>
            <a:off x="1078302" y="3519577"/>
            <a:ext cx="3502324" cy="737559"/>
          </a:xfrm>
          <a:custGeom>
            <a:avLst/>
            <a:gdLst>
              <a:gd name="connsiteX0" fmla="*/ 3502324 w 3502324"/>
              <a:gd name="connsiteY0" fmla="*/ 0 h 737559"/>
              <a:gd name="connsiteX1" fmla="*/ 1768415 w 3502324"/>
              <a:gd name="connsiteY1" fmla="*/ 698740 h 737559"/>
              <a:gd name="connsiteX2" fmla="*/ 0 w 3502324"/>
              <a:gd name="connsiteY2" fmla="*/ 232914 h 73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2324" h="737559">
                <a:moveTo>
                  <a:pt x="3502324" y="0"/>
                </a:moveTo>
                <a:cubicBezTo>
                  <a:pt x="2927230" y="329960"/>
                  <a:pt x="2352136" y="659921"/>
                  <a:pt x="1768415" y="698740"/>
                </a:cubicBezTo>
                <a:cubicBezTo>
                  <a:pt x="1184694" y="737559"/>
                  <a:pt x="592347" y="485236"/>
                  <a:pt x="0" y="232914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Rectángulo"/>
          <p:cNvSpPr/>
          <p:nvPr/>
        </p:nvSpPr>
        <p:spPr>
          <a:xfrm>
            <a:off x="971600" y="4581128"/>
            <a:ext cx="525658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9" name="8 Conector recto"/>
          <p:cNvCxnSpPr/>
          <p:nvPr/>
        </p:nvCxnSpPr>
        <p:spPr>
          <a:xfrm>
            <a:off x="2627784" y="4581128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3347864" y="4653136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465313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código estado</a:t>
            </a:r>
            <a:endParaRPr lang="es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backend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98884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208110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src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9969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30892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controller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627784" y="479715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823556" y="488941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263691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67744" y="51211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33209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CuadroTexto"/>
          <p:cNvSpPr txBox="1"/>
          <p:nvPr/>
        </p:nvSpPr>
        <p:spPr>
          <a:xfrm>
            <a:off x="5148064" y="486916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Una clase por tabla</a:t>
            </a:r>
            <a:endParaRPr lang="es-ES" dirty="0"/>
          </a:p>
        </p:txBody>
      </p:sp>
      <p:sp>
        <p:nvSpPr>
          <p:cNvPr id="20" name="19 CuadroTexto"/>
          <p:cNvSpPr txBox="1"/>
          <p:nvPr/>
        </p:nvSpPr>
        <p:spPr>
          <a:xfrm>
            <a:off x="5148064" y="4005064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service</a:t>
            </a:r>
            <a:r>
              <a:rPr lang="es-ES" dirty="0" smtClean="0"/>
              <a:t> por cada clase </a:t>
            </a:r>
            <a:r>
              <a:rPr lang="es-ES" dirty="0" err="1" smtClean="0"/>
              <a:t>Model</a:t>
            </a:r>
            <a:endParaRPr lang="es-ES" dirty="0"/>
          </a:p>
        </p:txBody>
      </p:sp>
      <p:sp>
        <p:nvSpPr>
          <p:cNvPr id="21" name="20 CuadroTexto"/>
          <p:cNvSpPr txBox="1"/>
          <p:nvPr/>
        </p:nvSpPr>
        <p:spPr>
          <a:xfrm>
            <a:off x="5220072" y="306896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Un </a:t>
            </a:r>
            <a:r>
              <a:rPr lang="es-ES" dirty="0" err="1" smtClean="0"/>
              <a:t>controller</a:t>
            </a:r>
            <a:r>
              <a:rPr lang="es-ES" dirty="0" smtClean="0"/>
              <a:t> por funcionalidad</a:t>
            </a:r>
            <a:endParaRPr lang="es-E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547664" y="476672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Estructura proyecto </a:t>
            </a:r>
            <a:r>
              <a:rPr lang="es-ES" sz="2400" dirty="0" err="1" smtClean="0"/>
              <a:t>front</a:t>
            </a:r>
            <a:endParaRPr lang="es-ES" sz="2400" dirty="0" smtClean="0"/>
          </a:p>
        </p:txBody>
      </p:sp>
      <p:sp>
        <p:nvSpPr>
          <p:cNvPr id="3" name="2 Tarjeta"/>
          <p:cNvSpPr/>
          <p:nvPr/>
        </p:nvSpPr>
        <p:spPr>
          <a:xfrm>
            <a:off x="1691680" y="1268760"/>
            <a:ext cx="1152128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887452" y="1361020"/>
            <a:ext cx="864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app</a:t>
            </a:r>
            <a:endParaRPr lang="es-ES" sz="2400" dirty="0"/>
          </a:p>
        </p:txBody>
      </p:sp>
      <p:sp>
        <p:nvSpPr>
          <p:cNvPr id="5" name="4 Tarjeta"/>
          <p:cNvSpPr/>
          <p:nvPr/>
        </p:nvSpPr>
        <p:spPr>
          <a:xfrm>
            <a:off x="2627784" y="2276872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2823556" y="2369132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/>
              <a:t>componentes</a:t>
            </a:r>
            <a:endParaRPr lang="es-ES" sz="2400" dirty="0"/>
          </a:p>
        </p:txBody>
      </p:sp>
      <p:sp>
        <p:nvSpPr>
          <p:cNvPr id="7" name="6 Tarjeta"/>
          <p:cNvSpPr/>
          <p:nvPr/>
        </p:nvSpPr>
        <p:spPr>
          <a:xfrm>
            <a:off x="2627784" y="393305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2823556" y="402531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service</a:t>
            </a:r>
            <a:endParaRPr lang="es-ES" sz="2400" dirty="0"/>
          </a:p>
        </p:txBody>
      </p:sp>
      <p:sp>
        <p:nvSpPr>
          <p:cNvPr id="9" name="8 Tarjeta"/>
          <p:cNvSpPr/>
          <p:nvPr/>
        </p:nvSpPr>
        <p:spPr>
          <a:xfrm>
            <a:off x="2576028" y="5640996"/>
            <a:ext cx="2376264" cy="648072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9 CuadroTexto"/>
          <p:cNvSpPr txBox="1"/>
          <p:nvPr/>
        </p:nvSpPr>
        <p:spPr>
          <a:xfrm>
            <a:off x="2771800" y="5733256"/>
            <a:ext cx="1892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err="1" smtClean="0"/>
              <a:t>model</a:t>
            </a:r>
            <a:endParaRPr lang="es-ES" sz="2400" dirty="0"/>
          </a:p>
        </p:txBody>
      </p:sp>
      <p:cxnSp>
        <p:nvCxnSpPr>
          <p:cNvPr id="12" name="11 Conector recto"/>
          <p:cNvCxnSpPr>
            <a:stCxn id="3" idx="2"/>
          </p:cNvCxnSpPr>
          <p:nvPr/>
        </p:nvCxnSpPr>
        <p:spPr>
          <a:xfrm>
            <a:off x="2267744" y="1916832"/>
            <a:ext cx="0" cy="25202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3 Conector recto"/>
          <p:cNvCxnSpPr>
            <a:endCxn id="9" idx="1"/>
          </p:cNvCxnSpPr>
          <p:nvPr/>
        </p:nvCxnSpPr>
        <p:spPr>
          <a:xfrm flipV="1">
            <a:off x="2215988" y="5965032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"/>
          <p:cNvCxnSpPr>
            <a:endCxn id="7" idx="1"/>
          </p:cNvCxnSpPr>
          <p:nvPr/>
        </p:nvCxnSpPr>
        <p:spPr>
          <a:xfrm>
            <a:off x="2267744" y="422108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17 Conector recto"/>
          <p:cNvCxnSpPr>
            <a:endCxn id="5" idx="1"/>
          </p:cNvCxnSpPr>
          <p:nvPr/>
        </p:nvCxnSpPr>
        <p:spPr>
          <a:xfrm flipV="1">
            <a:off x="2267744" y="2600908"/>
            <a:ext cx="360040" cy="360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21 Tarjeta"/>
          <p:cNvSpPr/>
          <p:nvPr/>
        </p:nvSpPr>
        <p:spPr>
          <a:xfrm>
            <a:off x="4139952" y="3068960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22 CuadroTexto"/>
          <p:cNvSpPr txBox="1"/>
          <p:nvPr/>
        </p:nvSpPr>
        <p:spPr>
          <a:xfrm>
            <a:off x="4499992" y="3068960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27" name="26 Tarjeta"/>
          <p:cNvSpPr/>
          <p:nvPr/>
        </p:nvSpPr>
        <p:spPr>
          <a:xfrm>
            <a:off x="4139952" y="3501008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CuadroTexto"/>
          <p:cNvSpPr txBox="1"/>
          <p:nvPr/>
        </p:nvSpPr>
        <p:spPr>
          <a:xfrm>
            <a:off x="4427984" y="35010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  <p:sp>
        <p:nvSpPr>
          <p:cNvPr id="29" name="28 Tarjeta"/>
          <p:cNvSpPr/>
          <p:nvPr/>
        </p:nvSpPr>
        <p:spPr>
          <a:xfrm>
            <a:off x="4211960" y="4653136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29 CuadroTexto"/>
          <p:cNvSpPr txBox="1"/>
          <p:nvPr/>
        </p:nvSpPr>
        <p:spPr>
          <a:xfrm>
            <a:off x="4572000" y="4653136"/>
            <a:ext cx="1008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clientes</a:t>
            </a:r>
            <a:endParaRPr lang="es-ES" dirty="0"/>
          </a:p>
        </p:txBody>
      </p:sp>
      <p:sp>
        <p:nvSpPr>
          <p:cNvPr id="31" name="30 Tarjeta"/>
          <p:cNvSpPr/>
          <p:nvPr/>
        </p:nvSpPr>
        <p:spPr>
          <a:xfrm>
            <a:off x="4211960" y="5085184"/>
            <a:ext cx="1584176" cy="360040"/>
          </a:xfrm>
          <a:prstGeom prst="flowChartPunchedCar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31 CuadroTexto"/>
          <p:cNvSpPr txBox="1"/>
          <p:nvPr/>
        </p:nvSpPr>
        <p:spPr>
          <a:xfrm>
            <a:off x="4499992" y="508518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productos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3563888" y="1844824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3851920" y="2132856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</a:t>
            </a:r>
            <a:r>
              <a:rPr lang="es-ES" dirty="0" err="1" smtClean="0"/>
              <a:t>paises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6372200" y="980728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6372200" y="126876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rescountries</a:t>
            </a:r>
            <a:endParaRPr lang="es-ES" dirty="0"/>
          </a:p>
        </p:txBody>
      </p:sp>
      <p:sp>
        <p:nvSpPr>
          <p:cNvPr id="6" name="5 Elipse"/>
          <p:cNvSpPr/>
          <p:nvPr/>
        </p:nvSpPr>
        <p:spPr>
          <a:xfrm>
            <a:off x="683568" y="3356992"/>
            <a:ext cx="1512168" cy="100811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971600" y="364502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app</a:t>
            </a:r>
            <a:r>
              <a:rPr lang="es-ES" dirty="0" smtClean="0"/>
              <a:t> </a:t>
            </a:r>
            <a:r>
              <a:rPr lang="es-ES" dirty="0" err="1" smtClean="0"/>
              <a:t>front</a:t>
            </a:r>
            <a:endParaRPr lang="es-ES" dirty="0"/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1835696" y="2564904"/>
            <a:ext cx="1728192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stCxn id="2" idx="3"/>
            <a:endCxn id="6" idx="7"/>
          </p:cNvCxnSpPr>
          <p:nvPr/>
        </p:nvCxnSpPr>
        <p:spPr>
          <a:xfrm flipH="1">
            <a:off x="1974284" y="2705302"/>
            <a:ext cx="1811056" cy="799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endCxn id="5" idx="1"/>
          </p:cNvCxnSpPr>
          <p:nvPr/>
        </p:nvCxnSpPr>
        <p:spPr>
          <a:xfrm flipV="1">
            <a:off x="4716016" y="1453426"/>
            <a:ext cx="1656184" cy="4634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H="1">
            <a:off x="5004048" y="1700808"/>
            <a:ext cx="136815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3563888" y="1412776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3000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1059582"/>
            <a:ext cx="6086251" cy="3187664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Elipse"/>
          <p:cNvSpPr/>
          <p:nvPr/>
        </p:nvSpPr>
        <p:spPr>
          <a:xfrm>
            <a:off x="971600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CuadroTexto"/>
          <p:cNvSpPr txBox="1"/>
          <p:nvPr/>
        </p:nvSpPr>
        <p:spPr>
          <a:xfrm>
            <a:off x="1259632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Alumno</a:t>
            </a:r>
            <a:endParaRPr lang="es-ES" dirty="0"/>
          </a:p>
        </p:txBody>
      </p:sp>
      <p:sp>
        <p:nvSpPr>
          <p:cNvPr id="4" name="3 Elipse"/>
          <p:cNvSpPr/>
          <p:nvPr/>
        </p:nvSpPr>
        <p:spPr>
          <a:xfrm>
            <a:off x="5580112" y="1412776"/>
            <a:ext cx="1728192" cy="158417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5868144" y="980728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Curso</a:t>
            </a:r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>
            <a:off x="2699792" y="1916832"/>
            <a:ext cx="288032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H="1" flipV="1">
            <a:off x="2627784" y="2564904"/>
            <a:ext cx="3024336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9 CuadroTexto"/>
          <p:cNvSpPr txBox="1"/>
          <p:nvPr/>
        </p:nvSpPr>
        <p:spPr>
          <a:xfrm>
            <a:off x="2771800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1" name="10 CuadroTexto"/>
          <p:cNvSpPr txBox="1"/>
          <p:nvPr/>
        </p:nvSpPr>
        <p:spPr>
          <a:xfrm>
            <a:off x="5076056" y="15567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2" name="11 CuadroTexto"/>
          <p:cNvSpPr txBox="1"/>
          <p:nvPr/>
        </p:nvSpPr>
        <p:spPr>
          <a:xfrm>
            <a:off x="5076056" y="227687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3" name="12 CuadroTexto"/>
          <p:cNvSpPr txBox="1"/>
          <p:nvPr/>
        </p:nvSpPr>
        <p:spPr>
          <a:xfrm>
            <a:off x="2771800" y="2204864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n</a:t>
            </a:r>
            <a:endParaRPr lang="es-ES" sz="2000" dirty="0"/>
          </a:p>
        </p:txBody>
      </p:sp>
      <p:sp>
        <p:nvSpPr>
          <p:cNvPr id="14" name="13 Rectángulo"/>
          <p:cNvSpPr/>
          <p:nvPr/>
        </p:nvSpPr>
        <p:spPr>
          <a:xfrm>
            <a:off x="2699792" y="4365104"/>
            <a:ext cx="2664296" cy="13681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987824" y="393305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matriculas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699792" y="548680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DTOs</a:t>
            </a:r>
            <a:endParaRPr lang="es-ES" sz="2800" dirty="0"/>
          </a:p>
        </p:txBody>
      </p:sp>
      <p:sp>
        <p:nvSpPr>
          <p:cNvPr id="3" name="2 Rectángulo"/>
          <p:cNvSpPr/>
          <p:nvPr/>
        </p:nvSpPr>
        <p:spPr>
          <a:xfrm>
            <a:off x="467544" y="1916832"/>
            <a:ext cx="6696744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771800" y="1412776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Servicio REST </a:t>
            </a:r>
            <a:endParaRPr lang="es-ES" dirty="0"/>
          </a:p>
        </p:txBody>
      </p:sp>
      <p:sp>
        <p:nvSpPr>
          <p:cNvPr id="5" name="4 Disco magnético"/>
          <p:cNvSpPr/>
          <p:nvPr/>
        </p:nvSpPr>
        <p:spPr>
          <a:xfrm>
            <a:off x="7812360" y="2780928"/>
            <a:ext cx="936104" cy="79208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Rectángulo redondeado"/>
          <p:cNvSpPr/>
          <p:nvPr/>
        </p:nvSpPr>
        <p:spPr>
          <a:xfrm>
            <a:off x="522007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558011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repository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3059832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3419872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service</a:t>
            </a:r>
            <a:endParaRPr lang="es-ES" dirty="0"/>
          </a:p>
        </p:txBody>
      </p:sp>
      <p:sp>
        <p:nvSpPr>
          <p:cNvPr id="10" name="9 Rectángulo redondeado"/>
          <p:cNvSpPr/>
          <p:nvPr/>
        </p:nvSpPr>
        <p:spPr>
          <a:xfrm>
            <a:off x="755576" y="2636912"/>
            <a:ext cx="1656184" cy="7920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1115616" y="285293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controller</a:t>
            </a:r>
            <a:endParaRPr lang="es-ES" dirty="0"/>
          </a:p>
        </p:txBody>
      </p:sp>
      <p:cxnSp>
        <p:nvCxnSpPr>
          <p:cNvPr id="13" name="12 Conector recto de flecha"/>
          <p:cNvCxnSpPr>
            <a:stCxn id="8" idx="3"/>
            <a:endCxn id="6" idx="1"/>
          </p:cNvCxnSpPr>
          <p:nvPr/>
        </p:nvCxnSpPr>
        <p:spPr>
          <a:xfrm>
            <a:off x="4716016" y="3032956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4572000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entidades</a:t>
            </a:r>
            <a:endParaRPr lang="es-ES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2483768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15 Conector recto de flecha"/>
          <p:cNvCxnSpPr/>
          <p:nvPr/>
        </p:nvCxnSpPr>
        <p:spPr>
          <a:xfrm>
            <a:off x="179512" y="3068960"/>
            <a:ext cx="50405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CuadroTexto"/>
          <p:cNvSpPr txBox="1"/>
          <p:nvPr/>
        </p:nvSpPr>
        <p:spPr>
          <a:xfrm>
            <a:off x="107504" y="2708920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JSON</a:t>
            </a:r>
            <a:endParaRPr lang="es-ES" dirty="0"/>
          </a:p>
        </p:txBody>
      </p:sp>
      <p:sp>
        <p:nvSpPr>
          <p:cNvPr id="18" name="17 CuadroTexto"/>
          <p:cNvSpPr txBox="1"/>
          <p:nvPr/>
        </p:nvSpPr>
        <p:spPr>
          <a:xfrm>
            <a:off x="2195736" y="2204864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mtClean="0"/>
              <a:t>DTOs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1049</TotalTime>
  <Words>482</Words>
  <Application>Microsoft Office PowerPoint</Application>
  <PresentationFormat>Presentación en pantalla (4:3)</PresentationFormat>
  <Paragraphs>124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  <vt:lpstr>Diapositiva 16</vt:lpstr>
      <vt:lpstr>Diapositiva 17</vt:lpstr>
      <vt:lpstr>Diapositiva 18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15</cp:revision>
  <dcterms:created xsi:type="dcterms:W3CDTF">2025-05-20T07:46:52Z</dcterms:created>
  <dcterms:modified xsi:type="dcterms:W3CDTF">2025-06-26T11:47:22Z</dcterms:modified>
</cp:coreProperties>
</file>