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12/06/2025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12/06/2025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12/06/2025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12/06/2025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5486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NEST JS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77281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Instalación</a:t>
            </a:r>
            <a:r>
              <a:rPr lang="es-ES" dirty="0" smtClean="0"/>
              <a:t>: </a:t>
            </a:r>
            <a:r>
              <a:rPr lang="es-ES" b="1" dirty="0" err="1" smtClean="0"/>
              <a:t>npm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-g @</a:t>
            </a:r>
            <a:r>
              <a:rPr lang="es-ES" b="1" dirty="0" err="1" smtClean="0"/>
              <a:t>nestjs</a:t>
            </a:r>
            <a:r>
              <a:rPr lang="es-ES" b="1" dirty="0" smtClean="0"/>
              <a:t>/</a:t>
            </a:r>
            <a:r>
              <a:rPr lang="es-ES" b="1" dirty="0" err="1" smtClean="0"/>
              <a:t>cli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278092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Visual Studio</a:t>
            </a:r>
            <a:r>
              <a:rPr lang="es-ES" dirty="0" smtClean="0"/>
              <a:t>: </a:t>
            </a:r>
            <a:r>
              <a:rPr lang="es-ES" b="1" dirty="0" err="1" smtClean="0"/>
              <a:t>NestJS</a:t>
            </a:r>
            <a:r>
              <a:rPr lang="es-ES" b="1" dirty="0" smtClean="0"/>
              <a:t> </a:t>
            </a:r>
            <a:r>
              <a:rPr lang="es-ES" b="1" dirty="0" err="1" smtClean="0"/>
              <a:t>File</a:t>
            </a:r>
            <a:r>
              <a:rPr lang="es-ES" b="1" dirty="0" smtClean="0"/>
              <a:t> </a:t>
            </a:r>
            <a:r>
              <a:rPr lang="es-ES" b="1" dirty="0" err="1" smtClean="0"/>
              <a:t>Generator</a:t>
            </a:r>
            <a:endParaRPr lang="es-E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-Alta de nuevos cursos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988840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Alta de nuevos alumnos:</a:t>
            </a:r>
          </a:p>
          <a:p>
            <a:r>
              <a:rPr lang="es-ES" dirty="0" smtClean="0"/>
              <a:t>	-Usuario y contraseña requeridos</a:t>
            </a:r>
          </a:p>
          <a:p>
            <a:r>
              <a:rPr lang="es-ES" dirty="0" smtClean="0"/>
              <a:t>	-Contraseña mínimo 6 caracteres</a:t>
            </a:r>
          </a:p>
          <a:p>
            <a:r>
              <a:rPr lang="es-ES" dirty="0" smtClean="0"/>
              <a:t>	-Email válido</a:t>
            </a:r>
          </a:p>
          <a:p>
            <a:r>
              <a:rPr lang="es-ES" dirty="0" smtClean="0"/>
              <a:t>	-Edad entre 18 y 99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1412776"/>
            <a:ext cx="684076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771800" y="1844824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4788024" y="1844824"/>
            <a:ext cx="0" cy="28803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71800" y="148478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Seleccione curso: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691680" y="2780928"/>
            <a:ext cx="460851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763688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059832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67944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148064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Nota</a:t>
            </a:r>
            <a:endParaRPr lang="es-ES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1691680" y="3212976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84380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92392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500404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Pasos creación proyecto </a:t>
            </a:r>
            <a:r>
              <a:rPr lang="es-ES" sz="2400" b="1" dirty="0" err="1" smtClean="0"/>
              <a:t>backend</a:t>
            </a:r>
            <a:r>
              <a:rPr lang="es-ES" sz="2400" b="1" dirty="0" smtClean="0"/>
              <a:t> con </a:t>
            </a:r>
            <a:r>
              <a:rPr lang="es-ES" sz="2400" b="1" dirty="0" err="1" smtClean="0"/>
              <a:t>NestJS</a:t>
            </a:r>
            <a:r>
              <a:rPr lang="es-ES" sz="2400" b="1" dirty="0" smtClean="0"/>
              <a:t> (servicios REST)</a:t>
            </a:r>
            <a:endParaRPr lang="es-ES" sz="24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323528" y="476672"/>
            <a:ext cx="77768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dirty="0" smtClean="0"/>
              <a:t>Creación proyecto:</a:t>
            </a:r>
          </a:p>
          <a:p>
            <a:pPr lvl="1"/>
            <a:r>
              <a:rPr lang="es-ES" dirty="0" smtClean="0"/>
              <a:t>&gt;</a:t>
            </a:r>
            <a:r>
              <a:rPr lang="es-ES" dirty="0" err="1" smtClean="0"/>
              <a:t>nest</a:t>
            </a:r>
            <a:r>
              <a:rPr lang="es-ES" dirty="0" smtClean="0"/>
              <a:t> new </a:t>
            </a:r>
            <a:r>
              <a:rPr lang="es-ES" dirty="0" err="1" smtClean="0"/>
              <a:t>nombre_proyecto</a:t>
            </a:r>
            <a:endParaRPr lang="es-ES" dirty="0" smtClean="0"/>
          </a:p>
          <a:p>
            <a:pPr lvl="1"/>
            <a:r>
              <a:rPr lang="es-ES" dirty="0" smtClean="0"/>
              <a:t>Eliminar .</a:t>
            </a:r>
            <a:r>
              <a:rPr lang="es-ES" dirty="0" err="1" smtClean="0"/>
              <a:t>git</a:t>
            </a:r>
            <a:endParaRPr lang="es-ES" dirty="0" smtClean="0"/>
          </a:p>
          <a:p>
            <a:pPr lvl="1"/>
            <a:r>
              <a:rPr lang="es-ES" dirty="0" smtClean="0"/>
              <a:t>Eliminar entradas </a:t>
            </a:r>
            <a:r>
              <a:rPr lang="es-ES" dirty="0" err="1" smtClean="0"/>
              <a:t>eslint</a:t>
            </a:r>
            <a:endParaRPr lang="es-ES" dirty="0" smtClean="0"/>
          </a:p>
          <a:p>
            <a:pPr lvl="1"/>
            <a:r>
              <a:rPr lang="es-ES" dirty="0" smtClean="0"/>
              <a:t>Desactivar chequeo de nulos</a:t>
            </a:r>
          </a:p>
          <a:p>
            <a:r>
              <a:rPr lang="es-ES" dirty="0" smtClean="0"/>
              <a:t>-Si vamos a utilizar acceso a bases de datos, instalar </a:t>
            </a:r>
            <a:r>
              <a:rPr lang="es-ES" dirty="0" err="1" smtClean="0"/>
              <a:t>typeORM</a:t>
            </a:r>
            <a:endParaRPr lang="es-ES" dirty="0" smtClean="0"/>
          </a:p>
          <a:p>
            <a:r>
              <a:rPr lang="es-ES" dirty="0" smtClean="0"/>
              <a:t>-Creación de entidades y sus relaciones</a:t>
            </a:r>
          </a:p>
          <a:p>
            <a:r>
              <a:rPr lang="es-ES" dirty="0" smtClean="0"/>
              <a:t>-Creación de </a:t>
            </a:r>
            <a:r>
              <a:rPr lang="es-ES" dirty="0" err="1" smtClean="0"/>
              <a:t>DTOs</a:t>
            </a:r>
            <a:r>
              <a:rPr lang="es-ES" dirty="0" smtClean="0"/>
              <a:t>, tanto para entrada de datos como para salida de datos. Añadir validadores en los </a:t>
            </a:r>
            <a:r>
              <a:rPr lang="es-ES" dirty="0" err="1" smtClean="0"/>
              <a:t>DTOs</a:t>
            </a:r>
            <a:r>
              <a:rPr lang="es-ES" dirty="0" smtClean="0"/>
              <a:t> de entrada de datos</a:t>
            </a:r>
          </a:p>
          <a:p>
            <a:r>
              <a:rPr lang="es-ES" dirty="0" smtClean="0"/>
              <a:t>-Implementación del </a:t>
            </a:r>
            <a:r>
              <a:rPr lang="es-ES" dirty="0" err="1" smtClean="0"/>
              <a:t>service</a:t>
            </a:r>
            <a:r>
              <a:rPr lang="es-ES" dirty="0" smtClean="0"/>
              <a:t>. Dentro de los métodos del </a:t>
            </a:r>
            <a:r>
              <a:rPr lang="es-ES" dirty="0" err="1" smtClean="0"/>
              <a:t>service</a:t>
            </a:r>
            <a:r>
              <a:rPr lang="es-ES" dirty="0" smtClean="0"/>
              <a:t>, se realizan comprobaciones de integridad de los datos (evitar campos repetidos, etc.). Informando en los tipos de devolución o mediante la generación de errores de aquellas situaciones anómalas que se puedan producir.</a:t>
            </a:r>
          </a:p>
          <a:p>
            <a:r>
              <a:rPr lang="es-ES" dirty="0" smtClean="0"/>
              <a:t>-Implementación del </a:t>
            </a:r>
            <a:r>
              <a:rPr lang="es-ES" dirty="0" err="1" smtClean="0"/>
              <a:t>controller</a:t>
            </a:r>
            <a:r>
              <a:rPr lang="es-ES" dirty="0" smtClean="0"/>
              <a:t>. Aquí pensamos en los métodos que hay que exponer al exterior, hacia el </a:t>
            </a:r>
            <a:r>
              <a:rPr lang="es-ES" dirty="0" err="1" smtClean="0"/>
              <a:t>front</a:t>
            </a:r>
            <a:r>
              <a:rPr lang="es-ES" dirty="0" smtClean="0"/>
              <a:t>. Se informa mediante códigos de estado sobre situaciones anómalas que se puedan producir.</a:t>
            </a:r>
          </a:p>
          <a:p>
            <a:r>
              <a:rPr lang="es-ES" dirty="0" smtClean="0"/>
              <a:t>-Utilización de variables de entorno para datos sensibles</a:t>
            </a:r>
          </a:p>
          <a:p>
            <a:r>
              <a:rPr lang="es-ES" dirty="0" smtClean="0"/>
              <a:t>-Incorporar </a:t>
            </a:r>
            <a:r>
              <a:rPr lang="es-ES" dirty="0" err="1" smtClean="0"/>
              <a:t>swagger</a:t>
            </a:r>
            <a:r>
              <a:rPr lang="es-ES" dirty="0" smtClean="0"/>
              <a:t> para documentar el servicio</a:t>
            </a:r>
          </a:p>
          <a:p>
            <a:r>
              <a:rPr lang="es-ES" dirty="0" smtClean="0"/>
              <a:t>-</a:t>
            </a:r>
            <a:r>
              <a:rPr lang="es-ES" dirty="0" err="1" smtClean="0"/>
              <a:t>AppModule</a:t>
            </a:r>
            <a:r>
              <a:rPr lang="es-ES" dirty="0" smtClean="0"/>
              <a:t>:</a:t>
            </a:r>
          </a:p>
          <a:p>
            <a:r>
              <a:rPr lang="es-ES" dirty="0" smtClean="0"/>
              <a:t>	.Registro de </a:t>
            </a:r>
            <a:r>
              <a:rPr lang="es-ES" dirty="0" err="1" smtClean="0"/>
              <a:t>service</a:t>
            </a:r>
            <a:r>
              <a:rPr lang="es-ES" dirty="0" smtClean="0"/>
              <a:t> y </a:t>
            </a:r>
            <a:r>
              <a:rPr lang="es-ES" dirty="0" err="1" smtClean="0"/>
              <a:t>controller</a:t>
            </a:r>
            <a:endParaRPr lang="es-ES" dirty="0" smtClean="0"/>
          </a:p>
          <a:p>
            <a:r>
              <a:rPr lang="es-ES" dirty="0" smtClean="0"/>
              <a:t>	.Información de conexión a base de datos y entidades</a:t>
            </a:r>
          </a:p>
          <a:p>
            <a:r>
              <a:rPr lang="es-ES" dirty="0" smtClean="0"/>
              <a:t>	.Acceso a variables de entorno para datos de conexión a base de datos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5292080" y="2348880"/>
            <a:ext cx="187220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5652120" y="256490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servicio tienda</a:t>
            </a:r>
            <a:endParaRPr lang="es-ES" dirty="0"/>
          </a:p>
        </p:txBody>
      </p:sp>
      <p:sp>
        <p:nvSpPr>
          <p:cNvPr id="4" name="3 Disco magnético"/>
          <p:cNvSpPr/>
          <p:nvPr/>
        </p:nvSpPr>
        <p:spPr>
          <a:xfrm>
            <a:off x="7740352" y="2132856"/>
            <a:ext cx="936104" cy="9361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Nube"/>
          <p:cNvSpPr/>
          <p:nvPr/>
        </p:nvSpPr>
        <p:spPr>
          <a:xfrm>
            <a:off x="3779912" y="3068960"/>
            <a:ext cx="1080120" cy="576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1619672" y="3645024"/>
            <a:ext cx="187220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979712" y="386104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servicio compras</a:t>
            </a:r>
            <a:endParaRPr lang="es-ES" dirty="0"/>
          </a:p>
        </p:txBody>
      </p:sp>
      <p:sp>
        <p:nvSpPr>
          <p:cNvPr id="8" name="7 Forma libre"/>
          <p:cNvSpPr/>
          <p:nvPr/>
        </p:nvSpPr>
        <p:spPr>
          <a:xfrm>
            <a:off x="3062377" y="2687128"/>
            <a:ext cx="2268748" cy="1039483"/>
          </a:xfrm>
          <a:custGeom>
            <a:avLst/>
            <a:gdLst>
              <a:gd name="connsiteX0" fmla="*/ 0 w 2268748"/>
              <a:gd name="connsiteY0" fmla="*/ 1039483 h 1039483"/>
              <a:gd name="connsiteX1" fmla="*/ 957532 w 2268748"/>
              <a:gd name="connsiteY1" fmla="*/ 168215 h 1039483"/>
              <a:gd name="connsiteX2" fmla="*/ 2268748 w 2268748"/>
              <a:gd name="connsiteY2" fmla="*/ 30193 h 10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748" h="1039483">
                <a:moveTo>
                  <a:pt x="0" y="1039483"/>
                </a:moveTo>
                <a:cubicBezTo>
                  <a:pt x="289703" y="687956"/>
                  <a:pt x="579407" y="336430"/>
                  <a:pt x="957532" y="168215"/>
                </a:cubicBezTo>
                <a:cubicBezTo>
                  <a:pt x="1335657" y="0"/>
                  <a:pt x="1802202" y="15096"/>
                  <a:pt x="2268748" y="3019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orma libre"/>
          <p:cNvSpPr/>
          <p:nvPr/>
        </p:nvSpPr>
        <p:spPr>
          <a:xfrm>
            <a:off x="3476445" y="3019245"/>
            <a:ext cx="1811547" cy="1130061"/>
          </a:xfrm>
          <a:custGeom>
            <a:avLst/>
            <a:gdLst>
              <a:gd name="connsiteX0" fmla="*/ 1811547 w 1811547"/>
              <a:gd name="connsiteY0" fmla="*/ 0 h 1130061"/>
              <a:gd name="connsiteX1" fmla="*/ 1311215 w 1811547"/>
              <a:gd name="connsiteY1" fmla="*/ 690113 h 1130061"/>
              <a:gd name="connsiteX2" fmla="*/ 0 w 1811547"/>
              <a:gd name="connsiteY2" fmla="*/ 1130061 h 11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1547" h="1130061">
                <a:moveTo>
                  <a:pt x="1811547" y="0"/>
                </a:moveTo>
                <a:cubicBezTo>
                  <a:pt x="1712343" y="250885"/>
                  <a:pt x="1613140" y="501770"/>
                  <a:pt x="1311215" y="690113"/>
                </a:cubicBezTo>
                <a:cubicBezTo>
                  <a:pt x="1009291" y="878457"/>
                  <a:pt x="504645" y="1004259"/>
                  <a:pt x="0" y="113006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827584" y="4293096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547664" y="4725144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476672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Servicio de compras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899592" y="1772816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</a:t>
            </a:r>
            <a:r>
              <a:rPr lang="es-ES" b="1" dirty="0" smtClean="0"/>
              <a:t>productos por rango de precios</a:t>
            </a:r>
            <a:r>
              <a:rPr lang="es-ES" dirty="0" smtClean="0"/>
              <a:t>. Recibe precio máximo y precio mínimo y devuelve la lista de productos* cuyo precio unitario esté en ese rango. </a:t>
            </a:r>
          </a:p>
          <a:p>
            <a:r>
              <a:rPr lang="es-ES" dirty="0" smtClean="0"/>
              <a:t>-</a:t>
            </a:r>
            <a:r>
              <a:rPr lang="es-ES" b="1" dirty="0" smtClean="0"/>
              <a:t>nuevo pedido</a:t>
            </a:r>
            <a:r>
              <a:rPr lang="es-ES" dirty="0" smtClean="0"/>
              <a:t>. Recibe un JSON con los datos del pedido que quiere realizar (nombre y unidades del producto). Si falla el pedido, informa con 409 al cliente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043608" y="4221088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*Los datos de un producto son: </a:t>
            </a:r>
            <a:r>
              <a:rPr lang="es-ES" dirty="0" err="1" smtClean="0"/>
              <a:t>nombre,precio,disponibilidad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 disponibilidad depende del stock: entre 0 y 3 baja, de 4 a 10 media, más de 10 alta. 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5796136" y="1844824"/>
            <a:ext cx="180020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6156176" y="2060848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 </a:t>
            </a:r>
            <a:r>
              <a:rPr lang="es-ES" dirty="0" err="1" smtClean="0"/>
              <a:t>securizado</a:t>
            </a:r>
            <a:endParaRPr lang="es-ES" dirty="0"/>
          </a:p>
        </p:txBody>
      </p:sp>
      <p:sp>
        <p:nvSpPr>
          <p:cNvPr id="4" name="3 Disco magnético"/>
          <p:cNvSpPr/>
          <p:nvPr/>
        </p:nvSpPr>
        <p:spPr>
          <a:xfrm>
            <a:off x="7884368" y="2276872"/>
            <a:ext cx="1008112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7884368" y="2566645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BD usuarios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475656" y="2420888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827584" y="2060848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1. El cliente se autentica a través de usuario y contraseña</a:t>
            </a:r>
            <a:endParaRPr lang="es-ES" sz="1400" dirty="0"/>
          </a:p>
        </p:txBody>
      </p:sp>
      <p:cxnSp>
        <p:nvCxnSpPr>
          <p:cNvPr id="10" name="9 Conector recto de flecha"/>
          <p:cNvCxnSpPr/>
          <p:nvPr/>
        </p:nvCxnSpPr>
        <p:spPr>
          <a:xfrm flipH="1">
            <a:off x="1043608" y="2996952"/>
            <a:ext cx="43924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71600" y="2636912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2. Si existe usuario, se genera </a:t>
            </a:r>
            <a:r>
              <a:rPr lang="es-ES" sz="1400" dirty="0" err="1" smtClean="0"/>
              <a:t>token</a:t>
            </a:r>
            <a:r>
              <a:rPr lang="es-ES" sz="1400" dirty="0" smtClean="0"/>
              <a:t> y se envía al cliente</a:t>
            </a:r>
            <a:endParaRPr lang="es-ES" sz="1400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1043608" y="3717032"/>
            <a:ext cx="42484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899592" y="3356992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3. Llamadas a recursos, enviando </a:t>
            </a:r>
            <a:r>
              <a:rPr lang="es-ES" sz="1400" dirty="0" err="1" smtClean="0"/>
              <a:t>token</a:t>
            </a:r>
            <a:r>
              <a:rPr lang="es-ES" sz="1400" dirty="0" smtClean="0"/>
              <a:t> en la cabecera</a:t>
            </a:r>
            <a:endParaRPr lang="es-ES" sz="1400" dirty="0"/>
          </a:p>
        </p:txBody>
      </p:sp>
      <p:cxnSp>
        <p:nvCxnSpPr>
          <p:cNvPr id="16" name="15 Conector recto de flecha"/>
          <p:cNvCxnSpPr/>
          <p:nvPr/>
        </p:nvCxnSpPr>
        <p:spPr>
          <a:xfrm flipH="1">
            <a:off x="899592" y="4509120"/>
            <a:ext cx="43924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99592" y="4149080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4. Servicio lee </a:t>
            </a:r>
            <a:r>
              <a:rPr lang="es-ES" sz="1400" dirty="0" err="1" smtClean="0"/>
              <a:t>token</a:t>
            </a:r>
            <a:r>
              <a:rPr lang="es-ES" sz="1400" dirty="0" smtClean="0"/>
              <a:t>, identifica usuario y lo autoriza a acceder al recurso</a:t>
            </a:r>
            <a:endParaRPr lang="es-ES" sz="1400" dirty="0"/>
          </a:p>
        </p:txBody>
      </p:sp>
      <p:sp>
        <p:nvSpPr>
          <p:cNvPr id="15" name="14 Elipse"/>
          <p:cNvSpPr/>
          <p:nvPr/>
        </p:nvSpPr>
        <p:spPr>
          <a:xfrm>
            <a:off x="3347864" y="188640"/>
            <a:ext cx="187220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3563888" y="26064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 </a:t>
            </a:r>
            <a:r>
              <a:rPr lang="es-ES" dirty="0" smtClean="0"/>
              <a:t>cliente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2555776" y="1340768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2843808" y="14127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 </a:t>
            </a:r>
            <a:r>
              <a:rPr lang="es-ES" dirty="0" err="1" smtClean="0"/>
              <a:t>front</a:t>
            </a:r>
            <a:endParaRPr lang="es-ES" dirty="0"/>
          </a:p>
        </p:txBody>
      </p:sp>
      <p:cxnSp>
        <p:nvCxnSpPr>
          <p:cNvPr id="22" name="21 Conector recto de flecha"/>
          <p:cNvCxnSpPr>
            <a:endCxn id="2" idx="0"/>
          </p:cNvCxnSpPr>
          <p:nvPr/>
        </p:nvCxnSpPr>
        <p:spPr>
          <a:xfrm>
            <a:off x="5220072" y="764704"/>
            <a:ext cx="147616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9" idx="3"/>
          </p:cNvCxnSpPr>
          <p:nvPr/>
        </p:nvCxnSpPr>
        <p:spPr>
          <a:xfrm>
            <a:off x="5148064" y="1628800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411760" y="2636912"/>
            <a:ext cx="496855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>
            <a:stCxn id="3" idx="0"/>
            <a:endCxn id="3" idx="2"/>
          </p:cNvCxnSpPr>
          <p:nvPr/>
        </p:nvCxnSpPr>
        <p:spPr>
          <a:xfrm>
            <a:off x="4896036" y="2636912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55776" y="2204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64088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499992" y="4725144"/>
            <a:ext cx="86409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572000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2771800" y="3140968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987824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5220072" y="2852936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436096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5220072" y="3429000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436096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6" name="15 Cilindro"/>
          <p:cNvSpPr/>
          <p:nvPr/>
        </p:nvSpPr>
        <p:spPr>
          <a:xfrm>
            <a:off x="8172400" y="2996952"/>
            <a:ext cx="792088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0" y="2924944"/>
            <a:ext cx="9716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79512" y="24928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Front</a:t>
            </a:r>
            <a:endParaRPr lang="es-ES" dirty="0"/>
          </a:p>
        </p:txBody>
      </p:sp>
      <p:sp>
        <p:nvSpPr>
          <p:cNvPr id="19" name="18 Forma libre"/>
          <p:cNvSpPr/>
          <p:nvPr/>
        </p:nvSpPr>
        <p:spPr>
          <a:xfrm>
            <a:off x="1000664" y="2917167"/>
            <a:ext cx="1397479" cy="317739"/>
          </a:xfrm>
          <a:custGeom>
            <a:avLst/>
            <a:gdLst>
              <a:gd name="connsiteX0" fmla="*/ 0 w 1397479"/>
              <a:gd name="connsiteY0" fmla="*/ 317739 h 317739"/>
              <a:gd name="connsiteX1" fmla="*/ 569344 w 1397479"/>
              <a:gd name="connsiteY1" fmla="*/ 24441 h 317739"/>
              <a:gd name="connsiteX2" fmla="*/ 1397479 w 1397479"/>
              <a:gd name="connsiteY2" fmla="*/ 171090 h 3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479" h="317739">
                <a:moveTo>
                  <a:pt x="0" y="317739"/>
                </a:moveTo>
                <a:cubicBezTo>
                  <a:pt x="168215" y="183311"/>
                  <a:pt x="336431" y="48883"/>
                  <a:pt x="569344" y="24441"/>
                </a:cubicBezTo>
                <a:cubicBezTo>
                  <a:pt x="802257" y="0"/>
                  <a:pt x="1099868" y="85545"/>
                  <a:pt x="1397479" y="17109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orma libre"/>
          <p:cNvSpPr/>
          <p:nvPr/>
        </p:nvSpPr>
        <p:spPr>
          <a:xfrm>
            <a:off x="983411" y="3528204"/>
            <a:ext cx="1449238" cy="234351"/>
          </a:xfrm>
          <a:custGeom>
            <a:avLst/>
            <a:gdLst>
              <a:gd name="connsiteX0" fmla="*/ 1449238 w 1449238"/>
              <a:gd name="connsiteY0" fmla="*/ 8626 h 234351"/>
              <a:gd name="connsiteX1" fmla="*/ 724619 w 1449238"/>
              <a:gd name="connsiteY1" fmla="*/ 232913 h 234351"/>
              <a:gd name="connsiteX2" fmla="*/ 0 w 1449238"/>
              <a:gd name="connsiteY2" fmla="*/ 0 h 23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238" h="234351">
                <a:moveTo>
                  <a:pt x="1449238" y="8626"/>
                </a:moveTo>
                <a:cubicBezTo>
                  <a:pt x="1207698" y="121488"/>
                  <a:pt x="966159" y="234351"/>
                  <a:pt x="724619" y="232913"/>
                </a:cubicBezTo>
                <a:cubicBezTo>
                  <a:pt x="483079" y="231475"/>
                  <a:pt x="241539" y="11573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259632" y="32129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7020272" y="33569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5486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Códigos de estado HTTP</a:t>
            </a:r>
            <a:endParaRPr lang="es-ES" dirty="0"/>
          </a:p>
        </p:txBody>
      </p:sp>
      <p:sp>
        <p:nvSpPr>
          <p:cNvPr id="3" name="2 Elipse"/>
          <p:cNvSpPr/>
          <p:nvPr/>
        </p:nvSpPr>
        <p:spPr>
          <a:xfrm>
            <a:off x="4427984" y="2492896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076056" y="285293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backend</a:t>
            </a:r>
            <a:endParaRPr lang="es-ES" sz="2800" dirty="0"/>
          </a:p>
        </p:txBody>
      </p:sp>
      <p:sp>
        <p:nvSpPr>
          <p:cNvPr id="5" name="4 Forma libre"/>
          <p:cNvSpPr/>
          <p:nvPr/>
        </p:nvSpPr>
        <p:spPr>
          <a:xfrm>
            <a:off x="931653" y="2175294"/>
            <a:ext cx="3493698" cy="774940"/>
          </a:xfrm>
          <a:custGeom>
            <a:avLst/>
            <a:gdLst>
              <a:gd name="connsiteX0" fmla="*/ 0 w 3493698"/>
              <a:gd name="connsiteY0" fmla="*/ 680049 h 774940"/>
              <a:gd name="connsiteX1" fmla="*/ 1535502 w 3493698"/>
              <a:gd name="connsiteY1" fmla="*/ 15815 h 774940"/>
              <a:gd name="connsiteX2" fmla="*/ 3493698 w 3493698"/>
              <a:gd name="connsiteY2" fmla="*/ 774940 h 77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3698" h="774940">
                <a:moveTo>
                  <a:pt x="0" y="680049"/>
                </a:moveTo>
                <a:cubicBezTo>
                  <a:pt x="476609" y="340024"/>
                  <a:pt x="953219" y="0"/>
                  <a:pt x="1535502" y="15815"/>
                </a:cubicBezTo>
                <a:cubicBezTo>
                  <a:pt x="2117785" y="31630"/>
                  <a:pt x="2805741" y="403285"/>
                  <a:pt x="3493698" y="77494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orma libre"/>
          <p:cNvSpPr/>
          <p:nvPr/>
        </p:nvSpPr>
        <p:spPr>
          <a:xfrm>
            <a:off x="1078302" y="3519577"/>
            <a:ext cx="3502324" cy="737559"/>
          </a:xfrm>
          <a:custGeom>
            <a:avLst/>
            <a:gdLst>
              <a:gd name="connsiteX0" fmla="*/ 3502324 w 3502324"/>
              <a:gd name="connsiteY0" fmla="*/ 0 h 737559"/>
              <a:gd name="connsiteX1" fmla="*/ 1768415 w 3502324"/>
              <a:gd name="connsiteY1" fmla="*/ 698740 h 737559"/>
              <a:gd name="connsiteX2" fmla="*/ 0 w 3502324"/>
              <a:gd name="connsiteY2" fmla="*/ 232914 h 73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2324" h="737559">
                <a:moveTo>
                  <a:pt x="3502324" y="0"/>
                </a:moveTo>
                <a:cubicBezTo>
                  <a:pt x="2927230" y="329960"/>
                  <a:pt x="2352136" y="659921"/>
                  <a:pt x="1768415" y="698740"/>
                </a:cubicBezTo>
                <a:cubicBezTo>
                  <a:pt x="1184694" y="737559"/>
                  <a:pt x="592347" y="485236"/>
                  <a:pt x="0" y="2329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71600" y="4581128"/>
            <a:ext cx="52565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"/>
          <p:cNvCxnSpPr/>
          <p:nvPr/>
        </p:nvCxnSpPr>
        <p:spPr>
          <a:xfrm>
            <a:off x="2627784" y="45811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347864" y="46531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46531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 estado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backend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98884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20811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src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9969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30892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controller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627784" y="47971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823556" y="48894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263691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67744" y="51211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33209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48064" y="48691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clase por tabla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service</a:t>
            </a:r>
            <a:r>
              <a:rPr lang="es-ES" dirty="0" smtClean="0"/>
              <a:t> por cada clase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220072" y="306896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controller</a:t>
            </a:r>
            <a:r>
              <a:rPr lang="es-ES" dirty="0" smtClean="0"/>
              <a:t> por funcionalidad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front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26876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136102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app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27687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236913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componentes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576028" y="564099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771800" y="573325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191683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15988" y="5965032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260090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Tarjeta"/>
          <p:cNvSpPr/>
          <p:nvPr/>
        </p:nvSpPr>
        <p:spPr>
          <a:xfrm>
            <a:off x="4139952" y="3068960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4499992" y="30689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27" name="26 Tarjeta"/>
          <p:cNvSpPr/>
          <p:nvPr/>
        </p:nvSpPr>
        <p:spPr>
          <a:xfrm>
            <a:off x="4139952" y="3501008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4427984" y="35010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  <p:sp>
        <p:nvSpPr>
          <p:cNvPr id="29" name="28 Tarjeta"/>
          <p:cNvSpPr/>
          <p:nvPr/>
        </p:nvSpPr>
        <p:spPr>
          <a:xfrm>
            <a:off x="4211960" y="4653136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4572000" y="46531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31" name="30 Tarjeta"/>
          <p:cNvSpPr/>
          <p:nvPr/>
        </p:nvSpPr>
        <p:spPr>
          <a:xfrm>
            <a:off x="4211960" y="5085184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4499992" y="50851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63888" y="1844824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851920" y="21328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</a:t>
            </a:r>
            <a:r>
              <a:rPr lang="es-ES" dirty="0" err="1" smtClean="0"/>
              <a:t>paises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6372200" y="980728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372200" y="12687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rescountries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3356992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971600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front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835696" y="2564904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2" idx="3"/>
            <a:endCxn id="6" idx="7"/>
          </p:cNvCxnSpPr>
          <p:nvPr/>
        </p:nvCxnSpPr>
        <p:spPr>
          <a:xfrm flipH="1">
            <a:off x="1974284" y="2705302"/>
            <a:ext cx="1811056" cy="79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5" idx="1"/>
          </p:cNvCxnSpPr>
          <p:nvPr/>
        </p:nvCxnSpPr>
        <p:spPr>
          <a:xfrm flipV="1">
            <a:off x="4716016" y="1453426"/>
            <a:ext cx="1656184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5004048" y="1700808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3563888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3000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9582"/>
            <a:ext cx="6086251" cy="318766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971600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259632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Alumno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5580112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868144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699792" y="1916832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2627784" y="2564904"/>
            <a:ext cx="30243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771800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076056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076056" y="227687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771800" y="220486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4" name="13 Rectángulo"/>
          <p:cNvSpPr/>
          <p:nvPr/>
        </p:nvSpPr>
        <p:spPr>
          <a:xfrm>
            <a:off x="2699792" y="4365104"/>
            <a:ext cx="266429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987824" y="39330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matriculas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5486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DTOs</a:t>
            </a:r>
            <a:endParaRPr lang="es-ES" sz="2800" dirty="0"/>
          </a:p>
        </p:txBody>
      </p:sp>
      <p:sp>
        <p:nvSpPr>
          <p:cNvPr id="3" name="2 Rectángulo"/>
          <p:cNvSpPr/>
          <p:nvPr/>
        </p:nvSpPr>
        <p:spPr>
          <a:xfrm>
            <a:off x="467544" y="1916832"/>
            <a:ext cx="669674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 </a:t>
            </a:r>
            <a:endParaRPr lang="es-ES" dirty="0"/>
          </a:p>
        </p:txBody>
      </p:sp>
      <p:sp>
        <p:nvSpPr>
          <p:cNvPr id="5" name="4 Disco magnético"/>
          <p:cNvSpPr/>
          <p:nvPr/>
        </p:nvSpPr>
        <p:spPr>
          <a:xfrm>
            <a:off x="7812360" y="2780928"/>
            <a:ext cx="936104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522007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558011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repository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305983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41987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755576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cxnSp>
        <p:nvCxnSpPr>
          <p:cNvPr id="13" name="12 Conector recto de flecha"/>
          <p:cNvCxnSpPr>
            <a:stCxn id="8" idx="3"/>
            <a:endCxn id="6" idx="1"/>
          </p:cNvCxnSpPr>
          <p:nvPr/>
        </p:nvCxnSpPr>
        <p:spPr>
          <a:xfrm>
            <a:off x="4716016" y="3032956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572000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entidades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483768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179512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504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195736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DTOs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440</Words>
  <Application>Microsoft Office PowerPoint</Application>
  <PresentationFormat>Presentación en pantalla (4:3)</PresentationFormat>
  <Paragraphs>96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12</cp:revision>
  <dcterms:created xsi:type="dcterms:W3CDTF">2025-05-20T07:46:52Z</dcterms:created>
  <dcterms:modified xsi:type="dcterms:W3CDTF">2025-06-12T08:12:01Z</dcterms:modified>
</cp:coreProperties>
</file>