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80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86450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r>
              <a:rPr lang="en"/>
              <a:t>Automatic Smear Detection</a:t>
            </a:r>
          </a:p>
        </p:txBody>
      </p:sp>
      <p:sp>
        <p:nvSpPr>
          <p:cNvPr id="60" name="Shape 60"/>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r>
              <a:rPr lang="en" sz="2400"/>
              <a:t>Amar Shah, Randall Harris, Sonia Nigam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216425"/>
            <a:ext cx="8520600" cy="572700"/>
          </a:xfrm>
          <a:prstGeom prst="rect">
            <a:avLst/>
          </a:prstGeom>
        </p:spPr>
        <p:txBody>
          <a:bodyPr lIns="91425" tIns="91425" rIns="91425" bIns="91425" anchor="t" anchorCtr="0">
            <a:noAutofit/>
          </a:bodyPr>
          <a:lstStyle/>
          <a:p>
            <a:pPr lvl="0">
              <a:spcBef>
                <a:spcPts val="0"/>
              </a:spcBef>
              <a:buNone/>
            </a:pPr>
            <a:r>
              <a:rPr lang="en"/>
              <a:t>Process: First Step - Canny Edge</a:t>
            </a:r>
          </a:p>
        </p:txBody>
      </p:sp>
      <p:sp>
        <p:nvSpPr>
          <p:cNvPr id="66" name="Shape 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120000"/>
              </a:lnSpc>
              <a:spcBef>
                <a:spcPts val="0"/>
              </a:spcBef>
              <a:buFont typeface="Arial"/>
              <a:buChar char="•"/>
            </a:pPr>
            <a:r>
              <a:rPr lang="en" dirty="0"/>
              <a:t>Our first step was to find the edges for each picture we selected.</a:t>
            </a:r>
          </a:p>
          <a:p>
            <a:pPr marL="514350" lvl="0" indent="-285750" rtl="0">
              <a:lnSpc>
                <a:spcPct val="120000"/>
              </a:lnSpc>
              <a:spcBef>
                <a:spcPts val="0"/>
              </a:spcBef>
              <a:buFont typeface="Arial"/>
              <a:buChar char="•"/>
            </a:pPr>
            <a:r>
              <a:rPr lang="en" dirty="0"/>
              <a:t>Canny - The function takes in a color image and two threshold values and returns your image in black and white with outlined edges (Intermediate).</a:t>
            </a:r>
          </a:p>
          <a:p>
            <a:pPr marL="514350" lvl="0" indent="-285750">
              <a:lnSpc>
                <a:spcPct val="120000"/>
              </a:lnSpc>
              <a:spcBef>
                <a:spcPts val="0"/>
              </a:spcBef>
              <a:buFont typeface="Arial"/>
              <a:buChar char="•"/>
            </a:pPr>
            <a:r>
              <a:rPr lang="en" dirty="0"/>
              <a:t>The max and min threshold values are used for finding initial segments of strong edges and edge linking, respectively. We realized that smaller values would increase the precision of outlining solely the mask. We decided 50 and 135 produced the best outcome.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216425"/>
            <a:ext cx="8520600" cy="572700"/>
          </a:xfrm>
          <a:prstGeom prst="rect">
            <a:avLst/>
          </a:prstGeom>
        </p:spPr>
        <p:txBody>
          <a:bodyPr lIns="91425" tIns="91425" rIns="91425" bIns="91425" anchor="t" anchorCtr="0">
            <a:noAutofit/>
          </a:bodyPr>
          <a:lstStyle/>
          <a:p>
            <a:pPr lvl="0">
              <a:spcBef>
                <a:spcPts val="0"/>
              </a:spcBef>
              <a:buNone/>
            </a:pPr>
            <a:r>
              <a:rPr lang="en"/>
              <a:t>Intermediate Results</a:t>
            </a:r>
          </a:p>
        </p:txBody>
      </p:sp>
      <p:pic>
        <p:nvPicPr>
          <p:cNvPr id="72" name="Shape 72"/>
          <p:cNvPicPr preferRelativeResize="0"/>
          <p:nvPr/>
        </p:nvPicPr>
        <p:blipFill>
          <a:blip r:embed="rId3">
            <a:alphaModFix/>
          </a:blip>
          <a:stretch>
            <a:fillRect/>
          </a:stretch>
        </p:blipFill>
        <p:spPr>
          <a:xfrm>
            <a:off x="580475" y="948550"/>
            <a:ext cx="1745825" cy="1817674"/>
          </a:xfrm>
          <a:prstGeom prst="rect">
            <a:avLst/>
          </a:prstGeom>
          <a:noFill/>
          <a:ln>
            <a:noFill/>
          </a:ln>
        </p:spPr>
      </p:pic>
      <p:pic>
        <p:nvPicPr>
          <p:cNvPr id="73" name="Shape 73"/>
          <p:cNvPicPr preferRelativeResize="0"/>
          <p:nvPr/>
        </p:nvPicPr>
        <p:blipFill>
          <a:blip r:embed="rId4">
            <a:alphaModFix/>
          </a:blip>
          <a:stretch>
            <a:fillRect/>
          </a:stretch>
        </p:blipFill>
        <p:spPr>
          <a:xfrm>
            <a:off x="3493790" y="972799"/>
            <a:ext cx="1700409" cy="1817674"/>
          </a:xfrm>
          <a:prstGeom prst="rect">
            <a:avLst/>
          </a:prstGeom>
          <a:noFill/>
          <a:ln>
            <a:noFill/>
          </a:ln>
        </p:spPr>
      </p:pic>
      <p:pic>
        <p:nvPicPr>
          <p:cNvPr id="74" name="Shape 74"/>
          <p:cNvPicPr preferRelativeResize="0"/>
          <p:nvPr/>
        </p:nvPicPr>
        <p:blipFill>
          <a:blip r:embed="rId5">
            <a:alphaModFix/>
          </a:blip>
          <a:stretch>
            <a:fillRect/>
          </a:stretch>
        </p:blipFill>
        <p:spPr>
          <a:xfrm>
            <a:off x="6371824" y="959575"/>
            <a:ext cx="1700400" cy="1780934"/>
          </a:xfrm>
          <a:prstGeom prst="rect">
            <a:avLst/>
          </a:prstGeom>
          <a:noFill/>
          <a:ln>
            <a:noFill/>
          </a:ln>
        </p:spPr>
      </p:pic>
      <p:pic>
        <p:nvPicPr>
          <p:cNvPr id="75" name="Shape 75"/>
          <p:cNvPicPr preferRelativeResize="0"/>
          <p:nvPr/>
        </p:nvPicPr>
        <p:blipFill>
          <a:blip r:embed="rId6">
            <a:alphaModFix/>
          </a:blip>
          <a:stretch>
            <a:fillRect/>
          </a:stretch>
        </p:blipFill>
        <p:spPr>
          <a:xfrm>
            <a:off x="2081323" y="3027370"/>
            <a:ext cx="1615725" cy="1751403"/>
          </a:xfrm>
          <a:prstGeom prst="rect">
            <a:avLst/>
          </a:prstGeom>
          <a:noFill/>
          <a:ln>
            <a:noFill/>
          </a:ln>
        </p:spPr>
      </p:pic>
      <p:pic>
        <p:nvPicPr>
          <p:cNvPr id="76" name="Shape 76"/>
          <p:cNvPicPr preferRelativeResize="0"/>
          <p:nvPr/>
        </p:nvPicPr>
        <p:blipFill>
          <a:blip r:embed="rId7">
            <a:alphaModFix/>
          </a:blip>
          <a:stretch>
            <a:fillRect/>
          </a:stretch>
        </p:blipFill>
        <p:spPr>
          <a:xfrm>
            <a:off x="4900649" y="2995895"/>
            <a:ext cx="1745824" cy="1782871"/>
          </a:xfrm>
          <a:prstGeom prst="rect">
            <a:avLst/>
          </a:prstGeom>
          <a:noFill/>
          <a:ln>
            <a:noFill/>
          </a:ln>
        </p:spPr>
      </p:pic>
      <p:sp>
        <p:nvSpPr>
          <p:cNvPr id="77" name="Shape 77"/>
          <p:cNvSpPr txBox="1"/>
          <p:nvPr/>
        </p:nvSpPr>
        <p:spPr>
          <a:xfrm>
            <a:off x="1051849" y="2724600"/>
            <a:ext cx="756599" cy="410700"/>
          </a:xfrm>
          <a:prstGeom prst="rect">
            <a:avLst/>
          </a:prstGeom>
          <a:noFill/>
          <a:ln>
            <a:noFill/>
          </a:ln>
        </p:spPr>
        <p:txBody>
          <a:bodyPr lIns="91425" tIns="91425" rIns="91425" bIns="91425" anchor="t" anchorCtr="0">
            <a:noAutofit/>
          </a:bodyPr>
          <a:lstStyle/>
          <a:p>
            <a:pPr lvl="0" algn="ctr">
              <a:spcBef>
                <a:spcPts val="0"/>
              </a:spcBef>
              <a:buNone/>
            </a:pPr>
            <a:r>
              <a:rPr lang="en" sz="1000">
                <a:solidFill>
                  <a:schemeClr val="dk1"/>
                </a:solidFill>
              </a:rPr>
              <a:t>camera 0</a:t>
            </a:r>
          </a:p>
        </p:txBody>
      </p:sp>
      <p:sp>
        <p:nvSpPr>
          <p:cNvPr id="78" name="Shape 78"/>
          <p:cNvSpPr txBox="1"/>
          <p:nvPr/>
        </p:nvSpPr>
        <p:spPr>
          <a:xfrm>
            <a:off x="5329749" y="4777675"/>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5</a:t>
            </a:r>
          </a:p>
        </p:txBody>
      </p:sp>
      <p:sp>
        <p:nvSpPr>
          <p:cNvPr id="79" name="Shape 79"/>
          <p:cNvSpPr txBox="1"/>
          <p:nvPr/>
        </p:nvSpPr>
        <p:spPr>
          <a:xfrm>
            <a:off x="2510887" y="4777675"/>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3</a:t>
            </a:r>
          </a:p>
        </p:txBody>
      </p:sp>
      <p:sp>
        <p:nvSpPr>
          <p:cNvPr id="80" name="Shape 80"/>
          <p:cNvSpPr txBox="1"/>
          <p:nvPr/>
        </p:nvSpPr>
        <p:spPr>
          <a:xfrm>
            <a:off x="6879549" y="2740500"/>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2</a:t>
            </a:r>
          </a:p>
        </p:txBody>
      </p:sp>
      <p:sp>
        <p:nvSpPr>
          <p:cNvPr id="81" name="Shape 81"/>
          <p:cNvSpPr txBox="1"/>
          <p:nvPr/>
        </p:nvSpPr>
        <p:spPr>
          <a:xfrm>
            <a:off x="3970762" y="2717051"/>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216425"/>
            <a:ext cx="8520600" cy="572700"/>
          </a:xfrm>
          <a:prstGeom prst="rect">
            <a:avLst/>
          </a:prstGeom>
        </p:spPr>
        <p:txBody>
          <a:bodyPr lIns="91425" tIns="91425" rIns="91425" bIns="91425" anchor="t" anchorCtr="0">
            <a:noAutofit/>
          </a:bodyPr>
          <a:lstStyle/>
          <a:p>
            <a:pPr lvl="0" rtl="0">
              <a:spcBef>
                <a:spcPts val="0"/>
              </a:spcBef>
              <a:buNone/>
            </a:pPr>
            <a:r>
              <a:rPr lang="en"/>
              <a:t>Process: Middle Step - Gaussian Filter/Median Blur</a:t>
            </a:r>
          </a:p>
        </p:txBody>
      </p:sp>
      <p:sp>
        <p:nvSpPr>
          <p:cNvPr id="87" name="Shape 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120000"/>
              </a:lnSpc>
              <a:spcBef>
                <a:spcPts val="0"/>
              </a:spcBef>
              <a:buFont typeface="Arial"/>
              <a:buChar char="•"/>
            </a:pPr>
            <a:r>
              <a:rPr lang="en" dirty="0"/>
              <a:t>Median Blur - This function smoothes out an image using the median filter with a k*k aperture. Each channel of a multi-channel image is processed independently. </a:t>
            </a:r>
          </a:p>
          <a:p>
            <a:pPr marL="514350" lvl="0" indent="-285750" rtl="0">
              <a:lnSpc>
                <a:spcPct val="120000"/>
              </a:lnSpc>
              <a:spcBef>
                <a:spcPts val="0"/>
              </a:spcBef>
              <a:buFont typeface="Arial"/>
              <a:buChar char="•"/>
            </a:pPr>
            <a:r>
              <a:rPr lang="en" dirty="0"/>
              <a:t>Gaussian Filter - A type of Smoothing Filter. This function applies a filter to an image based on certain weights according to the Gaussian distribution. </a:t>
            </a:r>
          </a:p>
          <a:p>
            <a:pPr marL="514350" lvl="0" indent="-285750" rtl="0">
              <a:lnSpc>
                <a:spcPct val="120000"/>
              </a:lnSpc>
              <a:spcBef>
                <a:spcPts val="0"/>
              </a:spcBef>
              <a:buFont typeface="Arial"/>
              <a:buChar char="•"/>
            </a:pPr>
            <a:r>
              <a:rPr lang="en" dirty="0"/>
              <a:t>The purpose of the Gaussian Filter and Median Blur Filter was to essentially smooth the image out. By accounting for noise, our final step was more effective in discerning the smears.</a:t>
            </a:r>
          </a:p>
          <a:p>
            <a:pPr lvl="0" rtl="0">
              <a:lnSpc>
                <a:spcPct val="150000"/>
              </a:lnSpc>
              <a:spcBef>
                <a:spcPts val="0"/>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16425"/>
            <a:ext cx="8520600" cy="572700"/>
          </a:xfrm>
          <a:prstGeom prst="rect">
            <a:avLst/>
          </a:prstGeom>
        </p:spPr>
        <p:txBody>
          <a:bodyPr lIns="91425" tIns="91425" rIns="91425" bIns="91425" anchor="t" anchorCtr="0">
            <a:noAutofit/>
          </a:bodyPr>
          <a:lstStyle/>
          <a:p>
            <a:pPr lvl="0" rtl="0">
              <a:spcBef>
                <a:spcPts val="0"/>
              </a:spcBef>
              <a:buNone/>
            </a:pPr>
            <a:r>
              <a:rPr lang="en"/>
              <a:t>Process: Final Step - Binary Image Thresholding</a:t>
            </a:r>
          </a:p>
        </p:txBody>
      </p:sp>
      <p:sp>
        <p:nvSpPr>
          <p:cNvPr id="93" name="Shape 9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lnSpc>
                <a:spcPct val="120000"/>
              </a:lnSpc>
              <a:spcBef>
                <a:spcPts val="0"/>
              </a:spcBef>
              <a:buFont typeface="Arial"/>
              <a:buChar char="•"/>
            </a:pPr>
            <a:r>
              <a:rPr lang="en" dirty="0"/>
              <a:t>The final step in our process was to implement Binary Image Thresholding to transform the mask into an opaque black and white image. </a:t>
            </a:r>
          </a:p>
          <a:p>
            <a:pPr marL="514350" lvl="0" indent="-285750">
              <a:lnSpc>
                <a:spcPct val="120000"/>
              </a:lnSpc>
              <a:spcBef>
                <a:spcPts val="0"/>
              </a:spcBef>
              <a:buFont typeface="Arial"/>
              <a:buChar char="•"/>
            </a:pPr>
            <a:r>
              <a:rPr lang="en" dirty="0"/>
              <a:t>If the pixel value within the image was greater than 1 (our threshold), then the value would be reassigned as white.  If not, the value would be reassigned as black. </a:t>
            </a:r>
          </a:p>
          <a:p>
            <a:pPr marL="514350" lvl="0" indent="-285750" rtl="0">
              <a:lnSpc>
                <a:spcPct val="120000"/>
              </a:lnSpc>
              <a:spcBef>
                <a:spcPts val="0"/>
              </a:spcBef>
              <a:buFont typeface="Arial"/>
              <a:buChar char="•"/>
            </a:pPr>
            <a:r>
              <a:rPr lang="en" dirty="0"/>
              <a:t>This ultimately allowed us to output the final image as a version of solid black and white, rather than a collection of concentrated white and black dots, as in our intermediate steps.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216425"/>
            <a:ext cx="8520600" cy="572700"/>
          </a:xfrm>
          <a:prstGeom prst="rect">
            <a:avLst/>
          </a:prstGeom>
        </p:spPr>
        <p:txBody>
          <a:bodyPr lIns="91425" tIns="91425" rIns="91425" bIns="91425" anchor="t" anchorCtr="0">
            <a:noAutofit/>
          </a:bodyPr>
          <a:lstStyle/>
          <a:p>
            <a:pPr lvl="0" rtl="0">
              <a:spcBef>
                <a:spcPts val="0"/>
              </a:spcBef>
              <a:buNone/>
            </a:pPr>
            <a:r>
              <a:rPr lang="en"/>
              <a:t>Final Results</a:t>
            </a:r>
          </a:p>
        </p:txBody>
      </p:sp>
      <p:sp>
        <p:nvSpPr>
          <p:cNvPr id="99" name="Shape 99"/>
          <p:cNvSpPr txBox="1"/>
          <p:nvPr/>
        </p:nvSpPr>
        <p:spPr>
          <a:xfrm>
            <a:off x="1051849" y="2740500"/>
            <a:ext cx="756599"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0</a:t>
            </a:r>
          </a:p>
        </p:txBody>
      </p:sp>
      <p:sp>
        <p:nvSpPr>
          <p:cNvPr id="100" name="Shape 100"/>
          <p:cNvSpPr txBox="1"/>
          <p:nvPr/>
        </p:nvSpPr>
        <p:spPr>
          <a:xfrm>
            <a:off x="5634549" y="4777675"/>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5</a:t>
            </a:r>
          </a:p>
        </p:txBody>
      </p:sp>
      <p:sp>
        <p:nvSpPr>
          <p:cNvPr id="101" name="Shape 101"/>
          <p:cNvSpPr txBox="1"/>
          <p:nvPr/>
        </p:nvSpPr>
        <p:spPr>
          <a:xfrm>
            <a:off x="2510887" y="4777675"/>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3</a:t>
            </a:r>
          </a:p>
        </p:txBody>
      </p:sp>
      <p:sp>
        <p:nvSpPr>
          <p:cNvPr id="102" name="Shape 102"/>
          <p:cNvSpPr txBox="1"/>
          <p:nvPr/>
        </p:nvSpPr>
        <p:spPr>
          <a:xfrm>
            <a:off x="6879549" y="2692801"/>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2</a:t>
            </a:r>
          </a:p>
        </p:txBody>
      </p:sp>
      <p:sp>
        <p:nvSpPr>
          <p:cNvPr id="103" name="Shape 103"/>
          <p:cNvSpPr txBox="1"/>
          <p:nvPr/>
        </p:nvSpPr>
        <p:spPr>
          <a:xfrm>
            <a:off x="3970762" y="2688550"/>
            <a:ext cx="756600" cy="410700"/>
          </a:xfrm>
          <a:prstGeom prst="rect">
            <a:avLst/>
          </a:prstGeom>
          <a:noFill/>
          <a:ln>
            <a:noFill/>
          </a:ln>
        </p:spPr>
        <p:txBody>
          <a:bodyPr lIns="91425" tIns="91425" rIns="91425" bIns="91425" anchor="t" anchorCtr="0">
            <a:noAutofit/>
          </a:bodyPr>
          <a:lstStyle/>
          <a:p>
            <a:pPr lvl="0" algn="ctr" rtl="0">
              <a:spcBef>
                <a:spcPts val="0"/>
              </a:spcBef>
              <a:buNone/>
            </a:pPr>
            <a:r>
              <a:rPr lang="en" sz="1000">
                <a:solidFill>
                  <a:schemeClr val="dk1"/>
                </a:solidFill>
              </a:rPr>
              <a:t>camera 1</a:t>
            </a:r>
          </a:p>
        </p:txBody>
      </p:sp>
      <p:pic>
        <p:nvPicPr>
          <p:cNvPr id="104" name="Shape 104"/>
          <p:cNvPicPr preferRelativeResize="0"/>
          <p:nvPr/>
        </p:nvPicPr>
        <p:blipFill>
          <a:blip r:embed="rId3">
            <a:alphaModFix/>
          </a:blip>
          <a:stretch>
            <a:fillRect/>
          </a:stretch>
        </p:blipFill>
        <p:spPr>
          <a:xfrm>
            <a:off x="616625" y="820260"/>
            <a:ext cx="1847400" cy="1899538"/>
          </a:xfrm>
          <a:prstGeom prst="rect">
            <a:avLst/>
          </a:prstGeom>
          <a:noFill/>
          <a:ln>
            <a:noFill/>
          </a:ln>
        </p:spPr>
      </p:pic>
      <p:pic>
        <p:nvPicPr>
          <p:cNvPr id="105" name="Shape 105"/>
          <p:cNvPicPr preferRelativeResize="0"/>
          <p:nvPr/>
        </p:nvPicPr>
        <p:blipFill>
          <a:blip r:embed="rId4">
            <a:alphaModFix/>
          </a:blip>
          <a:stretch>
            <a:fillRect/>
          </a:stretch>
        </p:blipFill>
        <p:spPr>
          <a:xfrm>
            <a:off x="3514974" y="801727"/>
            <a:ext cx="1773900" cy="1927774"/>
          </a:xfrm>
          <a:prstGeom prst="rect">
            <a:avLst/>
          </a:prstGeom>
          <a:noFill/>
          <a:ln>
            <a:noFill/>
          </a:ln>
        </p:spPr>
      </p:pic>
      <p:pic>
        <p:nvPicPr>
          <p:cNvPr id="106" name="Shape 106"/>
          <p:cNvPicPr preferRelativeResize="0"/>
          <p:nvPr/>
        </p:nvPicPr>
        <p:blipFill>
          <a:blip r:embed="rId5">
            <a:alphaModFix/>
          </a:blip>
          <a:stretch>
            <a:fillRect/>
          </a:stretch>
        </p:blipFill>
        <p:spPr>
          <a:xfrm>
            <a:off x="6478368" y="915374"/>
            <a:ext cx="1698680" cy="1796599"/>
          </a:xfrm>
          <a:prstGeom prst="rect">
            <a:avLst/>
          </a:prstGeom>
          <a:noFill/>
          <a:ln>
            <a:noFill/>
          </a:ln>
        </p:spPr>
      </p:pic>
      <p:pic>
        <p:nvPicPr>
          <p:cNvPr id="107" name="Shape 107"/>
          <p:cNvPicPr preferRelativeResize="0"/>
          <p:nvPr/>
        </p:nvPicPr>
        <p:blipFill>
          <a:blip r:embed="rId6">
            <a:alphaModFix/>
          </a:blip>
          <a:stretch>
            <a:fillRect/>
          </a:stretch>
        </p:blipFill>
        <p:spPr>
          <a:xfrm>
            <a:off x="2132700" y="3023357"/>
            <a:ext cx="1725250" cy="1796594"/>
          </a:xfrm>
          <a:prstGeom prst="rect">
            <a:avLst/>
          </a:prstGeom>
          <a:noFill/>
          <a:ln>
            <a:noFill/>
          </a:ln>
        </p:spPr>
      </p:pic>
      <p:pic>
        <p:nvPicPr>
          <p:cNvPr id="108" name="Shape 108"/>
          <p:cNvPicPr preferRelativeResize="0"/>
          <p:nvPr/>
        </p:nvPicPr>
        <p:blipFill>
          <a:blip r:embed="rId7">
            <a:alphaModFix/>
          </a:blip>
          <a:stretch>
            <a:fillRect/>
          </a:stretch>
        </p:blipFill>
        <p:spPr>
          <a:xfrm>
            <a:off x="5094793" y="3005076"/>
            <a:ext cx="1773907" cy="18247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Words>
  <Application>Microsoft Macintosh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Average</vt:lpstr>
      <vt:lpstr>Oswald</vt:lpstr>
      <vt:lpstr>slate</vt:lpstr>
      <vt:lpstr>Automatic Smear Detection</vt:lpstr>
      <vt:lpstr>Process: First Step - Canny Edge</vt:lpstr>
      <vt:lpstr>Intermediate Results</vt:lpstr>
      <vt:lpstr>Process: Middle Step - Gaussian Filter/Median Blur</vt:lpstr>
      <vt:lpstr>Process: Final Step - Binary Image Thresholding</vt:lpstr>
      <vt:lpstr>Final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Smear Detection</dc:title>
  <cp:lastModifiedBy>Randall Harris</cp:lastModifiedBy>
  <cp:revision>1</cp:revision>
  <dcterms:modified xsi:type="dcterms:W3CDTF">2017-02-07T18:34:43Z</dcterms:modified>
</cp:coreProperties>
</file>