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20"/>
  </p:notesMasterIdLst>
  <p:sldIdLst>
    <p:sldId id="3825" r:id="rId5"/>
    <p:sldId id="3830" r:id="rId6"/>
    <p:sldId id="3826" r:id="rId7"/>
    <p:sldId id="3839" r:id="rId8"/>
    <p:sldId id="3791" r:id="rId9"/>
    <p:sldId id="3794" r:id="rId10"/>
    <p:sldId id="3792" r:id="rId11"/>
    <p:sldId id="3838" r:id="rId12"/>
    <p:sldId id="3841" r:id="rId13"/>
    <p:sldId id="3831" r:id="rId14"/>
    <p:sldId id="3835" r:id="rId15"/>
    <p:sldId id="3832" r:id="rId16"/>
    <p:sldId id="3837" r:id="rId17"/>
    <p:sldId id="3833" r:id="rId18"/>
    <p:sldId id="383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9462E1-0A8E-4786-92DD-8E11549DD259}" vWet="2" dt="2022-11-17T02:34:49.735"/>
    <p1510:client id="{7E231C67-F4D4-4490-B43B-3925B22CE1D5}" v="953" dt="2022-11-17T05:30:01.449"/>
    <p1510:client id="{8917C5AA-023F-A441-ABD0-06465F64A4C8}" v="726" dt="2022-11-17T05:11:27.275"/>
    <p1510:client id="{B08F8BF8-FACC-4723-BBDB-F6CBA7C53DDC}" v="35" dt="2022-11-17T02:00:53.104"/>
    <p1510:client id="{FCA8F606-2C90-4FB5-92A1-5D06FA2337F0}" v="63" dt="2022-11-17T04:56:31.1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84" y="48"/>
      </p:cViewPr>
      <p:guideLst>
        <p:guide orient="horz" pos="1200"/>
        <p:guide orient="horz" pos="3408"/>
        <p:guide pos="6936"/>
        <p:guide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11/16/2022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a univariate analysis of age.</a:t>
            </a:r>
          </a:p>
        </p:txBody>
      </p:sp>
      <p:sp>
        <p:nvSpPr>
          <p:cNvPr id="4" name="Slide Number Placeholder 3"/>
          <p:cNvSpPr>
            <a:spLocks noGrp="1"/>
          </p:cNvSpPr>
          <p:nvPr>
            <p:ph type="sldNum" sz="quarter" idx="5"/>
          </p:nvPr>
        </p:nvSpPr>
        <p:spPr/>
        <p:txBody>
          <a:bodyPr/>
          <a:lstStyle/>
          <a:p>
            <a:fld id="{D40C6A29-4676-420C-BBE3-ACC2B80F64D4}" type="slidenum">
              <a:rPr lang="en-US" smtClean="0"/>
              <a:t>6</a:t>
            </a:fld>
            <a:endParaRPr lang="en-US"/>
          </a:p>
        </p:txBody>
      </p:sp>
    </p:spTree>
    <p:extLst>
      <p:ext uri="{BB962C8B-B14F-4D97-AF65-F5344CB8AC3E}">
        <p14:creationId xmlns:p14="http://schemas.microsoft.com/office/powerpoint/2010/main" val="29587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shows the distribution of the variables job, marital status, education, default, housing and loan.</a:t>
            </a:r>
          </a:p>
        </p:txBody>
      </p:sp>
      <p:sp>
        <p:nvSpPr>
          <p:cNvPr id="4" name="Slide Number Placeholder 3"/>
          <p:cNvSpPr>
            <a:spLocks noGrp="1"/>
          </p:cNvSpPr>
          <p:nvPr>
            <p:ph type="sldNum" sz="quarter" idx="5"/>
          </p:nvPr>
        </p:nvSpPr>
        <p:spPr/>
        <p:txBody>
          <a:bodyPr/>
          <a:lstStyle/>
          <a:p>
            <a:fld id="{D40C6A29-4676-420C-BBE3-ACC2B80F64D4}" type="slidenum">
              <a:rPr lang="en-US" smtClean="0"/>
              <a:t>8</a:t>
            </a:fld>
            <a:endParaRPr lang="en-US"/>
          </a:p>
        </p:txBody>
      </p:sp>
    </p:spTree>
    <p:extLst>
      <p:ext uri="{BB962C8B-B14F-4D97-AF65-F5344CB8AC3E}">
        <p14:creationId xmlns:p14="http://schemas.microsoft.com/office/powerpoint/2010/main" val="603773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Correlation matrix shows that variables job and education may be negatively related to our target variable and higher the education, lesser the chance of the customer availing the term deposit. Also number of employees is may be positively influenced by the number of contacts, number of days since the last promotion and the price index. </a:t>
            </a:r>
          </a:p>
        </p:txBody>
      </p:sp>
      <p:sp>
        <p:nvSpPr>
          <p:cNvPr id="4" name="Slide Number Placeholder 3"/>
          <p:cNvSpPr>
            <a:spLocks noGrp="1"/>
          </p:cNvSpPr>
          <p:nvPr>
            <p:ph type="sldNum" sz="quarter" idx="5"/>
          </p:nvPr>
        </p:nvSpPr>
        <p:spPr/>
        <p:txBody>
          <a:bodyPr/>
          <a:lstStyle/>
          <a:p>
            <a:fld id="{D40C6A29-4676-420C-BBE3-ACC2B80F64D4}" type="slidenum">
              <a:rPr lang="en-US" smtClean="0"/>
              <a:t>9</a:t>
            </a:fld>
            <a:endParaRPr lang="en-US"/>
          </a:p>
        </p:txBody>
      </p:sp>
    </p:spTree>
    <p:extLst>
      <p:ext uri="{BB962C8B-B14F-4D97-AF65-F5344CB8AC3E}">
        <p14:creationId xmlns:p14="http://schemas.microsoft.com/office/powerpoint/2010/main" val="425654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As seen from the feature importance, the month of may is a important factor in determining term deposit conversions.</a:t>
            </a:r>
            <a:br>
              <a:rPr lang="en-US">
                <a:cs typeface="+mn-lt"/>
              </a:rPr>
            </a:br>
            <a:r>
              <a:rPr lang="en-US">
                <a:cs typeface="Calibri"/>
              </a:rPr>
              <a:t>This is followed by the device used by the consumer. The indicator of the consumer having a blue collar job is significant too. This can be used to target certain consumers. </a:t>
            </a:r>
          </a:p>
        </p:txBody>
      </p:sp>
      <p:sp>
        <p:nvSpPr>
          <p:cNvPr id="4" name="Slide Number Placeholder 3"/>
          <p:cNvSpPr>
            <a:spLocks noGrp="1"/>
          </p:cNvSpPr>
          <p:nvPr>
            <p:ph type="sldNum" sz="quarter" idx="5"/>
          </p:nvPr>
        </p:nvSpPr>
        <p:spPr/>
        <p:txBody>
          <a:bodyPr/>
          <a:lstStyle/>
          <a:p>
            <a:fld id="{D40C6A29-4676-420C-BBE3-ACC2B80F64D4}" type="slidenum">
              <a:rPr lang="en-US" smtClean="0"/>
              <a:t>12</a:t>
            </a:fld>
            <a:endParaRPr lang="en-US"/>
          </a:p>
        </p:txBody>
      </p:sp>
    </p:spTree>
    <p:extLst>
      <p:ext uri="{BB962C8B-B14F-4D97-AF65-F5344CB8AC3E}">
        <p14:creationId xmlns:p14="http://schemas.microsoft.com/office/powerpoint/2010/main" val="3275584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4959626" y="2743200"/>
            <a:ext cx="6726406" cy="2386584"/>
          </a:xfrm>
        </p:spPr>
        <p:txBody>
          <a:bodyPr/>
          <a:lstStyle/>
          <a:p>
            <a:r>
              <a:rPr lang="en-US" sz="8000" b="1"/>
              <a:t>BAN 5753 </a:t>
            </a:r>
            <a:br>
              <a:rPr lang="en-US" sz="8000" b="1"/>
            </a:br>
            <a:r>
              <a:rPr lang="en-US" sz="8000" b="1"/>
              <a:t>Mini Project 2</a:t>
            </a:r>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p:txBody>
          <a:bodyPr/>
          <a:lstStyle/>
          <a:p>
            <a:r>
              <a:rPr lang="en-US" b="1">
                <a:solidFill>
                  <a:srgbClr val="FFFFFF"/>
                </a:solidFill>
              </a:rPr>
              <a:t>Team Artemis</a:t>
            </a:r>
            <a:endParaRPr lang="en-US" b="1"/>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6DAA-1ACF-4343-A637-D55C4A5DE05B}"/>
              </a:ext>
            </a:extLst>
          </p:cNvPr>
          <p:cNvSpPr>
            <a:spLocks noGrp="1"/>
          </p:cNvSpPr>
          <p:nvPr>
            <p:ph type="title"/>
          </p:nvPr>
        </p:nvSpPr>
        <p:spPr/>
        <p:txBody>
          <a:bodyPr/>
          <a:lstStyle/>
          <a:p>
            <a:r>
              <a:rPr lang="en-US"/>
              <a:t>Model Preprocessing - Pipeline</a:t>
            </a:r>
          </a:p>
        </p:txBody>
      </p:sp>
      <p:sp>
        <p:nvSpPr>
          <p:cNvPr id="7" name="Slide Number Placeholder 6">
            <a:extLst>
              <a:ext uri="{FF2B5EF4-FFF2-40B4-BE49-F238E27FC236}">
                <a16:creationId xmlns:a16="http://schemas.microsoft.com/office/drawing/2014/main" id="{AB8B6466-CC56-4078-BB0C-7A0D5CB3F0F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323" name="Picture 323" descr="Graphical user interface, application&#10;&#10;Description automatically generated">
            <a:extLst>
              <a:ext uri="{FF2B5EF4-FFF2-40B4-BE49-F238E27FC236}">
                <a16:creationId xmlns:a16="http://schemas.microsoft.com/office/drawing/2014/main" id="{82B116B0-8A80-E8EC-FD34-CB29E7049C70}"/>
              </a:ext>
            </a:extLst>
          </p:cNvPr>
          <p:cNvPicPr>
            <a:picLocks noChangeAspect="1"/>
          </p:cNvPicPr>
          <p:nvPr/>
        </p:nvPicPr>
        <p:blipFill>
          <a:blip r:embed="rId2"/>
          <a:stretch>
            <a:fillRect/>
          </a:stretch>
        </p:blipFill>
        <p:spPr>
          <a:xfrm>
            <a:off x="471054" y="1411519"/>
            <a:ext cx="11263745" cy="4048817"/>
          </a:xfrm>
          <a:prstGeom prst="rect">
            <a:avLst/>
          </a:prstGeom>
        </p:spPr>
      </p:pic>
    </p:spTree>
    <p:extLst>
      <p:ext uri="{BB962C8B-B14F-4D97-AF65-F5344CB8AC3E}">
        <p14:creationId xmlns:p14="http://schemas.microsoft.com/office/powerpoint/2010/main" val="3942647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p:txBody>
          <a:bodyPr/>
          <a:lstStyle/>
          <a:p>
            <a:r>
              <a:rPr lang="en-US"/>
              <a:t>Model Comparison</a:t>
            </a:r>
          </a:p>
        </p:txBody>
      </p:sp>
      <p:graphicFrame>
        <p:nvGraphicFramePr>
          <p:cNvPr id="6" name="Table 7">
            <a:extLst>
              <a:ext uri="{FF2B5EF4-FFF2-40B4-BE49-F238E27FC236}">
                <a16:creationId xmlns:a16="http://schemas.microsoft.com/office/drawing/2014/main" id="{FE03FD29-2ABD-4741-B4AC-4F72BFB14A56}"/>
              </a:ext>
            </a:extLst>
          </p:cNvPr>
          <p:cNvGraphicFramePr>
            <a:graphicFrameLocks noGrp="1"/>
          </p:cNvGraphicFramePr>
          <p:nvPr>
            <p:ph idx="1"/>
            <p:extLst>
              <p:ext uri="{D42A27DB-BD31-4B8C-83A1-F6EECF244321}">
                <p14:modId xmlns:p14="http://schemas.microsoft.com/office/powerpoint/2010/main" val="3132067952"/>
              </p:ext>
            </p:extLst>
          </p:nvPr>
        </p:nvGraphicFramePr>
        <p:xfrm>
          <a:off x="427945" y="1704976"/>
          <a:ext cx="6476437" cy="3505200"/>
        </p:xfrm>
        <a:graphic>
          <a:graphicData uri="http://schemas.openxmlformats.org/drawingml/2006/table">
            <a:tbl>
              <a:tblPr firstRow="1">
                <a:tableStyleId>{21E4AEA4-8DFA-4A89-87EB-49C32662AFE0}</a:tableStyleId>
              </a:tblPr>
              <a:tblGrid>
                <a:gridCol w="2506434">
                  <a:extLst>
                    <a:ext uri="{9D8B030D-6E8A-4147-A177-3AD203B41FA5}">
                      <a16:colId xmlns:a16="http://schemas.microsoft.com/office/drawing/2014/main" val="1477709579"/>
                    </a:ext>
                  </a:extLst>
                </a:gridCol>
                <a:gridCol w="2123489">
                  <a:extLst>
                    <a:ext uri="{9D8B030D-6E8A-4147-A177-3AD203B41FA5}">
                      <a16:colId xmlns:a16="http://schemas.microsoft.com/office/drawing/2014/main" val="3545702570"/>
                    </a:ext>
                  </a:extLst>
                </a:gridCol>
                <a:gridCol w="1846514">
                  <a:extLst>
                    <a:ext uri="{9D8B030D-6E8A-4147-A177-3AD203B41FA5}">
                      <a16:colId xmlns:a16="http://schemas.microsoft.com/office/drawing/2014/main" val="3871754480"/>
                    </a:ext>
                  </a:extLst>
                </a:gridCol>
              </a:tblGrid>
              <a:tr h="584200">
                <a:tc>
                  <a:txBody>
                    <a:bodyPr/>
                    <a:lstStyle/>
                    <a:p>
                      <a:endParaRPr lang="en-US"/>
                    </a:p>
                  </a:txBody>
                  <a:tcPr anchor="ctr">
                    <a:lnL w="12700" cmpd="sng">
                      <a:noFill/>
                    </a:lnL>
                    <a:lnR w="3175"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algn="ctr"/>
                      <a:r>
                        <a:rPr lang="en-US"/>
                        <a:t>Accuracy</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algn="ctr"/>
                      <a:r>
                        <a:rPr lang="en-US"/>
                        <a:t>AUC</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255748401"/>
                  </a:ext>
                </a:extLst>
              </a:tr>
              <a:tr h="584200">
                <a:tc>
                  <a:txBody>
                    <a:bodyPr/>
                    <a:lstStyle/>
                    <a:p>
                      <a:r>
                        <a:rPr lang="en-US"/>
                        <a:t>Logistic Regression</a:t>
                      </a:r>
                    </a:p>
                  </a:txBody>
                  <a:tcPr anchor="ctr">
                    <a:lnT w="38100" cmpd="sng">
                      <a:noFill/>
                    </a:lnT>
                    <a:lnB w="3175" cap="flat" cmpd="sng" algn="ctr">
                      <a:solidFill>
                        <a:schemeClr val="bg1">
                          <a:lumMod val="65000"/>
                        </a:schemeClr>
                      </a:solidFill>
                      <a:prstDash val="solid"/>
                      <a:round/>
                      <a:headEnd type="none" w="med" len="med"/>
                      <a:tailEnd type="none" w="med" len="med"/>
                    </a:lnB>
                    <a:noFill/>
                  </a:tcPr>
                </a:tc>
                <a:tc>
                  <a:txBody>
                    <a:bodyPr/>
                    <a:lstStyle/>
                    <a:p>
                      <a:pPr algn="ctr"/>
                      <a:r>
                        <a:rPr lang="en-US"/>
                        <a:t>0.9117</a:t>
                      </a:r>
                    </a:p>
                  </a:txBody>
                  <a:tcPr anchor="ctr">
                    <a:lnT w="38100" cmpd="sng">
                      <a:noFill/>
                    </a:lnT>
                    <a:lnB w="3175" cap="flat" cmpd="sng" algn="ctr">
                      <a:solidFill>
                        <a:schemeClr val="bg1">
                          <a:lumMod val="65000"/>
                        </a:schemeClr>
                      </a:solidFill>
                      <a:prstDash val="solid"/>
                      <a:round/>
                      <a:headEnd type="none" w="med" len="med"/>
                      <a:tailEnd type="none" w="med" len="med"/>
                    </a:lnB>
                    <a:noFill/>
                  </a:tcPr>
                </a:tc>
                <a:tc>
                  <a:txBody>
                    <a:bodyPr/>
                    <a:lstStyle/>
                    <a:p>
                      <a:pPr algn="ctr"/>
                      <a:r>
                        <a:rPr lang="en-US"/>
                        <a:t>0.9292</a:t>
                      </a:r>
                    </a:p>
                  </a:txBody>
                  <a:tcPr anchor="ctr">
                    <a:lnT w="38100" cmpd="sng">
                      <a:noFill/>
                    </a:lnT>
                    <a:lnB w="317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020960907"/>
                  </a:ext>
                </a:extLst>
              </a:tr>
              <a:tr h="584200">
                <a:tc>
                  <a:txBody>
                    <a:bodyPr/>
                    <a:lstStyle/>
                    <a:p>
                      <a:r>
                        <a:rPr lang="en-US"/>
                        <a:t>Decision Tree</a:t>
                      </a:r>
                    </a:p>
                  </a:txBody>
                  <a:tcPr anchor="ct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a:r>
                        <a:rPr lang="en-US"/>
                        <a:t>0.9076</a:t>
                      </a:r>
                    </a:p>
                  </a:txBody>
                  <a:tcPr anchor="ct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a:r>
                        <a:rPr lang="en-US"/>
                        <a:t>0.5308</a:t>
                      </a:r>
                    </a:p>
                  </a:txBody>
                  <a:tcPr anchor="ct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91547774"/>
                  </a:ext>
                </a:extLst>
              </a:tr>
              <a:tr h="584200">
                <a:tc>
                  <a:txBody>
                    <a:bodyPr/>
                    <a:lstStyle/>
                    <a:p>
                      <a:r>
                        <a:rPr lang="en-US"/>
                        <a:t>Linear Support Vector</a:t>
                      </a:r>
                    </a:p>
                  </a:txBody>
                  <a:tcPr anchor="ct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a:r>
                        <a:rPr lang="en-US"/>
                        <a:t>0.8674</a:t>
                      </a:r>
                    </a:p>
                  </a:txBody>
                  <a:tcPr anchor="ct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a:r>
                        <a:rPr lang="en-US"/>
                        <a:t>0.9179</a:t>
                      </a:r>
                    </a:p>
                  </a:txBody>
                  <a:tcPr anchor="ct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446452785"/>
                  </a:ext>
                </a:extLst>
              </a:tr>
              <a:tr h="584200">
                <a:tc>
                  <a:txBody>
                    <a:bodyPr/>
                    <a:lstStyle/>
                    <a:p>
                      <a:r>
                        <a:rPr lang="en-US"/>
                        <a:t>Naïve Bayes</a:t>
                      </a:r>
                    </a:p>
                  </a:txBody>
                  <a:tcPr anchor="ct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a:r>
                        <a:rPr lang="en-US"/>
                        <a:t>0.8427</a:t>
                      </a:r>
                    </a:p>
                  </a:txBody>
                  <a:tcPr anchor="ct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a:r>
                        <a:rPr lang="en-US"/>
                        <a:t>0.5754</a:t>
                      </a:r>
                    </a:p>
                  </a:txBody>
                  <a:tcPr anchor="ct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302479137"/>
                  </a:ext>
                </a:extLst>
              </a:tr>
              <a:tr h="584200">
                <a:tc>
                  <a:txBody>
                    <a:bodyPr/>
                    <a:lstStyle/>
                    <a:p>
                      <a:r>
                        <a:rPr lang="en-US"/>
                        <a:t>Random Forest</a:t>
                      </a:r>
                    </a:p>
                  </a:txBody>
                  <a:tcPr anchor="ct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a:r>
                        <a:rPr lang="en-US"/>
                        <a:t>0.8693</a:t>
                      </a:r>
                    </a:p>
                  </a:txBody>
                  <a:tcPr anchor="ct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tc>
                  <a:txBody>
                    <a:bodyPr/>
                    <a:lstStyle/>
                    <a:p>
                      <a:pPr algn="ctr"/>
                      <a:r>
                        <a:rPr lang="en-US"/>
                        <a:t>0.9251</a:t>
                      </a:r>
                    </a:p>
                  </a:txBody>
                  <a:tcPr anchor="ct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654621392"/>
                  </a:ext>
                </a:extLst>
              </a:tr>
            </a:tbl>
          </a:graphicData>
        </a:graphic>
      </p:graphicFrame>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F97336E9-5BAC-8769-5D23-74B87721D59A}"/>
              </a:ext>
            </a:extLst>
          </p:cNvPr>
          <p:cNvPicPr>
            <a:picLocks noChangeAspect="1"/>
          </p:cNvPicPr>
          <p:nvPr/>
        </p:nvPicPr>
        <p:blipFill>
          <a:blip r:embed="rId2"/>
          <a:stretch>
            <a:fillRect/>
          </a:stretch>
        </p:blipFill>
        <p:spPr>
          <a:xfrm>
            <a:off x="7010400" y="1770546"/>
            <a:ext cx="5181600" cy="3629025"/>
          </a:xfrm>
          <a:prstGeom prst="rect">
            <a:avLst/>
          </a:prstGeom>
        </p:spPr>
      </p:pic>
      <p:sp>
        <p:nvSpPr>
          <p:cNvPr id="4" name="Rectangle 3">
            <a:extLst>
              <a:ext uri="{FF2B5EF4-FFF2-40B4-BE49-F238E27FC236}">
                <a16:creationId xmlns:a16="http://schemas.microsoft.com/office/drawing/2014/main" id="{84A1BDD6-CCC8-5891-4567-54A9310F1F34}"/>
              </a:ext>
            </a:extLst>
          </p:cNvPr>
          <p:cNvSpPr/>
          <p:nvPr/>
        </p:nvSpPr>
        <p:spPr>
          <a:xfrm>
            <a:off x="321927" y="2305878"/>
            <a:ext cx="6476437" cy="545272"/>
          </a:xfrm>
          <a:prstGeom prst="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0837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B8CC-E887-4C39-A032-E3471EDC043E}"/>
              </a:ext>
            </a:extLst>
          </p:cNvPr>
          <p:cNvSpPr>
            <a:spLocks noGrp="1"/>
          </p:cNvSpPr>
          <p:nvPr>
            <p:ph type="title"/>
          </p:nvPr>
        </p:nvSpPr>
        <p:spPr/>
        <p:txBody>
          <a:bodyPr/>
          <a:lstStyle/>
          <a:p>
            <a:r>
              <a:rPr lang="en-US"/>
              <a:t>Feature Importance</a:t>
            </a:r>
          </a:p>
        </p:txBody>
      </p:sp>
      <p:sp>
        <p:nvSpPr>
          <p:cNvPr id="4" name="Content Placeholder 3">
            <a:extLst>
              <a:ext uri="{FF2B5EF4-FFF2-40B4-BE49-F238E27FC236}">
                <a16:creationId xmlns:a16="http://schemas.microsoft.com/office/drawing/2014/main" id="{245DDB48-166A-4E16-B9DF-C5C6570A1BAD}"/>
              </a:ext>
            </a:extLst>
          </p:cNvPr>
          <p:cNvSpPr>
            <a:spLocks noGrp="1"/>
          </p:cNvSpPr>
          <p:nvPr>
            <p:ph sz="half" idx="2"/>
          </p:nvPr>
        </p:nvSpPr>
        <p:spPr>
          <a:xfrm>
            <a:off x="660883" y="1690688"/>
            <a:ext cx="2741612" cy="3684588"/>
          </a:xfrm>
        </p:spPr>
        <p:txBody>
          <a:bodyPr/>
          <a:lstStyle/>
          <a:p>
            <a:r>
              <a:rPr lang="en-US" sz="2000"/>
              <a:t>Add text, images, art, and videos. </a:t>
            </a:r>
          </a:p>
          <a:p>
            <a:r>
              <a:rPr lang="en-US" sz="2000"/>
              <a:t>Add transitions, animations, and motion. </a:t>
            </a:r>
          </a:p>
          <a:p>
            <a:r>
              <a:rPr lang="en-US" sz="2000"/>
              <a:t>Save to OneDrive, to get to your presentations from your computer, tablet, or phone. </a:t>
            </a:r>
          </a:p>
          <a:p>
            <a:endParaRPr lang="en-US"/>
          </a:p>
        </p:txBody>
      </p:sp>
      <p:sp>
        <p:nvSpPr>
          <p:cNvPr id="11" name="Slide Number Placeholder 10">
            <a:extLst>
              <a:ext uri="{FF2B5EF4-FFF2-40B4-BE49-F238E27FC236}">
                <a16:creationId xmlns:a16="http://schemas.microsoft.com/office/drawing/2014/main" id="{68ED6379-8C31-4483-A809-D0E84782F0C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23" name="Picture 22">
            <a:extLst>
              <a:ext uri="{FF2B5EF4-FFF2-40B4-BE49-F238E27FC236}">
                <a16:creationId xmlns:a16="http://schemas.microsoft.com/office/drawing/2014/main" id="{48AD1CA6-35C5-7849-BD12-5D08047E825D}"/>
              </a:ext>
            </a:extLst>
          </p:cNvPr>
          <p:cNvPicPr>
            <a:picLocks noChangeAspect="1"/>
          </p:cNvPicPr>
          <p:nvPr/>
        </p:nvPicPr>
        <p:blipFill>
          <a:blip r:embed="rId3"/>
          <a:stretch>
            <a:fillRect/>
          </a:stretch>
        </p:blipFill>
        <p:spPr>
          <a:xfrm>
            <a:off x="3400919" y="1308070"/>
            <a:ext cx="8154528" cy="4829175"/>
          </a:xfrm>
          <a:prstGeom prst="rect">
            <a:avLst/>
          </a:prstGeom>
        </p:spPr>
      </p:pic>
    </p:spTree>
    <p:extLst>
      <p:ext uri="{BB962C8B-B14F-4D97-AF65-F5344CB8AC3E}">
        <p14:creationId xmlns:p14="http://schemas.microsoft.com/office/powerpoint/2010/main" val="543995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B8CC-E887-4C39-A032-E3471EDC043E}"/>
              </a:ext>
            </a:extLst>
          </p:cNvPr>
          <p:cNvSpPr>
            <a:spLocks noGrp="1"/>
          </p:cNvSpPr>
          <p:nvPr>
            <p:ph type="title"/>
          </p:nvPr>
        </p:nvSpPr>
        <p:spPr>
          <a:xfrm>
            <a:off x="547514" y="51974"/>
            <a:ext cx="10515600" cy="1325563"/>
          </a:xfrm>
        </p:spPr>
        <p:txBody>
          <a:bodyPr/>
          <a:lstStyle/>
          <a:p>
            <a:r>
              <a:rPr lang="en-US"/>
              <a:t>Insights</a:t>
            </a:r>
          </a:p>
        </p:txBody>
      </p:sp>
      <p:sp>
        <p:nvSpPr>
          <p:cNvPr id="8" name="Content Placeholder 7">
            <a:extLst>
              <a:ext uri="{FF2B5EF4-FFF2-40B4-BE49-F238E27FC236}">
                <a16:creationId xmlns:a16="http://schemas.microsoft.com/office/drawing/2014/main" id="{EE1302F8-9FA6-4CC4-AD07-E8137FCC99A5}"/>
              </a:ext>
            </a:extLst>
          </p:cNvPr>
          <p:cNvSpPr>
            <a:spLocks noGrp="1"/>
          </p:cNvSpPr>
          <p:nvPr>
            <p:ph sz="quarter" idx="14"/>
          </p:nvPr>
        </p:nvSpPr>
        <p:spPr>
          <a:xfrm>
            <a:off x="1029556" y="5678335"/>
            <a:ext cx="3302278" cy="615712"/>
          </a:xfrm>
        </p:spPr>
        <p:txBody>
          <a:bodyPr vert="horz" lIns="91440" tIns="45720" rIns="91440" bIns="45720" rtlCol="0" anchor="t">
            <a:normAutofit fontScale="77500" lnSpcReduction="20000"/>
          </a:bodyPr>
          <a:lstStyle/>
          <a:p>
            <a:pPr marL="0" indent="0" algn="ctr">
              <a:buNone/>
            </a:pPr>
            <a:r>
              <a:rPr lang="en-US"/>
              <a:t>Clients who were communicated using a cellphone observed a higher degree of subscription</a:t>
            </a:r>
          </a:p>
        </p:txBody>
      </p:sp>
      <p:sp>
        <p:nvSpPr>
          <p:cNvPr id="11" name="Slide Number Placeholder 10">
            <a:extLst>
              <a:ext uri="{FF2B5EF4-FFF2-40B4-BE49-F238E27FC236}">
                <a16:creationId xmlns:a16="http://schemas.microsoft.com/office/drawing/2014/main" id="{68ED6379-8C31-4483-A809-D0E84782F0C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6" name="Picture 16" descr="Chart, bar chart&#10;&#10;Description automatically generated">
            <a:extLst>
              <a:ext uri="{FF2B5EF4-FFF2-40B4-BE49-F238E27FC236}">
                <a16:creationId xmlns:a16="http://schemas.microsoft.com/office/drawing/2014/main" id="{460B48BE-6A6B-D298-82F4-62DEF992EC9B}"/>
              </a:ext>
            </a:extLst>
          </p:cNvPr>
          <p:cNvPicPr>
            <a:picLocks noChangeAspect="1"/>
          </p:cNvPicPr>
          <p:nvPr/>
        </p:nvPicPr>
        <p:blipFill>
          <a:blip r:embed="rId2"/>
          <a:stretch>
            <a:fillRect/>
          </a:stretch>
        </p:blipFill>
        <p:spPr>
          <a:xfrm>
            <a:off x="1194644" y="1371600"/>
            <a:ext cx="2495862" cy="4114800"/>
          </a:xfrm>
          <a:prstGeom prst="rect">
            <a:avLst/>
          </a:prstGeom>
        </p:spPr>
      </p:pic>
      <p:pic>
        <p:nvPicPr>
          <p:cNvPr id="19" name="Picture 19" descr="Chart, bar chart, histogram&#10;&#10;Description automatically generated">
            <a:extLst>
              <a:ext uri="{FF2B5EF4-FFF2-40B4-BE49-F238E27FC236}">
                <a16:creationId xmlns:a16="http://schemas.microsoft.com/office/drawing/2014/main" id="{4CD27579-B79D-EC0D-829A-B681A4751AD2}"/>
              </a:ext>
            </a:extLst>
          </p:cNvPr>
          <p:cNvPicPr>
            <a:picLocks noGrp="1" noChangeAspect="1"/>
          </p:cNvPicPr>
          <p:nvPr>
            <p:ph sz="quarter" idx="4"/>
          </p:nvPr>
        </p:nvPicPr>
        <p:blipFill>
          <a:blip r:embed="rId3"/>
          <a:stretch>
            <a:fillRect/>
          </a:stretch>
        </p:blipFill>
        <p:spPr>
          <a:xfrm>
            <a:off x="4895223" y="1367294"/>
            <a:ext cx="2063184" cy="4112558"/>
          </a:xfrm>
        </p:spPr>
      </p:pic>
      <p:sp>
        <p:nvSpPr>
          <p:cNvPr id="25" name="Content Placeholder 7">
            <a:extLst>
              <a:ext uri="{FF2B5EF4-FFF2-40B4-BE49-F238E27FC236}">
                <a16:creationId xmlns:a16="http://schemas.microsoft.com/office/drawing/2014/main" id="{9406E01D-1874-171F-AD02-2FD6DFB51BB2}"/>
              </a:ext>
            </a:extLst>
          </p:cNvPr>
          <p:cNvSpPr txBox="1">
            <a:spLocks/>
          </p:cNvSpPr>
          <p:nvPr/>
        </p:nvSpPr>
        <p:spPr>
          <a:xfrm>
            <a:off x="4365655" y="5674160"/>
            <a:ext cx="3302278" cy="615712"/>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t>The average employment variance rate is lower for clients who subscripted</a:t>
            </a:r>
          </a:p>
        </p:txBody>
      </p:sp>
      <p:sp>
        <p:nvSpPr>
          <p:cNvPr id="27" name="Content Placeholder 7">
            <a:extLst>
              <a:ext uri="{FF2B5EF4-FFF2-40B4-BE49-F238E27FC236}">
                <a16:creationId xmlns:a16="http://schemas.microsoft.com/office/drawing/2014/main" id="{5E546A42-1D70-29F5-DDDA-503E02DD4D6C}"/>
              </a:ext>
            </a:extLst>
          </p:cNvPr>
          <p:cNvSpPr txBox="1">
            <a:spLocks/>
          </p:cNvSpPr>
          <p:nvPr/>
        </p:nvSpPr>
        <p:spPr>
          <a:xfrm>
            <a:off x="7820751" y="5674160"/>
            <a:ext cx="3302278" cy="615712"/>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t>The campaigns observed a lot of subscription in month of May as compared to other months</a:t>
            </a:r>
          </a:p>
        </p:txBody>
      </p:sp>
      <p:pic>
        <p:nvPicPr>
          <p:cNvPr id="28" name="Picture 28" descr="Chart, bar chart&#10;&#10;Description automatically generated">
            <a:extLst>
              <a:ext uri="{FF2B5EF4-FFF2-40B4-BE49-F238E27FC236}">
                <a16:creationId xmlns:a16="http://schemas.microsoft.com/office/drawing/2014/main" id="{2E8862DD-902D-CF81-AA9A-FA3DAC69F24F}"/>
              </a:ext>
            </a:extLst>
          </p:cNvPr>
          <p:cNvPicPr>
            <a:picLocks noChangeAspect="1"/>
          </p:cNvPicPr>
          <p:nvPr/>
        </p:nvPicPr>
        <p:blipFill>
          <a:blip r:embed="rId4"/>
          <a:stretch>
            <a:fillRect/>
          </a:stretch>
        </p:blipFill>
        <p:spPr>
          <a:xfrm>
            <a:off x="7709770" y="1476534"/>
            <a:ext cx="3421693" cy="3884053"/>
          </a:xfrm>
          <a:prstGeom prst="rect">
            <a:avLst/>
          </a:prstGeom>
        </p:spPr>
      </p:pic>
    </p:spTree>
    <p:extLst>
      <p:ext uri="{BB962C8B-B14F-4D97-AF65-F5344CB8AC3E}">
        <p14:creationId xmlns:p14="http://schemas.microsoft.com/office/powerpoint/2010/main" val="781620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a:extLst>
              <a:ext uri="{FF2B5EF4-FFF2-40B4-BE49-F238E27FC236}">
                <a16:creationId xmlns:a16="http://schemas.microsoft.com/office/drawing/2014/main" id="{C01975C7-D604-4AD4-85CC-2EFC92D81A7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9/3/20XX</a:t>
            </a:r>
          </a:p>
        </p:txBody>
      </p:sp>
      <p:sp>
        <p:nvSpPr>
          <p:cNvPr id="14" name="Slide Number Placeholder 13">
            <a:extLst>
              <a:ext uri="{FF2B5EF4-FFF2-40B4-BE49-F238E27FC236}">
                <a16:creationId xmlns:a16="http://schemas.microsoft.com/office/drawing/2014/main" id="{DC4D09A1-D96F-4BFC-8475-2F079EAD86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E45C6405-9D6C-48F5-9EFB-4CF1F3193EA4}"/>
              </a:ext>
            </a:extLst>
          </p:cNvPr>
          <p:cNvSpPr>
            <a:spLocks noGrp="1"/>
          </p:cNvSpPr>
          <p:nvPr>
            <p:ph type="title" idx="4294967295"/>
          </p:nvPr>
        </p:nvSpPr>
        <p:spPr>
          <a:xfrm>
            <a:off x="490603" y="323372"/>
            <a:ext cx="5121275" cy="1327150"/>
          </a:xfrm>
        </p:spPr>
        <p:txBody>
          <a:bodyPr/>
          <a:lstStyle/>
          <a:p>
            <a:r>
              <a:rPr lang="en-US"/>
              <a:t>Recommendations</a:t>
            </a:r>
          </a:p>
        </p:txBody>
      </p:sp>
      <p:pic>
        <p:nvPicPr>
          <p:cNvPr id="11" name="Picture Placeholder 10" descr="Diagram&#10;&#10;Description automatically generated">
            <a:extLst>
              <a:ext uri="{FF2B5EF4-FFF2-40B4-BE49-F238E27FC236}">
                <a16:creationId xmlns:a16="http://schemas.microsoft.com/office/drawing/2014/main" id="{89C83A94-9400-40DF-9CE0-AFEB3C742BC3}"/>
              </a:ext>
            </a:extLst>
          </p:cNvPr>
          <p:cNvPicPr>
            <a:picLocks noGrp="1" noChangeAspect="1"/>
          </p:cNvPicPr>
          <p:nvPr>
            <p:ph type="pic" sz="quarter" idx="4294967295"/>
          </p:nvPr>
        </p:nvPicPr>
        <p:blipFill rotWithShape="1">
          <a:blip r:embed="rId2"/>
          <a:srcRect l="11043" r="11043"/>
          <a:stretch/>
        </p:blipFill>
        <p:spPr>
          <a:xfrm>
            <a:off x="7900988" y="0"/>
            <a:ext cx="4291012" cy="4130675"/>
          </a:xfrm>
        </p:spPr>
      </p:pic>
      <p:sp>
        <p:nvSpPr>
          <p:cNvPr id="6" name="Content Placeholder 7">
            <a:extLst>
              <a:ext uri="{FF2B5EF4-FFF2-40B4-BE49-F238E27FC236}">
                <a16:creationId xmlns:a16="http://schemas.microsoft.com/office/drawing/2014/main" id="{0262FD83-5063-2BF4-46B1-C039DFCCDD52}"/>
              </a:ext>
            </a:extLst>
          </p:cNvPr>
          <p:cNvSpPr txBox="1">
            <a:spLocks/>
          </p:cNvSpPr>
          <p:nvPr/>
        </p:nvSpPr>
        <p:spPr>
          <a:xfrm>
            <a:off x="838200" y="1907627"/>
            <a:ext cx="6433784" cy="152384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Assuming the importance of clients that are willing to subscribe to the term deposit is higher we need to focus on recall to reduce the false negative rates</a:t>
            </a:r>
          </a:p>
          <a:p>
            <a:r>
              <a:rPr lang="en-US" sz="2000" dirty="0"/>
              <a:t>Campaigns carried in the month of May observed a higher rate of subscription</a:t>
            </a:r>
          </a:p>
          <a:p>
            <a:r>
              <a:rPr lang="en-US" sz="2000" dirty="0"/>
              <a:t>Engagement Time: The average call duration of clients who subscribed was 9.2 min vs 3.6 mins for ones who didn’t subscribe</a:t>
            </a:r>
          </a:p>
          <a:p>
            <a:r>
              <a:rPr lang="en-US" sz="2000" dirty="0"/>
              <a:t>Having a blue-collar job is good indicator to target consumers that are more likely to subscribe to a term deposit. </a:t>
            </a:r>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17839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a:lstStyle/>
          <a:p>
            <a:r>
              <a:rPr lang="en-US" dirty="0"/>
              <a:t>Thank you</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a:lstStyle/>
          <a:p>
            <a:pPr lvl="0"/>
            <a:fld id="{D76B855D-E9CC-4FF8-AD85-6CDC7B89A0DE}" type="slidenum">
              <a:rPr lang="en-US" noProof="0" smtClean="0"/>
              <a:pPr lvl="0"/>
              <a:t>15</a:t>
            </a:fld>
            <a:endParaRPr lang="en-US" noProof="0"/>
          </a:p>
        </p:txBody>
      </p:sp>
    </p:spTree>
    <p:extLst>
      <p:ext uri="{BB962C8B-B14F-4D97-AF65-F5344CB8AC3E}">
        <p14:creationId xmlns:p14="http://schemas.microsoft.com/office/powerpoint/2010/main" val="96225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AA74-F89F-48A1-B941-897EC05BA69F}"/>
              </a:ext>
            </a:extLst>
          </p:cNvPr>
          <p:cNvSpPr>
            <a:spLocks noGrp="1"/>
          </p:cNvSpPr>
          <p:nvPr>
            <p:ph type="title"/>
          </p:nvPr>
        </p:nvSpPr>
        <p:spPr/>
        <p:txBody>
          <a:bodyPr/>
          <a:lstStyle/>
          <a:p>
            <a:r>
              <a:rPr lang="en-US"/>
              <a:t>Team</a:t>
            </a:r>
          </a:p>
        </p:txBody>
      </p:sp>
      <p:sp>
        <p:nvSpPr>
          <p:cNvPr id="6" name="Date Placeholder 5">
            <a:extLst>
              <a:ext uri="{FF2B5EF4-FFF2-40B4-BE49-F238E27FC236}">
                <a16:creationId xmlns:a16="http://schemas.microsoft.com/office/drawing/2014/main" id="{8933A4BE-531E-4A62-A55C-06E0881802D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11/16/2022</a:t>
            </a:r>
          </a:p>
        </p:txBody>
      </p:sp>
      <p:sp>
        <p:nvSpPr>
          <p:cNvPr id="7" name="Footer Placeholder 6">
            <a:extLst>
              <a:ext uri="{FF2B5EF4-FFF2-40B4-BE49-F238E27FC236}">
                <a16:creationId xmlns:a16="http://schemas.microsoft.com/office/drawing/2014/main" id="{8FFD21CE-7A2D-4CB5-AC11-6E5CB7F735F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Mini Project 2</a:t>
            </a:r>
          </a:p>
        </p:txBody>
      </p:sp>
      <p:sp>
        <p:nvSpPr>
          <p:cNvPr id="8" name="Slide Number Placeholder 7">
            <a:extLst>
              <a:ext uri="{FF2B5EF4-FFF2-40B4-BE49-F238E27FC236}">
                <a16:creationId xmlns:a16="http://schemas.microsoft.com/office/drawing/2014/main" id="{A8C87077-3DA0-43A0-9187-E1AACEF316C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TextBox 1">
            <a:extLst>
              <a:ext uri="{FF2B5EF4-FFF2-40B4-BE49-F238E27FC236}">
                <a16:creationId xmlns:a16="http://schemas.microsoft.com/office/drawing/2014/main" id="{DB9886CB-302E-4CFA-4629-65FEC6359025}"/>
              </a:ext>
            </a:extLst>
          </p:cNvPr>
          <p:cNvSpPr txBox="1"/>
          <p:nvPr/>
        </p:nvSpPr>
        <p:spPr>
          <a:xfrm>
            <a:off x="1276063" y="1902084"/>
            <a:ext cx="1468891"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a:latin typeface="Fira Sans" panose="020B0503050000020004" pitchFamily="34" charset="0"/>
              </a:rPr>
              <a:t>Amartya</a:t>
            </a:r>
          </a:p>
          <a:p>
            <a:r>
              <a:rPr lang="en-US" sz="2400">
                <a:latin typeface="Fira Sans" panose="020B0503050000020004" pitchFamily="34" charset="0"/>
              </a:rPr>
              <a:t>Mitra</a:t>
            </a:r>
          </a:p>
        </p:txBody>
      </p:sp>
      <p:sp>
        <p:nvSpPr>
          <p:cNvPr id="10" name="TextBox 2">
            <a:extLst>
              <a:ext uri="{FF2B5EF4-FFF2-40B4-BE49-F238E27FC236}">
                <a16:creationId xmlns:a16="http://schemas.microsoft.com/office/drawing/2014/main" id="{9D9969B6-B0E1-5B54-139F-F063126010FA}"/>
              </a:ext>
            </a:extLst>
          </p:cNvPr>
          <p:cNvSpPr txBox="1"/>
          <p:nvPr/>
        </p:nvSpPr>
        <p:spPr>
          <a:xfrm>
            <a:off x="1276063" y="4091202"/>
            <a:ext cx="1184031"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a:latin typeface="Fira Sans" panose="020B0503050000020004" pitchFamily="34" charset="0"/>
              </a:rPr>
              <a:t>Bhakti Saoji</a:t>
            </a:r>
          </a:p>
        </p:txBody>
      </p:sp>
      <p:sp>
        <p:nvSpPr>
          <p:cNvPr id="11" name="TextBox 3">
            <a:extLst>
              <a:ext uri="{FF2B5EF4-FFF2-40B4-BE49-F238E27FC236}">
                <a16:creationId xmlns:a16="http://schemas.microsoft.com/office/drawing/2014/main" id="{E006361E-1CFC-3C85-E8CC-FFC1FCF6E0C9}"/>
              </a:ext>
            </a:extLst>
          </p:cNvPr>
          <p:cNvSpPr txBox="1"/>
          <p:nvPr/>
        </p:nvSpPr>
        <p:spPr>
          <a:xfrm>
            <a:off x="9251262" y="4124919"/>
            <a:ext cx="1664675"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a:latin typeface="Fira Sans" panose="020B0503050000020004" pitchFamily="34" charset="0"/>
              </a:rPr>
              <a:t>Tanushree</a:t>
            </a:r>
          </a:p>
          <a:p>
            <a:r>
              <a:rPr lang="en-US" sz="2400">
                <a:latin typeface="Fira Sans" panose="020B0503050000020004" pitchFamily="34" charset="0"/>
              </a:rPr>
              <a:t>Ghosh</a:t>
            </a:r>
          </a:p>
        </p:txBody>
      </p:sp>
      <p:sp>
        <p:nvSpPr>
          <p:cNvPr id="12" name="TextBox 4">
            <a:extLst>
              <a:ext uri="{FF2B5EF4-FFF2-40B4-BE49-F238E27FC236}">
                <a16:creationId xmlns:a16="http://schemas.microsoft.com/office/drawing/2014/main" id="{84F82409-9369-C630-8507-AC591CDD1FD3}"/>
              </a:ext>
            </a:extLst>
          </p:cNvPr>
          <p:cNvSpPr txBox="1"/>
          <p:nvPr/>
        </p:nvSpPr>
        <p:spPr>
          <a:xfrm>
            <a:off x="9251262" y="1902084"/>
            <a:ext cx="1664675"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a:latin typeface="Fira Sans" panose="020B0503050000020004" pitchFamily="34" charset="0"/>
              </a:rPr>
              <a:t>Mihir Shinde</a:t>
            </a:r>
          </a:p>
        </p:txBody>
      </p:sp>
      <p:pic>
        <p:nvPicPr>
          <p:cNvPr id="16" name="Picture 15">
            <a:extLst>
              <a:ext uri="{FF2B5EF4-FFF2-40B4-BE49-F238E27FC236}">
                <a16:creationId xmlns:a16="http://schemas.microsoft.com/office/drawing/2014/main" id="{EB500BB7-98A9-A6EB-8FC7-01F9AD3E9E3D}"/>
              </a:ext>
            </a:extLst>
          </p:cNvPr>
          <p:cNvPicPr>
            <a:picLocks noChangeAspect="1"/>
          </p:cNvPicPr>
          <p:nvPr/>
        </p:nvPicPr>
        <p:blipFill>
          <a:blip r:embed="rId2"/>
          <a:stretch>
            <a:fillRect/>
          </a:stretch>
        </p:blipFill>
        <p:spPr>
          <a:xfrm>
            <a:off x="2931058" y="1495425"/>
            <a:ext cx="6134100" cy="3867150"/>
          </a:xfrm>
          <a:prstGeom prst="rect">
            <a:avLst/>
          </a:prstGeom>
        </p:spPr>
      </p:pic>
    </p:spTree>
    <p:extLst>
      <p:ext uri="{BB962C8B-B14F-4D97-AF65-F5344CB8AC3E}">
        <p14:creationId xmlns:p14="http://schemas.microsoft.com/office/powerpoint/2010/main" val="1791535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a:solidFill>
                  <a:srgbClr val="FFFFFF"/>
                </a:solidFill>
              </a:rPr>
              <a:t>Agenda</a:t>
            </a:r>
            <a:endParaRPr lang="en-US"/>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p:txBody>
          <a:bodyPr/>
          <a:lstStyle/>
          <a:p>
            <a:pPr marL="0" indent="0">
              <a:buNone/>
            </a:pPr>
            <a:r>
              <a:rPr lang="en-US" b="1" dirty="0"/>
              <a:t>Introduction</a:t>
            </a:r>
          </a:p>
          <a:p>
            <a:pPr marL="0" indent="0">
              <a:buNone/>
            </a:pPr>
            <a:r>
              <a:rPr lang="en-US" b="1" dirty="0"/>
              <a:t>Problem Statement</a:t>
            </a:r>
          </a:p>
          <a:p>
            <a:pPr marL="0" indent="0">
              <a:buNone/>
            </a:pPr>
            <a:r>
              <a:rPr lang="en-US" b="1" dirty="0"/>
              <a:t>EDA</a:t>
            </a:r>
          </a:p>
          <a:p>
            <a:pPr marL="0" indent="0">
              <a:buNone/>
            </a:pPr>
            <a:r>
              <a:rPr lang="en-US" b="1" dirty="0"/>
              <a:t>Modelling</a:t>
            </a:r>
          </a:p>
          <a:p>
            <a:pPr marL="0" indent="0">
              <a:buNone/>
            </a:pPr>
            <a:r>
              <a:rPr lang="en-US" b="1" dirty="0"/>
              <a:t>Insights </a:t>
            </a:r>
          </a:p>
          <a:p>
            <a:pPr marL="0" indent="0">
              <a:buNone/>
            </a:pPr>
            <a:r>
              <a:rPr lang="en-US" b="1" dirty="0"/>
              <a:t>Recommendation</a:t>
            </a:r>
          </a:p>
          <a:p>
            <a:pPr marL="0" indent="0">
              <a:buNone/>
            </a:pPr>
            <a:r>
              <a:rPr lang="en-US" b="1" dirty="0"/>
              <a:t>Conclusion</a:t>
            </a: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539496" y="1471388"/>
            <a:ext cx="9936347" cy="4352544"/>
          </a:xfrm>
        </p:spPr>
        <p:txBody>
          <a:bodyPr vert="horz" lIns="91440" tIns="45720" rIns="91440" bIns="45720" rtlCol="0" anchor="t">
            <a:normAutofit/>
          </a:bodyPr>
          <a:lstStyle/>
          <a:p>
            <a:r>
              <a:rPr lang="en-US" b="1" i="0" dirty="0">
                <a:solidFill>
                  <a:srgbClr val="123654"/>
                </a:solidFill>
                <a:effectLst/>
                <a:latin typeface="Arial"/>
                <a:cs typeface="Arial"/>
              </a:rPr>
              <a:t>Problem Statement</a:t>
            </a:r>
            <a:r>
              <a:rPr lang="en-US" b="0" i="0" dirty="0">
                <a:solidFill>
                  <a:srgbClr val="123654"/>
                </a:solidFill>
                <a:effectLst/>
                <a:latin typeface="Arial"/>
                <a:cs typeface="Arial"/>
              </a:rPr>
              <a:t>:</a:t>
            </a:r>
            <a:r>
              <a:rPr lang="en-US" dirty="0">
                <a:solidFill>
                  <a:srgbClr val="123654"/>
                </a:solidFill>
                <a:latin typeface="Arial"/>
                <a:cs typeface="Arial"/>
              </a:rPr>
              <a:t> </a:t>
            </a:r>
            <a:endParaRPr lang="en-US" b="0" i="0" dirty="0">
              <a:solidFill>
                <a:srgbClr val="123654"/>
              </a:solidFill>
              <a:effectLst/>
              <a:latin typeface="Arial" panose="020B0604020202020204" pitchFamily="34" charset="0"/>
            </a:endParaRPr>
          </a:p>
          <a:p>
            <a:r>
              <a:rPr lang="en-US" sz="2000" b="0" i="0" dirty="0">
                <a:solidFill>
                  <a:srgbClr val="123654"/>
                </a:solidFill>
                <a:effectLst/>
                <a:latin typeface="Arial"/>
                <a:cs typeface="Arial"/>
              </a:rPr>
              <a:t>The goal is to predict if the client will subscribe </a:t>
            </a:r>
            <a:r>
              <a:rPr lang="en-US" sz="2000" dirty="0">
                <a:solidFill>
                  <a:srgbClr val="123654"/>
                </a:solidFill>
                <a:latin typeface="Arial"/>
                <a:cs typeface="Arial"/>
              </a:rPr>
              <a:t>to a</a:t>
            </a:r>
            <a:r>
              <a:rPr lang="en-US" sz="2000" b="0" i="0" dirty="0">
                <a:solidFill>
                  <a:srgbClr val="123654"/>
                </a:solidFill>
                <a:effectLst/>
                <a:latin typeface="Arial"/>
                <a:cs typeface="Arial"/>
              </a:rPr>
              <a:t> term deposit using classification models</a:t>
            </a:r>
            <a:endParaRPr lang="en-US" sz="2000" dirty="0">
              <a:solidFill>
                <a:srgbClr val="123654"/>
              </a:solidFill>
              <a:latin typeface="Arial"/>
              <a:cs typeface="Arial"/>
            </a:endParaRPr>
          </a:p>
          <a:p>
            <a:r>
              <a:rPr lang="en-US" b="1" dirty="0">
                <a:solidFill>
                  <a:srgbClr val="123654"/>
                </a:solidFill>
                <a:latin typeface="Arial"/>
                <a:cs typeface="Arial"/>
              </a:rPr>
              <a:t>Objectives</a:t>
            </a:r>
            <a:r>
              <a:rPr lang="en-US" dirty="0">
                <a:solidFill>
                  <a:srgbClr val="123654"/>
                </a:solidFill>
                <a:latin typeface="Arial"/>
                <a:cs typeface="Arial"/>
              </a:rPr>
              <a:t>: </a:t>
            </a:r>
            <a:endParaRPr lang="en-US" dirty="0">
              <a:solidFill>
                <a:srgbClr val="123654"/>
              </a:solidFill>
              <a:latin typeface="Arial" panose="020B0604020202020204" pitchFamily="34" charset="0"/>
              <a:cs typeface="Arial"/>
            </a:endParaRPr>
          </a:p>
          <a:p>
            <a:pPr marL="342900" indent="-342900">
              <a:buFont typeface="Arial" panose="020B0604020202020204" pitchFamily="34" charset="0"/>
              <a:buChar char="•"/>
            </a:pPr>
            <a:r>
              <a:rPr lang="en-US" sz="2000" dirty="0">
                <a:solidFill>
                  <a:srgbClr val="123654"/>
                </a:solidFill>
                <a:latin typeface="Arial"/>
                <a:cs typeface="Arial"/>
              </a:rPr>
              <a:t>Exploring Dataset</a:t>
            </a:r>
          </a:p>
          <a:p>
            <a:pPr marL="342900" indent="-342900">
              <a:buFont typeface="Arial" panose="020B0604020202020204" pitchFamily="34" charset="0"/>
              <a:buChar char="•"/>
            </a:pPr>
            <a:r>
              <a:rPr lang="en-US" sz="2000" dirty="0">
                <a:solidFill>
                  <a:srgbClr val="123654"/>
                </a:solidFill>
                <a:latin typeface="Arial"/>
                <a:cs typeface="Arial"/>
              </a:rPr>
              <a:t>Predicting Clients that will subscribe</a:t>
            </a:r>
          </a:p>
          <a:p>
            <a:pPr marL="342900" indent="-342900">
              <a:buFont typeface="Arial" panose="020B0604020202020204" pitchFamily="34" charset="0"/>
              <a:buChar char="•"/>
            </a:pPr>
            <a:r>
              <a:rPr lang="en-US" sz="2000" dirty="0">
                <a:solidFill>
                  <a:srgbClr val="123654"/>
                </a:solidFill>
                <a:latin typeface="Arial"/>
                <a:cs typeface="Arial"/>
              </a:rPr>
              <a:t>Finding Important Variables</a:t>
            </a:r>
          </a:p>
          <a:p>
            <a:pPr marL="342900" indent="-342900">
              <a:buFont typeface="Arial" panose="020B0604020202020204" pitchFamily="34" charset="0"/>
              <a:buChar char="•"/>
            </a:pPr>
            <a:r>
              <a:rPr lang="en-US" sz="2000" dirty="0">
                <a:solidFill>
                  <a:srgbClr val="123654"/>
                </a:solidFill>
                <a:latin typeface="Arial"/>
                <a:cs typeface="Arial"/>
              </a:rPr>
              <a:t>Recommendations</a:t>
            </a:r>
          </a:p>
          <a:p>
            <a:pPr marL="342900" indent="-342900">
              <a:buFont typeface="Arial" panose="020B0604020202020204" pitchFamily="34" charset="0"/>
              <a:buChar char="•"/>
            </a:pPr>
            <a:endParaRPr lang="en-US" dirty="0">
              <a:solidFill>
                <a:srgbClr val="123654"/>
              </a:solidFill>
              <a:latin typeface="Arial" panose="020B0604020202020204" pitchFamily="34" charset="0"/>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293E01-902C-3375-7938-4AB21AC90E3F}"/>
              </a:ext>
            </a:extLst>
          </p:cNvPr>
          <p:cNvSpPr txBox="1">
            <a:spLocks/>
          </p:cNvSpPr>
          <p:nvPr/>
        </p:nvSpPr>
        <p:spPr>
          <a:xfrm>
            <a:off x="305288" y="-94810"/>
            <a:ext cx="761365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Goals and Objectives</a:t>
            </a:r>
          </a:p>
        </p:txBody>
      </p:sp>
      <p:sp>
        <p:nvSpPr>
          <p:cNvPr id="3" name="TextBox 2">
            <a:extLst>
              <a:ext uri="{FF2B5EF4-FFF2-40B4-BE49-F238E27FC236}">
                <a16:creationId xmlns:a16="http://schemas.microsoft.com/office/drawing/2014/main" id="{2630DFCD-B1B7-79B8-D11C-E32B9948D129}"/>
              </a:ext>
            </a:extLst>
          </p:cNvPr>
          <p:cNvSpPr txBox="1"/>
          <p:nvPr/>
        </p:nvSpPr>
        <p:spPr>
          <a:xfrm>
            <a:off x="7284929" y="3429000"/>
            <a:ext cx="4068871" cy="1631216"/>
          </a:xfrm>
          <a:prstGeom prst="rect">
            <a:avLst/>
          </a:prstGeom>
          <a:solidFill>
            <a:schemeClr val="bg1"/>
          </a:solidFill>
          <a:ln w="38100">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123654"/>
                </a:solidFill>
                <a:latin typeface="Avenir Next LT Pro"/>
              </a:rPr>
              <a:t>Concept: A term deposit is a cash investment to a financial institution for an agreed interest rate over a fixed time period</a:t>
            </a:r>
          </a:p>
        </p:txBody>
      </p:sp>
    </p:spTree>
    <p:extLst>
      <p:ext uri="{BB962C8B-B14F-4D97-AF65-F5344CB8AC3E}">
        <p14:creationId xmlns:p14="http://schemas.microsoft.com/office/powerpoint/2010/main" val="339349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4F533E5-E424-C706-B631-213FA6750226}"/>
              </a:ext>
            </a:extLst>
          </p:cNvPr>
          <p:cNvSpPr txBox="1"/>
          <p:nvPr/>
        </p:nvSpPr>
        <p:spPr>
          <a:xfrm>
            <a:off x="5485358" y="1479343"/>
            <a:ext cx="3713922" cy="3416320"/>
          </a:xfrm>
          <a:prstGeom prst="rect">
            <a:avLst/>
          </a:prstGeom>
          <a:noFill/>
        </p:spPr>
        <p:txBody>
          <a:bodyPr wrap="square" rtlCol="0">
            <a:spAutoFit/>
          </a:bodyPr>
          <a:lstStyle/>
          <a:p>
            <a:r>
              <a:rPr lang="en-US"/>
              <a:t>Data Overview: </a:t>
            </a:r>
          </a:p>
          <a:p>
            <a:pPr marL="285750" indent="-285750">
              <a:buFont typeface="Arial" panose="020B0604020202020204" pitchFamily="34" charset="0"/>
              <a:buChar char="•"/>
            </a:pPr>
            <a:r>
              <a:rPr lang="en-US"/>
              <a:t>Number of Rows: 41188</a:t>
            </a:r>
          </a:p>
          <a:p>
            <a:pPr marL="285750" indent="-285750">
              <a:buFont typeface="Arial" panose="020B0604020202020204" pitchFamily="34" charset="0"/>
              <a:buChar char="•"/>
            </a:pPr>
            <a:r>
              <a:rPr lang="en-US"/>
              <a:t>Number of Columns: 21</a:t>
            </a:r>
          </a:p>
          <a:p>
            <a:pPr marL="285750" indent="-285750">
              <a:buFont typeface="Arial" panose="020B0604020202020204" pitchFamily="34" charset="0"/>
              <a:buChar char="•"/>
            </a:pPr>
            <a:r>
              <a:rPr lang="en-US"/>
              <a:t>There is no missing data in any columns</a:t>
            </a:r>
          </a:p>
          <a:p>
            <a:pPr marL="285750" indent="-285750">
              <a:buFont typeface="Arial" panose="020B0604020202020204" pitchFamily="34" charset="0"/>
              <a:buChar char="•"/>
            </a:pPr>
            <a:r>
              <a:rPr lang="en-US"/>
              <a:t>The dataset is highly imbalanced where the client who subscribes account for 11.2% of the overall data</a:t>
            </a:r>
          </a:p>
          <a:p>
            <a:pPr marL="285750" indent="-285750">
              <a:buFont typeface="Arial" panose="020B0604020202020204" pitchFamily="34" charset="0"/>
              <a:buChar char="•"/>
            </a:pPr>
            <a:endParaRPr lang="en-US"/>
          </a:p>
          <a:p>
            <a:endParaRPr lang="en-US"/>
          </a:p>
          <a:p>
            <a:endParaRPr lang="en-US"/>
          </a:p>
        </p:txBody>
      </p:sp>
      <p:pic>
        <p:nvPicPr>
          <p:cNvPr id="10" name="Picture 9">
            <a:extLst>
              <a:ext uri="{FF2B5EF4-FFF2-40B4-BE49-F238E27FC236}">
                <a16:creationId xmlns:a16="http://schemas.microsoft.com/office/drawing/2014/main" id="{95547950-CBF6-F628-D1A2-5ABEF3C507E9}"/>
              </a:ext>
            </a:extLst>
          </p:cNvPr>
          <p:cNvPicPr>
            <a:picLocks noChangeAspect="1"/>
          </p:cNvPicPr>
          <p:nvPr/>
        </p:nvPicPr>
        <p:blipFill>
          <a:blip r:embed="rId2"/>
          <a:stretch>
            <a:fillRect/>
          </a:stretch>
        </p:blipFill>
        <p:spPr>
          <a:xfrm>
            <a:off x="649356" y="1533148"/>
            <a:ext cx="4114800" cy="4081947"/>
          </a:xfrm>
          <a:prstGeom prst="rect">
            <a:avLst/>
          </a:prstGeom>
        </p:spPr>
      </p:pic>
      <p:pic>
        <p:nvPicPr>
          <p:cNvPr id="16" name="Picture 15">
            <a:extLst>
              <a:ext uri="{FF2B5EF4-FFF2-40B4-BE49-F238E27FC236}">
                <a16:creationId xmlns:a16="http://schemas.microsoft.com/office/drawing/2014/main" id="{4ABA8E4E-602D-E2BF-B005-D92414A356C4}"/>
              </a:ext>
            </a:extLst>
          </p:cNvPr>
          <p:cNvPicPr>
            <a:picLocks noChangeAspect="1"/>
          </p:cNvPicPr>
          <p:nvPr/>
        </p:nvPicPr>
        <p:blipFill>
          <a:blip r:embed="rId3"/>
          <a:stretch>
            <a:fillRect/>
          </a:stretch>
        </p:blipFill>
        <p:spPr>
          <a:xfrm>
            <a:off x="10115206" y="2631642"/>
            <a:ext cx="1427438" cy="1594716"/>
          </a:xfrm>
          <a:prstGeom prst="rect">
            <a:avLst/>
          </a:prstGeom>
        </p:spPr>
      </p:pic>
      <p:sp>
        <p:nvSpPr>
          <p:cNvPr id="17" name="Arrow: Right 16">
            <a:extLst>
              <a:ext uri="{FF2B5EF4-FFF2-40B4-BE49-F238E27FC236}">
                <a16:creationId xmlns:a16="http://schemas.microsoft.com/office/drawing/2014/main" id="{26170E01-26F4-2298-E7B8-CD42E2FAF1FB}"/>
              </a:ext>
            </a:extLst>
          </p:cNvPr>
          <p:cNvSpPr/>
          <p:nvPr/>
        </p:nvSpPr>
        <p:spPr>
          <a:xfrm>
            <a:off x="9133750" y="3283877"/>
            <a:ext cx="640397" cy="290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EF96C1-0D23-5ACA-A480-13761736A758}"/>
              </a:ext>
            </a:extLst>
          </p:cNvPr>
          <p:cNvSpPr txBox="1">
            <a:spLocks/>
          </p:cNvSpPr>
          <p:nvPr/>
        </p:nvSpPr>
        <p:spPr>
          <a:xfrm>
            <a:off x="305288" y="-94810"/>
            <a:ext cx="761365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Exploratory Data Analysis</a:t>
            </a:r>
          </a:p>
        </p:txBody>
      </p:sp>
    </p:spTree>
    <p:extLst>
      <p:ext uri="{BB962C8B-B14F-4D97-AF65-F5344CB8AC3E}">
        <p14:creationId xmlns:p14="http://schemas.microsoft.com/office/powerpoint/2010/main" val="101921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3E8A40A-0195-4B3A-81F2-8B76B68F974F}"/>
              </a:ext>
            </a:extLst>
          </p:cNvPr>
          <p:cNvSpPr>
            <a:spLocks noGrp="1"/>
          </p:cNvSpPr>
          <p:nvPr>
            <p:ph type="body" idx="1"/>
          </p:nvPr>
        </p:nvSpPr>
        <p:spPr>
          <a:xfrm>
            <a:off x="6544723" y="847329"/>
            <a:ext cx="5157787" cy="823912"/>
          </a:xfrm>
        </p:spPr>
        <p:txBody>
          <a:bodyPr/>
          <a:lstStyle/>
          <a:p>
            <a:pPr algn="ctr"/>
            <a:r>
              <a:rPr lang="en-US"/>
              <a:t>Age – Bar Plot</a:t>
            </a:r>
          </a:p>
        </p:txBody>
      </p:sp>
      <p:sp>
        <p:nvSpPr>
          <p:cNvPr id="4" name="Content Placeholder 3">
            <a:extLst>
              <a:ext uri="{FF2B5EF4-FFF2-40B4-BE49-F238E27FC236}">
                <a16:creationId xmlns:a16="http://schemas.microsoft.com/office/drawing/2014/main" id="{A84DACD0-2773-4975-A2FE-3BD5764E1F61}"/>
              </a:ext>
            </a:extLst>
          </p:cNvPr>
          <p:cNvSpPr>
            <a:spLocks noGrp="1"/>
          </p:cNvSpPr>
          <p:nvPr>
            <p:ph sz="half" idx="2"/>
          </p:nvPr>
        </p:nvSpPr>
        <p:spPr>
          <a:xfrm>
            <a:off x="539750" y="1788716"/>
            <a:ext cx="5157787" cy="3684588"/>
          </a:xfrm>
        </p:spPr>
        <p:txBody>
          <a:bodyPr vert="horz" lIns="91440" tIns="45720" rIns="91440" bIns="45720" rtlCol="0" anchor="t">
            <a:normAutofit/>
          </a:bodyPr>
          <a:lstStyle/>
          <a:p>
            <a:r>
              <a:rPr lang="en-US" dirty="0"/>
              <a:t>The distribution seems close to normal distribution</a:t>
            </a:r>
          </a:p>
          <a:p>
            <a:r>
              <a:rPr lang="en-US" dirty="0"/>
              <a:t>There seems to be a lot more clients in the age group of 25-40 years</a:t>
            </a:r>
          </a:p>
          <a:p>
            <a:r>
              <a:rPr lang="en-US" dirty="0"/>
              <a:t>The average age of clients is 41 years</a:t>
            </a:r>
          </a:p>
          <a:p>
            <a:endParaRPr lang="en-US" dirty="0"/>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3074" name="Picture 2">
            <a:extLst>
              <a:ext uri="{FF2B5EF4-FFF2-40B4-BE49-F238E27FC236}">
                <a16:creationId xmlns:a16="http://schemas.microsoft.com/office/drawing/2014/main" id="{E2357013-31F6-08E0-FA34-F5DA4E9AAF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4079" y="1690688"/>
            <a:ext cx="6040035" cy="3880644"/>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B65026D8-7B86-6C05-3BAB-E658BADA15DC}"/>
              </a:ext>
            </a:extLst>
          </p:cNvPr>
          <p:cNvSpPr txBox="1">
            <a:spLocks/>
          </p:cNvSpPr>
          <p:nvPr/>
        </p:nvSpPr>
        <p:spPr>
          <a:xfrm>
            <a:off x="305288" y="-94810"/>
            <a:ext cx="761365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Exploratory Data Analysis</a:t>
            </a:r>
          </a:p>
        </p:txBody>
      </p:sp>
    </p:spTree>
    <p:extLst>
      <p:ext uri="{BB962C8B-B14F-4D97-AF65-F5344CB8AC3E}">
        <p14:creationId xmlns:p14="http://schemas.microsoft.com/office/powerpoint/2010/main" val="1813910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7565BC3-E36F-7D0D-8C9F-914853E3EB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935453"/>
            <a:ext cx="5499949" cy="5487247"/>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6D7C2D2-D866-7446-D944-1B656FC17481}"/>
              </a:ext>
            </a:extLst>
          </p:cNvPr>
          <p:cNvSpPr txBox="1"/>
          <p:nvPr/>
        </p:nvSpPr>
        <p:spPr>
          <a:xfrm>
            <a:off x="595311" y="1504046"/>
            <a:ext cx="4914833" cy="4605620"/>
          </a:xfrm>
          <a:prstGeom prst="rect">
            <a:avLst/>
          </a:prstGeom>
          <a:noFill/>
        </p:spPr>
        <p:txBody>
          <a:bodyPr wrap="square" lIns="91440" tIns="45720" rIns="91440" bIns="45720" rtlCol="0" anchor="t">
            <a:spAutoFit/>
          </a:bodyPr>
          <a:lstStyle/>
          <a:p>
            <a:pPr>
              <a:lnSpc>
                <a:spcPct val="150000"/>
              </a:lnSpc>
            </a:pPr>
            <a:r>
              <a:rPr lang="en-US" sz="2200" dirty="0">
                <a:latin typeface="Avenir Next LT Pro"/>
                <a:cs typeface="Arial"/>
              </a:rPr>
              <a:t>By visual inspection,</a:t>
            </a:r>
          </a:p>
          <a:p>
            <a:pPr marL="285750" indent="-285750">
              <a:lnSpc>
                <a:spcPct val="150000"/>
              </a:lnSpc>
              <a:buFont typeface="Wingdings" pitchFamily="2" charset="2"/>
              <a:buChar char="Ø"/>
            </a:pPr>
            <a:r>
              <a:rPr lang="en-US" sz="2200" dirty="0">
                <a:latin typeface="Avenir Next LT Pro"/>
                <a:cs typeface="Arial"/>
              </a:rPr>
              <a:t>Duration is negatively correlated to campaign</a:t>
            </a:r>
          </a:p>
          <a:p>
            <a:pPr marL="285750" indent="-285750">
              <a:lnSpc>
                <a:spcPct val="150000"/>
              </a:lnSpc>
              <a:buFont typeface="Wingdings" pitchFamily="2" charset="2"/>
              <a:buChar char="Ø"/>
            </a:pPr>
            <a:r>
              <a:rPr lang="en-US" sz="2200" dirty="0">
                <a:latin typeface="Avenir Next LT Pro"/>
                <a:cs typeface="Arial"/>
              </a:rPr>
              <a:t>Age is negatively corelated to duration and campaign</a:t>
            </a:r>
          </a:p>
          <a:p>
            <a:pPr marL="285750" indent="-285750">
              <a:lnSpc>
                <a:spcPct val="150000"/>
              </a:lnSpc>
              <a:buFont typeface="Wingdings" pitchFamily="2" charset="2"/>
              <a:buChar char="Ø"/>
            </a:pPr>
            <a:r>
              <a:rPr lang="en-US" sz="2200" dirty="0">
                <a:latin typeface="Avenir Next LT Pro"/>
                <a:cs typeface="Arial"/>
              </a:rPr>
              <a:t>The distribution of age for people previously contacted vs new clients is similar</a:t>
            </a:r>
          </a:p>
          <a:p>
            <a:pPr marL="285750" indent="-285750">
              <a:lnSpc>
                <a:spcPct val="150000"/>
              </a:lnSpc>
              <a:buFont typeface="Arial" panose="020B0604020202020204" pitchFamily="34" charset="0"/>
              <a:buChar char="•"/>
            </a:pPr>
            <a:endParaRPr lang="en-US" sz="2200" dirty="0"/>
          </a:p>
        </p:txBody>
      </p:sp>
      <p:sp>
        <p:nvSpPr>
          <p:cNvPr id="3" name="Title 1">
            <a:extLst>
              <a:ext uri="{FF2B5EF4-FFF2-40B4-BE49-F238E27FC236}">
                <a16:creationId xmlns:a16="http://schemas.microsoft.com/office/drawing/2014/main" id="{4A6AEA53-A60F-768B-F257-F0826E4B8A62}"/>
              </a:ext>
            </a:extLst>
          </p:cNvPr>
          <p:cNvSpPr txBox="1">
            <a:spLocks/>
          </p:cNvSpPr>
          <p:nvPr/>
        </p:nvSpPr>
        <p:spPr>
          <a:xfrm>
            <a:off x="305288" y="-94810"/>
            <a:ext cx="761365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Exploratory Data Analysis</a:t>
            </a:r>
          </a:p>
        </p:txBody>
      </p:sp>
    </p:spTree>
    <p:extLst>
      <p:ext uri="{BB962C8B-B14F-4D97-AF65-F5344CB8AC3E}">
        <p14:creationId xmlns:p14="http://schemas.microsoft.com/office/powerpoint/2010/main" val="3927950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5" name="Picture 15" descr="Chart, pie chart&#10;&#10;Description automatically generated">
            <a:extLst>
              <a:ext uri="{FF2B5EF4-FFF2-40B4-BE49-F238E27FC236}">
                <a16:creationId xmlns:a16="http://schemas.microsoft.com/office/drawing/2014/main" id="{06230AFB-0C5D-F62A-B325-71299ECE99E6}"/>
              </a:ext>
            </a:extLst>
          </p:cNvPr>
          <p:cNvPicPr>
            <a:picLocks noChangeAspect="1"/>
          </p:cNvPicPr>
          <p:nvPr/>
        </p:nvPicPr>
        <p:blipFill>
          <a:blip r:embed="rId3"/>
          <a:stretch>
            <a:fillRect/>
          </a:stretch>
        </p:blipFill>
        <p:spPr>
          <a:xfrm>
            <a:off x="968531" y="1198429"/>
            <a:ext cx="9907883" cy="5157921"/>
          </a:xfrm>
          <a:prstGeom prst="rect">
            <a:avLst/>
          </a:prstGeom>
        </p:spPr>
      </p:pic>
      <p:sp>
        <p:nvSpPr>
          <p:cNvPr id="7" name="Title 1">
            <a:extLst>
              <a:ext uri="{FF2B5EF4-FFF2-40B4-BE49-F238E27FC236}">
                <a16:creationId xmlns:a16="http://schemas.microsoft.com/office/drawing/2014/main" id="{94A6EAEC-C076-B4DB-1FF2-059B009DCECA}"/>
              </a:ext>
            </a:extLst>
          </p:cNvPr>
          <p:cNvSpPr txBox="1">
            <a:spLocks/>
          </p:cNvSpPr>
          <p:nvPr/>
        </p:nvSpPr>
        <p:spPr>
          <a:xfrm>
            <a:off x="305288" y="-94810"/>
            <a:ext cx="761365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Exploratory Data Analysis</a:t>
            </a:r>
          </a:p>
        </p:txBody>
      </p:sp>
    </p:spTree>
    <p:extLst>
      <p:ext uri="{BB962C8B-B14F-4D97-AF65-F5344CB8AC3E}">
        <p14:creationId xmlns:p14="http://schemas.microsoft.com/office/powerpoint/2010/main" val="3808319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3F89B-E693-1F93-C832-A8539B469225}"/>
              </a:ext>
            </a:extLst>
          </p:cNvPr>
          <p:cNvSpPr>
            <a:spLocks noGrp="1"/>
          </p:cNvSpPr>
          <p:nvPr>
            <p:ph type="title"/>
          </p:nvPr>
        </p:nvSpPr>
        <p:spPr>
          <a:xfrm>
            <a:off x="91642" y="2055379"/>
            <a:ext cx="1967344" cy="1048472"/>
          </a:xfrm>
        </p:spPr>
        <p:txBody>
          <a:bodyPr>
            <a:normAutofit/>
          </a:bodyPr>
          <a:lstStyle/>
          <a:p>
            <a:r>
              <a:rPr lang="en-US" sz="3000"/>
              <a:t>Correlation Plot</a:t>
            </a:r>
          </a:p>
        </p:txBody>
      </p:sp>
      <p:sp>
        <p:nvSpPr>
          <p:cNvPr id="9" name="Slide Number Placeholder 8">
            <a:extLst>
              <a:ext uri="{FF2B5EF4-FFF2-40B4-BE49-F238E27FC236}">
                <a16:creationId xmlns:a16="http://schemas.microsoft.com/office/drawing/2014/main" id="{2F86DBB5-A1CD-47BC-32B1-5FB1792E106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9</a:t>
            </a:fld>
            <a:endParaRPr lang="en-US">
              <a:solidFill>
                <a:prstClr val="black">
                  <a:tint val="75000"/>
                </a:prstClr>
              </a:solidFill>
            </a:endParaRPr>
          </a:p>
        </p:txBody>
      </p:sp>
      <p:pic>
        <p:nvPicPr>
          <p:cNvPr id="11" name="Picture 11" descr="A picture containing treemap chart&#10;&#10;Description automatically generated">
            <a:extLst>
              <a:ext uri="{FF2B5EF4-FFF2-40B4-BE49-F238E27FC236}">
                <a16:creationId xmlns:a16="http://schemas.microsoft.com/office/drawing/2014/main" id="{7D012848-4D49-4491-0736-0FD61C522164}"/>
              </a:ext>
            </a:extLst>
          </p:cNvPr>
          <p:cNvPicPr>
            <a:picLocks noChangeAspect="1"/>
          </p:cNvPicPr>
          <p:nvPr/>
        </p:nvPicPr>
        <p:blipFill>
          <a:blip r:embed="rId3"/>
          <a:stretch>
            <a:fillRect/>
          </a:stretch>
        </p:blipFill>
        <p:spPr>
          <a:xfrm>
            <a:off x="1543588" y="334465"/>
            <a:ext cx="10349345" cy="6387010"/>
          </a:xfrm>
          <a:prstGeom prst="rect">
            <a:avLst/>
          </a:prstGeom>
        </p:spPr>
      </p:pic>
    </p:spTree>
    <p:extLst>
      <p:ext uri="{BB962C8B-B14F-4D97-AF65-F5344CB8AC3E}">
        <p14:creationId xmlns:p14="http://schemas.microsoft.com/office/powerpoint/2010/main" val="1740210847"/>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2.xml><?xml version="1.0" encoding="utf-8"?>
<ds:datastoreItem xmlns:ds="http://schemas.openxmlformats.org/officeDocument/2006/customXml" ds:itemID="{8413533D-8C39-401E-8B75-B1AEEEC56B93}">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BDEF148-1770-458F-8F5B-C3D0A278AA97}">
  <ds:schemaRefs>
    <ds:schemaRef ds:uri="71af3243-3dd4-4a8d-8c0d-dd76da1f02a5"/>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{280E596C-A153-4471-873D-8A4B970BDB3D}tf78504181_win32</Template>
  <TotalTime>1</TotalTime>
  <Words>564</Words>
  <Application>Microsoft Office PowerPoint</Application>
  <PresentationFormat>Widescreen</PresentationFormat>
  <Paragraphs>104</Paragraphs>
  <Slides>15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Avenir Next LT Pro</vt:lpstr>
      <vt:lpstr>Calibri</vt:lpstr>
      <vt:lpstr>Fira Sans</vt:lpstr>
      <vt:lpstr>Tw Cen MT</vt:lpstr>
      <vt:lpstr>Wingdings</vt:lpstr>
      <vt:lpstr>ShapesVTI</vt:lpstr>
      <vt:lpstr>BAN 5753  Mini Project 2</vt:lpstr>
      <vt:lpstr>Team</vt:lpstr>
      <vt:lpstr>Agenda</vt:lpstr>
      <vt:lpstr>PowerPoint Presentation</vt:lpstr>
      <vt:lpstr>PowerPoint Presentation</vt:lpstr>
      <vt:lpstr>PowerPoint Presentation</vt:lpstr>
      <vt:lpstr>PowerPoint Presentation</vt:lpstr>
      <vt:lpstr>PowerPoint Presentation</vt:lpstr>
      <vt:lpstr>Correlation Plot</vt:lpstr>
      <vt:lpstr>Model Preprocessing - Pipeline</vt:lpstr>
      <vt:lpstr>Model Comparison</vt:lpstr>
      <vt:lpstr>Feature Importance</vt:lpstr>
      <vt:lpstr>Insights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5753  Mini Project 2</dc:title>
  <dc:creator>Mihir Shinde</dc:creator>
  <cp:lastModifiedBy>Mihir Shinde</cp:lastModifiedBy>
  <cp:revision>432</cp:revision>
  <dcterms:created xsi:type="dcterms:W3CDTF">2022-11-17T00:41:51Z</dcterms:created>
  <dcterms:modified xsi:type="dcterms:W3CDTF">2022-11-17T05:33:05Z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