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56" r:id="rId4"/>
    <p:sldId id="257"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5" r:id="rId19"/>
    <p:sldId id="283" r:id="rId20"/>
    <p:sldId id="284" r:id="rId21"/>
    <p:sldId id="258" r:id="rId22"/>
    <p:sldId id="286" r:id="rId23"/>
    <p:sldId id="287" r:id="rId24"/>
    <p:sldId id="288" r:id="rId25"/>
    <p:sldId id="289" r:id="rId26"/>
    <p:sldId id="290" r:id="rId27"/>
    <p:sldId id="291" r:id="rId28"/>
    <p:sldId id="260" r:id="rId29"/>
    <p:sldId id="261" r:id="rId30"/>
    <p:sldId id="262" r:id="rId31"/>
    <p:sldId id="263" r:id="rId32"/>
    <p:sldId id="259" r:id="rId33"/>
    <p:sldId id="264" r:id="rId34"/>
    <p:sldId id="265" r:id="rId35"/>
    <p:sldId id="266" r:id="rId36"/>
    <p:sldId id="267" r:id="rId37"/>
    <p:sldId id="268" r:id="rId38"/>
    <p:sldId id="269" r:id="rId39"/>
    <p:sldId id="292" r:id="rId40"/>
    <p:sldId id="293" r:id="rId41"/>
    <p:sldId id="294"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7" d="100"/>
          <a:sy n="67" d="100"/>
        </p:scale>
        <p:origin x="7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CEC2-24C1-4263-A78C-82CE18937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88D033-7EF8-4441-8613-6D5D849EE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ACF38E-DC3A-4A27-8A46-8EF720E11ECF}"/>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FEF3F4F9-FF1C-471D-B474-0364FD2ED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6EE32-36B4-4482-BEBE-86BAB5777B19}"/>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233782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1E9C-2612-4C6B-A0A5-D7D26ABD8D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6A1C87-0C45-47FD-868B-6063536B6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D3D68-8C85-4088-8AEE-10AAF97CB9FD}"/>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4C878D40-DF00-462B-AB64-9E80E4004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A7177-D3F8-47E9-AC61-73C63995B461}"/>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3442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FAD9D-C272-4AD8-B8C1-BBF279F4B7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5E5FD1-D2C3-4D4C-82E0-4818A06F1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9AF91-2FFF-4574-B40C-FC686EB8B07D}"/>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8C8DB9AD-96A4-4B5B-801E-EDB612C18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E409B-DF59-434A-8715-C6DD11771229}"/>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285052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6F60-7186-4207-B6CE-EE78D965CE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932CB4-9947-4C2E-8E57-6B8D2FE1A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07F55-F467-45C8-9B82-827227536431}"/>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AE60FAE7-EEE4-4875-84D7-3206B8CD7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850E9-C3F9-4B87-8DD9-0A7367951C8A}"/>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75698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41C5-6BE7-41A6-90F4-7E61A6C24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F21AF3-F09D-4A2B-84DF-92EAEA879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84E57-0C2F-405F-89B3-C9D18812A952}"/>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19954E77-0D9D-4670-905C-FBDA6278D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3FDCC-FD74-4A3F-9D10-83F04367631D}"/>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95587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DCB2-BE62-45A6-9081-70A3F914AD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852EA-8D57-4A79-B7FE-C204F1C82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0E48-6191-4FF0-890D-038FADC72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80C853-9BE9-40B4-B253-5AD08793A320}"/>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6" name="Footer Placeholder 5">
            <a:extLst>
              <a:ext uri="{FF2B5EF4-FFF2-40B4-BE49-F238E27FC236}">
                <a16:creationId xmlns:a16="http://schemas.microsoft.com/office/drawing/2014/main" id="{3675BDA5-19B1-482D-8D61-CA3202B74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039E6-4180-4747-86E9-95718CEE6068}"/>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350014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C5E3-0CDE-4169-A570-377E564F98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8F19E8-DF6F-4359-836B-82A72FF98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89606-D103-4851-9561-EB64D531D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3A972-ACE2-4046-A0A3-1BE5B9C56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F41B0-C253-438E-BD0F-DE22A6BD32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EB44EF-6F12-4060-88F8-F4BDB708CC73}"/>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8" name="Footer Placeholder 7">
            <a:extLst>
              <a:ext uri="{FF2B5EF4-FFF2-40B4-BE49-F238E27FC236}">
                <a16:creationId xmlns:a16="http://schemas.microsoft.com/office/drawing/2014/main" id="{DBDA40C0-9835-4AD6-9866-DCF08AA385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73E1B5-614E-4028-8FE0-F6597D0B7B96}"/>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332330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7BDC-A0A3-478C-B2BF-A1761DB413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76381F-E0DD-4D93-A081-E1C3439EA099}"/>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4" name="Footer Placeholder 3">
            <a:extLst>
              <a:ext uri="{FF2B5EF4-FFF2-40B4-BE49-F238E27FC236}">
                <a16:creationId xmlns:a16="http://schemas.microsoft.com/office/drawing/2014/main" id="{467222AA-4E73-427D-AA46-A5FACAC2B3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88564-5D55-4B38-8280-1A249CC93120}"/>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112486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CF673-66E2-44AE-B53C-09C2FD6A7FAA}"/>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3" name="Footer Placeholder 2">
            <a:extLst>
              <a:ext uri="{FF2B5EF4-FFF2-40B4-BE49-F238E27FC236}">
                <a16:creationId xmlns:a16="http://schemas.microsoft.com/office/drawing/2014/main" id="{E0021204-D411-40FF-A5DB-9CF6FBC164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55F99A-9D42-441E-8724-13E270D2F233}"/>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164399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C7A7-259B-466B-B748-F95607522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F6B409-9520-4EA5-B719-252EE9CA4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4ACD06-098B-4B11-9094-6CB7B073E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766F8-E55D-4AAE-B86D-9A30C5965E60}"/>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6" name="Footer Placeholder 5">
            <a:extLst>
              <a:ext uri="{FF2B5EF4-FFF2-40B4-BE49-F238E27FC236}">
                <a16:creationId xmlns:a16="http://schemas.microsoft.com/office/drawing/2014/main" id="{1473A11B-F931-4FEE-9E7D-62AD98117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36B1EA-636F-4E64-8511-EBCA7601E9F6}"/>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114199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0FAA-13E3-4A60-9C4D-08AE7EF5B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133D9D-80C9-4426-96F2-5ABA424C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DDE927-9A1C-44B6-B35E-4B631AC0C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1280-D16C-4BC7-8CEF-B825FFD17E3F}"/>
              </a:ext>
            </a:extLst>
          </p:cNvPr>
          <p:cNvSpPr>
            <a:spLocks noGrp="1"/>
          </p:cNvSpPr>
          <p:nvPr>
            <p:ph type="dt" sz="half" idx="10"/>
          </p:nvPr>
        </p:nvSpPr>
        <p:spPr/>
        <p:txBody>
          <a:bodyPr/>
          <a:lstStyle/>
          <a:p>
            <a:fld id="{6DA0A72A-FCCA-437B-9EB3-BA09E43C656E}" type="datetimeFigureOut">
              <a:rPr lang="en-IN" smtClean="0"/>
              <a:t>11-07-2020</a:t>
            </a:fld>
            <a:endParaRPr lang="en-IN"/>
          </a:p>
        </p:txBody>
      </p:sp>
      <p:sp>
        <p:nvSpPr>
          <p:cNvPr id="6" name="Footer Placeholder 5">
            <a:extLst>
              <a:ext uri="{FF2B5EF4-FFF2-40B4-BE49-F238E27FC236}">
                <a16:creationId xmlns:a16="http://schemas.microsoft.com/office/drawing/2014/main" id="{5D36F602-41CE-47F6-97BE-838238A7D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B549C5-F32F-4EC2-99F8-190F7906BE6C}"/>
              </a:ext>
            </a:extLst>
          </p:cNvPr>
          <p:cNvSpPr>
            <a:spLocks noGrp="1"/>
          </p:cNvSpPr>
          <p:nvPr>
            <p:ph type="sldNum" sz="quarter" idx="12"/>
          </p:nvPr>
        </p:nvSpPr>
        <p:spPr/>
        <p:txBody>
          <a:bodyPr/>
          <a:lstStyle/>
          <a:p>
            <a:fld id="{8E95283C-4E58-43E1-A120-D0FF66D8BD96}" type="slidenum">
              <a:rPr lang="en-IN" smtClean="0"/>
              <a:t>‹#›</a:t>
            </a:fld>
            <a:endParaRPr lang="en-IN"/>
          </a:p>
        </p:txBody>
      </p:sp>
    </p:spTree>
    <p:extLst>
      <p:ext uri="{BB962C8B-B14F-4D97-AF65-F5344CB8AC3E}">
        <p14:creationId xmlns:p14="http://schemas.microsoft.com/office/powerpoint/2010/main" val="302531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DBD9E-06C3-4D7A-B070-A47F8A7E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A7E51E-6B7A-4BA5-8ABF-E342F6E4B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A1B3AF-BB95-4465-B029-6BEE49F18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0A72A-FCCA-437B-9EB3-BA09E43C656E}" type="datetimeFigureOut">
              <a:rPr lang="en-IN" smtClean="0"/>
              <a:t>11-07-2020</a:t>
            </a:fld>
            <a:endParaRPr lang="en-IN"/>
          </a:p>
        </p:txBody>
      </p:sp>
      <p:sp>
        <p:nvSpPr>
          <p:cNvPr id="5" name="Footer Placeholder 4">
            <a:extLst>
              <a:ext uri="{FF2B5EF4-FFF2-40B4-BE49-F238E27FC236}">
                <a16:creationId xmlns:a16="http://schemas.microsoft.com/office/drawing/2014/main" id="{6ABD320C-6566-43DB-89D9-3847512D8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D8D96-1622-49E1-B108-CD0F405E2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5283C-4E58-43E1-A120-D0FF66D8BD96}" type="slidenum">
              <a:rPr lang="en-IN" smtClean="0"/>
              <a:t>‹#›</a:t>
            </a:fld>
            <a:endParaRPr lang="en-IN"/>
          </a:p>
        </p:txBody>
      </p:sp>
    </p:spTree>
    <p:extLst>
      <p:ext uri="{BB962C8B-B14F-4D97-AF65-F5344CB8AC3E}">
        <p14:creationId xmlns:p14="http://schemas.microsoft.com/office/powerpoint/2010/main" val="192268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geeksforgeeks.org/computer-network-tutorials/" TargetMode="External"/><Relationship Id="rId3" Type="http://schemas.openxmlformats.org/officeDocument/2006/relationships/hyperlink" Target="http://www.ijesrt.com/issues%20pdf%20file/Archive-2016/December-2016/36.pdf" TargetMode="External"/><Relationship Id="rId7" Type="http://schemas.openxmlformats.org/officeDocument/2006/relationships/hyperlink" Target="https://www.tutorialspoint.com/data_communication_computer_network/index.htm" TargetMode="External"/><Relationship Id="rId2" Type="http://schemas.openxmlformats.org/officeDocument/2006/relationships/hyperlink" Target="http://www.jgyan.com/ns2/" TargetMode="External"/><Relationship Id="rId1" Type="http://schemas.openxmlformats.org/officeDocument/2006/relationships/slideLayout" Target="../slideLayouts/slideLayout1.xml"/><Relationship Id="rId6" Type="http://schemas.openxmlformats.org/officeDocument/2006/relationships/hyperlink" Target="https://www.javatpoint.com/computer-network-tutorial" TargetMode="External"/><Relationship Id="rId5" Type="http://schemas.openxmlformats.org/officeDocument/2006/relationships/hyperlink" Target="https://www.youtube.com/watch?v=ZAjYDHpVplg&amp;list=PLtRbi3COBc5lx3st89v1Z3Tzpc4wjYx3W" TargetMode="External"/><Relationship Id="rId4" Type="http://schemas.openxmlformats.org/officeDocument/2006/relationships/hyperlink" Target="https://www.isi.edu/nsnam/ns/tutorial/" TargetMode="External"/><Relationship Id="rId9" Type="http://schemas.openxmlformats.org/officeDocument/2006/relationships/hyperlink" Target="https://www.amazon.com/Computer-Networks-Andrew-S-Tanenbaum-ebook/dp/B006Y1BKG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4;p14" descr="C:\Users\admin\Downloads\Charusat wirh NAAC logo.jpg">
            <a:extLst>
              <a:ext uri="{FF2B5EF4-FFF2-40B4-BE49-F238E27FC236}">
                <a16:creationId xmlns:a16="http://schemas.microsoft.com/office/drawing/2014/main" id="{FA5FFD8F-76E6-48B2-9205-01DF58871E2C}"/>
              </a:ext>
            </a:extLst>
          </p:cNvPr>
          <p:cNvPicPr preferRelativeResize="0"/>
          <p:nvPr/>
        </p:nvPicPr>
        <p:blipFill rotWithShape="1">
          <a:blip r:embed="rId2">
            <a:alphaModFix/>
          </a:blip>
          <a:srcRect/>
          <a:stretch/>
        </p:blipFill>
        <p:spPr>
          <a:xfrm>
            <a:off x="8" y="2"/>
            <a:ext cx="3348618" cy="1022294"/>
          </a:xfrm>
          <a:prstGeom prst="rect">
            <a:avLst/>
          </a:prstGeom>
          <a:noFill/>
          <a:ln>
            <a:noFill/>
          </a:ln>
        </p:spPr>
      </p:pic>
      <p:pic>
        <p:nvPicPr>
          <p:cNvPr id="7" name="Google Shape;96;p14">
            <a:extLst>
              <a:ext uri="{FF2B5EF4-FFF2-40B4-BE49-F238E27FC236}">
                <a16:creationId xmlns:a16="http://schemas.microsoft.com/office/drawing/2014/main" id="{F9CD702B-3C2F-4A6A-A3B1-70709DF29EF7}"/>
              </a:ext>
            </a:extLst>
          </p:cNvPr>
          <p:cNvPicPr preferRelativeResize="0"/>
          <p:nvPr/>
        </p:nvPicPr>
        <p:blipFill rotWithShape="1">
          <a:blip r:embed="rId3">
            <a:alphaModFix/>
          </a:blip>
          <a:srcRect/>
          <a:stretch/>
        </p:blipFill>
        <p:spPr>
          <a:xfrm>
            <a:off x="10891297" y="2"/>
            <a:ext cx="1300706" cy="1022294"/>
          </a:xfrm>
          <a:prstGeom prst="rect">
            <a:avLst/>
          </a:prstGeom>
          <a:noFill/>
          <a:ln>
            <a:noFill/>
          </a:ln>
        </p:spPr>
      </p:pic>
      <p:sp>
        <p:nvSpPr>
          <p:cNvPr id="9" name="Google Shape;95;p14">
            <a:extLst>
              <a:ext uri="{FF2B5EF4-FFF2-40B4-BE49-F238E27FC236}">
                <a16:creationId xmlns:a16="http://schemas.microsoft.com/office/drawing/2014/main" id="{AA457853-B0EB-4129-B64E-F14D77AAF721}"/>
              </a:ext>
            </a:extLst>
          </p:cNvPr>
          <p:cNvSpPr txBox="1"/>
          <p:nvPr/>
        </p:nvSpPr>
        <p:spPr>
          <a:xfrm>
            <a:off x="2311027" y="3719835"/>
            <a:ext cx="7569946" cy="12022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br>
              <a:rPr lang="en-US" sz="2800" b="0" i="0" u="none" strike="noStrike" cap="none" dirty="0">
                <a:solidFill>
                  <a:srgbClr val="92CCDC"/>
                </a:solidFill>
                <a:latin typeface="Bookman Old Style"/>
                <a:ea typeface="Bookman Old Style"/>
                <a:cs typeface="Bookman Old Style"/>
                <a:sym typeface="Bookman Old Style"/>
              </a:rPr>
            </a:br>
            <a:r>
              <a:rPr lang="en-US" sz="2800" b="0" i="0" u="none" strike="noStrike" cap="none" dirty="0">
                <a:solidFill>
                  <a:srgbClr val="92CCDC"/>
                </a:solidFill>
                <a:latin typeface="Bookman Old Style"/>
                <a:ea typeface="Bookman Old Style"/>
                <a:cs typeface="Bookman Old Style"/>
                <a:sym typeface="Bookman Old Style"/>
              </a:rPr>
              <a:t> </a:t>
            </a:r>
            <a:r>
              <a:rPr lang="en-US" sz="2800" b="1" i="0" u="none" strike="noStrike" cap="none" dirty="0">
                <a:latin typeface="Times New Roman" panose="02020603050405020304" pitchFamily="18" charset="0"/>
                <a:ea typeface="Bookman Old Style"/>
                <a:cs typeface="Times New Roman" panose="02020603050405020304" pitchFamily="18" charset="0"/>
                <a:sym typeface="Bookman Old Style"/>
              </a:rPr>
              <a:t>Dept. of Electronics &amp; Communication</a:t>
            </a:r>
            <a:br>
              <a:rPr lang="en-US" sz="2800" b="0" i="0" u="none" strike="noStrike" cap="none" dirty="0">
                <a:solidFill>
                  <a:srgbClr val="92CCDC"/>
                </a:solidFill>
                <a:latin typeface="Bookman Old Style"/>
                <a:ea typeface="Bookman Old Style"/>
                <a:cs typeface="Bookman Old Style"/>
                <a:sym typeface="Bookman Old Style"/>
              </a:rPr>
            </a:br>
            <a:endParaRPr sz="2800" b="0" i="0" u="none" strike="noStrike" cap="none" dirty="0">
              <a:solidFill>
                <a:srgbClr val="92CCDC"/>
              </a:solidFill>
              <a:latin typeface="Bookman Old Style"/>
              <a:ea typeface="Bookman Old Style"/>
              <a:cs typeface="Bookman Old Style"/>
              <a:sym typeface="Bookman Old Style"/>
            </a:endParaRPr>
          </a:p>
        </p:txBody>
      </p:sp>
      <p:sp>
        <p:nvSpPr>
          <p:cNvPr id="10" name="Google Shape;92;p14">
            <a:extLst>
              <a:ext uri="{FF2B5EF4-FFF2-40B4-BE49-F238E27FC236}">
                <a16:creationId xmlns:a16="http://schemas.microsoft.com/office/drawing/2014/main" id="{2FFB4F14-B996-4E1B-ACCD-298381F4507A}"/>
              </a:ext>
            </a:extLst>
          </p:cNvPr>
          <p:cNvSpPr txBox="1">
            <a:spLocks/>
          </p:cNvSpPr>
          <p:nvPr/>
        </p:nvSpPr>
        <p:spPr>
          <a:xfrm>
            <a:off x="863750" y="1136835"/>
            <a:ext cx="10677900" cy="2583000"/>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rgbClr val="92CCDC"/>
              </a:buClr>
              <a:buSzPts val="3959"/>
              <a:buFont typeface="Arial"/>
              <a:buNone/>
            </a:pPr>
            <a:br>
              <a:rPr lang="en-US" sz="1800" dirty="0">
                <a:solidFill>
                  <a:srgbClr val="92CCDC"/>
                </a:solidFill>
              </a:rPr>
            </a:br>
            <a:br>
              <a:rPr lang="en-US" sz="1800" dirty="0">
                <a:solidFill>
                  <a:srgbClr val="92CCDC"/>
                </a:solidFill>
                <a:latin typeface="Arial"/>
                <a:ea typeface="Arial"/>
                <a:cs typeface="Arial"/>
                <a:sym typeface="Arial"/>
              </a:rPr>
            </a:br>
            <a:r>
              <a:rPr lang="en-US" sz="4000" dirty="0">
                <a:solidFill>
                  <a:srgbClr val="0070C0"/>
                </a:solidFill>
                <a:latin typeface="Times New Roman" panose="02020603050405020304" pitchFamily="18" charset="0"/>
                <a:ea typeface="Arial"/>
                <a:cs typeface="Times New Roman" panose="02020603050405020304" pitchFamily="18" charset="0"/>
                <a:sym typeface="Impact"/>
              </a:rPr>
              <a:t>Network Topology Implementation in NS2</a:t>
            </a:r>
            <a:br>
              <a:rPr lang="en-US" sz="4000" dirty="0">
                <a:solidFill>
                  <a:srgbClr val="0070C0"/>
                </a:solidFill>
                <a:latin typeface="Times New Roman" panose="02020603050405020304" pitchFamily="18" charset="0"/>
                <a:ea typeface="Impact"/>
                <a:cs typeface="Times New Roman" panose="02020603050405020304" pitchFamily="18" charset="0"/>
                <a:sym typeface="Impact"/>
              </a:rPr>
            </a:br>
            <a:br>
              <a:rPr lang="en-US" sz="4000" dirty="0">
                <a:solidFill>
                  <a:srgbClr val="0070C0"/>
                </a:solidFill>
                <a:latin typeface="Times New Roman" panose="02020603050405020304" pitchFamily="18" charset="0"/>
                <a:ea typeface="Impact"/>
                <a:cs typeface="Times New Roman" panose="02020603050405020304" pitchFamily="18" charset="0"/>
                <a:sym typeface="Impact"/>
              </a:rPr>
            </a:br>
            <a:r>
              <a:rPr lang="en-US" sz="4000" dirty="0">
                <a:solidFill>
                  <a:srgbClr val="FF0000"/>
                </a:solidFill>
                <a:latin typeface="Times New Roman" panose="02020603050405020304" pitchFamily="18" charset="0"/>
                <a:ea typeface="Impact"/>
                <a:cs typeface="Times New Roman" panose="02020603050405020304" pitchFamily="18" charset="0"/>
                <a:sym typeface="Impact"/>
              </a:rPr>
              <a:t>EC-446 Summer Internship</a:t>
            </a:r>
            <a:br>
              <a:rPr lang="en-US" sz="3959" dirty="0">
                <a:solidFill>
                  <a:srgbClr val="92CCDC"/>
                </a:solidFill>
                <a:latin typeface="Arial"/>
                <a:ea typeface="Arial"/>
                <a:cs typeface="Arial"/>
                <a:sym typeface="Arial"/>
              </a:rPr>
            </a:br>
            <a:endParaRPr lang="en-US" sz="3959" dirty="0">
              <a:solidFill>
                <a:srgbClr val="92CCDC"/>
              </a:solidFill>
              <a:latin typeface="Arial"/>
              <a:ea typeface="Arial"/>
              <a:cs typeface="Arial"/>
              <a:sym typeface="Arial"/>
            </a:endParaRPr>
          </a:p>
        </p:txBody>
      </p:sp>
      <p:sp>
        <p:nvSpPr>
          <p:cNvPr id="12" name="Google Shape;97;p14">
            <a:extLst>
              <a:ext uri="{FF2B5EF4-FFF2-40B4-BE49-F238E27FC236}">
                <a16:creationId xmlns:a16="http://schemas.microsoft.com/office/drawing/2014/main" id="{01E5F9B8-87E8-47D0-A896-94960F0D31C5}"/>
              </a:ext>
            </a:extLst>
          </p:cNvPr>
          <p:cNvSpPr txBox="1"/>
          <p:nvPr/>
        </p:nvSpPr>
        <p:spPr>
          <a:xfrm>
            <a:off x="7334251" y="5286376"/>
            <a:ext cx="4857750" cy="10951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i="0" u="none" strike="noStrike" cap="none" dirty="0">
                <a:solidFill>
                  <a:srgbClr val="0070C0"/>
                </a:solidFill>
                <a:latin typeface="Times New Roman" panose="02020603050405020304" pitchFamily="18" charset="0"/>
                <a:ea typeface="Bookman Old Style"/>
                <a:cs typeface="Times New Roman" panose="02020603050405020304" pitchFamily="18" charset="0"/>
                <a:sym typeface="Bookman Old Style"/>
              </a:rPr>
              <a:t>Guided By: </a:t>
            </a:r>
            <a:r>
              <a:rPr lang="en-US" sz="2400" dirty="0">
                <a:solidFill>
                  <a:srgbClr val="0070C0"/>
                </a:solidFill>
                <a:latin typeface="Times New Roman" panose="02020603050405020304" pitchFamily="18" charset="0"/>
                <a:ea typeface="Bookman Old Style"/>
                <a:cs typeface="Times New Roman" panose="02020603050405020304" pitchFamily="18" charset="0"/>
                <a:sym typeface="Bookman Old Style"/>
              </a:rPr>
              <a:t>Prof. Brijesh </a:t>
            </a:r>
            <a:r>
              <a:rPr lang="en-US" sz="2400" dirty="0" err="1">
                <a:solidFill>
                  <a:srgbClr val="0070C0"/>
                </a:solidFill>
                <a:latin typeface="Times New Roman" panose="02020603050405020304" pitchFamily="18" charset="0"/>
                <a:ea typeface="Bookman Old Style"/>
                <a:cs typeface="Times New Roman" panose="02020603050405020304" pitchFamily="18" charset="0"/>
                <a:sym typeface="Bookman Old Style"/>
              </a:rPr>
              <a:t>Kundaliya</a:t>
            </a:r>
            <a:endParaRPr sz="2400" dirty="0">
              <a:solidFill>
                <a:srgbClr val="0070C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i="0" u="none" strike="noStrike" cap="none" dirty="0">
                <a:solidFill>
                  <a:srgbClr val="0070C0"/>
                </a:solidFill>
                <a:latin typeface="Times New Roman" panose="02020603050405020304" pitchFamily="18" charset="0"/>
                <a:ea typeface="Bookman Old Style"/>
                <a:cs typeface="Times New Roman" panose="02020603050405020304" pitchFamily="18" charset="0"/>
                <a:sym typeface="Bookman Old Style"/>
              </a:rPr>
              <a:t>                   Assistant Professor,</a:t>
            </a:r>
            <a:endParaRPr sz="2400" dirty="0">
              <a:solidFill>
                <a:srgbClr val="0070C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i="0" u="none" strike="noStrike" cap="none" dirty="0">
                <a:solidFill>
                  <a:srgbClr val="0070C0"/>
                </a:solidFill>
                <a:latin typeface="Times New Roman" panose="02020603050405020304" pitchFamily="18" charset="0"/>
                <a:ea typeface="Bookman Old Style"/>
                <a:cs typeface="Times New Roman" panose="02020603050405020304" pitchFamily="18" charset="0"/>
                <a:sym typeface="Bookman Old Style"/>
              </a:rPr>
              <a:t>                   CSPIT-EC</a:t>
            </a:r>
            <a:endParaRPr sz="2400" i="0" u="none" strike="noStrike" cap="none" dirty="0">
              <a:solidFill>
                <a:srgbClr val="0070C0"/>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4" name="Google Shape;97;p14">
            <a:extLst>
              <a:ext uri="{FF2B5EF4-FFF2-40B4-BE49-F238E27FC236}">
                <a16:creationId xmlns:a16="http://schemas.microsoft.com/office/drawing/2014/main" id="{749D40AB-61F0-470D-B021-8533BBC81549}"/>
              </a:ext>
            </a:extLst>
          </p:cNvPr>
          <p:cNvSpPr txBox="1"/>
          <p:nvPr/>
        </p:nvSpPr>
        <p:spPr>
          <a:xfrm>
            <a:off x="112167" y="5365850"/>
            <a:ext cx="4278858" cy="132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dirty="0">
                <a:solidFill>
                  <a:srgbClr val="FF0000"/>
                </a:solidFill>
                <a:latin typeface="Times New Roman" panose="02020603050405020304" pitchFamily="18" charset="0"/>
                <a:ea typeface="Bookman Old Style"/>
                <a:cs typeface="Times New Roman" panose="02020603050405020304" pitchFamily="18" charset="0"/>
                <a:sym typeface="Bookman Old Style"/>
              </a:rPr>
              <a:t>Prepared</a:t>
            </a:r>
            <a:r>
              <a:rPr lang="en-US" sz="240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By: Amartya Singh</a:t>
            </a:r>
            <a:endParaRPr sz="2400" dirty="0">
              <a:solidFill>
                <a:srgbClr val="FF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17EC088</a:t>
            </a:r>
            <a:endParaRPr sz="2400" dirty="0">
              <a:solidFill>
                <a:srgbClr val="FF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240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CSPIT-EC</a:t>
            </a:r>
            <a:endParaRPr sz="240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endParaRPr>
          </a:p>
        </p:txBody>
      </p:sp>
    </p:spTree>
    <p:extLst>
      <p:ext uri="{BB962C8B-B14F-4D97-AF65-F5344CB8AC3E}">
        <p14:creationId xmlns:p14="http://schemas.microsoft.com/office/powerpoint/2010/main" val="474770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031757" y="110865"/>
            <a:ext cx="4128475"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NETWORK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86232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Internetworking: </a:t>
            </a:r>
            <a:r>
              <a:rPr lang="en-US" sz="2000" dirty="0">
                <a:latin typeface="Times New Roman" panose="02020603050405020304" pitchFamily="18" charset="0"/>
                <a:cs typeface="Times New Roman" panose="02020603050405020304" pitchFamily="18" charset="0"/>
              </a:rPr>
              <a:t>An internetworking is the main responsibility of the network layer. It provides a logical connection between different devices.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Addressing: </a:t>
            </a:r>
            <a:r>
              <a:rPr lang="en-US" sz="2000" dirty="0">
                <a:latin typeface="Times New Roman" panose="02020603050405020304" pitchFamily="18" charset="0"/>
                <a:cs typeface="Times New Roman" panose="02020603050405020304" pitchFamily="18" charset="0"/>
              </a:rPr>
              <a:t>A Network layer adds the source and destination address to the header of the frame. Addressing is used to identify the device on the internet.</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Routing: </a:t>
            </a:r>
            <a:r>
              <a:rPr lang="en-US" sz="2000" dirty="0">
                <a:latin typeface="Times New Roman" panose="02020603050405020304" pitchFamily="18" charset="0"/>
                <a:cs typeface="Times New Roman" panose="02020603050405020304" pitchFamily="18" charset="0"/>
              </a:rPr>
              <a:t>Routing is the major component of the network layer, and it determines the best optimal path out of the multiple paths from source to the destination.</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Packetizing: </a:t>
            </a:r>
            <a:r>
              <a:rPr lang="en-US" sz="2000" dirty="0">
                <a:latin typeface="Times New Roman" panose="02020603050405020304" pitchFamily="18" charset="0"/>
                <a:cs typeface="Times New Roman" panose="02020603050405020304" pitchFamily="18" charset="0"/>
              </a:rPr>
              <a:t>A Network Layer receives the packets from the upper layer and converts them into packets. This process is known as Packetizing. It is achieved by internet protocol (IP).</a:t>
            </a:r>
          </a:p>
        </p:txBody>
      </p:sp>
      <p:pic>
        <p:nvPicPr>
          <p:cNvPr id="5" name="Picture 4">
            <a:extLst>
              <a:ext uri="{FF2B5EF4-FFF2-40B4-BE49-F238E27FC236}">
                <a16:creationId xmlns:a16="http://schemas.microsoft.com/office/drawing/2014/main" id="{EAEB8A43-FB35-43F2-9F30-725AB5889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54" y="3570208"/>
            <a:ext cx="7800480" cy="3278318"/>
          </a:xfrm>
          <a:prstGeom prst="rect">
            <a:avLst/>
          </a:prstGeom>
        </p:spPr>
      </p:pic>
    </p:spTree>
    <p:extLst>
      <p:ext uri="{BB962C8B-B14F-4D97-AF65-F5344CB8AC3E}">
        <p14:creationId xmlns:p14="http://schemas.microsoft.com/office/powerpoint/2010/main" val="358672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51917" y="9474"/>
            <a:ext cx="4288154"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TRANSPOT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5940088"/>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Service-point addressing: </a:t>
            </a:r>
            <a:r>
              <a:rPr lang="en-US" sz="2000" dirty="0">
                <a:latin typeface="Times New Roman" panose="02020603050405020304" pitchFamily="18" charset="0"/>
                <a:cs typeface="Times New Roman" panose="02020603050405020304" pitchFamily="18" charset="0"/>
              </a:rPr>
              <a:t>Computers run several programs simultaneously due to this reason, the transmission of data from source to the destination not only from one computer to another computer but also from one process to another process. The transport layer adds the header that contains the address known as a service-point address or port address. The responsibility of the network layer is to transmit the data from one computer to another computer and the responsibility of the transport layer is to transmit the message to the correct process.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Segmentation and reassembly: </a:t>
            </a:r>
            <a:r>
              <a:rPr lang="en-US" sz="2000" dirty="0">
                <a:latin typeface="Times New Roman" panose="02020603050405020304" pitchFamily="18" charset="0"/>
                <a:cs typeface="Times New Roman" panose="02020603050405020304" pitchFamily="18" charset="0"/>
              </a:rPr>
              <a:t>When the transport layer receives the message from the upper layer, it divides the message into multiple segments, and each segment is assigned with a sequence number that uniquely identifies each segment. When the message has arrived at the destination, then the transport layer reassembles the message based on their sequence numbers.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Connection control: </a:t>
            </a:r>
            <a:r>
              <a:rPr lang="en-US" sz="2000" dirty="0">
                <a:latin typeface="Times New Roman" panose="02020603050405020304" pitchFamily="18" charset="0"/>
                <a:cs typeface="Times New Roman" panose="02020603050405020304" pitchFamily="18" charset="0"/>
              </a:rPr>
              <a:t>Transport layer provides two services Connection-oriented service and connectionless service. A connectionless service treats each segment as an individual packet, and they all travel in different routes to reach the destination. A connection-oriented service makes a connection with the transport layer at the destination machine before delivering the packets. In connection-oriented service, all the packets travel in the single route.</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Flow control: </a:t>
            </a:r>
            <a:r>
              <a:rPr lang="en-US" sz="2000" dirty="0">
                <a:latin typeface="Times New Roman" panose="02020603050405020304" pitchFamily="18" charset="0"/>
                <a:cs typeface="Times New Roman" panose="02020603050405020304" pitchFamily="18" charset="0"/>
              </a:rPr>
              <a:t>It is performed end-to-end rather than across a single link.</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Error control:</a:t>
            </a:r>
            <a:r>
              <a:rPr lang="en-US" sz="2000" dirty="0">
                <a:latin typeface="Times New Roman" panose="02020603050405020304" pitchFamily="18" charset="0"/>
                <a:cs typeface="Times New Roman" panose="02020603050405020304" pitchFamily="18" charset="0"/>
              </a:rPr>
              <a:t> It is performed end-to-end rather than across the single link. The sender transport layer ensures that message reach at the destination without any error</a:t>
            </a:r>
          </a:p>
        </p:txBody>
      </p:sp>
    </p:spTree>
    <p:extLst>
      <p:ext uri="{BB962C8B-B14F-4D97-AF65-F5344CB8AC3E}">
        <p14:creationId xmlns:p14="http://schemas.microsoft.com/office/powerpoint/2010/main" val="277666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51917" y="9474"/>
            <a:ext cx="4288154"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TRANSPOT layer</a:t>
            </a:r>
          </a:p>
        </p:txBody>
      </p:sp>
      <p:pic>
        <p:nvPicPr>
          <p:cNvPr id="5" name="Picture 4">
            <a:extLst>
              <a:ext uri="{FF2B5EF4-FFF2-40B4-BE49-F238E27FC236}">
                <a16:creationId xmlns:a16="http://schemas.microsoft.com/office/drawing/2014/main" id="{85889D31-7A57-40C9-B0C4-7F5986E8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372" y="782271"/>
            <a:ext cx="9739255" cy="5689599"/>
          </a:xfrm>
          <a:prstGeom prst="rect">
            <a:avLst/>
          </a:prstGeom>
        </p:spPr>
      </p:pic>
    </p:spTree>
    <p:extLst>
      <p:ext uri="{BB962C8B-B14F-4D97-AF65-F5344CB8AC3E}">
        <p14:creationId xmlns:p14="http://schemas.microsoft.com/office/powerpoint/2010/main" val="119428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307113" y="0"/>
            <a:ext cx="3577772"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SESSION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246769"/>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r>
              <a:rPr lang="en-US" sz="2000" b="1" dirty="0">
                <a:solidFill>
                  <a:srgbClr val="FF0000"/>
                </a:solidFill>
                <a:latin typeface="Times New Roman" panose="02020603050405020304" pitchFamily="18" charset="0"/>
                <a:cs typeface="Times New Roman" panose="02020603050405020304" pitchFamily="18" charset="0"/>
              </a:rPr>
              <a:t>Dialog control:</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Session layer acts as a dialog controller that creates a dialog between two processes or we can say that it allows the communication between two processes which can be either half-duplex or full-duplex.</a:t>
            </a:r>
          </a:p>
          <a:p>
            <a:r>
              <a:rPr lang="en-US" sz="2000" b="1" dirty="0">
                <a:solidFill>
                  <a:srgbClr val="FF0000"/>
                </a:solidFill>
                <a:latin typeface="Times New Roman" panose="02020603050405020304" pitchFamily="18" charset="0"/>
                <a:cs typeface="Times New Roman" panose="02020603050405020304" pitchFamily="18" charset="0"/>
              </a:rPr>
              <a:t>Synchronization: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Session layer adds some checkpoints when transmitting the data in a sequence. If some error occurs in the middle of the transmission of data, then the transmission will take place again from the checkpoint. This process is known as Synchronization and recovery.</a:t>
            </a:r>
          </a:p>
        </p:txBody>
      </p:sp>
      <p:pic>
        <p:nvPicPr>
          <p:cNvPr id="5" name="Picture 4">
            <a:extLst>
              <a:ext uri="{FF2B5EF4-FFF2-40B4-BE49-F238E27FC236}">
                <a16:creationId xmlns:a16="http://schemas.microsoft.com/office/drawing/2014/main" id="{34D0A093-F0D8-47D6-B959-C60636596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301" y="3126810"/>
            <a:ext cx="6467396" cy="3731190"/>
          </a:xfrm>
          <a:prstGeom prst="rect">
            <a:avLst/>
          </a:prstGeom>
        </p:spPr>
      </p:pic>
    </p:spTree>
    <p:extLst>
      <p:ext uri="{BB962C8B-B14F-4D97-AF65-F5344CB8AC3E}">
        <p14:creationId xmlns:p14="http://schemas.microsoft.com/office/powerpoint/2010/main" val="69593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417911" y="0"/>
            <a:ext cx="535617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PRESENTATION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3170099"/>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r>
              <a:rPr lang="en-US" sz="2000" b="1" dirty="0">
                <a:solidFill>
                  <a:srgbClr val="FF0000"/>
                </a:solidFill>
                <a:latin typeface="Times New Roman" panose="02020603050405020304" pitchFamily="18" charset="0"/>
                <a:cs typeface="Times New Roman" panose="02020603050405020304" pitchFamily="18" charset="0"/>
              </a:rPr>
              <a:t>Translation: </a:t>
            </a:r>
            <a:r>
              <a:rPr lang="en-US" sz="2000" dirty="0">
                <a:latin typeface="Times New Roman" panose="02020603050405020304" pitchFamily="18" charset="0"/>
                <a:cs typeface="Times New Roman" panose="02020603050405020304" pitchFamily="18" charset="0"/>
              </a:rPr>
              <a:t>The processes in two systems exchange the information in the form of character strings, numbers and so on. Different computers use different encoding methods, the presentation layer handles the interoperability between the different encoding methods. It converts the data from sender-dependent format into a common format and changes the common format into receiver-dependent format at the receiving end.</a:t>
            </a:r>
          </a:p>
          <a:p>
            <a:r>
              <a:rPr lang="en-US" sz="2000" b="1" dirty="0">
                <a:solidFill>
                  <a:srgbClr val="FF0000"/>
                </a:solidFill>
                <a:latin typeface="Times New Roman" panose="02020603050405020304" pitchFamily="18" charset="0"/>
                <a:cs typeface="Times New Roman" panose="02020603050405020304" pitchFamily="18" charset="0"/>
              </a:rPr>
              <a:t>Encryption: </a:t>
            </a:r>
            <a:r>
              <a:rPr lang="en-US" sz="2000" dirty="0">
                <a:latin typeface="Times New Roman" panose="02020603050405020304" pitchFamily="18" charset="0"/>
                <a:cs typeface="Times New Roman" panose="02020603050405020304" pitchFamily="18" charset="0"/>
              </a:rPr>
              <a:t>Encryption is needed to maintain privacy. Encryption is a process of converting the sender-transmitted information into another form and sends the resulting message over the network.</a:t>
            </a:r>
          </a:p>
          <a:p>
            <a:r>
              <a:rPr lang="en-US" sz="2000" b="1" dirty="0">
                <a:solidFill>
                  <a:srgbClr val="FF0000"/>
                </a:solidFill>
                <a:latin typeface="Times New Roman" panose="02020603050405020304" pitchFamily="18" charset="0"/>
                <a:cs typeface="Times New Roman" panose="02020603050405020304" pitchFamily="18" charset="0"/>
              </a:rPr>
              <a:t>Compression: </a:t>
            </a:r>
            <a:r>
              <a:rPr lang="en-US" sz="2000" dirty="0">
                <a:latin typeface="Times New Roman" panose="02020603050405020304" pitchFamily="18" charset="0"/>
                <a:cs typeface="Times New Roman" panose="02020603050405020304" pitchFamily="18" charset="0"/>
              </a:rPr>
              <a:t>Data compression is a process of compressing the data, i.e., it reduces the number of bits to be transmitted. Data compression is very important in multimedia such as text, audio, video.</a:t>
            </a:r>
          </a:p>
        </p:txBody>
      </p:sp>
      <p:pic>
        <p:nvPicPr>
          <p:cNvPr id="6" name="Picture 5">
            <a:extLst>
              <a:ext uri="{FF2B5EF4-FFF2-40B4-BE49-F238E27FC236}">
                <a16:creationId xmlns:a16="http://schemas.microsoft.com/office/drawing/2014/main" id="{75B6ACD5-5CC8-4573-A23B-F347128FE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44" y="3870902"/>
            <a:ext cx="7204933" cy="2987098"/>
          </a:xfrm>
          <a:prstGeom prst="rect">
            <a:avLst/>
          </a:prstGeom>
        </p:spPr>
      </p:pic>
    </p:spTree>
    <p:extLst>
      <p:ext uri="{BB962C8B-B14F-4D97-AF65-F5344CB8AC3E}">
        <p14:creationId xmlns:p14="http://schemas.microsoft.com/office/powerpoint/2010/main" val="221603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496932" y="0"/>
            <a:ext cx="494715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APPLICATION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93899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r>
              <a:rPr lang="en-US" sz="2000" b="1" dirty="0">
                <a:solidFill>
                  <a:srgbClr val="FF0000"/>
                </a:solidFill>
                <a:latin typeface="Times New Roman" panose="02020603050405020304" pitchFamily="18" charset="0"/>
                <a:cs typeface="Times New Roman" panose="02020603050405020304" pitchFamily="18" charset="0"/>
              </a:rPr>
              <a:t>File transfer, access, and management (FTAM):</a:t>
            </a:r>
            <a:r>
              <a:rPr lang="en-US" sz="2000" dirty="0">
                <a:latin typeface="Times New Roman" panose="02020603050405020304" pitchFamily="18" charset="0"/>
                <a:cs typeface="Times New Roman" panose="02020603050405020304" pitchFamily="18" charset="0"/>
              </a:rPr>
              <a:t> An application layer allows a user to access the files in a remote computer, to retrieve the files from a computer and to manage the files in a remote computer.</a:t>
            </a:r>
          </a:p>
          <a:p>
            <a:r>
              <a:rPr lang="en-US" sz="2000" b="1" dirty="0">
                <a:solidFill>
                  <a:srgbClr val="FF0000"/>
                </a:solidFill>
                <a:latin typeface="Times New Roman" panose="02020603050405020304" pitchFamily="18" charset="0"/>
                <a:cs typeface="Times New Roman" panose="02020603050405020304" pitchFamily="18" charset="0"/>
              </a:rPr>
              <a:t>Mail services: </a:t>
            </a:r>
            <a:r>
              <a:rPr lang="en-US" sz="2000" dirty="0">
                <a:latin typeface="Times New Roman" panose="02020603050405020304" pitchFamily="18" charset="0"/>
                <a:cs typeface="Times New Roman" panose="02020603050405020304" pitchFamily="18" charset="0"/>
              </a:rPr>
              <a:t>An application layer provides the facility for email forwarding and storage.</a:t>
            </a:r>
          </a:p>
          <a:p>
            <a:r>
              <a:rPr lang="en-US" sz="2000" b="1" dirty="0">
                <a:solidFill>
                  <a:srgbClr val="FF0000"/>
                </a:solidFill>
                <a:latin typeface="Times New Roman" panose="02020603050405020304" pitchFamily="18" charset="0"/>
                <a:cs typeface="Times New Roman" panose="02020603050405020304" pitchFamily="18" charset="0"/>
              </a:rPr>
              <a:t>Directory services: </a:t>
            </a:r>
            <a:r>
              <a:rPr lang="en-US" sz="2000" dirty="0">
                <a:latin typeface="Times New Roman" panose="02020603050405020304" pitchFamily="18" charset="0"/>
                <a:cs typeface="Times New Roman" panose="02020603050405020304" pitchFamily="18" charset="0"/>
              </a:rPr>
              <a:t>An application provides the distributed database sources and is used to provide that global information about various objects.</a:t>
            </a:r>
          </a:p>
        </p:txBody>
      </p:sp>
      <p:pic>
        <p:nvPicPr>
          <p:cNvPr id="5" name="Picture 4">
            <a:extLst>
              <a:ext uri="{FF2B5EF4-FFF2-40B4-BE49-F238E27FC236}">
                <a16:creationId xmlns:a16="http://schemas.microsoft.com/office/drawing/2014/main" id="{0F7AF4B2-EC48-423D-85A3-72D71DDB2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490" y="2646878"/>
            <a:ext cx="6767019" cy="4012495"/>
          </a:xfrm>
          <a:prstGeom prst="rect">
            <a:avLst/>
          </a:prstGeom>
        </p:spPr>
      </p:pic>
    </p:spTree>
    <p:extLst>
      <p:ext uri="{BB962C8B-B14F-4D97-AF65-F5344CB8AC3E}">
        <p14:creationId xmlns:p14="http://schemas.microsoft.com/office/powerpoint/2010/main" val="183495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4435782" y="27239"/>
            <a:ext cx="3320434"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TCP/IP model</a:t>
            </a:r>
          </a:p>
        </p:txBody>
      </p:sp>
      <p:sp>
        <p:nvSpPr>
          <p:cNvPr id="5" name="TextBox 4">
            <a:extLst>
              <a:ext uri="{FF2B5EF4-FFF2-40B4-BE49-F238E27FC236}">
                <a16:creationId xmlns:a16="http://schemas.microsoft.com/office/drawing/2014/main" id="{D90EE699-2D01-4C7C-ADDE-56EBED436D2E}"/>
              </a:ext>
            </a:extLst>
          </p:cNvPr>
          <p:cNvSpPr txBox="1"/>
          <p:nvPr/>
        </p:nvSpPr>
        <p:spPr>
          <a:xfrm>
            <a:off x="553155" y="574653"/>
            <a:ext cx="11085689"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TCP/IP stands for Transmission Control Protocol/ Internet Protocol. It is specifically designed as a model to offer highly reliable and end-to-end byte stream over an unreliable internetwork.</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CHARACTERISTICS: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 for a flexible architecture i.e. adding more system to a network is easy.</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The network remains intact until the source, and destination machines were functioning properly.</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TCP is a connection-oriented protocol.</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TCP offers reliability and ensures that data which arrives out of sequence should put back into order.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TCP allows you to implement flow control, so sender never overpowers a receiver with data.</a:t>
            </a:r>
            <a:endParaRPr lang="en-IN" dirty="0"/>
          </a:p>
        </p:txBody>
      </p:sp>
      <p:pic>
        <p:nvPicPr>
          <p:cNvPr id="3" name="Picture 2">
            <a:extLst>
              <a:ext uri="{FF2B5EF4-FFF2-40B4-BE49-F238E27FC236}">
                <a16:creationId xmlns:a16="http://schemas.microsoft.com/office/drawing/2014/main" id="{113EA159-6EC6-4024-B7F3-E96C860E8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782" y="3349727"/>
            <a:ext cx="2619375" cy="3481034"/>
          </a:xfrm>
          <a:prstGeom prst="rect">
            <a:avLst/>
          </a:prstGeom>
        </p:spPr>
      </p:pic>
    </p:spTree>
    <p:extLst>
      <p:ext uri="{BB962C8B-B14F-4D97-AF65-F5344CB8AC3E}">
        <p14:creationId xmlns:p14="http://schemas.microsoft.com/office/powerpoint/2010/main" val="51626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3FB172-F0D4-43F5-9E3A-A1995776BAF4}"/>
              </a:ext>
            </a:extLst>
          </p:cNvPr>
          <p:cNvSpPr txBox="1"/>
          <p:nvPr/>
        </p:nvSpPr>
        <p:spPr>
          <a:xfrm>
            <a:off x="4435783" y="0"/>
            <a:ext cx="3320434"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TCP/IP model</a:t>
            </a:r>
          </a:p>
        </p:txBody>
      </p:sp>
      <p:pic>
        <p:nvPicPr>
          <p:cNvPr id="6" name="Picture 5">
            <a:extLst>
              <a:ext uri="{FF2B5EF4-FFF2-40B4-BE49-F238E27FC236}">
                <a16:creationId xmlns:a16="http://schemas.microsoft.com/office/drawing/2014/main" id="{06329D6E-5B60-4CF9-BEAA-2B0FB21FC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32" y="707886"/>
            <a:ext cx="11124535" cy="5591313"/>
          </a:xfrm>
          <a:prstGeom prst="rect">
            <a:avLst/>
          </a:prstGeom>
        </p:spPr>
      </p:pic>
    </p:spTree>
    <p:extLst>
      <p:ext uri="{BB962C8B-B14F-4D97-AF65-F5344CB8AC3E}">
        <p14:creationId xmlns:p14="http://schemas.microsoft.com/office/powerpoint/2010/main" val="32606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3FB172-F0D4-43F5-9E3A-A1995776BAF4}"/>
              </a:ext>
            </a:extLst>
          </p:cNvPr>
          <p:cNvSpPr txBox="1"/>
          <p:nvPr/>
        </p:nvSpPr>
        <p:spPr>
          <a:xfrm>
            <a:off x="4435783" y="0"/>
            <a:ext cx="3320434"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TCP/IP model</a:t>
            </a:r>
          </a:p>
        </p:txBody>
      </p:sp>
      <p:pic>
        <p:nvPicPr>
          <p:cNvPr id="3" name="Picture 2">
            <a:extLst>
              <a:ext uri="{FF2B5EF4-FFF2-40B4-BE49-F238E27FC236}">
                <a16:creationId xmlns:a16="http://schemas.microsoft.com/office/drawing/2014/main" id="{2747E5A5-B5EE-46B8-8C35-50151D43C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74" y="707886"/>
            <a:ext cx="9463852" cy="5871094"/>
          </a:xfrm>
          <a:prstGeom prst="rect">
            <a:avLst/>
          </a:prstGeom>
        </p:spPr>
      </p:pic>
    </p:spTree>
    <p:extLst>
      <p:ext uri="{BB962C8B-B14F-4D97-AF65-F5344CB8AC3E}">
        <p14:creationId xmlns:p14="http://schemas.microsoft.com/office/powerpoint/2010/main" val="352412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496932" y="0"/>
            <a:ext cx="494715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APPLICATION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246769"/>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Application-layer helps you to identify communication partners, determining resource availability, and synchronizing communication.</a:t>
            </a:r>
          </a:p>
          <a:p>
            <a:pPr marL="342900" indent="-342900">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It allows users to log on to a remote host</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layer provides various e-mail services</a:t>
            </a:r>
          </a:p>
          <a:p>
            <a:pPr marL="342900" indent="-342900">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This application offers distributed database sources and access for global information about various objects and services.</a:t>
            </a:r>
          </a:p>
        </p:txBody>
      </p:sp>
      <p:sp>
        <p:nvSpPr>
          <p:cNvPr id="6" name="TextBox 5">
            <a:extLst>
              <a:ext uri="{FF2B5EF4-FFF2-40B4-BE49-F238E27FC236}">
                <a16:creationId xmlns:a16="http://schemas.microsoft.com/office/drawing/2014/main" id="{D3B2DB77-237D-47B1-8552-D83A0345970E}"/>
              </a:ext>
            </a:extLst>
          </p:cNvPr>
          <p:cNvSpPr txBox="1"/>
          <p:nvPr/>
        </p:nvSpPr>
        <p:spPr>
          <a:xfrm>
            <a:off x="4006243" y="3075057"/>
            <a:ext cx="4179512"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TRANSPOT layer</a:t>
            </a:r>
          </a:p>
        </p:txBody>
      </p:sp>
      <p:sp>
        <p:nvSpPr>
          <p:cNvPr id="7" name="TextBox 6">
            <a:extLst>
              <a:ext uri="{FF2B5EF4-FFF2-40B4-BE49-F238E27FC236}">
                <a16:creationId xmlns:a16="http://schemas.microsoft.com/office/drawing/2014/main" id="{6007D7C4-45D1-458D-AD46-CCA3858E6AEF}"/>
              </a:ext>
            </a:extLst>
          </p:cNvPr>
          <p:cNvSpPr txBox="1"/>
          <p:nvPr/>
        </p:nvSpPr>
        <p:spPr>
          <a:xfrm>
            <a:off x="705555" y="3907544"/>
            <a:ext cx="11085689" cy="193899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divides the message received from the session layer into segments and numbers them to make a sequence.</a:t>
            </a:r>
          </a:p>
          <a:p>
            <a:pPr marL="342900" indent="-342900">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Transport layer makes sure that the message is delivered to the correct process on the destination machine.</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also makes sure that the entire message arrives without any error else it should be retransmitted</a:t>
            </a:r>
          </a:p>
        </p:txBody>
      </p:sp>
    </p:spTree>
    <p:extLst>
      <p:ext uri="{BB962C8B-B14F-4D97-AF65-F5344CB8AC3E}">
        <p14:creationId xmlns:p14="http://schemas.microsoft.com/office/powerpoint/2010/main" val="122370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74ED-C1A5-4159-9474-34CEC794F711}"/>
              </a:ext>
            </a:extLst>
          </p:cNvPr>
          <p:cNvSpPr>
            <a:spLocks noGrp="1"/>
          </p:cNvSpPr>
          <p:nvPr>
            <p:ph type="title"/>
          </p:nvPr>
        </p:nvSpPr>
        <p:spPr>
          <a:xfrm>
            <a:off x="3605212" y="336550"/>
            <a:ext cx="4981575" cy="1349375"/>
          </a:xfrm>
        </p:spPr>
        <p:txBody>
          <a:bodyPr/>
          <a:lstStyle/>
          <a:p>
            <a:pPr algn="ctr"/>
            <a:r>
              <a:rPr lang="en-IN" dirty="0">
                <a:solidFill>
                  <a:srgbClr val="0070C0"/>
                </a:solidFill>
                <a:latin typeface="Times New Roman" panose="02020603050405020304" pitchFamily="18" charset="0"/>
                <a:cs typeface="Times New Roman" panose="02020603050405020304" pitchFamily="18" charset="0"/>
              </a:rPr>
              <a:t>Flow Of Presentation</a:t>
            </a:r>
          </a:p>
        </p:txBody>
      </p:sp>
      <p:sp>
        <p:nvSpPr>
          <p:cNvPr id="3" name="Content Placeholder 2">
            <a:extLst>
              <a:ext uri="{FF2B5EF4-FFF2-40B4-BE49-F238E27FC236}">
                <a16:creationId xmlns:a16="http://schemas.microsoft.com/office/drawing/2014/main" id="{7D7EEEE2-76AA-42EA-8227-06F32817112E}"/>
              </a:ext>
            </a:extLst>
          </p:cNvPr>
          <p:cNvSpPr>
            <a:spLocks noGrp="1"/>
          </p:cNvSpPr>
          <p:nvPr>
            <p:ph idx="1"/>
          </p:nvPr>
        </p:nvSpPr>
        <p:spPr>
          <a:xfrm>
            <a:off x="561975" y="2330450"/>
            <a:ext cx="10515600" cy="3270250"/>
          </a:xfrm>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What is Computer Network ?</a:t>
            </a:r>
          </a:p>
          <a:p>
            <a:pPr>
              <a:buFont typeface="Wingdings" panose="05000000000000000000" pitchFamily="2" charset="2"/>
              <a:buChar char="Ø"/>
            </a:pPr>
            <a:r>
              <a:rPr lang="en-IN" b="1" dirty="0">
                <a:solidFill>
                  <a:srgbClr val="FF0000"/>
                </a:solidFill>
                <a:latin typeface="Times New Roman" panose="02020603050405020304" pitchFamily="18" charset="0"/>
                <a:cs typeface="Times New Roman" panose="02020603050405020304" pitchFamily="18" charset="0"/>
              </a:rPr>
              <a:t>Why we need Computer Network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OSI Model &amp; it’s Different Layer</a:t>
            </a:r>
          </a:p>
          <a:p>
            <a:pPr>
              <a:buFont typeface="Wingdings" panose="05000000000000000000" pitchFamily="2" charset="2"/>
              <a:buChar char="Ø"/>
            </a:pPr>
            <a:r>
              <a:rPr lang="en-IN" b="1" dirty="0">
                <a:solidFill>
                  <a:srgbClr val="FF0000"/>
                </a:solidFill>
                <a:latin typeface="Times New Roman" panose="02020603050405020304" pitchFamily="18" charset="0"/>
                <a:cs typeface="Times New Roman" panose="02020603050405020304" pitchFamily="18" charset="0"/>
              </a:rPr>
              <a:t>TCP/IP Model &amp; it’s Different Layer</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Hardware Components for Networking</a:t>
            </a:r>
          </a:p>
          <a:p>
            <a:pPr>
              <a:buFont typeface="Wingdings" panose="05000000000000000000" pitchFamily="2" charset="2"/>
              <a:buChar char="Ø"/>
            </a:pPr>
            <a:r>
              <a:rPr lang="en-IN" b="1" dirty="0">
                <a:solidFill>
                  <a:srgbClr val="FF0000"/>
                </a:solidFill>
                <a:latin typeface="Times New Roman" panose="02020603050405020304" pitchFamily="18" charset="0"/>
                <a:cs typeface="Times New Roman" panose="02020603050405020304" pitchFamily="18" charset="0"/>
              </a:rPr>
              <a:t>Explanation of a basic TCL Script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9290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038875" y="33867"/>
            <a:ext cx="6419047"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INTERNET (Network)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631216"/>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main work of this layer is to send the packets from any network, and any computer still they reach the destination irrespective of the route they take.</a:t>
            </a:r>
          </a:p>
          <a:p>
            <a:pPr marL="342900" indent="-342900">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The Internet layer offers the functional and procedural method for transferring variable length data sequences from one node to another with the help of various networks</a:t>
            </a:r>
          </a:p>
        </p:txBody>
      </p:sp>
      <p:sp>
        <p:nvSpPr>
          <p:cNvPr id="6" name="TextBox 5">
            <a:extLst>
              <a:ext uri="{FF2B5EF4-FFF2-40B4-BE49-F238E27FC236}">
                <a16:creationId xmlns:a16="http://schemas.microsoft.com/office/drawing/2014/main" id="{D3B2DB77-237D-47B1-8552-D83A0345970E}"/>
              </a:ext>
            </a:extLst>
          </p:cNvPr>
          <p:cNvSpPr txBox="1"/>
          <p:nvPr/>
        </p:nvSpPr>
        <p:spPr>
          <a:xfrm>
            <a:off x="2618365" y="2950456"/>
            <a:ext cx="7260068"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NETWORK INTERFACE layer</a:t>
            </a:r>
          </a:p>
        </p:txBody>
      </p:sp>
      <p:sp>
        <p:nvSpPr>
          <p:cNvPr id="7" name="TextBox 6">
            <a:extLst>
              <a:ext uri="{FF2B5EF4-FFF2-40B4-BE49-F238E27FC236}">
                <a16:creationId xmlns:a16="http://schemas.microsoft.com/office/drawing/2014/main" id="{6007D7C4-45D1-458D-AD46-CCA3858E6AEF}"/>
              </a:ext>
            </a:extLst>
          </p:cNvPr>
          <p:cNvSpPr txBox="1"/>
          <p:nvPr/>
        </p:nvSpPr>
        <p:spPr>
          <a:xfrm>
            <a:off x="705555" y="3907544"/>
            <a:ext cx="11085689" cy="1323439"/>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It helps you to defines details of how data should be sent using the network.</a:t>
            </a:r>
          </a:p>
          <a:p>
            <a:pPr marL="342900" indent="-342900">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It also includes how bits should optically be signaled by hardware devices which directly interfaces with a network medium, like coaxial, optical, coaxial, fiber, or twisted-pair cables.</a:t>
            </a:r>
          </a:p>
        </p:txBody>
      </p:sp>
    </p:spTree>
    <p:extLst>
      <p:ext uri="{BB962C8B-B14F-4D97-AF65-F5344CB8AC3E}">
        <p14:creationId xmlns:p14="http://schemas.microsoft.com/office/powerpoint/2010/main" val="360764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2822222" y="0"/>
            <a:ext cx="6547556"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Types Of Computer Network</a:t>
            </a:r>
          </a:p>
        </p:txBody>
      </p:sp>
      <p:pic>
        <p:nvPicPr>
          <p:cNvPr id="3" name="Picture 2">
            <a:extLst>
              <a:ext uri="{FF2B5EF4-FFF2-40B4-BE49-F238E27FC236}">
                <a16:creationId xmlns:a16="http://schemas.microsoft.com/office/drawing/2014/main" id="{B14697E4-834C-4D1B-9C00-A76FC28E3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53" y="1881740"/>
            <a:ext cx="6362025" cy="3094520"/>
          </a:xfrm>
          <a:prstGeom prst="rect">
            <a:avLst/>
          </a:prstGeom>
        </p:spPr>
      </p:pic>
    </p:spTree>
    <p:extLst>
      <p:ext uri="{BB962C8B-B14F-4D97-AF65-F5344CB8AC3E}">
        <p14:creationId xmlns:p14="http://schemas.microsoft.com/office/powerpoint/2010/main" val="227951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1612028" y="0"/>
            <a:ext cx="8967942"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NETWORK INTERFACE CARD (NIC)</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NIC stands for network interface card.</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NIC is a hardware component used to connect a computer with another computer onto a network</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MAC address or physical address is encoded on the network card chip which is assigned by the IEEE to identify a network card uniquely. The MAC address is stored in the PROM (Programmable read-only memory)</a:t>
            </a:r>
          </a:p>
        </p:txBody>
      </p:sp>
      <p:pic>
        <p:nvPicPr>
          <p:cNvPr id="5" name="Picture 4">
            <a:extLst>
              <a:ext uri="{FF2B5EF4-FFF2-40B4-BE49-F238E27FC236}">
                <a16:creationId xmlns:a16="http://schemas.microsoft.com/office/drawing/2014/main" id="{47D91A50-BDBA-4852-9494-2DC4CD292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7" y="4593856"/>
            <a:ext cx="3436151" cy="2141545"/>
          </a:xfrm>
          <a:prstGeom prst="rect">
            <a:avLst/>
          </a:prstGeom>
        </p:spPr>
      </p:pic>
      <p:pic>
        <p:nvPicPr>
          <p:cNvPr id="10" name="Picture 9">
            <a:extLst>
              <a:ext uri="{FF2B5EF4-FFF2-40B4-BE49-F238E27FC236}">
                <a16:creationId xmlns:a16="http://schemas.microsoft.com/office/drawing/2014/main" id="{E218EA61-CC85-4222-9757-CDCDE877D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441" y="4518899"/>
            <a:ext cx="3436151" cy="2141545"/>
          </a:xfrm>
          <a:prstGeom prst="rect">
            <a:avLst/>
          </a:prstGeom>
        </p:spPr>
      </p:pic>
      <p:pic>
        <p:nvPicPr>
          <p:cNvPr id="12" name="Picture 11">
            <a:extLst>
              <a:ext uri="{FF2B5EF4-FFF2-40B4-BE49-F238E27FC236}">
                <a16:creationId xmlns:a16="http://schemas.microsoft.com/office/drawing/2014/main" id="{222CA880-818E-4C5C-A91F-BD648C8A9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556" y="2560250"/>
            <a:ext cx="5056885" cy="2745166"/>
          </a:xfrm>
          <a:prstGeom prst="rect">
            <a:avLst/>
          </a:prstGeom>
        </p:spPr>
      </p:pic>
    </p:spTree>
    <p:extLst>
      <p:ext uri="{BB962C8B-B14F-4D97-AF65-F5344CB8AC3E}">
        <p14:creationId xmlns:p14="http://schemas.microsoft.com/office/powerpoint/2010/main" val="355099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5423167" y="0"/>
            <a:ext cx="1345661"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HUB</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24676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Hub is a hardware device that divides the network connection among multiple devices. </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When computer requests for some information from a network, it first sends the request to the Hub through cable. Hub will broadcast this request to the entire network. All the devices will check whether the request belongs to them or not. If not, the request will be dropped.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process used by the Hub consumes more bandwidth and limits the amount of communication. Nowadays, the use of hub is obsolete, and it is replaced by more advanced computer network components such as Switches, Routers</a:t>
            </a:r>
          </a:p>
        </p:txBody>
      </p:sp>
      <p:pic>
        <p:nvPicPr>
          <p:cNvPr id="6" name="Picture 5">
            <a:extLst>
              <a:ext uri="{FF2B5EF4-FFF2-40B4-BE49-F238E27FC236}">
                <a16:creationId xmlns:a16="http://schemas.microsoft.com/office/drawing/2014/main" id="{9212F832-A9C9-4F4A-A1F4-0821B0AFF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075" y="3349800"/>
            <a:ext cx="4059850" cy="3056644"/>
          </a:xfrm>
          <a:prstGeom prst="rect">
            <a:avLst/>
          </a:prstGeom>
        </p:spPr>
      </p:pic>
    </p:spTree>
    <p:extLst>
      <p:ext uri="{BB962C8B-B14F-4D97-AF65-F5344CB8AC3E}">
        <p14:creationId xmlns:p14="http://schemas.microsoft.com/office/powerpoint/2010/main" val="313304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946782" y="97613"/>
            <a:ext cx="2298433"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SWITCH</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55454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switch is a hardware device that connects multiple devices on a computer network. </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A Switch contains more advanced features than Hub.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Switch contains the updated table that decides where the data is transmitted or not. </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Switch delivers the message to the correct destination based on the physical address present in the incoming message. A Switch does not broadcast the message to the entire network like the Hub. It determines the device to whom the message is to be transmitted.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Therefore, we can say that switch provides a direct connection between the source and destination. It increases the speed of the network.</a:t>
            </a:r>
          </a:p>
        </p:txBody>
      </p:sp>
      <p:pic>
        <p:nvPicPr>
          <p:cNvPr id="5" name="Picture 4">
            <a:extLst>
              <a:ext uri="{FF2B5EF4-FFF2-40B4-BE49-F238E27FC236}">
                <a16:creationId xmlns:a16="http://schemas.microsoft.com/office/drawing/2014/main" id="{31A8C6E4-591E-4AA6-A4FC-66350228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265" y="3686776"/>
            <a:ext cx="4814449" cy="2984958"/>
          </a:xfrm>
          <a:prstGeom prst="rect">
            <a:avLst/>
          </a:prstGeom>
        </p:spPr>
      </p:pic>
    </p:spTree>
    <p:extLst>
      <p:ext uri="{BB962C8B-B14F-4D97-AF65-F5344CB8AC3E}">
        <p14:creationId xmlns:p14="http://schemas.microsoft.com/office/powerpoint/2010/main" val="399037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688702" y="0"/>
            <a:ext cx="2413574"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ROUTER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router is a hardware device which is used to connect a LAN with an internet connection. It is used to receive, analyze and forward the incoming packets to another network.</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A router works in a Layer 3 (Network layer) of the OSI Reference model.</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router forwards the packet based on the information available in the routing table.</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It determines the best path from the available paths for the transmission of the packet.</a:t>
            </a:r>
          </a:p>
        </p:txBody>
      </p:sp>
      <p:pic>
        <p:nvPicPr>
          <p:cNvPr id="6" name="Picture 5">
            <a:extLst>
              <a:ext uri="{FF2B5EF4-FFF2-40B4-BE49-F238E27FC236}">
                <a16:creationId xmlns:a16="http://schemas.microsoft.com/office/drawing/2014/main" id="{06154F89-FE64-48B1-ABF3-F49BF21C7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910" y="3197737"/>
            <a:ext cx="4944180" cy="3138327"/>
          </a:xfrm>
          <a:prstGeom prst="rect">
            <a:avLst/>
          </a:prstGeom>
        </p:spPr>
      </p:pic>
    </p:spTree>
    <p:extLst>
      <p:ext uri="{BB962C8B-B14F-4D97-AF65-F5344CB8AC3E}">
        <p14:creationId xmlns:p14="http://schemas.microsoft.com/office/powerpoint/2010/main" val="209683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969016" y="0"/>
            <a:ext cx="2253965"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MODEM</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378565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modem is a hardware device that allows the computer to connect to the internet over the existing telephone line.</a:t>
            </a:r>
          </a:p>
          <a:p>
            <a:pPr marL="342900" indent="-34290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A modem is not integrated with the motherboard rather than it is installed on the PCI slot found on the motherboard.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stands for Modulator/Demodulator. It converts the digital data into an analog signal over the telephone lines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Based on the differences in transmission rate, a modem can be classified in the following categories: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Standard PC modem or Dial-up modem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Cellular Modem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Cable modem</a:t>
            </a:r>
          </a:p>
          <a:p>
            <a:pPr marL="342900" indent="-342900">
              <a:buFont typeface="Wingdings" panose="05000000000000000000" pitchFamily="2" charset="2"/>
              <a:buChar char="ü"/>
            </a:pP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F699970-3856-4DF8-9925-A06134C9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738" y="3747911"/>
            <a:ext cx="2888583" cy="2888583"/>
          </a:xfrm>
          <a:prstGeom prst="rect">
            <a:avLst/>
          </a:prstGeom>
        </p:spPr>
      </p:pic>
      <p:pic>
        <p:nvPicPr>
          <p:cNvPr id="10" name="Picture 9">
            <a:extLst>
              <a:ext uri="{FF2B5EF4-FFF2-40B4-BE49-F238E27FC236}">
                <a16:creationId xmlns:a16="http://schemas.microsoft.com/office/drawing/2014/main" id="{BE4F09E6-2ACF-4877-BD09-EF9907A3D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89" y="4459111"/>
            <a:ext cx="3598335" cy="2215079"/>
          </a:xfrm>
          <a:prstGeom prst="rect">
            <a:avLst/>
          </a:prstGeom>
        </p:spPr>
      </p:pic>
    </p:spTree>
    <p:extLst>
      <p:ext uri="{BB962C8B-B14F-4D97-AF65-F5344CB8AC3E}">
        <p14:creationId xmlns:p14="http://schemas.microsoft.com/office/powerpoint/2010/main" val="3953019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5120462" y="11289"/>
            <a:ext cx="1951073"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CABLE</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Cable is a transmission media used for transmitting a signal.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types of cables used in transmission: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Twisted pair cable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Coaxial cable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Fiber-optic cable</a:t>
            </a:r>
          </a:p>
        </p:txBody>
      </p:sp>
      <p:pic>
        <p:nvPicPr>
          <p:cNvPr id="5" name="Picture 4">
            <a:extLst>
              <a:ext uri="{FF2B5EF4-FFF2-40B4-BE49-F238E27FC236}">
                <a16:creationId xmlns:a16="http://schemas.microsoft.com/office/drawing/2014/main" id="{C7F3FC1A-574A-4DD1-B2F0-FF00BC202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294" y="2646878"/>
            <a:ext cx="5246059" cy="3934544"/>
          </a:xfrm>
          <a:prstGeom prst="rect">
            <a:avLst/>
          </a:prstGeom>
        </p:spPr>
      </p:pic>
    </p:spTree>
    <p:extLst>
      <p:ext uri="{BB962C8B-B14F-4D97-AF65-F5344CB8AC3E}">
        <p14:creationId xmlns:p14="http://schemas.microsoft.com/office/powerpoint/2010/main" val="396826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087511" y="0"/>
            <a:ext cx="6016978"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LAN(Local Area Network)</a:t>
            </a:r>
          </a:p>
        </p:txBody>
      </p:sp>
      <p:sp>
        <p:nvSpPr>
          <p:cNvPr id="5" name="TextBox 4">
            <a:extLst>
              <a:ext uri="{FF2B5EF4-FFF2-40B4-BE49-F238E27FC236}">
                <a16:creationId xmlns:a16="http://schemas.microsoft.com/office/drawing/2014/main" id="{492ABDAF-507F-4F00-8E77-636643319E61}"/>
              </a:ext>
            </a:extLst>
          </p:cNvPr>
          <p:cNvSpPr txBox="1"/>
          <p:nvPr/>
        </p:nvSpPr>
        <p:spPr>
          <a:xfrm>
            <a:off x="553155" y="707886"/>
            <a:ext cx="11085689" cy="2831544"/>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Local Area Network is a group of computers connected to each other in a small area such as building, office.</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LAN is used for connecting two or more personal computers through a communication medium such as twisted pair, coaxial cable, etc.</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less costly as it is built with inexpensive hardware such as hubs, network adapters, and ethernet cables.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data is transferred at an extremely faster rate in Local Area Network.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Local Area Network provides higher security</a:t>
            </a:r>
          </a:p>
          <a:p>
            <a:endParaRPr lang="en-IN" dirty="0"/>
          </a:p>
        </p:txBody>
      </p:sp>
      <p:pic>
        <p:nvPicPr>
          <p:cNvPr id="7" name="Picture 6">
            <a:extLst>
              <a:ext uri="{FF2B5EF4-FFF2-40B4-BE49-F238E27FC236}">
                <a16:creationId xmlns:a16="http://schemas.microsoft.com/office/drawing/2014/main" id="{3BCC2426-2DCE-495E-8EF0-A1496FF96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673" y="3539430"/>
            <a:ext cx="8364651" cy="3124636"/>
          </a:xfrm>
          <a:prstGeom prst="rect">
            <a:avLst/>
          </a:prstGeom>
        </p:spPr>
      </p:pic>
    </p:spTree>
    <p:extLst>
      <p:ext uri="{BB962C8B-B14F-4D97-AF65-F5344CB8AC3E}">
        <p14:creationId xmlns:p14="http://schemas.microsoft.com/office/powerpoint/2010/main" val="58455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2791177" y="0"/>
            <a:ext cx="6609645"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PAN(Personal Area Network)</a:t>
            </a:r>
          </a:p>
        </p:txBody>
      </p:sp>
      <p:sp>
        <p:nvSpPr>
          <p:cNvPr id="3" name="TextBox 2">
            <a:extLst>
              <a:ext uri="{FF2B5EF4-FFF2-40B4-BE49-F238E27FC236}">
                <a16:creationId xmlns:a16="http://schemas.microsoft.com/office/drawing/2014/main" id="{FC4834B7-1363-42A3-926D-0ACA68FEAE2B}"/>
              </a:ext>
            </a:extLst>
          </p:cNvPr>
          <p:cNvSpPr txBox="1"/>
          <p:nvPr/>
        </p:nvSpPr>
        <p:spPr>
          <a:xfrm>
            <a:off x="553155" y="707886"/>
            <a:ext cx="11085689"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Personal Area Network is a network arranged within an individual person.</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Personal Area Network is used for connecting the computer devices of personal use is known as Personal Area Network.</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Personal computer devices that are used to develop the personal area network are the laptop, mobile phones, media player and play stations</a:t>
            </a:r>
            <a:endParaRPr lang="en-IN" dirty="0"/>
          </a:p>
        </p:txBody>
      </p:sp>
      <p:pic>
        <p:nvPicPr>
          <p:cNvPr id="5" name="Picture 4">
            <a:extLst>
              <a:ext uri="{FF2B5EF4-FFF2-40B4-BE49-F238E27FC236}">
                <a16:creationId xmlns:a16="http://schemas.microsoft.com/office/drawing/2014/main" id="{7300D0B9-4BC6-4D98-A3A2-BA2775260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88" y="2339102"/>
            <a:ext cx="10035822" cy="4343920"/>
          </a:xfrm>
          <a:prstGeom prst="rect">
            <a:avLst/>
          </a:prstGeom>
        </p:spPr>
      </p:pic>
    </p:spTree>
    <p:extLst>
      <p:ext uri="{BB962C8B-B14F-4D97-AF65-F5344CB8AC3E}">
        <p14:creationId xmlns:p14="http://schemas.microsoft.com/office/powerpoint/2010/main" val="342768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3860800" y="0"/>
            <a:ext cx="4470400"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Computer Network</a:t>
            </a:r>
          </a:p>
        </p:txBody>
      </p:sp>
      <p:sp>
        <p:nvSpPr>
          <p:cNvPr id="5" name="TextBox 4">
            <a:extLst>
              <a:ext uri="{FF2B5EF4-FFF2-40B4-BE49-F238E27FC236}">
                <a16:creationId xmlns:a16="http://schemas.microsoft.com/office/drawing/2014/main" id="{D90EE699-2D01-4C7C-ADDE-56EBED436D2E}"/>
              </a:ext>
            </a:extLst>
          </p:cNvPr>
          <p:cNvSpPr txBox="1"/>
          <p:nvPr/>
        </p:nvSpPr>
        <p:spPr>
          <a:xfrm>
            <a:off x="553155" y="707886"/>
            <a:ext cx="11085689" cy="129266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Computer Network</a:t>
            </a:r>
            <a:r>
              <a:rPr lang="en-US" sz="2000" dirty="0">
                <a:latin typeface="Times New Roman" panose="02020603050405020304" pitchFamily="18" charset="0"/>
                <a:cs typeface="Times New Roman" panose="02020603050405020304" pitchFamily="18" charset="0"/>
              </a:rPr>
              <a:t> is a group of computers connected with each other through wires, optical fibers, wireless medium or optical links so that various devices can interact with each other through a network.</a:t>
            </a:r>
          </a:p>
          <a:p>
            <a:r>
              <a:rPr lang="en-US" sz="2000" dirty="0">
                <a:solidFill>
                  <a:srgbClr val="FF0000"/>
                </a:solidFill>
                <a:latin typeface="Times New Roman" panose="02020603050405020304" pitchFamily="18" charset="0"/>
                <a:cs typeface="Times New Roman" panose="02020603050405020304" pitchFamily="18" charset="0"/>
              </a:rPr>
              <a:t>The aim of the computer network is the sharing of resources among various devices.</a:t>
            </a:r>
          </a:p>
          <a:p>
            <a:endParaRPr lang="en-IN" dirty="0"/>
          </a:p>
        </p:txBody>
      </p:sp>
      <p:pic>
        <p:nvPicPr>
          <p:cNvPr id="7" name="Picture 6">
            <a:extLst>
              <a:ext uri="{FF2B5EF4-FFF2-40B4-BE49-F238E27FC236}">
                <a16:creationId xmlns:a16="http://schemas.microsoft.com/office/drawing/2014/main" id="{4DFEB566-28CD-4D09-95D2-1F509DAD5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490" y="2708434"/>
            <a:ext cx="4292777" cy="3215439"/>
          </a:xfrm>
          <a:prstGeom prst="rect">
            <a:avLst/>
          </a:prstGeom>
        </p:spPr>
      </p:pic>
    </p:spTree>
    <p:extLst>
      <p:ext uri="{BB962C8B-B14F-4D97-AF65-F5344CB8AC3E}">
        <p14:creationId xmlns:p14="http://schemas.microsoft.com/office/powerpoint/2010/main" val="3678074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2181577" y="0"/>
            <a:ext cx="7828845"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MAN(Metropolitan Area Network)</a:t>
            </a:r>
          </a:p>
        </p:txBody>
      </p:sp>
      <p:sp>
        <p:nvSpPr>
          <p:cNvPr id="3" name="TextBox 2">
            <a:extLst>
              <a:ext uri="{FF2B5EF4-FFF2-40B4-BE49-F238E27FC236}">
                <a16:creationId xmlns:a16="http://schemas.microsoft.com/office/drawing/2014/main" id="{C3748CB6-A5C0-4AF0-B4AA-9DB5BAD4059D}"/>
              </a:ext>
            </a:extLst>
          </p:cNvPr>
          <p:cNvSpPr txBox="1"/>
          <p:nvPr/>
        </p:nvSpPr>
        <p:spPr>
          <a:xfrm>
            <a:off x="553155" y="707886"/>
            <a:ext cx="11085689"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metropolitan area network is a network that covers a larger geographic area by interconnecting a different LAN to form a larger network.</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In MAN, various LANs are connected to each other through a telephone exchange line.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has a higher range than Local Area Network(LAN).</a:t>
            </a:r>
            <a:endParaRPr lang="en-IN" dirty="0"/>
          </a:p>
        </p:txBody>
      </p:sp>
      <p:pic>
        <p:nvPicPr>
          <p:cNvPr id="5" name="Picture 4">
            <a:extLst>
              <a:ext uri="{FF2B5EF4-FFF2-40B4-BE49-F238E27FC236}">
                <a16:creationId xmlns:a16="http://schemas.microsoft.com/office/drawing/2014/main" id="{43C626BD-8F61-41AE-AB57-5517E5537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710" y="2159005"/>
            <a:ext cx="9674578" cy="4413905"/>
          </a:xfrm>
          <a:prstGeom prst="rect">
            <a:avLst/>
          </a:prstGeom>
        </p:spPr>
      </p:pic>
    </p:spTree>
    <p:extLst>
      <p:ext uri="{BB962C8B-B14F-4D97-AF65-F5344CB8AC3E}">
        <p14:creationId xmlns:p14="http://schemas.microsoft.com/office/powerpoint/2010/main" val="2522498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073400" y="11289"/>
            <a:ext cx="6045200"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WAN(Wide Area Network)</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Wide Area Network is a network that extends over a large geographical area such as states or countries.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A Wide Area Network is quite bigger network than the LAN.</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Wide Area Network is not limited to a single location, but it spans over a large geographical area through a telephone line, fiber optic cable or satellite links.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internet is one of the biggest WAN in the world.</a:t>
            </a:r>
          </a:p>
        </p:txBody>
      </p:sp>
      <p:pic>
        <p:nvPicPr>
          <p:cNvPr id="5" name="Picture 4">
            <a:extLst>
              <a:ext uri="{FF2B5EF4-FFF2-40B4-BE49-F238E27FC236}">
                <a16:creationId xmlns:a16="http://schemas.microsoft.com/office/drawing/2014/main" id="{1506EDB8-5B1E-47BF-A87D-E386F4BC1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10" y="2646878"/>
            <a:ext cx="11198577" cy="4141574"/>
          </a:xfrm>
          <a:prstGeom prst="rect">
            <a:avLst/>
          </a:prstGeom>
        </p:spPr>
      </p:pic>
    </p:spTree>
    <p:extLst>
      <p:ext uri="{BB962C8B-B14F-4D97-AF65-F5344CB8AC3E}">
        <p14:creationId xmlns:p14="http://schemas.microsoft.com/office/powerpoint/2010/main" val="340841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2822222" y="0"/>
            <a:ext cx="6547556"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Computer Network Topology</a:t>
            </a:r>
          </a:p>
        </p:txBody>
      </p:sp>
      <p:pic>
        <p:nvPicPr>
          <p:cNvPr id="3" name="Picture 2">
            <a:extLst>
              <a:ext uri="{FF2B5EF4-FFF2-40B4-BE49-F238E27FC236}">
                <a16:creationId xmlns:a16="http://schemas.microsoft.com/office/drawing/2014/main" id="{4DA7A627-BE7E-47FE-8FB5-FA34A1633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820" y="846673"/>
            <a:ext cx="9600359" cy="5164653"/>
          </a:xfrm>
          <a:prstGeom prst="rect">
            <a:avLst/>
          </a:prstGeom>
        </p:spPr>
      </p:pic>
    </p:spTree>
    <p:extLst>
      <p:ext uri="{BB962C8B-B14F-4D97-AF65-F5344CB8AC3E}">
        <p14:creationId xmlns:p14="http://schemas.microsoft.com/office/powerpoint/2010/main" val="360465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500031" y="0"/>
            <a:ext cx="3191933"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BUS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bus topology is designed in such a way that all the stations are connected through a single cable known as a backbone cable.</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Each node is either connected to the backbone cable by drop cable or directly connected to the backbone cable.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a node wants to send a message over the network, it puts a message over the network. All the stations available in the network will receive the message whether it has been addressed or not.</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bus topology is mainly used in 802.3 (ethernet) and 802.4 standard networks.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backbone cable is considered as a "single lane" through which the message is broadcast to all the stations.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most common access method of the bus topologies is CSMA (Carrier Sense Multiple Access).</a:t>
            </a:r>
          </a:p>
        </p:txBody>
      </p:sp>
      <p:pic>
        <p:nvPicPr>
          <p:cNvPr id="6" name="Picture 5">
            <a:extLst>
              <a:ext uri="{FF2B5EF4-FFF2-40B4-BE49-F238E27FC236}">
                <a16:creationId xmlns:a16="http://schemas.microsoft.com/office/drawing/2014/main" id="{A3607664-48C0-42F1-A791-080FE4CBC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024" y="3877985"/>
            <a:ext cx="5975946" cy="2769899"/>
          </a:xfrm>
          <a:prstGeom prst="rect">
            <a:avLst/>
          </a:prstGeom>
        </p:spPr>
      </p:pic>
    </p:spTree>
    <p:extLst>
      <p:ext uri="{BB962C8B-B14F-4D97-AF65-F5344CB8AC3E}">
        <p14:creationId xmlns:p14="http://schemas.microsoft.com/office/powerpoint/2010/main" val="209448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315879" y="0"/>
            <a:ext cx="356023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RING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Ring topology is like a bus topology, but with connected ends.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node that receives the message from the previous computer will retransmit to the next node.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data flows in one direction, i.e., it is unidirectional.</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data flows in a single loop continuously known as an endless loop.</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has no terminated ends, i.e., each node is connected to other node and having no termination point.</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data in a ring topology flow in a clockwise direction.</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most common access method of the ring topology is token passing.</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EBA9C2-F7D0-4327-B398-C02D5E51D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566" y="2954655"/>
            <a:ext cx="7036861" cy="3800254"/>
          </a:xfrm>
          <a:prstGeom prst="rect">
            <a:avLst/>
          </a:prstGeom>
        </p:spPr>
      </p:pic>
    </p:spTree>
    <p:extLst>
      <p:ext uri="{BB962C8B-B14F-4D97-AF65-F5344CB8AC3E}">
        <p14:creationId xmlns:p14="http://schemas.microsoft.com/office/powerpoint/2010/main" val="744567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315879" y="0"/>
            <a:ext cx="356023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TREE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Tree topology combines the characteristics of bus topology and star topology.</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A tree topology is a type of structure in which all the computers are connected with each other in hierarchical fashion.</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top-most node in tree topology is known as a root node, and all other nodes are the descendants of the root node.</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There is only one path exists between two nodes for the data transmission. Thus, it forms a parent-child hierarchy.</a:t>
            </a:r>
          </a:p>
        </p:txBody>
      </p:sp>
      <p:pic>
        <p:nvPicPr>
          <p:cNvPr id="6" name="Picture 5">
            <a:extLst>
              <a:ext uri="{FF2B5EF4-FFF2-40B4-BE49-F238E27FC236}">
                <a16:creationId xmlns:a16="http://schemas.microsoft.com/office/drawing/2014/main" id="{19D153EF-1226-4542-9648-DFE6DFB23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664" y="2954655"/>
            <a:ext cx="5354671" cy="3727935"/>
          </a:xfrm>
          <a:prstGeom prst="rect">
            <a:avLst/>
          </a:prstGeom>
        </p:spPr>
      </p:pic>
    </p:spTree>
    <p:extLst>
      <p:ext uri="{BB962C8B-B14F-4D97-AF65-F5344CB8AC3E}">
        <p14:creationId xmlns:p14="http://schemas.microsoft.com/office/powerpoint/2010/main" val="3837354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347983" y="0"/>
            <a:ext cx="3496032"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STAR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Star topology is an arrangement of the network in which every node is connected to the central hub, switch or a central computer.</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central computer is known as a server, and the peripheral devices attached to the server are known as clients.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Coaxial cable or RJ-45 cables are used to connect the computers.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Hubs or Switches are mainly used as connection devices in a physical star topology.</a:t>
            </a:r>
          </a:p>
        </p:txBody>
      </p:sp>
      <p:pic>
        <p:nvPicPr>
          <p:cNvPr id="5" name="Picture 4">
            <a:extLst>
              <a:ext uri="{FF2B5EF4-FFF2-40B4-BE49-F238E27FC236}">
                <a16:creationId xmlns:a16="http://schemas.microsoft.com/office/drawing/2014/main" id="{F5112F1F-3AA8-42A6-B892-EA6D7CC3C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953" y="2646878"/>
            <a:ext cx="8026092" cy="4047433"/>
          </a:xfrm>
          <a:prstGeom prst="rect">
            <a:avLst/>
          </a:prstGeom>
        </p:spPr>
      </p:pic>
    </p:spTree>
    <p:extLst>
      <p:ext uri="{BB962C8B-B14F-4D97-AF65-F5344CB8AC3E}">
        <p14:creationId xmlns:p14="http://schemas.microsoft.com/office/powerpoint/2010/main" val="1769990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4251146" y="11289"/>
            <a:ext cx="3689706"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MESH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286232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Mesh technology is an arrangement of the network in which computers are interconnected with each other through various redundant connections.</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There are multiple paths from one computer to another computer.</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does not contain the switch, hub or any central computer which acts as a central point of communication.</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The Internet is an example of the mesh topology.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Mesh topology is mainly used for WAN implementations where communication failures are a critical concern.</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Number of cables = (n*(n-1))/2; Where n is the number of nodes that represents the network.</a:t>
            </a:r>
          </a:p>
        </p:txBody>
      </p:sp>
      <p:pic>
        <p:nvPicPr>
          <p:cNvPr id="6" name="Picture 5">
            <a:extLst>
              <a:ext uri="{FF2B5EF4-FFF2-40B4-BE49-F238E27FC236}">
                <a16:creationId xmlns:a16="http://schemas.microsoft.com/office/drawing/2014/main" id="{0A90A4D6-8B08-4A57-A416-77C372DE0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149" y="3570208"/>
            <a:ext cx="7387699" cy="2852239"/>
          </a:xfrm>
          <a:prstGeom prst="rect">
            <a:avLst/>
          </a:prstGeom>
        </p:spPr>
      </p:pic>
    </p:spTree>
    <p:extLst>
      <p:ext uri="{BB962C8B-B14F-4D97-AF65-F5344CB8AC3E}">
        <p14:creationId xmlns:p14="http://schemas.microsoft.com/office/powerpoint/2010/main" val="3051829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88237" y="0"/>
            <a:ext cx="4215521"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HYBRID topology</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combination of various different topologies is known as Hybrid topology.</a:t>
            </a:r>
          </a:p>
          <a:p>
            <a:pPr marL="342900" indent="-342900">
              <a:buFont typeface="Wingdings" panose="05000000000000000000" pitchFamily="2" charset="2"/>
              <a:buChar char="§"/>
            </a:pPr>
            <a:r>
              <a:rPr lang="en-US" sz="2000" dirty="0">
                <a:solidFill>
                  <a:srgbClr val="FF0000"/>
                </a:solidFill>
                <a:latin typeface="Times New Roman" panose="02020603050405020304" pitchFamily="18" charset="0"/>
                <a:cs typeface="Times New Roman" panose="02020603050405020304" pitchFamily="18" charset="0"/>
              </a:rPr>
              <a:t>A Hybrid topology is a connection between different links and nodes to transfer the data.</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two or more different topologies are combined together is termed as Hybrid topology and if similar topologies are connected with each other will not result in Hybrid topology.</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F76A19-7CF7-468F-9E96-CF1D97B2A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30" y="2031325"/>
            <a:ext cx="8297334" cy="4444999"/>
          </a:xfrm>
          <a:prstGeom prst="rect">
            <a:avLst/>
          </a:prstGeom>
        </p:spPr>
      </p:pic>
    </p:spTree>
    <p:extLst>
      <p:ext uri="{BB962C8B-B14F-4D97-AF65-F5344CB8AC3E}">
        <p14:creationId xmlns:p14="http://schemas.microsoft.com/office/powerpoint/2010/main" val="36725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CD392-2B3A-4875-8C3C-15DFA5512EAB}"/>
              </a:ext>
            </a:extLst>
          </p:cNvPr>
          <p:cNvSpPr txBox="1"/>
          <p:nvPr/>
        </p:nvSpPr>
        <p:spPr>
          <a:xfrm>
            <a:off x="2548641" y="0"/>
            <a:ext cx="6799439"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Basic TCL Script Explanation</a:t>
            </a:r>
          </a:p>
        </p:txBody>
      </p:sp>
      <p:sp>
        <p:nvSpPr>
          <p:cNvPr id="7" name="TextBox 6">
            <a:extLst>
              <a:ext uri="{FF2B5EF4-FFF2-40B4-BE49-F238E27FC236}">
                <a16:creationId xmlns:a16="http://schemas.microsoft.com/office/drawing/2014/main" id="{9288271E-491A-4AE8-B395-A34D4EBCC43F}"/>
              </a:ext>
            </a:extLst>
          </p:cNvPr>
          <p:cNvSpPr txBox="1"/>
          <p:nvPr/>
        </p:nvSpPr>
        <p:spPr>
          <a:xfrm>
            <a:off x="400049" y="1252953"/>
            <a:ext cx="11096625" cy="3416320"/>
          </a:xfrm>
          <a:prstGeom prst="rect">
            <a:avLst/>
          </a:prstGeom>
          <a:noFill/>
        </p:spPr>
        <p:txBody>
          <a:bodyPr wrap="square">
            <a:spAutoFit/>
          </a:bodyPr>
          <a:lstStyle/>
          <a:p>
            <a:r>
              <a:rPr lang="en-IN" sz="1800" dirty="0">
                <a:latin typeface="Courier New" panose="02070309020205020404" pitchFamily="49" charset="0"/>
              </a:rPr>
              <a:t>#creating simulator object</a:t>
            </a:r>
          </a:p>
          <a:p>
            <a:r>
              <a:rPr lang="en-IN" sz="1800" dirty="0">
                <a:latin typeface="Courier New" panose="02070309020205020404" pitchFamily="49" charset="0"/>
              </a:rPr>
              <a:t>set ns [new Simulator]</a:t>
            </a:r>
          </a:p>
          <a:p>
            <a:endParaRPr lang="en-IN" sz="1800" dirty="0">
              <a:latin typeface="Courier New" panose="02070309020205020404" pitchFamily="49" charset="0"/>
            </a:endParaRPr>
          </a:p>
          <a:p>
            <a:r>
              <a:rPr lang="en-US" sz="1800" dirty="0">
                <a:latin typeface="Courier New" panose="02070309020205020404" pitchFamily="49" charset="0"/>
              </a:rPr>
              <a:t>#Open NAM file in write mode (</a:t>
            </a:r>
            <a:r>
              <a:rPr lang="en-US" sz="1800" dirty="0" err="1">
                <a:latin typeface="Courier New" panose="02070309020205020404" pitchFamily="49" charset="0"/>
              </a:rPr>
              <a:t>nf</a:t>
            </a:r>
            <a:r>
              <a:rPr lang="en-US" sz="1800" dirty="0">
                <a:latin typeface="Courier New" panose="02070309020205020404" pitchFamily="49" charset="0"/>
              </a:rPr>
              <a:t> is NAM file handle)</a:t>
            </a:r>
          </a:p>
          <a:p>
            <a:r>
              <a:rPr lang="en-US" sz="1800" dirty="0">
                <a:latin typeface="Courier New" panose="02070309020205020404" pitchFamily="49" charset="0"/>
              </a:rPr>
              <a:t>set </a:t>
            </a:r>
            <a:r>
              <a:rPr lang="en-US" sz="1800" dirty="0" err="1">
                <a:latin typeface="Courier New" panose="02070309020205020404" pitchFamily="49" charset="0"/>
              </a:rPr>
              <a:t>nf</a:t>
            </a:r>
            <a:r>
              <a:rPr lang="en-US" sz="1800" dirty="0">
                <a:latin typeface="Courier New" panose="02070309020205020404" pitchFamily="49" charset="0"/>
              </a:rPr>
              <a:t> [open </a:t>
            </a:r>
            <a:r>
              <a:rPr lang="en-US" sz="1800" dirty="0" err="1">
                <a:latin typeface="Courier New" panose="02070309020205020404" pitchFamily="49" charset="0"/>
              </a:rPr>
              <a:t>out.nam</a:t>
            </a:r>
            <a:r>
              <a:rPr lang="en-US" sz="1800" dirty="0">
                <a:latin typeface="Courier New" panose="02070309020205020404" pitchFamily="49" charset="0"/>
              </a:rPr>
              <a:t> w]</a:t>
            </a:r>
          </a:p>
          <a:p>
            <a:r>
              <a:rPr lang="en-US" sz="1800" dirty="0">
                <a:latin typeface="Courier New" panose="02070309020205020404" pitchFamily="49" charset="0"/>
              </a:rPr>
              <a:t>#to write all details in the file handler i.e. NAM file</a:t>
            </a:r>
          </a:p>
          <a:p>
            <a:r>
              <a:rPr lang="en-IN" sz="1800" dirty="0">
                <a:latin typeface="Courier New" panose="02070309020205020404" pitchFamily="49" charset="0"/>
              </a:rPr>
              <a:t>$ns </a:t>
            </a:r>
            <a:r>
              <a:rPr lang="en-IN" sz="1800" dirty="0" err="1">
                <a:latin typeface="Courier New" panose="02070309020205020404" pitchFamily="49" charset="0"/>
              </a:rPr>
              <a:t>namtrace</a:t>
            </a:r>
            <a:r>
              <a:rPr lang="en-IN" sz="1800" dirty="0">
                <a:latin typeface="Courier New" panose="02070309020205020404" pitchFamily="49" charset="0"/>
              </a:rPr>
              <a:t>-all $</a:t>
            </a:r>
            <a:r>
              <a:rPr lang="en-IN" sz="1800" dirty="0" err="1">
                <a:latin typeface="Courier New" panose="02070309020205020404" pitchFamily="49" charset="0"/>
              </a:rPr>
              <a:t>nf</a:t>
            </a:r>
            <a:endParaRPr lang="en-IN" sz="1800" dirty="0">
              <a:latin typeface="Courier New" panose="02070309020205020404" pitchFamily="49" charset="0"/>
            </a:endParaRPr>
          </a:p>
          <a:p>
            <a:endParaRPr lang="en-IN" sz="1800" dirty="0">
              <a:latin typeface="Courier New" panose="02070309020205020404" pitchFamily="49" charset="0"/>
            </a:endParaRPr>
          </a:p>
          <a:p>
            <a:r>
              <a:rPr lang="en-US" sz="1800" dirty="0">
                <a:latin typeface="Courier New" panose="02070309020205020404" pitchFamily="49" charset="0"/>
              </a:rPr>
              <a:t>#open trace file in write mode (</a:t>
            </a:r>
            <a:r>
              <a:rPr lang="en-US" sz="1800" dirty="0" err="1">
                <a:latin typeface="Courier New" panose="02070309020205020404" pitchFamily="49" charset="0"/>
              </a:rPr>
              <a:t>nt</a:t>
            </a:r>
            <a:r>
              <a:rPr lang="en-US" sz="1800" dirty="0">
                <a:latin typeface="Courier New" panose="02070309020205020404" pitchFamily="49" charset="0"/>
              </a:rPr>
              <a:t> is TRACE file handler)</a:t>
            </a:r>
          </a:p>
          <a:p>
            <a:r>
              <a:rPr lang="en-IN" sz="1800" dirty="0">
                <a:latin typeface="Courier New" panose="02070309020205020404" pitchFamily="49" charset="0"/>
              </a:rPr>
              <a:t>set </a:t>
            </a:r>
            <a:r>
              <a:rPr lang="en-IN" sz="1800" dirty="0" err="1">
                <a:latin typeface="Courier New" panose="02070309020205020404" pitchFamily="49" charset="0"/>
              </a:rPr>
              <a:t>nt</a:t>
            </a:r>
            <a:r>
              <a:rPr lang="en-IN" sz="1800" dirty="0">
                <a:latin typeface="Courier New" panose="02070309020205020404" pitchFamily="49" charset="0"/>
              </a:rPr>
              <a:t> [open test.tr w]</a:t>
            </a:r>
          </a:p>
          <a:p>
            <a:r>
              <a:rPr lang="en-US" sz="1800" dirty="0">
                <a:latin typeface="Courier New" panose="02070309020205020404" pitchFamily="49" charset="0"/>
              </a:rPr>
              <a:t>#to write all </a:t>
            </a:r>
            <a:r>
              <a:rPr lang="en-US" sz="1800" dirty="0" err="1">
                <a:latin typeface="Courier New" panose="02070309020205020404" pitchFamily="49" charset="0"/>
              </a:rPr>
              <a:t>detials</a:t>
            </a:r>
            <a:r>
              <a:rPr lang="en-US" sz="1800" dirty="0">
                <a:latin typeface="Courier New" panose="02070309020205020404" pitchFamily="49" charset="0"/>
              </a:rPr>
              <a:t> in the trace file</a:t>
            </a:r>
          </a:p>
          <a:p>
            <a:r>
              <a:rPr lang="en-IN" sz="1800" dirty="0">
                <a:latin typeface="Courier New" panose="02070309020205020404" pitchFamily="49" charset="0"/>
              </a:rPr>
              <a:t>$ns trace-all $</a:t>
            </a:r>
            <a:r>
              <a:rPr lang="en-IN" sz="1800" dirty="0" err="1">
                <a:latin typeface="Courier New" panose="02070309020205020404" pitchFamily="49" charset="0"/>
              </a:rPr>
              <a:t>nt</a:t>
            </a:r>
            <a:endParaRPr lang="en-IN" sz="1800" dirty="0">
              <a:latin typeface="Courier New" panose="02070309020205020404" pitchFamily="49" charset="0"/>
            </a:endParaRPr>
          </a:p>
        </p:txBody>
      </p:sp>
    </p:spTree>
    <p:extLst>
      <p:ext uri="{BB962C8B-B14F-4D97-AF65-F5344CB8AC3E}">
        <p14:creationId xmlns:p14="http://schemas.microsoft.com/office/powerpoint/2010/main" val="351929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9CBB2-0BEB-4533-BA6A-E90829D47BEA}"/>
              </a:ext>
            </a:extLst>
          </p:cNvPr>
          <p:cNvPicPr>
            <a:picLocks noChangeAspect="1"/>
          </p:cNvPicPr>
          <p:nvPr/>
        </p:nvPicPr>
        <p:blipFill rotWithShape="1">
          <a:blip r:embed="rId2">
            <a:extLst>
              <a:ext uri="{28A0092B-C50C-407E-A947-70E740481C1C}">
                <a14:useLocalDpi xmlns:a14="http://schemas.microsoft.com/office/drawing/2010/main" val="0"/>
              </a:ext>
            </a:extLst>
          </a:blip>
          <a:srcRect b="-34"/>
          <a:stretch/>
        </p:blipFill>
        <p:spPr>
          <a:xfrm>
            <a:off x="4551100" y="707886"/>
            <a:ext cx="3089797" cy="5785200"/>
          </a:xfrm>
          <a:prstGeom prst="rect">
            <a:avLst/>
          </a:prstGeom>
        </p:spPr>
      </p:pic>
      <p:sp>
        <p:nvSpPr>
          <p:cNvPr id="4" name="TextBox 3">
            <a:extLst>
              <a:ext uri="{FF2B5EF4-FFF2-40B4-BE49-F238E27FC236}">
                <a16:creationId xmlns:a16="http://schemas.microsoft.com/office/drawing/2014/main" id="{AF2D5CFB-B40C-4029-A19C-EB9D6A8E7D77}"/>
              </a:ext>
            </a:extLst>
          </p:cNvPr>
          <p:cNvSpPr txBox="1"/>
          <p:nvPr/>
        </p:nvSpPr>
        <p:spPr>
          <a:xfrm>
            <a:off x="3217333" y="0"/>
            <a:ext cx="5757333"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Requirement Of Network</a:t>
            </a:r>
          </a:p>
        </p:txBody>
      </p:sp>
    </p:spTree>
    <p:extLst>
      <p:ext uri="{BB962C8B-B14F-4D97-AF65-F5344CB8AC3E}">
        <p14:creationId xmlns:p14="http://schemas.microsoft.com/office/powerpoint/2010/main" val="3277883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CD392-2B3A-4875-8C3C-15DFA5512EAB}"/>
              </a:ext>
            </a:extLst>
          </p:cNvPr>
          <p:cNvSpPr txBox="1"/>
          <p:nvPr/>
        </p:nvSpPr>
        <p:spPr>
          <a:xfrm>
            <a:off x="2591504" y="0"/>
            <a:ext cx="6713714"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Basic TCL Script Explanation</a:t>
            </a:r>
          </a:p>
        </p:txBody>
      </p:sp>
      <p:sp>
        <p:nvSpPr>
          <p:cNvPr id="7" name="TextBox 6">
            <a:extLst>
              <a:ext uri="{FF2B5EF4-FFF2-40B4-BE49-F238E27FC236}">
                <a16:creationId xmlns:a16="http://schemas.microsoft.com/office/drawing/2014/main" id="{9288271E-491A-4AE8-B395-A34D4EBCC43F}"/>
              </a:ext>
            </a:extLst>
          </p:cNvPr>
          <p:cNvSpPr txBox="1"/>
          <p:nvPr/>
        </p:nvSpPr>
        <p:spPr>
          <a:xfrm>
            <a:off x="400049" y="1252953"/>
            <a:ext cx="11096625" cy="3139321"/>
          </a:xfrm>
          <a:prstGeom prst="rect">
            <a:avLst/>
          </a:prstGeom>
          <a:noFill/>
        </p:spPr>
        <p:txBody>
          <a:bodyPr wrap="square">
            <a:spAutoFit/>
          </a:bodyPr>
          <a:lstStyle/>
          <a:p>
            <a:r>
              <a:rPr lang="en-IN" sz="1800" dirty="0">
                <a:latin typeface="Courier New" panose="02070309020205020404" pitchFamily="49" charset="0"/>
              </a:rPr>
              <a:t>#define  a 'finish' procedure</a:t>
            </a:r>
          </a:p>
          <a:p>
            <a:r>
              <a:rPr lang="en-IN" sz="1800" dirty="0">
                <a:latin typeface="Courier New" panose="02070309020205020404" pitchFamily="49" charset="0"/>
              </a:rPr>
              <a:t>proc finish {} {</a:t>
            </a:r>
          </a:p>
          <a:p>
            <a:r>
              <a:rPr lang="en-IN" sz="1800" dirty="0">
                <a:latin typeface="Courier New" panose="02070309020205020404" pitchFamily="49" charset="0"/>
              </a:rPr>
              <a:t>	global ns </a:t>
            </a:r>
            <a:r>
              <a:rPr lang="en-IN" sz="1800" dirty="0" err="1">
                <a:latin typeface="Courier New" panose="02070309020205020404" pitchFamily="49" charset="0"/>
              </a:rPr>
              <a:t>nf</a:t>
            </a:r>
            <a:r>
              <a:rPr lang="en-IN" sz="1800" dirty="0">
                <a:latin typeface="Courier New" panose="02070309020205020404" pitchFamily="49" charset="0"/>
              </a:rPr>
              <a:t> </a:t>
            </a:r>
            <a:r>
              <a:rPr lang="en-IN" sz="1800" dirty="0" err="1">
                <a:latin typeface="Courier New" panose="02070309020205020404" pitchFamily="49" charset="0"/>
              </a:rPr>
              <a:t>nt</a:t>
            </a:r>
            <a:endParaRPr lang="en-IN" sz="1800" dirty="0">
              <a:latin typeface="Courier New" panose="02070309020205020404" pitchFamily="49" charset="0"/>
            </a:endParaRPr>
          </a:p>
          <a:p>
            <a:r>
              <a:rPr lang="en-IN" sz="1800" dirty="0">
                <a:latin typeface="Courier New" panose="02070309020205020404" pitchFamily="49" charset="0"/>
              </a:rPr>
              <a:t>	$ns flush-trace</a:t>
            </a:r>
          </a:p>
          <a:p>
            <a:r>
              <a:rPr lang="en-US" sz="1800" dirty="0">
                <a:latin typeface="Courier New" panose="02070309020205020404" pitchFamily="49" charset="0"/>
              </a:rPr>
              <a:t>	#close the NAM &amp; trace file</a:t>
            </a:r>
          </a:p>
          <a:p>
            <a:r>
              <a:rPr lang="en-IN" sz="1800" dirty="0">
                <a:latin typeface="Courier New" panose="02070309020205020404" pitchFamily="49" charset="0"/>
              </a:rPr>
              <a:t>	close $</a:t>
            </a:r>
            <a:r>
              <a:rPr lang="en-IN" sz="1800" dirty="0" err="1">
                <a:latin typeface="Courier New" panose="02070309020205020404" pitchFamily="49" charset="0"/>
              </a:rPr>
              <a:t>nf</a:t>
            </a:r>
            <a:endParaRPr lang="en-IN" sz="1800" dirty="0">
              <a:latin typeface="Courier New" panose="02070309020205020404" pitchFamily="49" charset="0"/>
            </a:endParaRPr>
          </a:p>
          <a:p>
            <a:r>
              <a:rPr lang="en-IN" sz="1800" dirty="0">
                <a:latin typeface="Courier New" panose="02070309020205020404" pitchFamily="49" charset="0"/>
              </a:rPr>
              <a:t>	close $</a:t>
            </a:r>
            <a:r>
              <a:rPr lang="en-IN" sz="1800" dirty="0" err="1">
                <a:latin typeface="Courier New" panose="02070309020205020404" pitchFamily="49" charset="0"/>
              </a:rPr>
              <a:t>nt</a:t>
            </a:r>
            <a:endParaRPr lang="en-IN" sz="1800" dirty="0">
              <a:latin typeface="Courier New" panose="02070309020205020404" pitchFamily="49" charset="0"/>
            </a:endParaRPr>
          </a:p>
          <a:p>
            <a:r>
              <a:rPr lang="en-IN" sz="1800" dirty="0">
                <a:latin typeface="Courier New" panose="02070309020205020404" pitchFamily="49" charset="0"/>
              </a:rPr>
              <a:t>	#Excute NAM on trace file</a:t>
            </a:r>
          </a:p>
          <a:p>
            <a:r>
              <a:rPr lang="en-IN" sz="1800" dirty="0">
                <a:latin typeface="Courier New" panose="02070309020205020404" pitchFamily="49" charset="0"/>
              </a:rPr>
              <a:t>	exec </a:t>
            </a:r>
            <a:r>
              <a:rPr lang="en-IN" sz="1800" dirty="0" err="1">
                <a:latin typeface="Courier New" panose="02070309020205020404" pitchFamily="49" charset="0"/>
              </a:rPr>
              <a:t>nam</a:t>
            </a:r>
            <a:r>
              <a:rPr lang="en-IN" sz="1800" dirty="0">
                <a:latin typeface="Courier New" panose="02070309020205020404" pitchFamily="49" charset="0"/>
              </a:rPr>
              <a:t> </a:t>
            </a:r>
            <a:r>
              <a:rPr lang="en-IN" sz="1800" dirty="0" err="1">
                <a:latin typeface="Courier New" panose="02070309020205020404" pitchFamily="49" charset="0"/>
              </a:rPr>
              <a:t>out.nam</a:t>
            </a:r>
            <a:r>
              <a:rPr lang="en-IN" sz="1800" dirty="0">
                <a:latin typeface="Courier New" panose="02070309020205020404" pitchFamily="49" charset="0"/>
              </a:rPr>
              <a:t> &amp;</a:t>
            </a:r>
          </a:p>
          <a:p>
            <a:r>
              <a:rPr lang="en-IN" sz="1800" dirty="0">
                <a:latin typeface="Courier New" panose="02070309020205020404" pitchFamily="49" charset="0"/>
              </a:rPr>
              <a:t>	exit 0</a:t>
            </a:r>
          </a:p>
          <a:p>
            <a:r>
              <a:rPr lang="en-IN" sz="1800" dirty="0">
                <a:latin typeface="Courier New" panose="02070309020205020404" pitchFamily="49" charset="0"/>
              </a:rPr>
              <a:t>}</a:t>
            </a:r>
          </a:p>
        </p:txBody>
      </p:sp>
    </p:spTree>
    <p:extLst>
      <p:ext uri="{BB962C8B-B14F-4D97-AF65-F5344CB8AC3E}">
        <p14:creationId xmlns:p14="http://schemas.microsoft.com/office/powerpoint/2010/main" val="3416362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CD392-2B3A-4875-8C3C-15DFA5512EAB}"/>
              </a:ext>
            </a:extLst>
          </p:cNvPr>
          <p:cNvSpPr txBox="1"/>
          <p:nvPr/>
        </p:nvSpPr>
        <p:spPr>
          <a:xfrm>
            <a:off x="2586741" y="-38100"/>
            <a:ext cx="6723239"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Basic TCL Script Explanation</a:t>
            </a:r>
          </a:p>
        </p:txBody>
      </p:sp>
      <p:sp>
        <p:nvSpPr>
          <p:cNvPr id="7" name="TextBox 6">
            <a:extLst>
              <a:ext uri="{FF2B5EF4-FFF2-40B4-BE49-F238E27FC236}">
                <a16:creationId xmlns:a16="http://schemas.microsoft.com/office/drawing/2014/main" id="{9288271E-491A-4AE8-B395-A34D4EBCC43F}"/>
              </a:ext>
            </a:extLst>
          </p:cNvPr>
          <p:cNvSpPr txBox="1"/>
          <p:nvPr/>
        </p:nvSpPr>
        <p:spPr>
          <a:xfrm>
            <a:off x="400049" y="1252953"/>
            <a:ext cx="11096625" cy="4801314"/>
          </a:xfrm>
          <a:prstGeom prst="rect">
            <a:avLst/>
          </a:prstGeom>
          <a:noFill/>
        </p:spPr>
        <p:txBody>
          <a:bodyPr wrap="square">
            <a:spAutoFit/>
          </a:bodyPr>
          <a:lstStyle/>
          <a:p>
            <a:r>
              <a:rPr lang="en-IN" sz="1800" dirty="0">
                <a:latin typeface="Courier New" panose="02070309020205020404" pitchFamily="49" charset="0"/>
              </a:rPr>
              <a:t>#creating four nodes</a:t>
            </a:r>
          </a:p>
          <a:p>
            <a:r>
              <a:rPr lang="en-IN" sz="1800" dirty="0">
                <a:latin typeface="Courier New" panose="02070309020205020404" pitchFamily="49" charset="0"/>
              </a:rPr>
              <a:t>set n0 [$ns node]</a:t>
            </a:r>
          </a:p>
          <a:p>
            <a:r>
              <a:rPr lang="en-IN" sz="1800" dirty="0">
                <a:latin typeface="Courier New" panose="02070309020205020404" pitchFamily="49" charset="0"/>
              </a:rPr>
              <a:t>set n1 [$ns node]</a:t>
            </a:r>
          </a:p>
          <a:p>
            <a:r>
              <a:rPr lang="en-IN" sz="1800" dirty="0">
                <a:latin typeface="Courier New" panose="02070309020205020404" pitchFamily="49" charset="0"/>
              </a:rPr>
              <a:t>set n2 [$ns node]</a:t>
            </a:r>
          </a:p>
          <a:p>
            <a:r>
              <a:rPr lang="en-IN" sz="1800" dirty="0">
                <a:latin typeface="Courier New" panose="02070309020205020404" pitchFamily="49" charset="0"/>
              </a:rPr>
              <a:t>set n3 [$ns node]</a:t>
            </a:r>
          </a:p>
          <a:p>
            <a:endParaRPr lang="en-IN" sz="1800" dirty="0">
              <a:latin typeface="Courier New" panose="02070309020205020404" pitchFamily="49" charset="0"/>
            </a:endParaRPr>
          </a:p>
          <a:p>
            <a:r>
              <a:rPr lang="en-US" sz="1800" dirty="0">
                <a:latin typeface="Courier New" panose="02070309020205020404" pitchFamily="49" charset="0"/>
              </a:rPr>
              <a:t>#seting color &amp; shape of nodes</a:t>
            </a:r>
          </a:p>
          <a:p>
            <a:r>
              <a:rPr lang="en-IN" sz="1800" dirty="0">
                <a:latin typeface="Courier New" panose="02070309020205020404" pitchFamily="49" charset="0"/>
              </a:rPr>
              <a:t>$n0 </a:t>
            </a:r>
            <a:r>
              <a:rPr lang="en-IN" sz="1800" dirty="0" err="1">
                <a:latin typeface="Courier New" panose="02070309020205020404" pitchFamily="49" charset="0"/>
              </a:rPr>
              <a:t>color</a:t>
            </a:r>
            <a:r>
              <a:rPr lang="en-IN" sz="1800" dirty="0">
                <a:latin typeface="Courier New" panose="02070309020205020404" pitchFamily="49" charset="0"/>
              </a:rPr>
              <a:t> blue</a:t>
            </a:r>
          </a:p>
          <a:p>
            <a:r>
              <a:rPr lang="en-IN" sz="1800" dirty="0">
                <a:latin typeface="Courier New" panose="02070309020205020404" pitchFamily="49" charset="0"/>
              </a:rPr>
              <a:t>$n1 </a:t>
            </a:r>
            <a:r>
              <a:rPr lang="en-IN" sz="1800" dirty="0" err="1">
                <a:latin typeface="Courier New" panose="02070309020205020404" pitchFamily="49" charset="0"/>
              </a:rPr>
              <a:t>color</a:t>
            </a:r>
            <a:r>
              <a:rPr lang="en-IN" sz="1800" dirty="0">
                <a:latin typeface="Courier New" panose="02070309020205020404" pitchFamily="49" charset="0"/>
              </a:rPr>
              <a:t> red</a:t>
            </a:r>
          </a:p>
          <a:p>
            <a:r>
              <a:rPr lang="en-IN" sz="1800" dirty="0">
                <a:latin typeface="Courier New" panose="02070309020205020404" pitchFamily="49" charset="0"/>
              </a:rPr>
              <a:t>$n2 </a:t>
            </a:r>
            <a:r>
              <a:rPr lang="en-IN" sz="1800" dirty="0" err="1">
                <a:latin typeface="Courier New" panose="02070309020205020404" pitchFamily="49" charset="0"/>
              </a:rPr>
              <a:t>color</a:t>
            </a:r>
            <a:r>
              <a:rPr lang="en-IN" sz="1800" dirty="0">
                <a:latin typeface="Courier New" panose="02070309020205020404" pitchFamily="49" charset="0"/>
              </a:rPr>
              <a:t> green</a:t>
            </a:r>
          </a:p>
          <a:p>
            <a:r>
              <a:rPr lang="en-IN" sz="1800" dirty="0">
                <a:latin typeface="Courier New" panose="02070309020205020404" pitchFamily="49" charset="0"/>
              </a:rPr>
              <a:t>$n3 </a:t>
            </a:r>
            <a:r>
              <a:rPr lang="en-IN" sz="1800" dirty="0" err="1">
                <a:latin typeface="Courier New" panose="02070309020205020404" pitchFamily="49" charset="0"/>
              </a:rPr>
              <a:t>color</a:t>
            </a:r>
            <a:r>
              <a:rPr lang="en-IN" sz="1800" dirty="0">
                <a:latin typeface="Courier New" panose="02070309020205020404" pitchFamily="49" charset="0"/>
              </a:rPr>
              <a:t> orange</a:t>
            </a:r>
          </a:p>
          <a:p>
            <a:endParaRPr lang="en-IN" sz="1800" dirty="0">
              <a:latin typeface="Courier New" panose="02070309020205020404" pitchFamily="49" charset="0"/>
            </a:endParaRPr>
          </a:p>
          <a:p>
            <a:r>
              <a:rPr lang="en-US" sz="1800" dirty="0">
                <a:latin typeface="Courier New" panose="02070309020205020404" pitchFamily="49" charset="0"/>
              </a:rPr>
              <a:t>#defining colors for data flow</a:t>
            </a:r>
          </a:p>
          <a:p>
            <a:r>
              <a:rPr lang="en-IN" sz="1800" dirty="0">
                <a:latin typeface="Courier New" panose="02070309020205020404" pitchFamily="49" charset="0"/>
              </a:rPr>
              <a:t>$ns </a:t>
            </a:r>
            <a:r>
              <a:rPr lang="en-IN" sz="1800" dirty="0" err="1">
                <a:latin typeface="Courier New" panose="02070309020205020404" pitchFamily="49" charset="0"/>
              </a:rPr>
              <a:t>color</a:t>
            </a:r>
            <a:r>
              <a:rPr lang="en-IN" sz="1800" dirty="0">
                <a:latin typeface="Courier New" panose="02070309020205020404" pitchFamily="49" charset="0"/>
              </a:rPr>
              <a:t> 0 Blue</a:t>
            </a:r>
          </a:p>
          <a:p>
            <a:r>
              <a:rPr lang="en-IN" sz="1800" dirty="0">
                <a:latin typeface="Courier New" panose="02070309020205020404" pitchFamily="49" charset="0"/>
              </a:rPr>
              <a:t>$ns </a:t>
            </a:r>
            <a:r>
              <a:rPr lang="en-IN" sz="1800" dirty="0" err="1">
                <a:latin typeface="Courier New" panose="02070309020205020404" pitchFamily="49" charset="0"/>
              </a:rPr>
              <a:t>color</a:t>
            </a:r>
            <a:r>
              <a:rPr lang="en-IN" sz="1800" dirty="0">
                <a:latin typeface="Courier New" panose="02070309020205020404" pitchFamily="49" charset="0"/>
              </a:rPr>
              <a:t> 1 Red</a:t>
            </a:r>
          </a:p>
          <a:p>
            <a:r>
              <a:rPr lang="en-IN" sz="1800" dirty="0">
                <a:latin typeface="Courier New" panose="02070309020205020404" pitchFamily="49" charset="0"/>
              </a:rPr>
              <a:t>$ns </a:t>
            </a:r>
            <a:r>
              <a:rPr lang="en-IN" sz="1800" dirty="0" err="1">
                <a:latin typeface="Courier New" panose="02070309020205020404" pitchFamily="49" charset="0"/>
              </a:rPr>
              <a:t>color</a:t>
            </a:r>
            <a:r>
              <a:rPr lang="en-IN" sz="1800" dirty="0">
                <a:latin typeface="Courier New" panose="02070309020205020404" pitchFamily="49" charset="0"/>
              </a:rPr>
              <a:t> 2 Green</a:t>
            </a:r>
          </a:p>
          <a:p>
            <a:r>
              <a:rPr lang="en-IN" sz="1800" dirty="0">
                <a:latin typeface="Courier New" panose="02070309020205020404" pitchFamily="49" charset="0"/>
              </a:rPr>
              <a:t>$ns </a:t>
            </a:r>
            <a:r>
              <a:rPr lang="en-IN" sz="1800" dirty="0" err="1">
                <a:latin typeface="Courier New" panose="02070309020205020404" pitchFamily="49" charset="0"/>
              </a:rPr>
              <a:t>color</a:t>
            </a:r>
            <a:r>
              <a:rPr lang="en-IN" sz="1800" dirty="0">
                <a:latin typeface="Courier New" panose="02070309020205020404" pitchFamily="49" charset="0"/>
              </a:rPr>
              <a:t> 3 Orange</a:t>
            </a:r>
          </a:p>
        </p:txBody>
      </p:sp>
    </p:spTree>
    <p:extLst>
      <p:ext uri="{BB962C8B-B14F-4D97-AF65-F5344CB8AC3E}">
        <p14:creationId xmlns:p14="http://schemas.microsoft.com/office/powerpoint/2010/main" val="1811350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4725810" y="138787"/>
            <a:ext cx="2740378"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FCACA685-1A52-4769-AA5B-DACB196DC609}"/>
              </a:ext>
            </a:extLst>
          </p:cNvPr>
          <p:cNvSpPr txBox="1"/>
          <p:nvPr/>
        </p:nvSpPr>
        <p:spPr>
          <a:xfrm>
            <a:off x="619126" y="846673"/>
            <a:ext cx="11172824" cy="3371885"/>
          </a:xfrm>
          <a:prstGeom prst="rect">
            <a:avLst/>
          </a:prstGeom>
          <a:noFill/>
        </p:spPr>
        <p:txBody>
          <a:bodyPr wrap="square">
            <a:spAutoFit/>
          </a:bodyPr>
          <a:lstStyle/>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2"/>
              </a:rPr>
              <a:t>http://www.jgyan.com/ns2/</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3"/>
              </a:rPr>
              <a:t>http://www.ijesrt.com/issues%20pdf%20file/Archive-2016/December-2016/36.pdf</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4"/>
              </a:rPr>
              <a:t>https://www.isi.edu/nsnam/ns/tutorial/</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https://www.youtube.com/watch?v=ZAjYDHpVplg&amp;list=PLtRbi3COBc5lx3st89v1Z3Tzpc4wjYx3W</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6"/>
              </a:rPr>
              <a:t>https://www.javatpoint.com/computer-network-tutorial</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7"/>
              </a:rPr>
              <a:t>https://www.tutorialspoint.com/data_communication_computer_network/index.htm</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8"/>
              </a:rPr>
              <a:t>https://www.geeksforgeeks.org/computer-network-tutorials/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Wingdings" panose="05000000000000000000" pitchFamily="2" charset="2"/>
              <a:buChar char=""/>
            </a:pPr>
            <a:r>
              <a:rPr lang="en-US" sz="18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9"/>
              </a:rPr>
              <a:t>https://www.amazon.com/Computer-Networks-Andrew-S-Tanenbaum-ebook/dp/B006Y1BKGC</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1552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4626944" y="0"/>
            <a:ext cx="2573867"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OSI model</a:t>
            </a:r>
          </a:p>
        </p:txBody>
      </p:sp>
      <p:sp>
        <p:nvSpPr>
          <p:cNvPr id="5" name="TextBox 4">
            <a:extLst>
              <a:ext uri="{FF2B5EF4-FFF2-40B4-BE49-F238E27FC236}">
                <a16:creationId xmlns:a16="http://schemas.microsoft.com/office/drawing/2014/main" id="{D90EE699-2D01-4C7C-ADDE-56EBED436D2E}"/>
              </a:ext>
            </a:extLst>
          </p:cNvPr>
          <p:cNvSpPr txBox="1"/>
          <p:nvPr/>
        </p:nvSpPr>
        <p:spPr>
          <a:xfrm>
            <a:off x="553155" y="574653"/>
            <a:ext cx="11085689"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OSI stands for Open System Interconnection is a reference model that describes how information from a software application in one computer moves through a physical medium to the software application in another computer.</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OSI consists of seven layers, and each layer performs a particular network function.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OSI model was developed by the International Organization for Standardization (ISO) in 1984, and it is now considered as an architectural model for the inter-computer communications.</a:t>
            </a:r>
          </a:p>
          <a:p>
            <a:pPr marL="342900" indent="-342900">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OSI model divides the whole task into seven smaller and manageable tasks. Each layer is assigned a particular task.</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layer is self-contained, so that task assigned to each layer can be performed independently.</a:t>
            </a:r>
            <a:endParaRPr lang="en-IN" dirty="0"/>
          </a:p>
        </p:txBody>
      </p:sp>
      <p:pic>
        <p:nvPicPr>
          <p:cNvPr id="8" name="Picture 7">
            <a:extLst>
              <a:ext uri="{FF2B5EF4-FFF2-40B4-BE49-F238E27FC236}">
                <a16:creationId xmlns:a16="http://schemas.microsoft.com/office/drawing/2014/main" id="{6043F8A9-6EF1-461E-98A7-4FA6198CE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23" y="3429000"/>
            <a:ext cx="4749784" cy="3421025"/>
          </a:xfrm>
          <a:prstGeom prst="rect">
            <a:avLst/>
          </a:prstGeom>
        </p:spPr>
      </p:pic>
    </p:spTree>
    <p:extLst>
      <p:ext uri="{BB962C8B-B14F-4D97-AF65-F5344CB8AC3E}">
        <p14:creationId xmlns:p14="http://schemas.microsoft.com/office/powerpoint/2010/main" val="44757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2D5CFB-B40C-4029-A19C-EB9D6A8E7D77}"/>
              </a:ext>
            </a:extLst>
          </p:cNvPr>
          <p:cNvSpPr txBox="1"/>
          <p:nvPr/>
        </p:nvSpPr>
        <p:spPr>
          <a:xfrm>
            <a:off x="4626944" y="0"/>
            <a:ext cx="2573867" cy="707886"/>
          </a:xfrm>
          <a:prstGeom prst="rect">
            <a:avLst/>
          </a:prstGeom>
          <a:noFill/>
        </p:spPr>
        <p:txBody>
          <a:bodyPr wrap="square" rtlCol="0">
            <a:spAutoFit/>
          </a:bodyPr>
          <a:lstStyle/>
          <a:p>
            <a:r>
              <a:rPr lang="en-IN" sz="4000" b="1" dirty="0">
                <a:solidFill>
                  <a:srgbClr val="0070C0"/>
                </a:solidFill>
                <a:latin typeface="Times New Roman" panose="02020603050405020304" pitchFamily="18" charset="0"/>
                <a:cs typeface="Times New Roman" panose="02020603050405020304" pitchFamily="18" charset="0"/>
              </a:rPr>
              <a:t>OSI model</a:t>
            </a:r>
          </a:p>
        </p:txBody>
      </p:sp>
      <p:pic>
        <p:nvPicPr>
          <p:cNvPr id="3" name="Picture 2">
            <a:extLst>
              <a:ext uri="{FF2B5EF4-FFF2-40B4-BE49-F238E27FC236}">
                <a16:creationId xmlns:a16="http://schemas.microsoft.com/office/drawing/2014/main" id="{DBA0C135-2C22-4217-BFF6-AB0E75B50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175" y="678498"/>
            <a:ext cx="9003650" cy="5501003"/>
          </a:xfrm>
          <a:prstGeom prst="rect">
            <a:avLst/>
          </a:prstGeom>
        </p:spPr>
      </p:pic>
    </p:spTree>
    <p:extLst>
      <p:ext uri="{BB962C8B-B14F-4D97-AF65-F5344CB8AC3E}">
        <p14:creationId xmlns:p14="http://schemas.microsoft.com/office/powerpoint/2010/main" val="333759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88236" y="0"/>
            <a:ext cx="4215521"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PHYSICAL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1938992"/>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Line Configuration: </a:t>
            </a:r>
            <a:r>
              <a:rPr lang="en-US" sz="2000" dirty="0">
                <a:latin typeface="Times New Roman" panose="02020603050405020304" pitchFamily="18" charset="0"/>
                <a:cs typeface="Times New Roman" panose="02020603050405020304" pitchFamily="18" charset="0"/>
              </a:rPr>
              <a:t>It defines the way how two or more devices can be connected physically.</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Data Transmission: </a:t>
            </a:r>
            <a:r>
              <a:rPr lang="en-US" sz="2000" dirty="0">
                <a:latin typeface="Times New Roman" panose="02020603050405020304" pitchFamily="18" charset="0"/>
                <a:cs typeface="Times New Roman" panose="02020603050405020304" pitchFamily="18" charset="0"/>
              </a:rPr>
              <a:t>It defines the transmission mode whether it is simplex, half-duplex or full-duplex mode between the two devices on the network.</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Topology: </a:t>
            </a:r>
            <a:r>
              <a:rPr lang="en-US" sz="2000" dirty="0">
                <a:latin typeface="Times New Roman" panose="02020603050405020304" pitchFamily="18" charset="0"/>
                <a:cs typeface="Times New Roman" panose="02020603050405020304" pitchFamily="18" charset="0"/>
              </a:rPr>
              <a:t>It defines the way how network devices are arranged.</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Signals: </a:t>
            </a:r>
            <a:r>
              <a:rPr lang="en-US" sz="2000" dirty="0">
                <a:latin typeface="Times New Roman" panose="02020603050405020304" pitchFamily="18" charset="0"/>
                <a:cs typeface="Times New Roman" panose="02020603050405020304" pitchFamily="18" charset="0"/>
              </a:rPr>
              <a:t>It determines the type of the signal used for transmitting the information.</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779FC2-782F-403A-B1F0-5B5F092CC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103" y="2889956"/>
            <a:ext cx="6771785" cy="3657600"/>
          </a:xfrm>
          <a:prstGeom prst="rect">
            <a:avLst/>
          </a:prstGeom>
        </p:spPr>
      </p:pic>
    </p:spTree>
    <p:extLst>
      <p:ext uri="{BB962C8B-B14F-4D97-AF65-F5344CB8AC3E}">
        <p14:creationId xmlns:p14="http://schemas.microsoft.com/office/powerpoint/2010/main" val="236735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88236" y="0"/>
            <a:ext cx="4215521"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DATA LINK layer</a:t>
            </a:r>
          </a:p>
        </p:txBody>
      </p:sp>
      <p:sp>
        <p:nvSpPr>
          <p:cNvPr id="3" name="TextBox 2">
            <a:extLst>
              <a:ext uri="{FF2B5EF4-FFF2-40B4-BE49-F238E27FC236}">
                <a16:creationId xmlns:a16="http://schemas.microsoft.com/office/drawing/2014/main" id="{033808E9-D468-4A44-8F1B-F8623FB4C60E}"/>
              </a:ext>
            </a:extLst>
          </p:cNvPr>
          <p:cNvSpPr txBox="1"/>
          <p:nvPr/>
        </p:nvSpPr>
        <p:spPr>
          <a:xfrm>
            <a:off x="553155" y="707886"/>
            <a:ext cx="11085689" cy="5324535"/>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FUNCTIONS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Framing: </a:t>
            </a:r>
            <a:r>
              <a:rPr lang="en-US" sz="2000" dirty="0">
                <a:latin typeface="Times New Roman" panose="02020603050405020304" pitchFamily="18" charset="0"/>
                <a:cs typeface="Times New Roman" panose="02020603050405020304" pitchFamily="18" charset="0"/>
              </a:rPr>
              <a:t>The data link layer translates the physical's raw bit stream into packets known as Frames. The Data link layer adds the header and trailer to the frame. The header which is added to the frame contains the hardware destination and source address.</a:t>
            </a: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Physical Addressing: </a:t>
            </a:r>
            <a:r>
              <a:rPr lang="en-US" sz="2000" dirty="0">
                <a:latin typeface="Times New Roman" panose="02020603050405020304" pitchFamily="18" charset="0"/>
                <a:cs typeface="Times New Roman" panose="02020603050405020304" pitchFamily="18" charset="0"/>
              </a:rPr>
              <a:t>The Data link layer adds a header to the frame that contains a destination address. The frame is transmitted to the destination address mentioned in the header.</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Flow Control: </a:t>
            </a:r>
            <a:r>
              <a:rPr lang="en-US" sz="2000" dirty="0">
                <a:latin typeface="Times New Roman" panose="02020603050405020304" pitchFamily="18" charset="0"/>
                <a:cs typeface="Times New Roman" panose="02020603050405020304" pitchFamily="18" charset="0"/>
              </a:rPr>
              <a:t>Flow control is the main functionality of the Data-link layer. It is the technique through which the constant data rate is maintained on both the sides so that no data get corrupted. It ensures that the transmitting station such as a server with higher processing speed does not exceed the receiving station, with lower processing speed.</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Error Control: </a:t>
            </a:r>
            <a:r>
              <a:rPr lang="en-US" sz="2000" dirty="0">
                <a:latin typeface="Times New Roman" panose="02020603050405020304" pitchFamily="18" charset="0"/>
                <a:cs typeface="Times New Roman" panose="02020603050405020304" pitchFamily="18" charset="0"/>
              </a:rPr>
              <a:t>Error control is achieved by adding a calculated value CRC (Cyclic Redundancy Check) that is placed to the Data link layer's trailer which is added to the message frame before it is sent to the physical layer. If any error seems to </a:t>
            </a:r>
            <a:r>
              <a:rPr lang="en-US" sz="2000" dirty="0" err="1">
                <a:latin typeface="Times New Roman" panose="02020603050405020304" pitchFamily="18" charset="0"/>
                <a:cs typeface="Times New Roman" panose="02020603050405020304" pitchFamily="18" charset="0"/>
              </a:rPr>
              <a:t>occurr</a:t>
            </a:r>
            <a:r>
              <a:rPr lang="en-US" sz="2000" dirty="0">
                <a:latin typeface="Times New Roman" panose="02020603050405020304" pitchFamily="18" charset="0"/>
                <a:cs typeface="Times New Roman" panose="02020603050405020304" pitchFamily="18" charset="0"/>
              </a:rPr>
              <a:t>, then the receiver sends the acknowledgment for the retransmission of the corrupted frames.</a:t>
            </a:r>
          </a:p>
          <a:p>
            <a:pPr marL="342900" indent="-342900">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Access Control: </a:t>
            </a:r>
            <a:r>
              <a:rPr lang="en-US" sz="2000" dirty="0">
                <a:latin typeface="Times New Roman" panose="02020603050405020304" pitchFamily="18" charset="0"/>
                <a:cs typeface="Times New Roman" panose="02020603050405020304" pitchFamily="18" charset="0"/>
              </a:rPr>
              <a:t>When two or more devices are connected to the same communication channel, then the data link layer protocols are used to determine which device has control over the link at a given time.</a:t>
            </a:r>
          </a:p>
        </p:txBody>
      </p:sp>
    </p:spTree>
    <p:extLst>
      <p:ext uri="{BB962C8B-B14F-4D97-AF65-F5344CB8AC3E}">
        <p14:creationId xmlns:p14="http://schemas.microsoft.com/office/powerpoint/2010/main" val="25010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497E8-5992-472F-8EEE-3EE3B0833DAA}"/>
              </a:ext>
            </a:extLst>
          </p:cNvPr>
          <p:cNvSpPr txBox="1"/>
          <p:nvPr/>
        </p:nvSpPr>
        <p:spPr>
          <a:xfrm>
            <a:off x="3988236" y="0"/>
            <a:ext cx="4215521" cy="707886"/>
          </a:xfrm>
          <a:prstGeom prst="rect">
            <a:avLst/>
          </a:prstGeom>
          <a:noFill/>
        </p:spPr>
        <p:txBody>
          <a:bodyPr wrap="square" rtlCol="0">
            <a:spAutoFit/>
          </a:bodyPr>
          <a:lstStyle/>
          <a:p>
            <a:r>
              <a:rPr lang="en-IN" sz="4000" b="1" dirty="0">
                <a:solidFill>
                  <a:srgbClr val="00B050"/>
                </a:solidFill>
                <a:latin typeface="Times New Roman" panose="02020603050405020304" pitchFamily="18" charset="0"/>
                <a:cs typeface="Times New Roman" panose="02020603050405020304" pitchFamily="18" charset="0"/>
              </a:rPr>
              <a:t>DATA LINK layer</a:t>
            </a:r>
          </a:p>
        </p:txBody>
      </p:sp>
      <p:pic>
        <p:nvPicPr>
          <p:cNvPr id="5" name="Picture 4">
            <a:extLst>
              <a:ext uri="{FF2B5EF4-FFF2-40B4-BE49-F238E27FC236}">
                <a16:creationId xmlns:a16="http://schemas.microsoft.com/office/drawing/2014/main" id="{998D3852-D857-428F-A7BC-F10AC51DE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00" y="909625"/>
            <a:ext cx="8226200" cy="5038749"/>
          </a:xfrm>
          <a:prstGeom prst="rect">
            <a:avLst/>
          </a:prstGeom>
        </p:spPr>
      </p:pic>
    </p:spTree>
    <p:extLst>
      <p:ext uri="{BB962C8B-B14F-4D97-AF65-F5344CB8AC3E}">
        <p14:creationId xmlns:p14="http://schemas.microsoft.com/office/powerpoint/2010/main" val="92348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659</TotalTime>
  <Words>3337</Words>
  <Application>Microsoft Office PowerPoint</Application>
  <PresentationFormat>Widescreen</PresentationFormat>
  <Paragraphs>242</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Bookman Old Style</vt:lpstr>
      <vt:lpstr>Calibri</vt:lpstr>
      <vt:lpstr>Calibri Light</vt:lpstr>
      <vt:lpstr>Courier New</vt:lpstr>
      <vt:lpstr>Times New Roman</vt:lpstr>
      <vt:lpstr>Wingdings</vt:lpstr>
      <vt:lpstr>Office Theme</vt:lpstr>
      <vt:lpstr>PowerPoint Presentation</vt:lpstr>
      <vt:lpstr>Flow Of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AMARTYA SINGH</dc:creator>
  <cp:lastModifiedBy>Subhash Prasad Singh</cp:lastModifiedBy>
  <cp:revision>136</cp:revision>
  <dcterms:created xsi:type="dcterms:W3CDTF">2020-04-22T02:09:29Z</dcterms:created>
  <dcterms:modified xsi:type="dcterms:W3CDTF">2020-07-11T06:52:05Z</dcterms:modified>
</cp:coreProperties>
</file>