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tya Hatua" initials="AH" lastIdx="1" clrIdx="0">
    <p:extLst>
      <p:ext uri="{19B8F6BF-5375-455C-9EA6-DF929625EA0E}">
        <p15:presenceInfo xmlns:p15="http://schemas.microsoft.com/office/powerpoint/2012/main" userId="6355227cd02d4f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BE61-6D64-483A-83BF-CCF8BE423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C86233-AF07-4B85-BA84-E8206EF63E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2B9F53-FBA4-4B03-B2A3-1838B8E6730A}"/>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5" name="Footer Placeholder 4">
            <a:extLst>
              <a:ext uri="{FF2B5EF4-FFF2-40B4-BE49-F238E27FC236}">
                <a16:creationId xmlns:a16="http://schemas.microsoft.com/office/drawing/2014/main" id="{393D2EEE-CC7B-44F6-9E22-43A1CA60A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115DC-368C-4F12-BC6F-1E6A456B7D5E}"/>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291684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76C5-1501-46EC-BA2F-E163D3404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7C66F-162B-4D41-8663-A41D69C6C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A5B18-9EE9-4514-975E-D913B52ECAD1}"/>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5" name="Footer Placeholder 4">
            <a:extLst>
              <a:ext uri="{FF2B5EF4-FFF2-40B4-BE49-F238E27FC236}">
                <a16:creationId xmlns:a16="http://schemas.microsoft.com/office/drawing/2014/main" id="{0E638B3E-BCF4-4E4A-9CC7-E49F6DE11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E125F-888A-48F5-9FB0-4FCF0D1FA039}"/>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425242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95075D-7D1C-4066-82DD-7694D542C6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33FF99-A1A9-463A-89B5-62367EB561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7C83B-0C06-45F4-9798-439AAB889752}"/>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5" name="Footer Placeholder 4">
            <a:extLst>
              <a:ext uri="{FF2B5EF4-FFF2-40B4-BE49-F238E27FC236}">
                <a16:creationId xmlns:a16="http://schemas.microsoft.com/office/drawing/2014/main" id="{8919927E-4EFF-4E0C-866F-3807983E5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AEF4D-75AD-4244-80CD-B71BF3735E57}"/>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362755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CB9C-B55E-4018-BDE0-32945BA2E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2B8C7-4D40-464B-BEE7-2122A47D75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EC097-F843-414F-B8FA-A0B3D06B3D0A}"/>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5" name="Footer Placeholder 4">
            <a:extLst>
              <a:ext uri="{FF2B5EF4-FFF2-40B4-BE49-F238E27FC236}">
                <a16:creationId xmlns:a16="http://schemas.microsoft.com/office/drawing/2014/main" id="{5A752EDE-A568-4C59-8998-70B3DFA9E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3F04C-506F-4C95-8DB9-D7BC777A237A}"/>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257829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C136-F389-443F-B697-7C20898F6B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576EB3-6770-4475-B720-4FC19114DA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0C842-0963-47A7-9BE2-BEEE9CAB5D87}"/>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5" name="Footer Placeholder 4">
            <a:extLst>
              <a:ext uri="{FF2B5EF4-FFF2-40B4-BE49-F238E27FC236}">
                <a16:creationId xmlns:a16="http://schemas.microsoft.com/office/drawing/2014/main" id="{25757698-C3F4-4407-AAE3-E0CE0E988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1F0B3-D4B3-4D14-844A-CE37EF421136}"/>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130676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BC2E-8302-41F5-B374-8F551D8C5D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409AC-A91C-46D8-B433-7AAFC4FD9B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1760DC-4B8E-4E17-B47A-401E81E3D4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13D747-D4C7-4617-B53A-DAA63C792BB1}"/>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6" name="Footer Placeholder 5">
            <a:extLst>
              <a:ext uri="{FF2B5EF4-FFF2-40B4-BE49-F238E27FC236}">
                <a16:creationId xmlns:a16="http://schemas.microsoft.com/office/drawing/2014/main" id="{29C6281B-F448-45FF-9382-A9A6AC41C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94037-3C9C-4447-92BF-190120920A79}"/>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353110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56BE-5598-45EB-923A-2C23DA44A4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DA0B9-DFB0-4021-A2BE-7F27A190F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B466B6-B9DB-4C1B-A61E-83A41C3BA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7BD132-62FF-489D-8E1C-D59F2CFDA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8D6624-D8D9-4577-8EB0-04C4B9576F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E20D85-8550-4395-9C28-5C8360A6EB80}"/>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8" name="Footer Placeholder 7">
            <a:extLst>
              <a:ext uri="{FF2B5EF4-FFF2-40B4-BE49-F238E27FC236}">
                <a16:creationId xmlns:a16="http://schemas.microsoft.com/office/drawing/2014/main" id="{67E1B60F-52D2-4704-BB28-86E9BBA7B4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69CBC-E515-45F0-9CED-24A7B0E2C703}"/>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35886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2AFE-0660-4B40-9CA4-7A02CBCF1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7D2526-ED14-456E-B4BA-C5BFFB39C3F8}"/>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4" name="Footer Placeholder 3">
            <a:extLst>
              <a:ext uri="{FF2B5EF4-FFF2-40B4-BE49-F238E27FC236}">
                <a16:creationId xmlns:a16="http://schemas.microsoft.com/office/drawing/2014/main" id="{359EBFB8-9E14-4F03-BBF7-2FE39ED534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D5C4ED-91DF-4C35-815F-9EBD96AA3276}"/>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364033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F54C6A-F2D9-45B8-91DC-413E19D16DA7}"/>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3" name="Footer Placeholder 2">
            <a:extLst>
              <a:ext uri="{FF2B5EF4-FFF2-40B4-BE49-F238E27FC236}">
                <a16:creationId xmlns:a16="http://schemas.microsoft.com/office/drawing/2014/main" id="{3394F621-7218-4456-B5C5-47BAECF89B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64DD0-FC0B-4ADC-8AB4-EF1D0D64E40B}"/>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170256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C1E9-784B-4817-A57A-F6CE62280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7BD9F3-E93A-41F2-B738-29996CC5E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7FBB9-E6BF-4E04-A6EF-0BFAB5389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E1CFB-DA07-4FC0-8980-F74614EE0B7C}"/>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6" name="Footer Placeholder 5">
            <a:extLst>
              <a:ext uri="{FF2B5EF4-FFF2-40B4-BE49-F238E27FC236}">
                <a16:creationId xmlns:a16="http://schemas.microsoft.com/office/drawing/2014/main" id="{77D3E076-5BD9-4FEE-9925-64564AB61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AAA15-F200-499B-B44B-28D5A5224A30}"/>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233955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5E44-E28D-49F6-822E-C577747C2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7B294E-B8FD-47B5-8D5E-79B5A4D64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256B91-E336-45E3-A1BD-52AEE52F9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2FEF6-0635-4A75-83C9-9EDFEE01C9CF}"/>
              </a:ext>
            </a:extLst>
          </p:cNvPr>
          <p:cNvSpPr>
            <a:spLocks noGrp="1"/>
          </p:cNvSpPr>
          <p:nvPr>
            <p:ph type="dt" sz="half" idx="10"/>
          </p:nvPr>
        </p:nvSpPr>
        <p:spPr/>
        <p:txBody>
          <a:bodyPr/>
          <a:lstStyle/>
          <a:p>
            <a:fld id="{A67E11B5-0D06-497B-8D16-7BA5A0E1F4C7}" type="datetimeFigureOut">
              <a:rPr lang="en-US" smtClean="0"/>
              <a:t>10/15/2021</a:t>
            </a:fld>
            <a:endParaRPr lang="en-US"/>
          </a:p>
        </p:txBody>
      </p:sp>
      <p:sp>
        <p:nvSpPr>
          <p:cNvPr id="6" name="Footer Placeholder 5">
            <a:extLst>
              <a:ext uri="{FF2B5EF4-FFF2-40B4-BE49-F238E27FC236}">
                <a16:creationId xmlns:a16="http://schemas.microsoft.com/office/drawing/2014/main" id="{30A5ED20-DECB-4167-B7F5-FD75B0CD2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B06AC-38FA-485A-93E1-F099F6CE5A8C}"/>
              </a:ext>
            </a:extLst>
          </p:cNvPr>
          <p:cNvSpPr>
            <a:spLocks noGrp="1"/>
          </p:cNvSpPr>
          <p:nvPr>
            <p:ph type="sldNum" sz="quarter" idx="12"/>
          </p:nvPr>
        </p:nvSpPr>
        <p:spPr/>
        <p:txBody>
          <a:bodyPr/>
          <a:lstStyle/>
          <a:p>
            <a:fld id="{7A34EC51-5978-41EB-893F-2885EF725C63}" type="slidenum">
              <a:rPr lang="en-US" smtClean="0"/>
              <a:t>‹#›</a:t>
            </a:fld>
            <a:endParaRPr lang="en-US"/>
          </a:p>
        </p:txBody>
      </p:sp>
    </p:spTree>
    <p:extLst>
      <p:ext uri="{BB962C8B-B14F-4D97-AF65-F5344CB8AC3E}">
        <p14:creationId xmlns:p14="http://schemas.microsoft.com/office/powerpoint/2010/main" val="229141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98EFC-D6C8-48C3-B271-EA84485AF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0F6CE-181E-4121-93E0-52868FDAA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7E239-B4DB-4057-A6EC-2177EF1927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E11B5-0D06-497B-8D16-7BA5A0E1F4C7}" type="datetimeFigureOut">
              <a:rPr lang="en-US" smtClean="0"/>
              <a:t>10/15/2021</a:t>
            </a:fld>
            <a:endParaRPr lang="en-US"/>
          </a:p>
        </p:txBody>
      </p:sp>
      <p:sp>
        <p:nvSpPr>
          <p:cNvPr id="5" name="Footer Placeholder 4">
            <a:extLst>
              <a:ext uri="{FF2B5EF4-FFF2-40B4-BE49-F238E27FC236}">
                <a16:creationId xmlns:a16="http://schemas.microsoft.com/office/drawing/2014/main" id="{C460C288-A651-4318-B9B2-CAA75E988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8D3F33-4E8F-4B16-AD87-34EF19D5EA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4EC51-5978-41EB-893F-2885EF725C63}" type="slidenum">
              <a:rPr lang="en-US" smtClean="0"/>
              <a:t>‹#›</a:t>
            </a:fld>
            <a:endParaRPr lang="en-US"/>
          </a:p>
        </p:txBody>
      </p:sp>
    </p:spTree>
    <p:extLst>
      <p:ext uri="{BB962C8B-B14F-4D97-AF65-F5344CB8AC3E}">
        <p14:creationId xmlns:p14="http://schemas.microsoft.com/office/powerpoint/2010/main" val="2346599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jp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hyperlink" Target="https://meteorshowers.seti.org/"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edium.com/@hari4om/word-embedding-d816f6431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B97B-C357-4F26-BC95-43CE300246F3}"/>
              </a:ext>
            </a:extLst>
          </p:cNvPr>
          <p:cNvSpPr>
            <a:spLocks noGrp="1"/>
          </p:cNvSpPr>
          <p:nvPr>
            <p:ph type="ctrTitle"/>
          </p:nvPr>
        </p:nvSpPr>
        <p:spPr>
          <a:xfrm>
            <a:off x="270552" y="535498"/>
            <a:ext cx="11650895" cy="3151686"/>
          </a:xfrm>
        </p:spPr>
        <p:txBody>
          <a:bodyPr>
            <a:normAutofit/>
          </a:bodyPr>
          <a:lstStyle/>
          <a:p>
            <a:r>
              <a:rPr lang="en-US" sz="6000" b="1" dirty="0">
                <a:solidFill>
                  <a:srgbClr val="C00000"/>
                </a:solidFill>
              </a:rPr>
              <a:t>It's a Bird, it's a Plane, it's a Meteor! </a:t>
            </a:r>
            <a:endParaRPr lang="en-US" b="1" dirty="0">
              <a:solidFill>
                <a:srgbClr val="C00000"/>
              </a:solidFill>
            </a:endParaRPr>
          </a:p>
        </p:txBody>
      </p:sp>
      <p:sp>
        <p:nvSpPr>
          <p:cNvPr id="3" name="Subtitle 2">
            <a:extLst>
              <a:ext uri="{FF2B5EF4-FFF2-40B4-BE49-F238E27FC236}">
                <a16:creationId xmlns:a16="http://schemas.microsoft.com/office/drawing/2014/main" id="{01AE57F4-E21A-4654-9023-E038006C3737}"/>
              </a:ext>
            </a:extLst>
          </p:cNvPr>
          <p:cNvSpPr>
            <a:spLocks noGrp="1"/>
          </p:cNvSpPr>
          <p:nvPr>
            <p:ph type="subTitle" idx="1"/>
          </p:nvPr>
        </p:nvSpPr>
        <p:spPr>
          <a:xfrm>
            <a:off x="4828746" y="1122363"/>
            <a:ext cx="1815102" cy="1165171"/>
          </a:xfrm>
        </p:spPr>
        <p:txBody>
          <a:bodyPr>
            <a:normAutofit/>
          </a:bodyPr>
          <a:lstStyle/>
          <a:p>
            <a:r>
              <a:rPr lang="en-US" sz="3600" dirty="0">
                <a:solidFill>
                  <a:srgbClr val="0070C0"/>
                </a:solidFill>
              </a:rPr>
              <a:t>CANTOR</a:t>
            </a:r>
          </a:p>
          <a:p>
            <a:r>
              <a:rPr lang="en-US" dirty="0">
                <a:solidFill>
                  <a:srgbClr val="0070C0"/>
                </a:solidFill>
              </a:rPr>
              <a:t>SECT</a:t>
            </a:r>
          </a:p>
        </p:txBody>
      </p:sp>
      <p:sp>
        <p:nvSpPr>
          <p:cNvPr id="4" name="TextBox 3">
            <a:extLst>
              <a:ext uri="{FF2B5EF4-FFF2-40B4-BE49-F238E27FC236}">
                <a16:creationId xmlns:a16="http://schemas.microsoft.com/office/drawing/2014/main" id="{819F9D59-373C-4F5C-AFDB-CFBE2881D5BF}"/>
              </a:ext>
            </a:extLst>
          </p:cNvPr>
          <p:cNvSpPr txBox="1"/>
          <p:nvPr/>
        </p:nvSpPr>
        <p:spPr>
          <a:xfrm>
            <a:off x="7784387" y="4746659"/>
            <a:ext cx="4407613" cy="646331"/>
          </a:xfrm>
          <a:prstGeom prst="rect">
            <a:avLst/>
          </a:prstGeom>
          <a:noFill/>
        </p:spPr>
        <p:txBody>
          <a:bodyPr wrap="square" rtlCol="0">
            <a:spAutoFit/>
          </a:bodyPr>
          <a:lstStyle/>
          <a:p>
            <a:r>
              <a:rPr lang="en-US" b="1" dirty="0"/>
              <a:t>Amartya Hatua</a:t>
            </a:r>
          </a:p>
          <a:p>
            <a:r>
              <a:rPr lang="en-US" b="1" dirty="0"/>
              <a:t>Senior Data Scientist, Fidelity Investments</a:t>
            </a:r>
          </a:p>
        </p:txBody>
      </p:sp>
    </p:spTree>
    <p:extLst>
      <p:ext uri="{BB962C8B-B14F-4D97-AF65-F5344CB8AC3E}">
        <p14:creationId xmlns:p14="http://schemas.microsoft.com/office/powerpoint/2010/main" val="368577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9EE432D-382A-4B95-BE00-B2E6DE7B0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662" y="2055303"/>
            <a:ext cx="8724548" cy="3292748"/>
          </a:xfrm>
          <a:prstGeom prst="rect">
            <a:avLst/>
          </a:prstGeom>
        </p:spPr>
      </p:pic>
      <p:sp>
        <p:nvSpPr>
          <p:cNvPr id="7" name="TextBox 6">
            <a:extLst>
              <a:ext uri="{FF2B5EF4-FFF2-40B4-BE49-F238E27FC236}">
                <a16:creationId xmlns:a16="http://schemas.microsoft.com/office/drawing/2014/main" id="{A95073BC-B71C-4AFF-836E-A7DD29EAD26E}"/>
              </a:ext>
            </a:extLst>
          </p:cNvPr>
          <p:cNvSpPr txBox="1"/>
          <p:nvPr/>
        </p:nvSpPr>
        <p:spPr>
          <a:xfrm>
            <a:off x="1409160" y="667132"/>
            <a:ext cx="6096000" cy="590931"/>
          </a:xfrm>
          <a:prstGeom prst="rect">
            <a:avLst/>
          </a:prstGeom>
          <a:noFill/>
        </p:spPr>
        <p:txBody>
          <a:bodyPr wrap="square">
            <a:spAutoFit/>
          </a:bodyPr>
          <a:lstStyle/>
          <a:p>
            <a:pPr>
              <a:lnSpc>
                <a:spcPct val="90000"/>
              </a:lnSpc>
              <a:spcBef>
                <a:spcPct val="0"/>
              </a:spcBef>
            </a:pPr>
            <a:r>
              <a:rPr lang="en-US" sz="3600" b="1" dirty="0">
                <a:solidFill>
                  <a:srgbClr val="C00000"/>
                </a:solidFill>
                <a:latin typeface="+mj-lt"/>
                <a:ea typeface="+mj-ea"/>
                <a:cs typeface="+mj-cs"/>
              </a:rPr>
              <a:t>Steps of Data Science Project </a:t>
            </a:r>
          </a:p>
        </p:txBody>
      </p:sp>
      <p:sp>
        <p:nvSpPr>
          <p:cNvPr id="8" name="TextBox 7">
            <a:extLst>
              <a:ext uri="{FF2B5EF4-FFF2-40B4-BE49-F238E27FC236}">
                <a16:creationId xmlns:a16="http://schemas.microsoft.com/office/drawing/2014/main" id="{2D2847C1-5681-4D51-9901-16E5F3F99694}"/>
              </a:ext>
            </a:extLst>
          </p:cNvPr>
          <p:cNvSpPr txBox="1"/>
          <p:nvPr/>
        </p:nvSpPr>
        <p:spPr>
          <a:xfrm>
            <a:off x="4017196" y="5671335"/>
            <a:ext cx="6143946" cy="338554"/>
          </a:xfrm>
          <a:prstGeom prst="rect">
            <a:avLst/>
          </a:prstGeom>
          <a:noFill/>
        </p:spPr>
        <p:txBody>
          <a:bodyPr wrap="square" rtlCol="0">
            <a:spAutoFit/>
          </a:bodyPr>
          <a:lstStyle/>
          <a:p>
            <a:r>
              <a:rPr lang="en-US" sz="1600" i="1" dirty="0"/>
              <a:t>Figure 1: Steps of a standard Data Science project</a:t>
            </a:r>
          </a:p>
        </p:txBody>
      </p:sp>
    </p:spTree>
    <p:extLst>
      <p:ext uri="{BB962C8B-B14F-4D97-AF65-F5344CB8AC3E}">
        <p14:creationId xmlns:p14="http://schemas.microsoft.com/office/powerpoint/2010/main" val="179004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D69F-EFBF-485A-B914-068CBDE45F77}"/>
              </a:ext>
            </a:extLst>
          </p:cNvPr>
          <p:cNvSpPr>
            <a:spLocks noGrp="1"/>
          </p:cNvSpPr>
          <p:nvPr>
            <p:ph type="title"/>
          </p:nvPr>
        </p:nvSpPr>
        <p:spPr>
          <a:xfrm>
            <a:off x="838200" y="18255"/>
            <a:ext cx="10515600" cy="1325563"/>
          </a:xfrm>
        </p:spPr>
        <p:txBody>
          <a:bodyPr>
            <a:normAutofit/>
          </a:bodyPr>
          <a:lstStyle/>
          <a:p>
            <a:r>
              <a:rPr lang="en-US" sz="3600" b="1" dirty="0">
                <a:solidFill>
                  <a:srgbClr val="C00000"/>
                </a:solidFill>
              </a:rPr>
              <a:t>Predict the price of a house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42F295-EE90-414A-9AB7-50CCD5F1B6B8}"/>
                  </a:ext>
                </a:extLst>
              </p:cNvPr>
              <p:cNvSpPr>
                <a:spLocks noGrp="1"/>
              </p:cNvSpPr>
              <p:nvPr>
                <p:ph idx="1"/>
              </p:nvPr>
            </p:nvSpPr>
            <p:spPr>
              <a:xfrm>
                <a:off x="5158530" y="1249617"/>
                <a:ext cx="3893190" cy="3295294"/>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𝑖</m:t>
                          </m:r>
                        </m:sub>
                      </m:sSub>
                    </m:oMath>
                  </m:oMathPara>
                </a14:m>
                <a:endParaRPr lang="en-US" sz="1600" dirty="0"/>
              </a:p>
              <a:p>
                <a:pPr marL="0" indent="0">
                  <a:buNone/>
                </a:pPr>
                <a:r>
                  <a:rPr lang="en-US" sz="1600" dirty="0"/>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1</m:t>
                        </m:r>
                      </m:sub>
                    </m:sSub>
                  </m:oMath>
                </a14:m>
                <a:endParaRPr lang="en-US" sz="16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2</m:t>
                          </m:r>
                        </m:sub>
                      </m:sSub>
                    </m:oMath>
                  </m:oMathPara>
                </a14:m>
                <a:endParaRPr lang="en-US" sz="1600" b="0" dirty="0"/>
              </a:p>
              <a:p>
                <a:pPr marL="0" indent="0">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b="0" i="1" smtClean="0">
                          <a:latin typeface="Cambria Math" panose="02040503050406030204" pitchFamily="18" charset="0"/>
                        </a:rPr>
                        <m:t>…</m:t>
                      </m:r>
                    </m:oMath>
                  </m:oMathPara>
                </a14:m>
                <a:endParaRPr lang="en-US" sz="1600" dirty="0"/>
              </a:p>
              <a:p>
                <a:pPr marL="0"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𝑛</m:t>
                          </m:r>
                        </m:sub>
                      </m:sSub>
                    </m:oMath>
                  </m:oMathPara>
                </a14:m>
                <a:endParaRPr lang="en-US" sz="1600" b="0" dirty="0"/>
              </a:p>
              <a:p>
                <a:pPr marL="0" indent="0">
                  <a:buNone/>
                </a:pPr>
                <a:endParaRPr lang="en-US" sz="1600" b="0" dirty="0"/>
              </a:p>
              <a:p>
                <a:pPr marL="0" indent="0" algn="ctr">
                  <a:buNone/>
                </a:pPr>
                <a14:m>
                  <m:oMath xmlns:m="http://schemas.openxmlformats.org/officeDocument/2006/math">
                    <m:d>
                      <m:dPr>
                        <m:begChr m:val="["/>
                        <m:endChr m:val="]"/>
                        <m:ctrlPr>
                          <a:rPr lang="en-US" sz="160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1</m:t>
                                </m:r>
                              </m:sub>
                            </m:sSub>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2</m:t>
                                </m:r>
                              </m:sub>
                            </m:sSub>
                          </m:e>
                          <m:e>
                            <m:r>
                              <a:rPr lang="en-US" sz="1600" b="0" i="1" smtClean="0">
                                <a:latin typeface="Cambria Math" panose="02040503050406030204" pitchFamily="18" charset="0"/>
                              </a:rPr>
                              <m:t>⋮</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𝑛</m:t>
                                </m:r>
                              </m:sub>
                            </m:sSub>
                          </m:e>
                        </m:eqArr>
                      </m:e>
                    </m:d>
                  </m:oMath>
                </a14:m>
                <a:r>
                  <a:rPr lang="en-US" sz="1600" dirty="0"/>
                  <a:t> = </a:t>
                </a:r>
                <a14:m>
                  <m:oMath xmlns:m="http://schemas.openxmlformats.org/officeDocument/2006/math">
                    <m:d>
                      <m:dPr>
                        <m:begChr m:val="["/>
                        <m:endChr m:val="]"/>
                        <m:ctrlPr>
                          <a:rPr lang="en-US" sz="1600" i="1" smtClean="0">
                            <a:latin typeface="Cambria Math" panose="02040503050406030204" pitchFamily="18" charset="0"/>
                          </a:rPr>
                        </m:ctrlPr>
                      </m:dPr>
                      <m:e>
                        <m:eqArr>
                          <m:eqArrPr>
                            <m:ctrlPr>
                              <a:rPr lang="en-US" sz="1600" b="0" i="1" smtClean="0">
                                <a:latin typeface="Cambria Math" panose="02040503050406030204" pitchFamily="18" charset="0"/>
                              </a:rPr>
                            </m:ctrlPr>
                          </m:eqArr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sub>
                                </m:sSub>
                              </m:e>
                            </m:eqArr>
                          </m:e>
                          <m:e>
                            <m:r>
                              <a:rPr lang="en-US" sz="1600" i="1">
                                <a:latin typeface="Cambria Math" panose="02040503050406030204" pitchFamily="18" charset="0"/>
                              </a:rPr>
                              <m:t>⋮</m:t>
                            </m:r>
                          </m:e>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𝑛</m:t>
                                </m:r>
                              </m:sub>
                            </m:sSub>
                          </m:e>
                        </m:eqArr>
                      </m:e>
                    </m:d>
                  </m:oMath>
                </a14:m>
                <a:r>
                  <a:rPr lang="en-US" sz="1600" dirty="0"/>
                  <a:t> = </a:t>
                </a:r>
                <a14:m>
                  <m:oMath xmlns:m="http://schemas.openxmlformats.org/officeDocument/2006/math">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eqArr>
                              <m:eqArrPr>
                                <m:ctrlPr>
                                  <a:rPr lang="en-US" sz="1600" i="1">
                                    <a:latin typeface="Cambria Math" panose="02040503050406030204" pitchFamily="18" charset="0"/>
                                  </a:rPr>
                                </m:ctrlPr>
                              </m:eqArrPr>
                              <m:e>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smtClean="0">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e>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e>
                            </m:eqArr>
                          </m:e>
                          <m:e>
                            <m:r>
                              <a:rPr lang="en-US" sz="1600" i="1">
                                <a:latin typeface="Cambria Math" panose="02040503050406030204" pitchFamily="18" charset="0"/>
                              </a:rPr>
                              <m:t>⋮</m:t>
                            </m:r>
                          </m:e>
                          <m:e>
                            <m:r>
                              <a:rPr lang="en-US" sz="1600" b="0" i="1" smtClean="0">
                                <a:latin typeface="Cambria Math" panose="02040503050406030204" pitchFamily="18" charset="0"/>
                              </a:rPr>
                              <m:t>1</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𝑛</m:t>
                                </m:r>
                              </m:sub>
                            </m:sSub>
                          </m:e>
                        </m:eqArr>
                      </m:e>
                    </m:d>
                  </m:oMath>
                </a14:m>
                <a:r>
                  <a:rPr lang="en-US" sz="1600" dirty="0"/>
                  <a:t> </a:t>
                </a:r>
                <a14:m>
                  <m:oMath xmlns:m="http://schemas.openxmlformats.org/officeDocument/2006/math">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0</m:t>
                                </m:r>
                              </m:sub>
                            </m:sSub>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1</m:t>
                                </m:r>
                              </m:sub>
                            </m:sSub>
                          </m:e>
                        </m:eqArr>
                      </m:e>
                    </m:d>
                  </m:oMath>
                </a14:m>
                <a:endParaRPr lang="en-US" sz="1600" dirty="0"/>
              </a:p>
              <a:p>
                <a:pPr marL="0" indent="0" algn="ctr">
                  <a:buNone/>
                </a:pPr>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𝛽</m:t>
                      </m:r>
                    </m:oMath>
                  </m:oMathPara>
                </a14:m>
                <a:endParaRPr lang="en-US" sz="16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𝛽</m:t>
                      </m:r>
                      <m:r>
                        <a:rPr lang="en-US" sz="1600" b="0" i="1" smtClean="0">
                          <a:latin typeface="Cambria Math" panose="02040503050406030204" pitchFamily="18" charset="0"/>
                        </a:rPr>
                        <m:t>=</m:t>
                      </m:r>
                      <m:r>
                        <a:rPr lang="en-US" sz="1600" b="0" i="1" smtClean="0">
                          <a:latin typeface="Cambria Math" panose="02040503050406030204" pitchFamily="18" charset="0"/>
                        </a:rPr>
                        <m:t>𝑖𝑛𝑣</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e>
                      </m:d>
                      <m:r>
                        <a:rPr lang="en-US" sz="1600" b="0" i="1" smtClean="0">
                          <a:latin typeface="Cambria Math" panose="02040503050406030204" pitchFamily="18" charset="0"/>
                        </a:rPr>
                        <m:t>𝑌</m:t>
                      </m:r>
                    </m:oMath>
                  </m:oMathPara>
                </a14:m>
                <a:endParaRPr lang="en-US" sz="1600" b="0" dirty="0"/>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𝛽</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m:t>
                      </m:r>
                      <m:r>
                        <a:rPr lang="en-US" sz="1600" b="0" i="1" smtClean="0">
                          <a:latin typeface="Cambria Math" panose="02040503050406030204" pitchFamily="18" charset="0"/>
                        </a:rPr>
                        <m:t>𝑌</m:t>
                      </m:r>
                    </m:oMath>
                  </m:oMathPara>
                </a14:m>
                <a:endParaRPr lang="en-US" sz="1600" b="0" dirty="0"/>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C042F295-EE90-414A-9AB7-50CCD5F1B6B8}"/>
                  </a:ext>
                </a:extLst>
              </p:cNvPr>
              <p:cNvSpPr>
                <a:spLocks noGrp="1" noRot="1" noChangeAspect="1" noMove="1" noResize="1" noEditPoints="1" noAdjustHandles="1" noChangeArrowheads="1" noChangeShapeType="1" noTextEdit="1"/>
              </p:cNvSpPr>
              <p:nvPr>
                <p:ph idx="1"/>
              </p:nvPr>
            </p:nvSpPr>
            <p:spPr>
              <a:xfrm>
                <a:off x="5158530" y="1249617"/>
                <a:ext cx="3893190" cy="3295294"/>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8">
                <a:extLst>
                  <a:ext uri="{FF2B5EF4-FFF2-40B4-BE49-F238E27FC236}">
                    <a16:creationId xmlns:a16="http://schemas.microsoft.com/office/drawing/2014/main" id="{1AB7049D-1A8B-4DDB-B627-098E19BCE205}"/>
                  </a:ext>
                </a:extLst>
              </p:cNvPr>
              <p:cNvGraphicFramePr>
                <a:graphicFrameLocks noGrp="1"/>
              </p:cNvGraphicFramePr>
              <p:nvPr>
                <p:extLst>
                  <p:ext uri="{D42A27DB-BD31-4B8C-83A1-F6EECF244321}">
                    <p14:modId xmlns:p14="http://schemas.microsoft.com/office/powerpoint/2010/main" val="3129675197"/>
                  </p:ext>
                </p:extLst>
              </p:nvPr>
            </p:nvGraphicFramePr>
            <p:xfrm>
              <a:off x="980813" y="1249617"/>
              <a:ext cx="3801145" cy="2536654"/>
            </p:xfrm>
            <a:graphic>
              <a:graphicData uri="http://schemas.openxmlformats.org/drawingml/2006/table">
                <a:tbl>
                  <a:tblPr firstRow="1" bandRow="1">
                    <a:tableStyleId>{46F890A9-2807-4EBB-B81D-B2AA78EC7F39}</a:tableStyleId>
                  </a:tblPr>
                  <a:tblGrid>
                    <a:gridCol w="760229">
                      <a:extLst>
                        <a:ext uri="{9D8B030D-6E8A-4147-A177-3AD203B41FA5}">
                          <a16:colId xmlns:a16="http://schemas.microsoft.com/office/drawing/2014/main" val="864922243"/>
                        </a:ext>
                      </a:extLst>
                    </a:gridCol>
                    <a:gridCol w="760229">
                      <a:extLst>
                        <a:ext uri="{9D8B030D-6E8A-4147-A177-3AD203B41FA5}">
                          <a16:colId xmlns:a16="http://schemas.microsoft.com/office/drawing/2014/main" val="2127392796"/>
                        </a:ext>
                      </a:extLst>
                    </a:gridCol>
                    <a:gridCol w="760229">
                      <a:extLst>
                        <a:ext uri="{9D8B030D-6E8A-4147-A177-3AD203B41FA5}">
                          <a16:colId xmlns:a16="http://schemas.microsoft.com/office/drawing/2014/main" val="1131367881"/>
                        </a:ext>
                      </a:extLst>
                    </a:gridCol>
                    <a:gridCol w="760229">
                      <a:extLst>
                        <a:ext uri="{9D8B030D-6E8A-4147-A177-3AD203B41FA5}">
                          <a16:colId xmlns:a16="http://schemas.microsoft.com/office/drawing/2014/main" val="945738167"/>
                        </a:ext>
                      </a:extLst>
                    </a:gridCol>
                    <a:gridCol w="760229">
                      <a:extLst>
                        <a:ext uri="{9D8B030D-6E8A-4147-A177-3AD203B41FA5}">
                          <a16:colId xmlns:a16="http://schemas.microsoft.com/office/drawing/2014/main" val="4257743360"/>
                        </a:ext>
                      </a:extLst>
                    </a:gridCol>
                  </a:tblGrid>
                  <a:tr h="378996">
                    <a:tc>
                      <a:txBody>
                        <a:bodyPr/>
                        <a:lstStyle/>
                        <a:p>
                          <a:pPr/>
                          <a14:m>
                            <m:oMathPara xmlns:m="http://schemas.openxmlformats.org/officeDocument/2006/math">
                              <m:oMathParaPr>
                                <m:jc m:val="centerGroup"/>
                              </m:oMathParaPr>
                              <m:oMath xmlns:m="http://schemas.openxmlformats.org/officeDocument/2006/math">
                                <m:r>
                                  <a:rPr lang="en-US" sz="1800" b="0" smtClean="0">
                                    <a:latin typeface="Cambria Math" panose="02040503050406030204" pitchFamily="18" charset="0"/>
                                  </a:rPr>
                                  <m:t>𝑌</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smtClean="0">
                                        <a:latin typeface="Cambria Math" panose="02040503050406030204" pitchFamily="18" charset="0"/>
                                      </a:rPr>
                                      <m:t>𝑋</m:t>
                                    </m:r>
                                  </m:e>
                                  <m:sub>
                                    <m:r>
                                      <a:rPr lang="en-US" sz="1800" b="0" smtClean="0">
                                        <a:latin typeface="Cambria Math" panose="02040503050406030204" pitchFamily="18" charset="0"/>
                                      </a:rPr>
                                      <m:t>1</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smtClean="0">
                                        <a:latin typeface="Cambria Math" panose="02040503050406030204" pitchFamily="18" charset="0"/>
                                      </a:rPr>
                                      <m:t>𝑋</m:t>
                                    </m:r>
                                  </m:e>
                                  <m:sub>
                                    <m:r>
                                      <a:rPr lang="en-US" sz="1800" b="0" smtClean="0">
                                        <a:latin typeface="Cambria Math" panose="02040503050406030204" pitchFamily="18" charset="0"/>
                                      </a:rPr>
                                      <m:t>2</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smtClean="0">
                                        <a:latin typeface="Cambria Math" panose="02040503050406030204" pitchFamily="18" charset="0"/>
                                      </a:rPr>
                                      <m:t>𝑋</m:t>
                                    </m:r>
                                  </m:e>
                                  <m:sub>
                                    <m:r>
                                      <a:rPr lang="en-US" sz="1800" b="0" smtClean="0">
                                        <a:latin typeface="Cambria Math" panose="02040503050406030204" pitchFamily="18" charset="0"/>
                                      </a:rPr>
                                      <m:t>3</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smtClean="0">
                                        <a:latin typeface="Cambria Math" panose="02040503050406030204" pitchFamily="18" charset="0"/>
                                      </a:rPr>
                                      <m:t>𝑋</m:t>
                                    </m:r>
                                  </m:e>
                                  <m:sub>
                                    <m:r>
                                      <a:rPr lang="en-US" sz="1800" b="0" smtClean="0">
                                        <a:latin typeface="Cambria Math" panose="02040503050406030204" pitchFamily="18" charset="0"/>
                                      </a:rPr>
                                      <m:t>4</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67699"/>
                      </a:ext>
                    </a:extLst>
                  </a:tr>
                  <a:tr h="269729">
                    <a:tc>
                      <a:txBody>
                        <a:bodyPr/>
                        <a:lstStyle/>
                        <a:p>
                          <a:pPr algn="ctr" fontAlgn="b"/>
                          <a:r>
                            <a:rPr lang="en-US" sz="1200" b="1" u="none" strike="noStrike" dirty="0">
                              <a:solidFill>
                                <a:srgbClr val="000000"/>
                              </a:solidFill>
                              <a:effectLst/>
                            </a:rPr>
                            <a:t>Price</a:t>
                          </a:r>
                          <a:endParaRPr lang="en-US" sz="12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1" u="none" strike="noStrike" dirty="0">
                              <a:solidFill>
                                <a:srgbClr val="000000"/>
                              </a:solidFill>
                              <a:effectLst/>
                            </a:rPr>
                            <a:t>Area</a:t>
                          </a:r>
                          <a:endParaRPr lang="en-US" sz="12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1" u="none" strike="noStrike" dirty="0">
                              <a:solidFill>
                                <a:srgbClr val="000000"/>
                              </a:solidFill>
                              <a:effectLst/>
                            </a:rPr>
                            <a:t>Bedrooms</a:t>
                          </a:r>
                          <a:endParaRPr lang="en-US" sz="12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effectLst/>
                            </a:rPr>
                            <a:t>Bathrooms</a:t>
                          </a:r>
                          <a:endParaRPr lang="en-US" sz="12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effectLst/>
                            </a:rPr>
                            <a:t>Stories</a:t>
                          </a:r>
                          <a:endParaRPr lang="en-US" sz="12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1949239"/>
                      </a:ext>
                    </a:extLst>
                  </a:tr>
                  <a:tr h="241693">
                    <a:tc>
                      <a:txBody>
                        <a:bodyPr/>
                        <a:lstStyle/>
                        <a:p>
                          <a:pPr algn="ctr" fontAlgn="b"/>
                          <a:r>
                            <a:rPr lang="en-US" sz="1200" b="0" u="none" strike="noStrike" dirty="0">
                              <a:solidFill>
                                <a:srgbClr val="000000"/>
                              </a:solidFill>
                              <a:effectLst/>
                            </a:rPr>
                            <a:t>13300000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7420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3</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506669"/>
                      </a:ext>
                    </a:extLst>
                  </a:tr>
                  <a:tr h="241693">
                    <a:tc>
                      <a:txBody>
                        <a:bodyPr/>
                        <a:lstStyle/>
                        <a:p>
                          <a:pPr algn="ctr" fontAlgn="b"/>
                          <a:r>
                            <a:rPr lang="en-US" sz="1200" b="0" u="none" strike="noStrike" dirty="0">
                              <a:solidFill>
                                <a:srgbClr val="000000"/>
                              </a:solidFill>
                              <a:effectLst/>
                            </a:rPr>
                            <a:t>12250000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8960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4</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4</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874536"/>
                      </a:ext>
                    </a:extLst>
                  </a:tr>
                  <a:tr h="241693">
                    <a:tc>
                      <a:txBody>
                        <a:bodyPr/>
                        <a:lstStyle/>
                        <a:p>
                          <a:pPr algn="ctr" fontAlgn="b"/>
                          <a:r>
                            <a:rPr lang="en-US" sz="1200" b="0" u="none" strike="noStrike" dirty="0">
                              <a:solidFill>
                                <a:srgbClr val="000000"/>
                              </a:solidFill>
                              <a:effectLst/>
                            </a:rPr>
                            <a:t>12250000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9960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999501"/>
                      </a:ext>
                    </a:extLst>
                  </a:tr>
                  <a:tr h="241693">
                    <a:tc>
                      <a:txBody>
                        <a:bodyPr/>
                        <a:lstStyle/>
                        <a:p>
                          <a:pPr algn="ctr" fontAlgn="b"/>
                          <a:r>
                            <a:rPr lang="en-US" sz="1200" b="0" u="none" strike="noStrike" dirty="0">
                              <a:solidFill>
                                <a:srgbClr val="000000"/>
                              </a:solidFill>
                              <a:effectLst/>
                            </a:rPr>
                            <a:t>12215000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7500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797721"/>
                      </a:ext>
                    </a:extLst>
                  </a:tr>
                  <a:tr h="241693">
                    <a:tc>
                      <a:txBody>
                        <a:bodyPr/>
                        <a:lstStyle/>
                        <a:p>
                          <a:pPr algn="ctr" fontAlgn="b"/>
                          <a:r>
                            <a:rPr lang="en-US" sz="1200" b="0" u="none" strike="noStrike" dirty="0">
                              <a:solidFill>
                                <a:srgbClr val="000000"/>
                              </a:solidFill>
                              <a:effectLst/>
                            </a:rPr>
                            <a:t>11410000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7420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dirty="0">
                              <a:solidFill>
                                <a:srgbClr val="000000"/>
                              </a:solidFill>
                              <a:effectLst/>
                            </a:rPr>
                            <a:t>2</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202854"/>
                      </a:ext>
                    </a:extLst>
                  </a:tr>
                  <a:tr h="241693">
                    <a:tc>
                      <a:txBody>
                        <a:bodyPr/>
                        <a:lstStyle/>
                        <a:p>
                          <a:pPr algn="ctr" fontAlgn="b"/>
                          <a:r>
                            <a:rPr lang="en-US" sz="1200" b="0" u="none" strike="noStrike">
                              <a:solidFill>
                                <a:srgbClr val="000000"/>
                              </a:solidFill>
                              <a:effectLst/>
                            </a:rPr>
                            <a:t>10850000</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7500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3519945"/>
                      </a:ext>
                    </a:extLst>
                  </a:tr>
                  <a:tr h="241693">
                    <a:tc>
                      <a:txBody>
                        <a:bodyPr/>
                        <a:lstStyle/>
                        <a:p>
                          <a:pPr algn="ctr" fontAlgn="b"/>
                          <a:r>
                            <a:rPr lang="en-US" sz="1200" b="0" u="none" strike="noStrike">
                              <a:solidFill>
                                <a:srgbClr val="000000"/>
                              </a:solidFill>
                              <a:effectLst/>
                            </a:rPr>
                            <a:t>10150000</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8580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4</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54092"/>
                      </a:ext>
                    </a:extLst>
                  </a:tr>
                  <a:tr h="196078">
                    <a:tc>
                      <a:txBody>
                        <a:bodyPr/>
                        <a:lstStyle/>
                        <a:p>
                          <a:pPr algn="ctr" fontAlgn="b"/>
                          <a:r>
                            <a:rPr lang="en-US" sz="1200" b="0" u="none" strike="noStrike" dirty="0">
                              <a:solidFill>
                                <a:srgbClr val="000000"/>
                              </a:solidFill>
                              <a:effectLst/>
                            </a:rPr>
                            <a:t>10150000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16200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5</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dirty="0">
                              <a:solidFill>
                                <a:srgbClr val="000000"/>
                              </a:solidFill>
                              <a:effectLst/>
                            </a:rPr>
                            <a:t>2</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9739894"/>
                      </a:ext>
                    </a:extLst>
                  </a:tr>
                </a:tbl>
              </a:graphicData>
            </a:graphic>
          </p:graphicFrame>
        </mc:Choice>
        <mc:Fallback xmlns="">
          <p:graphicFrame>
            <p:nvGraphicFramePr>
              <p:cNvPr id="7" name="Table 8">
                <a:extLst>
                  <a:ext uri="{FF2B5EF4-FFF2-40B4-BE49-F238E27FC236}">
                    <a16:creationId xmlns:a16="http://schemas.microsoft.com/office/drawing/2014/main" id="{1AB7049D-1A8B-4DDB-B627-098E19BCE205}"/>
                  </a:ext>
                </a:extLst>
              </p:cNvPr>
              <p:cNvGraphicFramePr>
                <a:graphicFrameLocks noGrp="1"/>
              </p:cNvGraphicFramePr>
              <p:nvPr>
                <p:extLst>
                  <p:ext uri="{D42A27DB-BD31-4B8C-83A1-F6EECF244321}">
                    <p14:modId xmlns:p14="http://schemas.microsoft.com/office/powerpoint/2010/main" val="3129675197"/>
                  </p:ext>
                </p:extLst>
              </p:nvPr>
            </p:nvGraphicFramePr>
            <p:xfrm>
              <a:off x="980813" y="1249617"/>
              <a:ext cx="3801145" cy="2536654"/>
            </p:xfrm>
            <a:graphic>
              <a:graphicData uri="http://schemas.openxmlformats.org/drawingml/2006/table">
                <a:tbl>
                  <a:tblPr firstRow="1" bandRow="1">
                    <a:tableStyleId>{46F890A9-2807-4EBB-B81D-B2AA78EC7F39}</a:tableStyleId>
                  </a:tblPr>
                  <a:tblGrid>
                    <a:gridCol w="760229">
                      <a:extLst>
                        <a:ext uri="{9D8B030D-6E8A-4147-A177-3AD203B41FA5}">
                          <a16:colId xmlns:a16="http://schemas.microsoft.com/office/drawing/2014/main" val="864922243"/>
                        </a:ext>
                      </a:extLst>
                    </a:gridCol>
                    <a:gridCol w="760229">
                      <a:extLst>
                        <a:ext uri="{9D8B030D-6E8A-4147-A177-3AD203B41FA5}">
                          <a16:colId xmlns:a16="http://schemas.microsoft.com/office/drawing/2014/main" val="2127392796"/>
                        </a:ext>
                      </a:extLst>
                    </a:gridCol>
                    <a:gridCol w="760229">
                      <a:extLst>
                        <a:ext uri="{9D8B030D-6E8A-4147-A177-3AD203B41FA5}">
                          <a16:colId xmlns:a16="http://schemas.microsoft.com/office/drawing/2014/main" val="1131367881"/>
                        </a:ext>
                      </a:extLst>
                    </a:gridCol>
                    <a:gridCol w="760229">
                      <a:extLst>
                        <a:ext uri="{9D8B030D-6E8A-4147-A177-3AD203B41FA5}">
                          <a16:colId xmlns:a16="http://schemas.microsoft.com/office/drawing/2014/main" val="945738167"/>
                        </a:ext>
                      </a:extLst>
                    </a:gridCol>
                    <a:gridCol w="760229">
                      <a:extLst>
                        <a:ext uri="{9D8B030D-6E8A-4147-A177-3AD203B41FA5}">
                          <a16:colId xmlns:a16="http://schemas.microsoft.com/office/drawing/2014/main" val="4257743360"/>
                        </a:ext>
                      </a:extLst>
                    </a:gridCol>
                  </a:tblGrid>
                  <a:tr h="3789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00" t="-1613" r="-401600" b="-59838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800" t="-1613" r="-301600" b="-59838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800" t="-1613" r="-201600" b="-59838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800" t="-1613" r="-101600" b="-59838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0800" t="-1613" r="-1600" b="-598387"/>
                          </a:stretch>
                        </a:blipFill>
                      </a:tcPr>
                    </a:tc>
                    <a:extLst>
                      <a:ext uri="{0D108BD9-81ED-4DB2-BD59-A6C34878D82A}">
                        <a16:rowId xmlns:a16="http://schemas.microsoft.com/office/drawing/2014/main" val="138767699"/>
                      </a:ext>
                    </a:extLst>
                  </a:tr>
                  <a:tr h="269729">
                    <a:tc>
                      <a:txBody>
                        <a:bodyPr/>
                        <a:lstStyle/>
                        <a:p>
                          <a:pPr algn="ctr" fontAlgn="b"/>
                          <a:r>
                            <a:rPr lang="en-US" sz="1200" b="1" u="none" strike="noStrike" dirty="0">
                              <a:solidFill>
                                <a:srgbClr val="000000"/>
                              </a:solidFill>
                              <a:effectLst/>
                            </a:rPr>
                            <a:t>Price</a:t>
                          </a:r>
                          <a:endParaRPr lang="en-US" sz="12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1" u="none" strike="noStrike" dirty="0">
                              <a:solidFill>
                                <a:srgbClr val="000000"/>
                              </a:solidFill>
                              <a:effectLst/>
                            </a:rPr>
                            <a:t>Area</a:t>
                          </a:r>
                          <a:endParaRPr lang="en-US" sz="12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1" u="none" strike="noStrike" dirty="0">
                              <a:solidFill>
                                <a:srgbClr val="000000"/>
                              </a:solidFill>
                              <a:effectLst/>
                            </a:rPr>
                            <a:t>Bedrooms</a:t>
                          </a:r>
                          <a:endParaRPr lang="en-US" sz="12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effectLst/>
                            </a:rPr>
                            <a:t>Bathrooms</a:t>
                          </a:r>
                          <a:endParaRPr lang="en-US" sz="12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effectLst/>
                            </a:rPr>
                            <a:t>Stories</a:t>
                          </a:r>
                          <a:endParaRPr lang="en-US" sz="12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1949239"/>
                      </a:ext>
                    </a:extLst>
                  </a:tr>
                  <a:tr h="241693">
                    <a:tc>
                      <a:txBody>
                        <a:bodyPr/>
                        <a:lstStyle/>
                        <a:p>
                          <a:pPr algn="ctr" fontAlgn="b"/>
                          <a:r>
                            <a:rPr lang="en-US" sz="1200" b="0" u="none" strike="noStrike" dirty="0">
                              <a:solidFill>
                                <a:srgbClr val="000000"/>
                              </a:solidFill>
                              <a:effectLst/>
                            </a:rPr>
                            <a:t>13300000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7420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3</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506669"/>
                      </a:ext>
                    </a:extLst>
                  </a:tr>
                  <a:tr h="241693">
                    <a:tc>
                      <a:txBody>
                        <a:bodyPr/>
                        <a:lstStyle/>
                        <a:p>
                          <a:pPr algn="ctr" fontAlgn="b"/>
                          <a:r>
                            <a:rPr lang="en-US" sz="1200" b="0" u="none" strike="noStrike" dirty="0">
                              <a:solidFill>
                                <a:srgbClr val="000000"/>
                              </a:solidFill>
                              <a:effectLst/>
                            </a:rPr>
                            <a:t>12250000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8960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4</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4</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874536"/>
                      </a:ext>
                    </a:extLst>
                  </a:tr>
                  <a:tr h="241693">
                    <a:tc>
                      <a:txBody>
                        <a:bodyPr/>
                        <a:lstStyle/>
                        <a:p>
                          <a:pPr algn="ctr" fontAlgn="b"/>
                          <a:r>
                            <a:rPr lang="en-US" sz="1200" b="0" u="none" strike="noStrike" dirty="0">
                              <a:solidFill>
                                <a:srgbClr val="000000"/>
                              </a:solidFill>
                              <a:effectLst/>
                            </a:rPr>
                            <a:t>12250000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9960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999501"/>
                      </a:ext>
                    </a:extLst>
                  </a:tr>
                  <a:tr h="241693">
                    <a:tc>
                      <a:txBody>
                        <a:bodyPr/>
                        <a:lstStyle/>
                        <a:p>
                          <a:pPr algn="ctr" fontAlgn="b"/>
                          <a:r>
                            <a:rPr lang="en-US" sz="1200" b="0" u="none" strike="noStrike" dirty="0">
                              <a:solidFill>
                                <a:srgbClr val="000000"/>
                              </a:solidFill>
                              <a:effectLst/>
                            </a:rPr>
                            <a:t>12215000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7500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797721"/>
                      </a:ext>
                    </a:extLst>
                  </a:tr>
                  <a:tr h="241693">
                    <a:tc>
                      <a:txBody>
                        <a:bodyPr/>
                        <a:lstStyle/>
                        <a:p>
                          <a:pPr algn="ctr" fontAlgn="b"/>
                          <a:r>
                            <a:rPr lang="en-US" sz="1200" b="0" u="none" strike="noStrike" dirty="0">
                              <a:solidFill>
                                <a:srgbClr val="000000"/>
                              </a:solidFill>
                              <a:effectLst/>
                            </a:rPr>
                            <a:t>11410000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7420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dirty="0">
                              <a:solidFill>
                                <a:srgbClr val="000000"/>
                              </a:solidFill>
                              <a:effectLst/>
                            </a:rPr>
                            <a:t>2</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202854"/>
                      </a:ext>
                    </a:extLst>
                  </a:tr>
                  <a:tr h="241693">
                    <a:tc>
                      <a:txBody>
                        <a:bodyPr/>
                        <a:lstStyle/>
                        <a:p>
                          <a:pPr algn="ctr" fontAlgn="b"/>
                          <a:r>
                            <a:rPr lang="en-US" sz="1200" b="0" u="none" strike="noStrike">
                              <a:solidFill>
                                <a:srgbClr val="000000"/>
                              </a:solidFill>
                              <a:effectLst/>
                            </a:rPr>
                            <a:t>10850000</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7500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3519945"/>
                      </a:ext>
                    </a:extLst>
                  </a:tr>
                  <a:tr h="241693">
                    <a:tc>
                      <a:txBody>
                        <a:bodyPr/>
                        <a:lstStyle/>
                        <a:p>
                          <a:pPr algn="ctr" fontAlgn="b"/>
                          <a:r>
                            <a:rPr lang="en-US" sz="1200" b="0" u="none" strike="noStrike">
                              <a:solidFill>
                                <a:srgbClr val="000000"/>
                              </a:solidFill>
                              <a:effectLst/>
                            </a:rPr>
                            <a:t>10150000</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8580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a:solidFill>
                                <a:srgbClr val="000000"/>
                              </a:solidFill>
                              <a:effectLst/>
                            </a:rPr>
                            <a:t>4</a:t>
                          </a:r>
                          <a:endParaRPr lang="en-US" sz="12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54092"/>
                      </a:ext>
                    </a:extLst>
                  </a:tr>
                  <a:tr h="196078">
                    <a:tc>
                      <a:txBody>
                        <a:bodyPr/>
                        <a:lstStyle/>
                        <a:p>
                          <a:pPr algn="ctr" fontAlgn="b"/>
                          <a:r>
                            <a:rPr lang="en-US" sz="1200" b="0" u="none" strike="noStrike" dirty="0">
                              <a:solidFill>
                                <a:srgbClr val="000000"/>
                              </a:solidFill>
                              <a:effectLst/>
                            </a:rPr>
                            <a:t>10150000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16200</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fontAlgn="b"/>
                          <a:r>
                            <a:rPr lang="en-US" sz="1200" b="0" u="none" strike="noStrike" dirty="0">
                              <a:solidFill>
                                <a:srgbClr val="000000"/>
                              </a:solidFill>
                              <a:effectLst/>
                            </a:rPr>
                            <a:t>5</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u="none" strike="noStrike" dirty="0">
                              <a:solidFill>
                                <a:srgbClr val="000000"/>
                              </a:solidFill>
                              <a:effectLst/>
                            </a:rPr>
                            <a:t>2</a:t>
                          </a:r>
                          <a:endParaRPr lang="en-US" sz="12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9739894"/>
                      </a:ext>
                    </a:extLst>
                  </a:tr>
                </a:tbl>
              </a:graphicData>
            </a:graphic>
          </p:graphicFrame>
        </mc:Fallback>
      </mc:AlternateContent>
      <p:pic>
        <p:nvPicPr>
          <p:cNvPr id="21" name="Picture 20" descr="Chart, scatter chart&#10;&#10;Description automatically generated">
            <a:extLst>
              <a:ext uri="{FF2B5EF4-FFF2-40B4-BE49-F238E27FC236}">
                <a16:creationId xmlns:a16="http://schemas.microsoft.com/office/drawing/2014/main" id="{35BEF32A-4D13-4154-A1AC-527551D9B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883632"/>
            <a:ext cx="3801144" cy="2712378"/>
          </a:xfrm>
          <a:prstGeom prst="rect">
            <a:avLst/>
          </a:prstGeom>
        </p:spPr>
      </p:pic>
      <p:sp>
        <p:nvSpPr>
          <p:cNvPr id="24" name="Oval 23">
            <a:extLst>
              <a:ext uri="{FF2B5EF4-FFF2-40B4-BE49-F238E27FC236}">
                <a16:creationId xmlns:a16="http://schemas.microsoft.com/office/drawing/2014/main" id="{C635A46D-57D6-48F5-8A48-388A735963C9}"/>
              </a:ext>
            </a:extLst>
          </p:cNvPr>
          <p:cNvSpPr/>
          <p:nvPr/>
        </p:nvSpPr>
        <p:spPr>
          <a:xfrm>
            <a:off x="3940746" y="489917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3E44F0EB-3A3D-45C6-9390-D54EDC855DB8}"/>
              </a:ext>
            </a:extLst>
          </p:cNvPr>
          <p:cNvCxnSpPr>
            <a:cxnSpLocks/>
          </p:cNvCxnSpPr>
          <p:nvPr/>
        </p:nvCxnSpPr>
        <p:spPr>
          <a:xfrm flipV="1">
            <a:off x="3955711" y="4899171"/>
            <a:ext cx="22860" cy="1459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185146B-1E10-4814-BA20-4E69F10F7F72}"/>
              </a:ext>
            </a:extLst>
          </p:cNvPr>
          <p:cNvCxnSpPr>
            <a:cxnSpLocks/>
          </p:cNvCxnSpPr>
          <p:nvPr/>
        </p:nvCxnSpPr>
        <p:spPr>
          <a:xfrm flipV="1">
            <a:off x="1367406" y="4905865"/>
            <a:ext cx="2619059" cy="39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527E8B7-C365-48B1-A963-0D6C1A8CC4C4}"/>
                  </a:ext>
                </a:extLst>
              </p:cNvPr>
              <p:cNvSpPr txBox="1"/>
              <p:nvPr/>
            </p:nvSpPr>
            <p:spPr>
              <a:xfrm>
                <a:off x="6277921" y="4758460"/>
                <a:ext cx="2563586"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𝐿𝑜𝑠𝑠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𝑝𝑟𝑒𝑑</m:t>
                                  </m:r>
                                </m:sub>
                              </m:sSub>
                            </m:e>
                          </m:d>
                        </m:e>
                        <m:sup>
                          <m:r>
                            <a:rPr lang="en-US" b="0" i="1" smtClean="0">
                              <a:latin typeface="Cambria Math" panose="02040503050406030204" pitchFamily="18" charset="0"/>
                            </a:rPr>
                            <m:t>2</m:t>
                          </m:r>
                        </m:sup>
                      </m:sSup>
                    </m:oMath>
                  </m:oMathPara>
                </a14:m>
                <a:endParaRPr lang="en-US" dirty="0"/>
              </a:p>
            </p:txBody>
          </p:sp>
        </mc:Choice>
        <mc:Fallback xmlns="">
          <p:sp>
            <p:nvSpPr>
              <p:cNvPr id="30" name="TextBox 29">
                <a:extLst>
                  <a:ext uri="{FF2B5EF4-FFF2-40B4-BE49-F238E27FC236}">
                    <a16:creationId xmlns:a16="http://schemas.microsoft.com/office/drawing/2014/main" id="{5527E8B7-C365-48B1-A963-0D6C1A8CC4C4}"/>
                  </a:ext>
                </a:extLst>
              </p:cNvPr>
              <p:cNvSpPr txBox="1">
                <a:spLocks noRot="1" noChangeAspect="1" noMove="1" noResize="1" noEditPoints="1" noAdjustHandles="1" noChangeArrowheads="1" noChangeShapeType="1" noTextEdit="1"/>
              </p:cNvSpPr>
              <p:nvPr/>
            </p:nvSpPr>
            <p:spPr>
              <a:xfrm>
                <a:off x="6277921" y="4758460"/>
                <a:ext cx="2563586" cy="372859"/>
              </a:xfrm>
              <a:prstGeom prst="rect">
                <a:avLst/>
              </a:prstGeom>
              <a:blipFill>
                <a:blip r:embed="rId5"/>
                <a:stretch>
                  <a:fillRect l="-1667" b="-1967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52BF89D2-0B61-4DB5-BCDD-2AEC4836982D}"/>
              </a:ext>
            </a:extLst>
          </p:cNvPr>
          <p:cNvSpPr txBox="1"/>
          <p:nvPr/>
        </p:nvSpPr>
        <p:spPr>
          <a:xfrm>
            <a:off x="1415768" y="6501191"/>
            <a:ext cx="6143946" cy="338554"/>
          </a:xfrm>
          <a:prstGeom prst="rect">
            <a:avLst/>
          </a:prstGeom>
          <a:noFill/>
        </p:spPr>
        <p:txBody>
          <a:bodyPr wrap="square" rtlCol="0">
            <a:spAutoFit/>
          </a:bodyPr>
          <a:lstStyle/>
          <a:p>
            <a:r>
              <a:rPr lang="en-US" sz="1600" i="1" dirty="0"/>
              <a:t>Figure 2: Area vs Price plot</a:t>
            </a:r>
          </a:p>
        </p:txBody>
      </p:sp>
    </p:spTree>
    <p:extLst>
      <p:ext uri="{BB962C8B-B14F-4D97-AF65-F5344CB8AC3E}">
        <p14:creationId xmlns:p14="http://schemas.microsoft.com/office/powerpoint/2010/main" val="112110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241F-5778-4781-BB04-7FC456CE4519}"/>
              </a:ext>
            </a:extLst>
          </p:cNvPr>
          <p:cNvSpPr>
            <a:spLocks noGrp="1"/>
          </p:cNvSpPr>
          <p:nvPr>
            <p:ph type="title"/>
          </p:nvPr>
        </p:nvSpPr>
        <p:spPr/>
        <p:txBody>
          <a:bodyPr/>
          <a:lstStyle/>
          <a:p>
            <a:r>
              <a:rPr lang="en-US" sz="3600" b="1" dirty="0">
                <a:solidFill>
                  <a:srgbClr val="C00000"/>
                </a:solidFill>
              </a:rPr>
              <a:t>Optimization</a:t>
            </a:r>
          </a:p>
        </p:txBody>
      </p:sp>
      <p:sp>
        <p:nvSpPr>
          <p:cNvPr id="6" name="TextBox 5">
            <a:extLst>
              <a:ext uri="{FF2B5EF4-FFF2-40B4-BE49-F238E27FC236}">
                <a16:creationId xmlns:a16="http://schemas.microsoft.com/office/drawing/2014/main" id="{90E552DC-8F4D-4480-8989-83F7F4C58A4F}"/>
              </a:ext>
            </a:extLst>
          </p:cNvPr>
          <p:cNvSpPr txBox="1"/>
          <p:nvPr/>
        </p:nvSpPr>
        <p:spPr>
          <a:xfrm>
            <a:off x="5966691" y="4738255"/>
            <a:ext cx="267854" cy="369332"/>
          </a:xfrm>
          <a:prstGeom prst="rect">
            <a:avLst/>
          </a:prstGeom>
          <a:noFill/>
        </p:spPr>
        <p:txBody>
          <a:bodyPr wrap="square" rtlCol="0">
            <a:spAutoFit/>
          </a:bodyPr>
          <a:lstStyle/>
          <a:p>
            <a:endParaRPr lang="en-US" dirty="0"/>
          </a:p>
        </p:txBody>
      </p:sp>
      <p:pic>
        <p:nvPicPr>
          <p:cNvPr id="8" name="Content Placeholder 7" descr="Diagram&#10;&#10;Description automatically generated">
            <a:extLst>
              <a:ext uri="{FF2B5EF4-FFF2-40B4-BE49-F238E27FC236}">
                <a16:creationId xmlns:a16="http://schemas.microsoft.com/office/drawing/2014/main" id="{236DC0C7-C0D0-447A-AACD-142E63FD2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0925" y="1825625"/>
            <a:ext cx="8030150" cy="4351338"/>
          </a:xfrm>
        </p:spPr>
      </p:pic>
      <p:sp>
        <p:nvSpPr>
          <p:cNvPr id="9" name="TextBox 8">
            <a:extLst>
              <a:ext uri="{FF2B5EF4-FFF2-40B4-BE49-F238E27FC236}">
                <a16:creationId xmlns:a16="http://schemas.microsoft.com/office/drawing/2014/main" id="{3271B1B8-9487-453B-90E7-9A79A110E3A2}"/>
              </a:ext>
            </a:extLst>
          </p:cNvPr>
          <p:cNvSpPr txBox="1"/>
          <p:nvPr/>
        </p:nvSpPr>
        <p:spPr>
          <a:xfrm>
            <a:off x="7693890" y="4876754"/>
            <a:ext cx="544946" cy="461665"/>
          </a:xfrm>
          <a:prstGeom prst="rect">
            <a:avLst/>
          </a:prstGeom>
          <a:noFill/>
        </p:spPr>
        <p:txBody>
          <a:bodyPr wrap="square" rtlCol="0">
            <a:spAutoFit/>
          </a:bodyPr>
          <a:lstStyle/>
          <a:p>
            <a:r>
              <a:rPr lang="en-US" dirty="0"/>
              <a:t>  </a:t>
            </a:r>
            <a:r>
              <a:rPr lang="en-US" sz="2400" dirty="0"/>
              <a:t>x</a:t>
            </a:r>
            <a:endParaRPr lang="en-US" dirty="0"/>
          </a:p>
        </p:txBody>
      </p:sp>
      <p:sp>
        <p:nvSpPr>
          <p:cNvPr id="10" name="TextBox 9">
            <a:extLst>
              <a:ext uri="{FF2B5EF4-FFF2-40B4-BE49-F238E27FC236}">
                <a16:creationId xmlns:a16="http://schemas.microsoft.com/office/drawing/2014/main" id="{77D13280-0F98-4390-8DC1-F90F269658F0}"/>
              </a:ext>
            </a:extLst>
          </p:cNvPr>
          <p:cNvSpPr txBox="1"/>
          <p:nvPr/>
        </p:nvSpPr>
        <p:spPr>
          <a:xfrm>
            <a:off x="2184399" y="2415263"/>
            <a:ext cx="544946" cy="461665"/>
          </a:xfrm>
          <a:prstGeom prst="rect">
            <a:avLst/>
          </a:prstGeom>
          <a:noFill/>
        </p:spPr>
        <p:txBody>
          <a:bodyPr wrap="square" rtlCol="0">
            <a:spAutoFit/>
          </a:bodyPr>
          <a:lstStyle/>
          <a:p>
            <a:r>
              <a:rPr lang="en-US" dirty="0"/>
              <a:t>  </a:t>
            </a:r>
            <a:r>
              <a:rPr lang="en-US" sz="2400" dirty="0"/>
              <a:t>x</a:t>
            </a:r>
            <a:endParaRPr lang="en-US" dirty="0"/>
          </a:p>
        </p:txBody>
      </p:sp>
      <p:sp>
        <p:nvSpPr>
          <p:cNvPr id="11" name="TextBox 10">
            <a:extLst>
              <a:ext uri="{FF2B5EF4-FFF2-40B4-BE49-F238E27FC236}">
                <a16:creationId xmlns:a16="http://schemas.microsoft.com/office/drawing/2014/main" id="{DF8882C6-3461-44AA-9FBB-0BE9D78AACD1}"/>
              </a:ext>
            </a:extLst>
          </p:cNvPr>
          <p:cNvSpPr txBox="1"/>
          <p:nvPr/>
        </p:nvSpPr>
        <p:spPr>
          <a:xfrm>
            <a:off x="4825999" y="5647990"/>
            <a:ext cx="544946" cy="461665"/>
          </a:xfrm>
          <a:prstGeom prst="rect">
            <a:avLst/>
          </a:prstGeom>
          <a:noFill/>
        </p:spPr>
        <p:txBody>
          <a:bodyPr wrap="square" rtlCol="0">
            <a:spAutoFit/>
          </a:bodyPr>
          <a:lstStyle/>
          <a:p>
            <a:r>
              <a:rPr lang="en-US" dirty="0"/>
              <a:t>  </a:t>
            </a:r>
            <a:r>
              <a:rPr lang="en-US" sz="2400" dirty="0"/>
              <a:t>x</a:t>
            </a: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9F53DD3-5825-4BDC-AC7A-4EEDCC117FB9}"/>
                  </a:ext>
                </a:extLst>
              </p:cNvPr>
              <p:cNvSpPr txBox="1"/>
              <p:nvPr/>
            </p:nvSpPr>
            <p:spPr>
              <a:xfrm>
                <a:off x="3885702" y="1690688"/>
                <a:ext cx="2563586"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𝐿𝑜𝑠𝑠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𝑝𝑟𝑒𝑑</m:t>
                                  </m:r>
                                </m:sub>
                              </m:sSub>
                            </m:e>
                          </m:d>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29F53DD3-5825-4BDC-AC7A-4EEDCC117FB9}"/>
                  </a:ext>
                </a:extLst>
              </p:cNvPr>
              <p:cNvSpPr txBox="1">
                <a:spLocks noRot="1" noChangeAspect="1" noMove="1" noResize="1" noEditPoints="1" noAdjustHandles="1" noChangeArrowheads="1" noChangeShapeType="1" noTextEdit="1"/>
              </p:cNvSpPr>
              <p:nvPr/>
            </p:nvSpPr>
            <p:spPr>
              <a:xfrm>
                <a:off x="3885702" y="1690688"/>
                <a:ext cx="2563586" cy="372859"/>
              </a:xfrm>
              <a:prstGeom prst="rect">
                <a:avLst/>
              </a:prstGeom>
              <a:blipFill>
                <a:blip r:embed="rId3"/>
                <a:stretch>
                  <a:fillRect l="-1663" b="-1935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13C7F9B5-CDEB-4E9F-87B9-21F26F1EC852}"/>
              </a:ext>
            </a:extLst>
          </p:cNvPr>
          <p:cNvSpPr txBox="1"/>
          <p:nvPr/>
        </p:nvSpPr>
        <p:spPr>
          <a:xfrm>
            <a:off x="2804845" y="6176963"/>
            <a:ext cx="6143946" cy="369332"/>
          </a:xfrm>
          <a:prstGeom prst="rect">
            <a:avLst/>
          </a:prstGeom>
          <a:noFill/>
        </p:spPr>
        <p:txBody>
          <a:bodyPr wrap="square" rtlCol="0">
            <a:spAutoFit/>
          </a:bodyPr>
          <a:lstStyle/>
          <a:p>
            <a:r>
              <a:rPr lang="en-US" i="1" dirty="0"/>
              <a:t>Figure 3: Visualization of optimization</a:t>
            </a:r>
          </a:p>
        </p:txBody>
      </p:sp>
    </p:spTree>
    <p:extLst>
      <p:ext uri="{BB962C8B-B14F-4D97-AF65-F5344CB8AC3E}">
        <p14:creationId xmlns:p14="http://schemas.microsoft.com/office/powerpoint/2010/main" val="75394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D69F-EFBF-485A-B914-068CBDE45F77}"/>
              </a:ext>
            </a:extLst>
          </p:cNvPr>
          <p:cNvSpPr>
            <a:spLocks noGrp="1"/>
          </p:cNvSpPr>
          <p:nvPr>
            <p:ph type="title"/>
          </p:nvPr>
        </p:nvSpPr>
        <p:spPr/>
        <p:txBody>
          <a:bodyPr>
            <a:normAutofit/>
          </a:bodyPr>
          <a:lstStyle/>
          <a:p>
            <a:r>
              <a:rPr lang="en-US" sz="3600" b="1" dirty="0">
                <a:solidFill>
                  <a:srgbClr val="C00000"/>
                </a:solidFill>
              </a:rPr>
              <a:t>Sentiment Analysis</a:t>
            </a:r>
          </a:p>
        </p:txBody>
      </p:sp>
      <p:grpSp>
        <p:nvGrpSpPr>
          <p:cNvPr id="28" name="Group 27">
            <a:extLst>
              <a:ext uri="{FF2B5EF4-FFF2-40B4-BE49-F238E27FC236}">
                <a16:creationId xmlns:a16="http://schemas.microsoft.com/office/drawing/2014/main" id="{F96C08D3-70A2-40CD-B532-C826C8FB82F4}"/>
              </a:ext>
            </a:extLst>
          </p:cNvPr>
          <p:cNvGrpSpPr/>
          <p:nvPr/>
        </p:nvGrpSpPr>
        <p:grpSpPr>
          <a:xfrm>
            <a:off x="901575" y="1390140"/>
            <a:ext cx="9464704" cy="1231106"/>
            <a:chOff x="838200" y="1364593"/>
            <a:chExt cx="9464704" cy="1231106"/>
          </a:xfrm>
        </p:grpSpPr>
        <p:sp>
          <p:nvSpPr>
            <p:cNvPr id="21" name="Rectangle 1">
              <a:extLst>
                <a:ext uri="{FF2B5EF4-FFF2-40B4-BE49-F238E27FC236}">
                  <a16:creationId xmlns:a16="http://schemas.microsoft.com/office/drawing/2014/main" id="{00E82B59-CBFA-43B6-AB8C-1AAFD6A8A30A}"/>
                </a:ext>
              </a:extLst>
            </p:cNvPr>
            <p:cNvSpPr>
              <a:spLocks noChangeArrowheads="1"/>
            </p:cNvSpPr>
            <p:nvPr/>
          </p:nvSpPr>
          <p:spPr bwMode="auto">
            <a:xfrm>
              <a:off x="838200" y="1461678"/>
              <a:ext cx="2921150" cy="923330"/>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effectLst/>
                </a:rPr>
                <a:t>Dave watched as the forest burned up on the hill, only a few miles from his house. The car had been hastily packed and Marta was inside trying to round up the last of the pets. "Where could she be?" he wondered as he continued to wait for Marta to appear with the pets.</a:t>
              </a:r>
              <a:r>
                <a:rPr kumimoji="0" lang="en-US" altLang="en-US" sz="800" b="0" i="0" u="none" strike="noStrike" cap="none" normalizeH="0" baseline="0" dirty="0">
                  <a:ln>
                    <a:noFill/>
                  </a:ln>
                  <a:effectLst/>
                </a:rPr>
                <a:t> </a:t>
              </a:r>
              <a:endParaRPr kumimoji="0" lang="en-US" altLang="en-US" sz="1800" b="0" i="0" u="none" strike="noStrike" cap="none" normalizeH="0" baseline="0" dirty="0">
                <a:ln>
                  <a:noFill/>
                </a:ln>
                <a:effectLst/>
              </a:endParaRPr>
            </a:p>
          </p:txBody>
        </p:sp>
        <p:sp>
          <p:nvSpPr>
            <p:cNvPr id="23" name="Rectangle 1">
              <a:extLst>
                <a:ext uri="{FF2B5EF4-FFF2-40B4-BE49-F238E27FC236}">
                  <a16:creationId xmlns:a16="http://schemas.microsoft.com/office/drawing/2014/main" id="{132CB524-0BFD-4913-BE56-F522FDF9FB94}"/>
                </a:ext>
              </a:extLst>
            </p:cNvPr>
            <p:cNvSpPr>
              <a:spLocks noChangeArrowheads="1"/>
            </p:cNvSpPr>
            <p:nvPr/>
          </p:nvSpPr>
          <p:spPr bwMode="auto">
            <a:xfrm>
              <a:off x="4143224" y="1441536"/>
              <a:ext cx="2921150" cy="1077218"/>
            </a:xfrm>
            <a:prstGeom prst="rect">
              <a:avLst/>
            </a:prstGeom>
            <a:noFill/>
            <a:ln>
              <a:noFill/>
            </a:ln>
            <a:effectLst/>
          </p:spPr>
          <p:txBody>
            <a:bodyPr vert="horz" wrap="square" lIns="91440" tIns="0" rIns="91440" bIns="0" numCol="1" anchor="ctr" anchorCtr="0" compatLnSpc="1">
              <a:prstTxWarp prst="textNoShape">
                <a:avLst/>
              </a:prstTxWarp>
              <a:spAutoFit/>
            </a:bodyPr>
            <a:lstStyle/>
            <a:p>
              <a:pPr eaLnBrk="0" fontAlgn="base" hangingPunct="0">
                <a:spcBef>
                  <a:spcPct val="0"/>
                </a:spcBef>
                <a:spcAft>
                  <a:spcPct val="0"/>
                </a:spcAft>
              </a:pPr>
              <a:r>
                <a:rPr lang="en-US" altLang="en-US" sz="1000" dirty="0"/>
                <a:t>[Dave, watched, as, the, forest, burned, up, on, the, hill, ,, , only, a, few, miles, from, his, house, ., The, car, had, , been, hastily, packed, and, Marta, was, inside, trying, to, round, , up, the, last, of, the, pets, ., ", Where, could, she, be, ?, ", he, wondered, , as, he, continued, to, wait, for, Marta, to, appear, with, the, pets, ., ]</a:t>
              </a:r>
            </a:p>
          </p:txBody>
        </p:sp>
        <p:sp>
          <p:nvSpPr>
            <p:cNvPr id="25" name="Rectangle 3">
              <a:extLst>
                <a:ext uri="{FF2B5EF4-FFF2-40B4-BE49-F238E27FC236}">
                  <a16:creationId xmlns:a16="http://schemas.microsoft.com/office/drawing/2014/main" id="{2AE11465-32AF-47C0-A62B-313AF9CEF305}"/>
                </a:ext>
              </a:extLst>
            </p:cNvPr>
            <p:cNvSpPr>
              <a:spLocks noChangeArrowheads="1"/>
            </p:cNvSpPr>
            <p:nvPr/>
          </p:nvSpPr>
          <p:spPr bwMode="auto">
            <a:xfrm>
              <a:off x="7448248" y="1364593"/>
              <a:ext cx="2854656" cy="1231106"/>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R="0" lvl="0" indent="0" eaLnBrk="0" fontAlgn="base" hangingPunct="0">
                <a:lnSpc>
                  <a:spcPct val="100000"/>
                </a:lnSpc>
                <a:spcBef>
                  <a:spcPct val="0"/>
                </a:spcBef>
                <a:spcAft>
                  <a:spcPct val="0"/>
                </a:spcAft>
                <a:buClrTx/>
                <a:buSzTx/>
                <a:buFontTx/>
                <a:buNone/>
                <a:tabLst/>
              </a:pPr>
              <a:r>
                <a:rPr lang="en-US" altLang="en-US" sz="1000" dirty="0"/>
                <a:t>[[ 1.8371646 , 1.4529226 , -1.6147211] ,[ 0.678362 , -0.6594443 , 1.6417935] , [0.5796405 , 2.3021278 , -0.13260496], [0.5750932 , 1.5654886 , -0.6938864] , [-0.59607106, -1.5377437 , 1.9425622] , [ -2.4552505 , 1.2321601 , 1.0434952] , [-1.5102385 , -0.5787632 , 0.12055647], [3.6501784 , 2.6160972 , -0.5710199] , [-1.5221789 , 0.00629176, 0.22760668] ]</a:t>
              </a:r>
            </a:p>
          </p:txBody>
        </p:sp>
        <p:sp>
          <p:nvSpPr>
            <p:cNvPr id="26" name="Arrow: Right 25">
              <a:extLst>
                <a:ext uri="{FF2B5EF4-FFF2-40B4-BE49-F238E27FC236}">
                  <a16:creationId xmlns:a16="http://schemas.microsoft.com/office/drawing/2014/main" id="{85909543-075F-460D-B6EF-91695F6BB5C8}"/>
                </a:ext>
              </a:extLst>
            </p:cNvPr>
            <p:cNvSpPr/>
            <p:nvPr/>
          </p:nvSpPr>
          <p:spPr>
            <a:xfrm>
              <a:off x="3759350" y="1690688"/>
              <a:ext cx="269442" cy="26486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DDA95546-F742-41E6-B6DF-39AF4523705D}"/>
                </a:ext>
              </a:extLst>
            </p:cNvPr>
            <p:cNvSpPr/>
            <p:nvPr/>
          </p:nvSpPr>
          <p:spPr>
            <a:xfrm>
              <a:off x="7121590" y="1790912"/>
              <a:ext cx="269442" cy="26486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30" name="Picture 29" descr="Diagram&#10;&#10;Description automatically generated with low confidence">
            <a:extLst>
              <a:ext uri="{FF2B5EF4-FFF2-40B4-BE49-F238E27FC236}">
                <a16:creationId xmlns:a16="http://schemas.microsoft.com/office/drawing/2014/main" id="{BA04D751-EBFE-4D6A-94FB-EDAAD44C9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75" y="2621246"/>
            <a:ext cx="4449023" cy="3322211"/>
          </a:xfrm>
          <a:prstGeom prst="rect">
            <a:avLst/>
          </a:prstGeom>
        </p:spPr>
      </p:pic>
      <p:sp>
        <p:nvSpPr>
          <p:cNvPr id="31" name="TextBox 30">
            <a:extLst>
              <a:ext uri="{FF2B5EF4-FFF2-40B4-BE49-F238E27FC236}">
                <a16:creationId xmlns:a16="http://schemas.microsoft.com/office/drawing/2014/main" id="{AD8889E2-0FC1-4E21-BD46-5E7BD9CC0D7E}"/>
              </a:ext>
            </a:extLst>
          </p:cNvPr>
          <p:cNvSpPr txBox="1"/>
          <p:nvPr/>
        </p:nvSpPr>
        <p:spPr>
          <a:xfrm>
            <a:off x="1098487" y="5969482"/>
            <a:ext cx="3364871" cy="369332"/>
          </a:xfrm>
          <a:prstGeom prst="rect">
            <a:avLst/>
          </a:prstGeom>
          <a:noFill/>
        </p:spPr>
        <p:txBody>
          <a:bodyPr wrap="square" rtlCol="0">
            <a:spAutoFit/>
          </a:bodyPr>
          <a:lstStyle/>
          <a:p>
            <a:r>
              <a:rPr lang="en-US" i="1" dirty="0"/>
              <a:t>King – Man + Woman ~= Queen</a:t>
            </a:r>
          </a:p>
        </p:txBody>
      </p:sp>
      <p:pic>
        <p:nvPicPr>
          <p:cNvPr id="33" name="Picture 32" descr="Diagram&#10;&#10;Description automatically generated">
            <a:extLst>
              <a:ext uri="{FF2B5EF4-FFF2-40B4-BE49-F238E27FC236}">
                <a16:creationId xmlns:a16="http://schemas.microsoft.com/office/drawing/2014/main" id="{ED5B0CFD-A0A6-47BA-8046-B2987EA53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174" y="2821360"/>
            <a:ext cx="5623251" cy="1607482"/>
          </a:xfrm>
          <a:prstGeom prst="rect">
            <a:avLst/>
          </a:prstGeom>
        </p:spPr>
      </p:pic>
      <p:pic>
        <p:nvPicPr>
          <p:cNvPr id="35" name="Picture 34" descr="A picture containing map&#10;&#10;Description automatically generated">
            <a:extLst>
              <a:ext uri="{FF2B5EF4-FFF2-40B4-BE49-F238E27FC236}">
                <a16:creationId xmlns:a16="http://schemas.microsoft.com/office/drawing/2014/main" id="{3FA2878F-3243-4AEB-9F13-490707738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7749" y="4479578"/>
            <a:ext cx="2216264" cy="1924149"/>
          </a:xfrm>
          <a:prstGeom prst="rect">
            <a:avLst/>
          </a:prstGeom>
        </p:spPr>
      </p:pic>
      <p:sp>
        <p:nvSpPr>
          <p:cNvPr id="36" name="TextBox 35">
            <a:extLst>
              <a:ext uri="{FF2B5EF4-FFF2-40B4-BE49-F238E27FC236}">
                <a16:creationId xmlns:a16="http://schemas.microsoft.com/office/drawing/2014/main" id="{C2EB15BF-376C-4DB6-AD7C-A6B90E6BE3EB}"/>
              </a:ext>
            </a:extLst>
          </p:cNvPr>
          <p:cNvSpPr txBox="1"/>
          <p:nvPr/>
        </p:nvSpPr>
        <p:spPr>
          <a:xfrm>
            <a:off x="750752" y="6308209"/>
            <a:ext cx="6143946" cy="369332"/>
          </a:xfrm>
          <a:prstGeom prst="rect">
            <a:avLst/>
          </a:prstGeom>
          <a:noFill/>
        </p:spPr>
        <p:txBody>
          <a:bodyPr wrap="square" rtlCol="0">
            <a:spAutoFit/>
          </a:bodyPr>
          <a:lstStyle/>
          <a:p>
            <a:r>
              <a:rPr lang="en-US" i="1" dirty="0"/>
              <a:t>Figure 4: Word to vector example [1] </a:t>
            </a:r>
          </a:p>
        </p:txBody>
      </p:sp>
      <p:sp>
        <p:nvSpPr>
          <p:cNvPr id="38" name="TextBox 37">
            <a:extLst>
              <a:ext uri="{FF2B5EF4-FFF2-40B4-BE49-F238E27FC236}">
                <a16:creationId xmlns:a16="http://schemas.microsoft.com/office/drawing/2014/main" id="{27C04A09-8997-4481-9DD1-78FF281D9D64}"/>
              </a:ext>
            </a:extLst>
          </p:cNvPr>
          <p:cNvSpPr txBox="1"/>
          <p:nvPr/>
        </p:nvSpPr>
        <p:spPr>
          <a:xfrm>
            <a:off x="6841403" y="4372395"/>
            <a:ext cx="3524875" cy="261610"/>
          </a:xfrm>
          <a:prstGeom prst="rect">
            <a:avLst/>
          </a:prstGeom>
          <a:noFill/>
        </p:spPr>
        <p:txBody>
          <a:bodyPr wrap="square" rtlCol="0">
            <a:spAutoFit/>
          </a:bodyPr>
          <a:lstStyle/>
          <a:p>
            <a:r>
              <a:rPr lang="en-US" sz="1100" i="1" dirty="0"/>
              <a:t>Figure 5: Word distribution in a word to vector space [2]</a:t>
            </a:r>
            <a:endParaRPr lang="en-US" i="1" dirty="0"/>
          </a:p>
        </p:txBody>
      </p:sp>
      <p:sp>
        <p:nvSpPr>
          <p:cNvPr id="39" name="TextBox 38">
            <a:extLst>
              <a:ext uri="{FF2B5EF4-FFF2-40B4-BE49-F238E27FC236}">
                <a16:creationId xmlns:a16="http://schemas.microsoft.com/office/drawing/2014/main" id="{DDE9B38D-9F7F-4C45-9295-DA893938394B}"/>
              </a:ext>
            </a:extLst>
          </p:cNvPr>
          <p:cNvSpPr txBox="1"/>
          <p:nvPr/>
        </p:nvSpPr>
        <p:spPr>
          <a:xfrm>
            <a:off x="6894697" y="6499245"/>
            <a:ext cx="3524875" cy="261610"/>
          </a:xfrm>
          <a:prstGeom prst="rect">
            <a:avLst/>
          </a:prstGeom>
          <a:noFill/>
        </p:spPr>
        <p:txBody>
          <a:bodyPr wrap="square" rtlCol="0">
            <a:spAutoFit/>
          </a:bodyPr>
          <a:lstStyle/>
          <a:p>
            <a:r>
              <a:rPr lang="en-US" sz="1100" i="1" dirty="0"/>
              <a:t>Figure 6: Word distribution in a word to vector space [2]</a:t>
            </a:r>
            <a:endParaRPr lang="en-US" i="1" dirty="0"/>
          </a:p>
        </p:txBody>
      </p:sp>
    </p:spTree>
    <p:extLst>
      <p:ext uri="{BB962C8B-B14F-4D97-AF65-F5344CB8AC3E}">
        <p14:creationId xmlns:p14="http://schemas.microsoft.com/office/powerpoint/2010/main" val="171151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241F-5778-4781-BB04-7FC456CE4519}"/>
              </a:ext>
            </a:extLst>
          </p:cNvPr>
          <p:cNvSpPr>
            <a:spLocks noGrp="1"/>
          </p:cNvSpPr>
          <p:nvPr>
            <p:ph type="title"/>
          </p:nvPr>
        </p:nvSpPr>
        <p:spPr/>
        <p:txBody>
          <a:bodyPr>
            <a:normAutofit/>
          </a:bodyPr>
          <a:lstStyle/>
          <a:p>
            <a:r>
              <a:rPr lang="en-US" sz="3600" b="1" dirty="0">
                <a:solidFill>
                  <a:srgbClr val="C00000"/>
                </a:solidFill>
              </a:rPr>
              <a:t>Classification</a:t>
            </a:r>
          </a:p>
        </p:txBody>
      </p:sp>
      <p:grpSp>
        <p:nvGrpSpPr>
          <p:cNvPr id="4" name="Group 3">
            <a:extLst>
              <a:ext uri="{FF2B5EF4-FFF2-40B4-BE49-F238E27FC236}">
                <a16:creationId xmlns:a16="http://schemas.microsoft.com/office/drawing/2014/main" id="{414E9DFC-570F-40B7-9FA8-F5865EB42CDE}"/>
              </a:ext>
            </a:extLst>
          </p:cNvPr>
          <p:cNvGrpSpPr/>
          <p:nvPr/>
        </p:nvGrpSpPr>
        <p:grpSpPr>
          <a:xfrm>
            <a:off x="1101282" y="4836625"/>
            <a:ext cx="2434000" cy="1283864"/>
            <a:chOff x="1284156" y="2326797"/>
            <a:chExt cx="2473087" cy="1441826"/>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FF8F5C0-F420-4AAF-89DA-B6FDE15579AB}"/>
                    </a:ext>
                  </a:extLst>
                </p:cNvPr>
                <p:cNvSpPr txBox="1"/>
                <p:nvPr/>
              </p:nvSpPr>
              <p:spPr>
                <a:xfrm>
                  <a:off x="1326860" y="2326797"/>
                  <a:ext cx="2292557" cy="711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h</m:t>
                            </m:r>
                          </m:e>
                          <m:sub>
                            <m:r>
                              <a:rPr lang="en-US" sz="1400" i="1">
                                <a:latin typeface="Cambria Math" panose="02040503050406030204" pitchFamily="18" charset="0"/>
                              </a:rPr>
                              <m:t>𝜃</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𝑒</m:t>
                                </m:r>
                              </m:e>
                              <m:sup>
                                <m:r>
                                  <a:rPr lang="en-US" sz="1400" b="0" i="1" smtClean="0">
                                    <a:latin typeface="Cambria Math" panose="02040503050406030204" pitchFamily="18" charset="0"/>
                                  </a:rPr>
                                  <m:t>−</m:t>
                                </m:r>
                                <m:r>
                                  <a:rPr lang="en-US" sz="1400" b="0" i="1" smtClean="0">
                                    <a:latin typeface="Cambria Math" panose="02040503050406030204" pitchFamily="18" charset="0"/>
                                  </a:rPr>
                                  <m:t>𝑥</m:t>
                                </m:r>
                              </m:sup>
                            </m:sSup>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𝑒</m:t>
                                </m:r>
                              </m:e>
                              <m:sup>
                                <m:r>
                                  <a:rPr lang="en-US" sz="1400" i="1">
                                    <a:latin typeface="Cambria Math" panose="02040503050406030204" pitchFamily="18" charset="0"/>
                                  </a:rPr>
                                  <m:t>𝑥</m:t>
                                </m:r>
                              </m:sup>
                            </m:sSup>
                          </m:num>
                          <m:den>
                            <m:r>
                              <a:rPr lang="en-US" sz="1400" i="1">
                                <a:latin typeface="Cambria Math" panose="02040503050406030204" pitchFamily="18" charset="0"/>
                              </a:rPr>
                              <m:t>1+</m:t>
                            </m:r>
                            <m:sSup>
                              <m:sSupPr>
                                <m:ctrlPr>
                                  <a:rPr lang="en-US" sz="1400" i="1">
                                    <a:latin typeface="Cambria Math" panose="02040503050406030204" pitchFamily="18" charset="0"/>
                                  </a:rPr>
                                </m:ctrlPr>
                              </m:sSupPr>
                              <m:e>
                                <m:r>
                                  <a:rPr lang="en-US" sz="1400" i="1">
                                    <a:latin typeface="Cambria Math" panose="02040503050406030204" pitchFamily="18" charset="0"/>
                                  </a:rPr>
                                  <m:t>𝑒</m:t>
                                </m:r>
                              </m:e>
                              <m:sup>
                                <m:r>
                                  <a:rPr lang="en-US" sz="1400" i="1">
                                    <a:latin typeface="Cambria Math" panose="02040503050406030204" pitchFamily="18" charset="0"/>
                                  </a:rPr>
                                  <m:t>𝑥</m:t>
                                </m:r>
                              </m:sup>
                            </m:sSup>
                          </m:den>
                        </m:f>
                      </m:oMath>
                    </m:oMathPara>
                  </a14:m>
                  <a:endParaRPr lang="en-US" sz="1400" b="0" dirty="0"/>
                </a:p>
                <a:p>
                  <a:endParaRPr lang="en-US" sz="1400" dirty="0"/>
                </a:p>
              </p:txBody>
            </p:sp>
          </mc:Choice>
          <mc:Fallback xmlns="">
            <p:sp>
              <p:nvSpPr>
                <p:cNvPr id="5" name="TextBox 4">
                  <a:extLst>
                    <a:ext uri="{FF2B5EF4-FFF2-40B4-BE49-F238E27FC236}">
                      <a16:creationId xmlns:a16="http://schemas.microsoft.com/office/drawing/2014/main" id="{1FF8F5C0-F420-4AAF-89DA-B6FDE15579AB}"/>
                    </a:ext>
                  </a:extLst>
                </p:cNvPr>
                <p:cNvSpPr txBox="1">
                  <a:spLocks noRot="1" noChangeAspect="1" noMove="1" noResize="1" noEditPoints="1" noAdjustHandles="1" noChangeArrowheads="1" noChangeShapeType="1" noTextEdit="1"/>
                </p:cNvSpPr>
                <p:nvPr/>
              </p:nvSpPr>
              <p:spPr>
                <a:xfrm>
                  <a:off x="1326860" y="2326797"/>
                  <a:ext cx="2292557" cy="7117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EFCE4E-47A9-4BE8-B0FB-A705BCD6D0F4}"/>
                    </a:ext>
                  </a:extLst>
                </p:cNvPr>
                <p:cNvSpPr txBox="1"/>
                <p:nvPr/>
              </p:nvSpPr>
              <p:spPr>
                <a:xfrm>
                  <a:off x="1284156" y="3042770"/>
                  <a:ext cx="2473087" cy="7258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𝑖𝑓</m:t>
                        </m:r>
                        <m:r>
                          <a:rPr lang="en-US" sz="1400" b="0" i="1" smtClean="0">
                            <a:latin typeface="Cambria Math" panose="02040503050406030204" pitchFamily="18" charset="0"/>
                          </a:rPr>
                          <m:t> </m:t>
                        </m:r>
                        <m:r>
                          <a:rPr lang="en-US" sz="1400" b="0" i="1" smtClean="0">
                            <a:latin typeface="Cambria Math" panose="02040503050406030204" pitchFamily="18" charset="0"/>
                          </a:rPr>
                          <m:t>𝑦</m:t>
                        </m:r>
                        <m:r>
                          <a:rPr lang="en-US" sz="1400" b="0" i="1" smtClean="0">
                            <a:latin typeface="Cambria Math" panose="02040503050406030204" pitchFamily="18" charset="0"/>
                          </a:rPr>
                          <m:t>&gt;0.5:</m:t>
                        </m:r>
                        <m:r>
                          <a:rPr lang="en-US" sz="1400" b="0" i="1" smtClean="0">
                            <a:latin typeface="Cambria Math" panose="02040503050406030204" pitchFamily="18" charset="0"/>
                          </a:rPr>
                          <m:t>𝑐𝑙𝑎𝑠𝑠</m:t>
                        </m:r>
                        <m:r>
                          <a:rPr lang="en-US" sz="1400" b="0" i="1" smtClean="0">
                            <a:latin typeface="Cambria Math" panose="02040503050406030204" pitchFamily="18" charset="0"/>
                          </a:rPr>
                          <m:t> 1;</m:t>
                        </m:r>
                        <m:r>
                          <a:rPr lang="en-US" sz="1400" b="0" i="1" smtClean="0">
                            <a:latin typeface="Cambria Math" panose="02040503050406030204" pitchFamily="18" charset="0"/>
                          </a:rPr>
                          <m:t>𝑒𝑙𝑠𝑒</m:t>
                        </m:r>
                        <m:r>
                          <a:rPr lang="en-US" sz="1400" b="0" i="1" smtClean="0">
                            <a:latin typeface="Cambria Math" panose="02040503050406030204" pitchFamily="18" charset="0"/>
                          </a:rPr>
                          <m:t> </m:t>
                        </m:r>
                        <m:r>
                          <a:rPr lang="en-US" sz="1400" b="0" i="1" smtClean="0">
                            <a:latin typeface="Cambria Math" panose="02040503050406030204" pitchFamily="18" charset="0"/>
                          </a:rPr>
                          <m:t>𝑐𝑙𝑎𝑠𝑠</m:t>
                        </m:r>
                        <m:r>
                          <a:rPr lang="en-US" sz="1400" b="0" i="1" smtClean="0">
                            <a:latin typeface="Cambria Math" panose="02040503050406030204" pitchFamily="18" charset="0"/>
                          </a:rPr>
                          <m:t> 0</m:t>
                        </m:r>
                      </m:oMath>
                    </m:oMathPara>
                  </a14:m>
                  <a:endParaRPr lang="en-US" sz="1400" b="0" dirty="0"/>
                </a:p>
                <a:p>
                  <a:endParaRPr lang="en-US" sz="1400" b="0" dirty="0"/>
                </a:p>
                <a:p>
                  <a:endParaRPr lang="en-US" sz="1400" dirty="0"/>
                </a:p>
              </p:txBody>
            </p:sp>
          </mc:Choice>
          <mc:Fallback xmlns="">
            <p:sp>
              <p:nvSpPr>
                <p:cNvPr id="6" name="TextBox 5">
                  <a:extLst>
                    <a:ext uri="{FF2B5EF4-FFF2-40B4-BE49-F238E27FC236}">
                      <a16:creationId xmlns:a16="http://schemas.microsoft.com/office/drawing/2014/main" id="{98EFCE4E-47A9-4BE8-B0FB-A705BCD6D0F4}"/>
                    </a:ext>
                  </a:extLst>
                </p:cNvPr>
                <p:cNvSpPr txBox="1">
                  <a:spLocks noRot="1" noChangeAspect="1" noMove="1" noResize="1" noEditPoints="1" noAdjustHandles="1" noChangeArrowheads="1" noChangeShapeType="1" noTextEdit="1"/>
                </p:cNvSpPr>
                <p:nvPr/>
              </p:nvSpPr>
              <p:spPr>
                <a:xfrm>
                  <a:off x="1284156" y="3042770"/>
                  <a:ext cx="2473087" cy="725853"/>
                </a:xfrm>
                <a:prstGeom prst="rect">
                  <a:avLst/>
                </a:prstGeom>
                <a:blipFill>
                  <a:blip r:embed="rId3"/>
                  <a:stretch>
                    <a:fillRect l="-2256" r="-1253"/>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AB062BE0-AB38-433E-A375-FF963EFC4017}"/>
              </a:ext>
            </a:extLst>
          </p:cNvPr>
          <p:cNvGrpSpPr/>
          <p:nvPr/>
        </p:nvGrpSpPr>
        <p:grpSpPr>
          <a:xfrm>
            <a:off x="838200" y="1833325"/>
            <a:ext cx="2921150" cy="2394073"/>
            <a:chOff x="642265" y="1522850"/>
            <a:chExt cx="2921150" cy="2394073"/>
          </a:xfrm>
        </p:grpSpPr>
        <p:pic>
          <p:nvPicPr>
            <p:cNvPr id="8" name="Picture 7" descr="A picture containing text, lamp&#10;&#10;Description automatically generated">
              <a:extLst>
                <a:ext uri="{FF2B5EF4-FFF2-40B4-BE49-F238E27FC236}">
                  <a16:creationId xmlns:a16="http://schemas.microsoft.com/office/drawing/2014/main" id="{CCCBF5F4-34D9-4785-A56E-A201B376F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265" y="1522850"/>
              <a:ext cx="2921150" cy="2394073"/>
            </a:xfrm>
            <a:prstGeom prst="rect">
              <a:avLst/>
            </a:prstGeom>
          </p:spPr>
        </p:pic>
        <p:sp>
          <p:nvSpPr>
            <p:cNvPr id="9" name="Oval 8">
              <a:extLst>
                <a:ext uri="{FF2B5EF4-FFF2-40B4-BE49-F238E27FC236}">
                  <a16:creationId xmlns:a16="http://schemas.microsoft.com/office/drawing/2014/main" id="{2ADAB0AB-CF6A-4182-93BE-CDE1B9B58C14}"/>
                </a:ext>
              </a:extLst>
            </p:cNvPr>
            <p:cNvSpPr/>
            <p:nvPr/>
          </p:nvSpPr>
          <p:spPr>
            <a:xfrm>
              <a:off x="3125845" y="1737224"/>
              <a:ext cx="76682" cy="99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456CFF-7AA8-4D36-A884-E1C251F203B8}"/>
                </a:ext>
              </a:extLst>
            </p:cNvPr>
            <p:cNvCxnSpPr>
              <a:cxnSpLocks/>
            </p:cNvCxnSpPr>
            <p:nvPr/>
          </p:nvCxnSpPr>
          <p:spPr>
            <a:xfrm>
              <a:off x="905347" y="1837854"/>
              <a:ext cx="2390114"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E707051-82F8-43D6-98C5-F23E2E408E4A}"/>
                </a:ext>
              </a:extLst>
            </p:cNvPr>
            <p:cNvSpPr/>
            <p:nvPr/>
          </p:nvSpPr>
          <p:spPr>
            <a:xfrm>
              <a:off x="2974336" y="1735363"/>
              <a:ext cx="76682" cy="99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BC17A38-7FCA-4423-A548-BE8BA3E7E07B}"/>
                </a:ext>
              </a:extLst>
            </p:cNvPr>
            <p:cNvSpPr/>
            <p:nvPr/>
          </p:nvSpPr>
          <p:spPr>
            <a:xfrm>
              <a:off x="2819550" y="1737233"/>
              <a:ext cx="76682" cy="99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A13454-C329-4140-85E5-8C21E6EA31C0}"/>
                </a:ext>
              </a:extLst>
            </p:cNvPr>
            <p:cNvSpPr/>
            <p:nvPr/>
          </p:nvSpPr>
          <p:spPr>
            <a:xfrm>
              <a:off x="2668041" y="1735363"/>
              <a:ext cx="76682" cy="99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21EB4EC-0E27-4884-9083-A2FAE896FA9B}"/>
                </a:ext>
              </a:extLst>
            </p:cNvPr>
            <p:cNvSpPr/>
            <p:nvPr/>
          </p:nvSpPr>
          <p:spPr>
            <a:xfrm>
              <a:off x="2513255" y="1735363"/>
              <a:ext cx="76682" cy="99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EAD8212-378C-4CD0-93C2-C59B98CFD7E6}"/>
                </a:ext>
              </a:extLst>
            </p:cNvPr>
            <p:cNvSpPr/>
            <p:nvPr/>
          </p:nvSpPr>
          <p:spPr>
            <a:xfrm>
              <a:off x="2358469" y="1741514"/>
              <a:ext cx="76682" cy="99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8CA76A0-C0B7-49CF-B735-5C272F7BA527}"/>
                  </a:ext>
                </a:extLst>
              </p:cNvPr>
              <p:cNvSpPr txBox="1"/>
              <p:nvPr/>
            </p:nvSpPr>
            <p:spPr>
              <a:xfrm>
                <a:off x="4248237" y="1977695"/>
                <a:ext cx="7594450" cy="3353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e>
                      </m:box>
                      <m:r>
                        <a:rPr lang="en-US" b="0" i="1" smtClean="0">
                          <a:latin typeface="Cambria Math" panose="02040503050406030204" pitchFamily="18" charset="0"/>
                        </a:rPr>
                        <m: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y</m:t>
                          </m:r>
                        </m:e>
                        <m:sup>
                          <m:r>
                            <a:rPr lang="en-US" b="0" i="1" smtClean="0">
                              <a:latin typeface="Cambria Math" panose="02040503050406030204" pitchFamily="18" charset="0"/>
                            </a:rPr>
                            <m:t>𝑖</m:t>
                          </m:r>
                          <m:r>
                            <a:rPr lang="en-US" b="0" i="1" smtClean="0">
                              <a:latin typeface="Cambria Math" panose="02040503050406030204" pitchFamily="18" charset="0"/>
                            </a:rPr>
                            <m:t> </m:t>
                          </m:r>
                        </m:sup>
                      </m:sSup>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m:t>
                          </m:r>
                        </m:e>
                      </m:func>
                    </m:oMath>
                  </m:oMathPara>
                </a14:m>
                <a:endParaRPr lang="en-US" dirty="0"/>
              </a:p>
            </p:txBody>
          </p:sp>
        </mc:Choice>
        <mc:Fallback xmlns="">
          <p:sp>
            <p:nvSpPr>
              <p:cNvPr id="16" name="TextBox 15">
                <a:extLst>
                  <a:ext uri="{FF2B5EF4-FFF2-40B4-BE49-F238E27FC236}">
                    <a16:creationId xmlns:a16="http://schemas.microsoft.com/office/drawing/2014/main" id="{88CA76A0-C0B7-49CF-B735-5C272F7BA527}"/>
                  </a:ext>
                </a:extLst>
              </p:cNvPr>
              <p:cNvSpPr txBox="1">
                <a:spLocks noRot="1" noChangeAspect="1" noMove="1" noResize="1" noEditPoints="1" noAdjustHandles="1" noChangeArrowheads="1" noChangeShapeType="1" noTextEdit="1"/>
              </p:cNvSpPr>
              <p:nvPr/>
            </p:nvSpPr>
            <p:spPr>
              <a:xfrm>
                <a:off x="4248237" y="1977695"/>
                <a:ext cx="7594450" cy="335348"/>
              </a:xfrm>
              <a:prstGeom prst="rect">
                <a:avLst/>
              </a:prstGeom>
              <a:blipFill>
                <a:blip r:embed="rId5"/>
                <a:stretch>
                  <a:fillRect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BCDBFD4-F391-42C3-85BE-273FF0107B10}"/>
                  </a:ext>
                </a:extLst>
              </p:cNvPr>
              <p:cNvSpPr txBox="1"/>
              <p:nvPr/>
            </p:nvSpPr>
            <p:spPr>
              <a:xfrm>
                <a:off x="5226282" y="2793725"/>
                <a:ext cx="1009122" cy="3606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𝜃</m:t>
                              </m:r>
                            </m:lim>
                          </m:limLow>
                        </m:fName>
                        <m:e>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 </m:t>
                          </m:r>
                        </m:e>
                      </m:func>
                    </m:oMath>
                  </m:oMathPara>
                </a14:m>
                <a:endParaRPr lang="en-US" dirty="0"/>
              </a:p>
            </p:txBody>
          </p:sp>
        </mc:Choice>
        <mc:Fallback xmlns="">
          <p:sp>
            <p:nvSpPr>
              <p:cNvPr id="18" name="TextBox 17">
                <a:extLst>
                  <a:ext uri="{FF2B5EF4-FFF2-40B4-BE49-F238E27FC236}">
                    <a16:creationId xmlns:a16="http://schemas.microsoft.com/office/drawing/2014/main" id="{9BCDBFD4-F391-42C3-85BE-273FF0107B10}"/>
                  </a:ext>
                </a:extLst>
              </p:cNvPr>
              <p:cNvSpPr txBox="1">
                <a:spLocks noRot="1" noChangeAspect="1" noMove="1" noResize="1" noEditPoints="1" noAdjustHandles="1" noChangeArrowheads="1" noChangeShapeType="1" noTextEdit="1"/>
              </p:cNvSpPr>
              <p:nvPr/>
            </p:nvSpPr>
            <p:spPr>
              <a:xfrm>
                <a:off x="5226282" y="2793725"/>
                <a:ext cx="1009122" cy="360676"/>
              </a:xfrm>
              <a:prstGeom prst="rect">
                <a:avLst/>
              </a:prstGeom>
              <a:blipFill>
                <a:blip r:embed="rId6"/>
                <a:stretch>
                  <a:fillRect l="-4819" b="-18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4707514-9006-4F3A-B6DC-7257232BAEB1}"/>
                  </a:ext>
                </a:extLst>
              </p:cNvPr>
              <p:cNvSpPr txBox="1"/>
              <p:nvPr/>
            </p:nvSpPr>
            <p:spPr>
              <a:xfrm>
                <a:off x="6364586" y="2541502"/>
                <a:ext cx="318298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𝛼</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𝜃</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𝑖</m:t>
                                  </m:r>
                                </m:sup>
                              </m:sSup>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𝑖</m:t>
                              </m:r>
                            </m:sup>
                          </m:sSubSup>
                        </m:e>
                      </m:nary>
                    </m:oMath>
                  </m:oMathPara>
                </a14:m>
                <a:endParaRPr lang="en-US" dirty="0"/>
              </a:p>
            </p:txBody>
          </p:sp>
        </mc:Choice>
        <mc:Fallback xmlns="">
          <p:sp>
            <p:nvSpPr>
              <p:cNvPr id="19" name="TextBox 18">
                <a:extLst>
                  <a:ext uri="{FF2B5EF4-FFF2-40B4-BE49-F238E27FC236}">
                    <a16:creationId xmlns:a16="http://schemas.microsoft.com/office/drawing/2014/main" id="{B4707514-9006-4F3A-B6DC-7257232BAEB1}"/>
                  </a:ext>
                </a:extLst>
              </p:cNvPr>
              <p:cNvSpPr txBox="1">
                <a:spLocks noRot="1" noChangeAspect="1" noMove="1" noResize="1" noEditPoints="1" noAdjustHandles="1" noChangeArrowheads="1" noChangeShapeType="1" noTextEdit="1"/>
              </p:cNvSpPr>
              <p:nvPr/>
            </p:nvSpPr>
            <p:spPr>
              <a:xfrm>
                <a:off x="6364586" y="2541502"/>
                <a:ext cx="3182986" cy="75623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0BBE7B6-DB3A-491E-AC76-A6789E45E07D}"/>
                  </a:ext>
                </a:extLst>
              </p:cNvPr>
              <p:cNvSpPr txBox="1"/>
              <p:nvPr/>
            </p:nvSpPr>
            <p:spPr>
              <a:xfrm>
                <a:off x="5240142" y="3410609"/>
                <a:ext cx="2805320" cy="299313"/>
              </a:xfrm>
              <a:prstGeom prst="rect">
                <a:avLst/>
              </a:prstGeom>
              <a:noFill/>
            </p:spPr>
            <p:txBody>
              <a:bodyPr wrap="none" lIns="0" tIns="0" rIns="0" bIns="0" rtlCol="0">
                <a:spAutoFit/>
              </a:bodyPr>
              <a:lstStyle/>
              <a:p>
                <a:r>
                  <a:rPr lang="en-US" dirty="0"/>
                  <a:t>(Simultaneously update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𝑗</m:t>
                        </m:r>
                      </m:sub>
                    </m:sSub>
                  </m:oMath>
                </a14:m>
                <a:r>
                  <a:rPr lang="en-US" dirty="0"/>
                  <a:t>)</a:t>
                </a:r>
              </a:p>
            </p:txBody>
          </p:sp>
        </mc:Choice>
        <mc:Fallback xmlns="">
          <p:sp>
            <p:nvSpPr>
              <p:cNvPr id="20" name="TextBox 19">
                <a:extLst>
                  <a:ext uri="{FF2B5EF4-FFF2-40B4-BE49-F238E27FC236}">
                    <a16:creationId xmlns:a16="http://schemas.microsoft.com/office/drawing/2014/main" id="{B0BBE7B6-DB3A-491E-AC76-A6789E45E07D}"/>
                  </a:ext>
                </a:extLst>
              </p:cNvPr>
              <p:cNvSpPr txBox="1">
                <a:spLocks noRot="1" noChangeAspect="1" noMove="1" noResize="1" noEditPoints="1" noAdjustHandles="1" noChangeArrowheads="1" noChangeShapeType="1" noTextEdit="1"/>
              </p:cNvSpPr>
              <p:nvPr/>
            </p:nvSpPr>
            <p:spPr>
              <a:xfrm>
                <a:off x="5240142" y="3410609"/>
                <a:ext cx="2805320" cy="299313"/>
              </a:xfrm>
              <a:prstGeom prst="rect">
                <a:avLst/>
              </a:prstGeom>
              <a:blipFill>
                <a:blip r:embed="rId8"/>
                <a:stretch>
                  <a:fillRect l="-5217" t="-24000" r="-4348" b="-40000"/>
                </a:stretch>
              </a:blipFill>
            </p:spPr>
            <p:txBody>
              <a:bodyPr/>
              <a:lstStyle/>
              <a:p>
                <a:r>
                  <a:rPr lang="en-US">
                    <a:noFill/>
                  </a:rPr>
                  <a:t> </a:t>
                </a:r>
              </a:p>
            </p:txBody>
          </p:sp>
        </mc:Fallback>
      </mc:AlternateContent>
      <p:pic>
        <p:nvPicPr>
          <p:cNvPr id="25" name="Picture 24" descr="Chart, surface chart&#10;&#10;Description automatically generated">
            <a:extLst>
              <a:ext uri="{FF2B5EF4-FFF2-40B4-BE49-F238E27FC236}">
                <a16:creationId xmlns:a16="http://schemas.microsoft.com/office/drawing/2014/main" id="{AE387D04-C2C1-418E-98BA-C8354D020D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5387" y="4123874"/>
            <a:ext cx="2492738" cy="1905733"/>
          </a:xfrm>
          <a:prstGeom prst="rect">
            <a:avLst/>
          </a:prstGeom>
        </p:spPr>
      </p:pic>
      <p:pic>
        <p:nvPicPr>
          <p:cNvPr id="27" name="Picture 26" descr="Chart, radar chart&#10;&#10;Description automatically generated">
            <a:extLst>
              <a:ext uri="{FF2B5EF4-FFF2-40B4-BE49-F238E27FC236}">
                <a16:creationId xmlns:a16="http://schemas.microsoft.com/office/drawing/2014/main" id="{FEB847CD-3BD8-40A4-97A2-07A042900D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89267" y="4227398"/>
            <a:ext cx="2989704" cy="1793534"/>
          </a:xfrm>
          <a:prstGeom prst="rect">
            <a:avLst/>
          </a:prstGeom>
        </p:spPr>
      </p:pic>
      <p:pic>
        <p:nvPicPr>
          <p:cNvPr id="29" name="Picture 28" descr="Diagram&#10;&#10;Description automatically generated">
            <a:extLst>
              <a:ext uri="{FF2B5EF4-FFF2-40B4-BE49-F238E27FC236}">
                <a16:creationId xmlns:a16="http://schemas.microsoft.com/office/drawing/2014/main" id="{8C72ED91-39E3-451D-B50C-CD5BAADA1D9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24162" y="4256739"/>
            <a:ext cx="2265929" cy="1793534"/>
          </a:xfrm>
          <a:prstGeom prst="rect">
            <a:avLst/>
          </a:prstGeom>
        </p:spPr>
      </p:pic>
      <p:sp>
        <p:nvSpPr>
          <p:cNvPr id="30" name="TextBox 29">
            <a:extLst>
              <a:ext uri="{FF2B5EF4-FFF2-40B4-BE49-F238E27FC236}">
                <a16:creationId xmlns:a16="http://schemas.microsoft.com/office/drawing/2014/main" id="{039FBDFE-AB4D-434D-9971-C014E4D2332B}"/>
              </a:ext>
            </a:extLst>
          </p:cNvPr>
          <p:cNvSpPr txBox="1"/>
          <p:nvPr/>
        </p:nvSpPr>
        <p:spPr>
          <a:xfrm>
            <a:off x="767356" y="4323738"/>
            <a:ext cx="3267182" cy="261610"/>
          </a:xfrm>
          <a:prstGeom prst="rect">
            <a:avLst/>
          </a:prstGeom>
          <a:noFill/>
        </p:spPr>
        <p:txBody>
          <a:bodyPr wrap="square" rtlCol="0">
            <a:spAutoFit/>
          </a:bodyPr>
          <a:lstStyle/>
          <a:p>
            <a:pPr algn="ctr"/>
            <a:r>
              <a:rPr lang="en-US" sz="1100" i="1" dirty="0"/>
              <a:t>Figure 7: Sigmoid function</a:t>
            </a:r>
            <a:endParaRPr lang="en-US" i="1" dirty="0"/>
          </a:p>
        </p:txBody>
      </p:sp>
      <p:sp>
        <p:nvSpPr>
          <p:cNvPr id="31" name="TextBox 30">
            <a:extLst>
              <a:ext uri="{FF2B5EF4-FFF2-40B4-BE49-F238E27FC236}">
                <a16:creationId xmlns:a16="http://schemas.microsoft.com/office/drawing/2014/main" id="{EC6F9FA9-AF05-42CB-AAE6-79CA43DE6592}"/>
              </a:ext>
            </a:extLst>
          </p:cNvPr>
          <p:cNvSpPr txBox="1"/>
          <p:nvPr/>
        </p:nvSpPr>
        <p:spPr>
          <a:xfrm>
            <a:off x="4034538" y="6098666"/>
            <a:ext cx="1821732" cy="261610"/>
          </a:xfrm>
          <a:prstGeom prst="rect">
            <a:avLst/>
          </a:prstGeom>
          <a:noFill/>
        </p:spPr>
        <p:txBody>
          <a:bodyPr wrap="square" rtlCol="0">
            <a:spAutoFit/>
          </a:bodyPr>
          <a:lstStyle/>
          <a:p>
            <a:r>
              <a:rPr lang="en-US" sz="1100" i="1" dirty="0"/>
              <a:t>Figure 8: Gradient boosting</a:t>
            </a:r>
            <a:endParaRPr lang="en-US" i="1" dirty="0"/>
          </a:p>
        </p:txBody>
      </p:sp>
      <p:sp>
        <p:nvSpPr>
          <p:cNvPr id="32" name="TextBox 31">
            <a:extLst>
              <a:ext uri="{FF2B5EF4-FFF2-40B4-BE49-F238E27FC236}">
                <a16:creationId xmlns:a16="http://schemas.microsoft.com/office/drawing/2014/main" id="{9343A10F-85C3-45F3-AF68-84CBBE9EC750}"/>
              </a:ext>
            </a:extLst>
          </p:cNvPr>
          <p:cNvSpPr txBox="1"/>
          <p:nvPr/>
        </p:nvSpPr>
        <p:spPr>
          <a:xfrm>
            <a:off x="6835210" y="6098666"/>
            <a:ext cx="2043831" cy="261610"/>
          </a:xfrm>
          <a:prstGeom prst="rect">
            <a:avLst/>
          </a:prstGeom>
          <a:noFill/>
        </p:spPr>
        <p:txBody>
          <a:bodyPr wrap="square" rtlCol="0">
            <a:spAutoFit/>
          </a:bodyPr>
          <a:lstStyle/>
          <a:p>
            <a:r>
              <a:rPr lang="en-US" sz="1100" i="1" dirty="0"/>
              <a:t>Figure 9:  Rate of optimization</a:t>
            </a:r>
            <a:endParaRPr lang="en-US" i="1" dirty="0"/>
          </a:p>
        </p:txBody>
      </p:sp>
      <p:sp>
        <p:nvSpPr>
          <p:cNvPr id="33" name="TextBox 32">
            <a:extLst>
              <a:ext uri="{FF2B5EF4-FFF2-40B4-BE49-F238E27FC236}">
                <a16:creationId xmlns:a16="http://schemas.microsoft.com/office/drawing/2014/main" id="{6A7E00BD-D2CD-4B97-AF1D-0E4C5E24B7AD}"/>
              </a:ext>
            </a:extLst>
          </p:cNvPr>
          <p:cNvSpPr txBox="1"/>
          <p:nvPr/>
        </p:nvSpPr>
        <p:spPr>
          <a:xfrm>
            <a:off x="9547572" y="6098666"/>
            <a:ext cx="2043831" cy="261610"/>
          </a:xfrm>
          <a:prstGeom prst="rect">
            <a:avLst/>
          </a:prstGeom>
          <a:noFill/>
        </p:spPr>
        <p:txBody>
          <a:bodyPr wrap="square" rtlCol="0">
            <a:spAutoFit/>
          </a:bodyPr>
          <a:lstStyle/>
          <a:p>
            <a:r>
              <a:rPr lang="en-US" sz="1100" i="1" dirty="0"/>
              <a:t>Figure 10:  Normalization</a:t>
            </a:r>
            <a:endParaRPr lang="en-US" i="1" dirty="0"/>
          </a:p>
        </p:txBody>
      </p:sp>
    </p:spTree>
    <p:extLst>
      <p:ext uri="{BB962C8B-B14F-4D97-AF65-F5344CB8AC3E}">
        <p14:creationId xmlns:p14="http://schemas.microsoft.com/office/powerpoint/2010/main" val="145904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AD83-3115-4007-99D6-6DBC9EFECD59}"/>
              </a:ext>
            </a:extLst>
          </p:cNvPr>
          <p:cNvSpPr>
            <a:spLocks noGrp="1"/>
          </p:cNvSpPr>
          <p:nvPr>
            <p:ph type="title"/>
          </p:nvPr>
        </p:nvSpPr>
        <p:spPr>
          <a:xfrm>
            <a:off x="947257" y="385049"/>
            <a:ext cx="10515600" cy="1597025"/>
          </a:xfrm>
        </p:spPr>
        <p:txBody>
          <a:bodyPr>
            <a:normAutofit fontScale="90000"/>
          </a:bodyPr>
          <a:lstStyle/>
          <a:p>
            <a:pPr rtl="0">
              <a:spcBef>
                <a:spcPts val="2000"/>
              </a:spcBef>
              <a:spcAft>
                <a:spcPts val="600"/>
              </a:spcAft>
            </a:pPr>
            <a:br>
              <a:rPr lang="en-US" sz="4900" dirty="0"/>
            </a:br>
            <a:br>
              <a:rPr lang="en-US" sz="4900" dirty="0"/>
            </a:br>
            <a:r>
              <a:rPr lang="en-US" sz="4000" b="1" dirty="0">
                <a:solidFill>
                  <a:srgbClr val="C00000"/>
                </a:solidFill>
              </a:rPr>
              <a:t>AL-CAMS: Active Learning for Camera </a:t>
            </a:r>
            <a:r>
              <a:rPr lang="en-US" sz="4000" b="1" dirty="0" err="1">
                <a:solidFill>
                  <a:srgbClr val="C00000"/>
                </a:solidFill>
              </a:rPr>
              <a:t>Allsky</a:t>
            </a:r>
            <a:r>
              <a:rPr lang="en-US" sz="4000" b="1" dirty="0">
                <a:solidFill>
                  <a:srgbClr val="C00000"/>
                </a:solidFill>
              </a:rPr>
              <a:t> Meteor Surveillance</a:t>
            </a:r>
            <a:br>
              <a:rPr lang="en-US" sz="4900" dirty="0"/>
            </a:br>
            <a:r>
              <a:rPr lang="en-US" sz="2200" b="1" dirty="0">
                <a:solidFill>
                  <a:srgbClr val="7030A0"/>
                </a:solidFill>
              </a:rPr>
              <a:t>It's a Bird, it's a Plane, it's a Meteor!</a:t>
            </a:r>
            <a:br>
              <a:rPr lang="en-US" sz="2000" b="0" dirty="0">
                <a:solidFill>
                  <a:srgbClr val="7030A0"/>
                </a:solidFill>
                <a:effectLst/>
              </a:rPr>
            </a:br>
            <a:br>
              <a:rPr lang="en-US" dirty="0"/>
            </a:br>
            <a:endParaRPr lang="en-US" dirty="0"/>
          </a:p>
        </p:txBody>
      </p:sp>
      <p:pic>
        <p:nvPicPr>
          <p:cNvPr id="5" name="Content Placeholder 4" descr="Diagram, timeline&#10;&#10;Description automatically generated">
            <a:extLst>
              <a:ext uri="{FF2B5EF4-FFF2-40B4-BE49-F238E27FC236}">
                <a16:creationId xmlns:a16="http://schemas.microsoft.com/office/drawing/2014/main" id="{9464F8C3-7866-4177-BDC4-842D06DAF9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97175"/>
            <a:ext cx="10515600" cy="3665437"/>
          </a:xfrm>
        </p:spPr>
      </p:pic>
      <p:sp>
        <p:nvSpPr>
          <p:cNvPr id="7" name="TextBox 6">
            <a:extLst>
              <a:ext uri="{FF2B5EF4-FFF2-40B4-BE49-F238E27FC236}">
                <a16:creationId xmlns:a16="http://schemas.microsoft.com/office/drawing/2014/main" id="{D266B74E-E604-4EF7-B9F5-A84632954CAC}"/>
              </a:ext>
            </a:extLst>
          </p:cNvPr>
          <p:cNvSpPr txBox="1"/>
          <p:nvPr/>
        </p:nvSpPr>
        <p:spPr>
          <a:xfrm>
            <a:off x="838200" y="6103619"/>
            <a:ext cx="6094602" cy="369332"/>
          </a:xfrm>
          <a:prstGeom prst="rect">
            <a:avLst/>
          </a:prstGeom>
          <a:noFill/>
        </p:spPr>
        <p:txBody>
          <a:bodyPr wrap="square">
            <a:spAutoFit/>
          </a:bodyPr>
          <a:lstStyle/>
          <a:p>
            <a:r>
              <a:rPr lang="en-US" dirty="0">
                <a:hlinkClick r:id="rId3"/>
              </a:rPr>
              <a:t>NASA CAMS Meteor Shower Portal (seti.org)</a:t>
            </a:r>
            <a:endParaRPr lang="en-US" dirty="0"/>
          </a:p>
        </p:txBody>
      </p:sp>
    </p:spTree>
    <p:extLst>
      <p:ext uri="{BB962C8B-B14F-4D97-AF65-F5344CB8AC3E}">
        <p14:creationId xmlns:p14="http://schemas.microsoft.com/office/powerpoint/2010/main" val="127183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B65E-179F-48F8-B0D6-5F21F2FA51E6}"/>
              </a:ext>
            </a:extLst>
          </p:cNvPr>
          <p:cNvSpPr>
            <a:spLocks noGrp="1"/>
          </p:cNvSpPr>
          <p:nvPr>
            <p:ph type="title"/>
          </p:nvPr>
        </p:nvSpPr>
        <p:spPr/>
        <p:txBody>
          <a:bodyPr>
            <a:normAutofit/>
          </a:bodyPr>
          <a:lstStyle/>
          <a:p>
            <a:r>
              <a:rPr lang="en-US" sz="3600" b="1" dirty="0">
                <a:solidFill>
                  <a:srgbClr val="C00000"/>
                </a:solidFill>
              </a:rPr>
              <a:t>References</a:t>
            </a:r>
          </a:p>
        </p:txBody>
      </p:sp>
      <p:sp>
        <p:nvSpPr>
          <p:cNvPr id="3" name="Content Placeholder 2">
            <a:extLst>
              <a:ext uri="{FF2B5EF4-FFF2-40B4-BE49-F238E27FC236}">
                <a16:creationId xmlns:a16="http://schemas.microsoft.com/office/drawing/2014/main" id="{80D01D0B-BA6C-45E0-834A-549C1C7C4C2F}"/>
              </a:ext>
            </a:extLst>
          </p:cNvPr>
          <p:cNvSpPr>
            <a:spLocks noGrp="1"/>
          </p:cNvSpPr>
          <p:nvPr>
            <p:ph idx="1"/>
          </p:nvPr>
        </p:nvSpPr>
        <p:spPr/>
        <p:txBody>
          <a:bodyPr>
            <a:normAutofit/>
          </a:bodyPr>
          <a:lstStyle/>
          <a:p>
            <a:pPr marL="0" indent="0">
              <a:buNone/>
            </a:pPr>
            <a:r>
              <a:rPr lang="en-US" sz="2000" dirty="0"/>
              <a:t>[1] </a:t>
            </a:r>
            <a:r>
              <a:rPr lang="en-US" sz="2000" dirty="0">
                <a:hlinkClick r:id="rId2">
                  <a:extLst>
                    <a:ext uri="{A12FA001-AC4F-418D-AE19-62706E023703}">
                      <ahyp:hlinkClr xmlns:ahyp="http://schemas.microsoft.com/office/drawing/2018/hyperlinkcolor" val="tx"/>
                    </a:ext>
                  </a:extLst>
                </a:hlinkClick>
              </a:rPr>
              <a:t>https://medium.com/@hari4om/word-embedding-d816f643140</a:t>
            </a:r>
            <a:endParaRPr lang="en-US" sz="2000" dirty="0"/>
          </a:p>
          <a:p>
            <a:pPr marL="0" indent="0">
              <a:buNone/>
            </a:pPr>
            <a:r>
              <a:rPr lang="en-US" sz="2000" dirty="0"/>
              <a:t>[2] </a:t>
            </a:r>
            <a:r>
              <a:rPr lang="en-US" sz="2000" b="0" i="0" dirty="0">
                <a:solidFill>
                  <a:srgbClr val="222222"/>
                </a:solidFill>
                <a:effectLst/>
                <a:latin typeface="Arial" panose="020B0604020202020204" pitchFamily="34" charset="0"/>
              </a:rPr>
              <a:t>Camacho-</a:t>
            </a:r>
            <a:r>
              <a:rPr lang="en-US" sz="2000" b="0" i="0" dirty="0" err="1">
                <a:solidFill>
                  <a:srgbClr val="222222"/>
                </a:solidFill>
                <a:effectLst/>
                <a:latin typeface="Arial" panose="020B0604020202020204" pitchFamily="34" charset="0"/>
              </a:rPr>
              <a:t>Collados</a:t>
            </a:r>
            <a:r>
              <a:rPr lang="en-US" sz="2000" b="0" i="0" dirty="0">
                <a:solidFill>
                  <a:srgbClr val="222222"/>
                </a:solidFill>
                <a:effectLst/>
                <a:latin typeface="Arial" panose="020B0604020202020204" pitchFamily="34" charset="0"/>
              </a:rPr>
              <a:t>, J., &amp; </a:t>
            </a:r>
            <a:r>
              <a:rPr lang="en-US" sz="2000" b="0" i="0" dirty="0" err="1">
                <a:solidFill>
                  <a:srgbClr val="222222"/>
                </a:solidFill>
                <a:effectLst/>
                <a:latin typeface="Arial" panose="020B0604020202020204" pitchFamily="34" charset="0"/>
              </a:rPr>
              <a:t>Pilehvar</a:t>
            </a:r>
            <a:r>
              <a:rPr lang="en-US" sz="2000" b="0" i="0" dirty="0">
                <a:solidFill>
                  <a:srgbClr val="222222"/>
                </a:solidFill>
                <a:effectLst/>
                <a:latin typeface="Arial" panose="020B0604020202020204" pitchFamily="34" charset="0"/>
              </a:rPr>
              <a:t>, M. T. (2018). From word to sense embeddings: A survey on vector representations of meaning. </a:t>
            </a:r>
            <a:r>
              <a:rPr lang="en-US" sz="2000" b="0" i="1" dirty="0">
                <a:solidFill>
                  <a:srgbClr val="222222"/>
                </a:solidFill>
                <a:effectLst/>
                <a:latin typeface="Arial" panose="020B0604020202020204" pitchFamily="34" charset="0"/>
              </a:rPr>
              <a:t>Journal of Artificial Intelligence Research</a:t>
            </a:r>
            <a:r>
              <a:rPr lang="en-US" sz="2000" b="0" i="0" dirty="0">
                <a:solidFill>
                  <a:srgbClr val="222222"/>
                </a:solidFill>
                <a:effectLst/>
                <a:latin typeface="Arial" panose="020B0604020202020204" pitchFamily="34" charset="0"/>
              </a:rPr>
              <a:t>, </a:t>
            </a:r>
            <a:r>
              <a:rPr lang="en-US" sz="2000" b="0" i="1" dirty="0">
                <a:solidFill>
                  <a:srgbClr val="222222"/>
                </a:solidFill>
                <a:effectLst/>
                <a:latin typeface="Arial" panose="020B0604020202020204" pitchFamily="34" charset="0"/>
              </a:rPr>
              <a:t>63</a:t>
            </a:r>
            <a:r>
              <a:rPr lang="en-US" sz="2000" b="0" i="0" dirty="0">
                <a:solidFill>
                  <a:srgbClr val="222222"/>
                </a:solidFill>
                <a:effectLst/>
                <a:latin typeface="Arial" panose="020B0604020202020204" pitchFamily="34" charset="0"/>
              </a:rPr>
              <a:t>, 743-788.</a:t>
            </a:r>
            <a:endParaRPr lang="en-US" sz="2000" dirty="0"/>
          </a:p>
        </p:txBody>
      </p:sp>
    </p:spTree>
    <p:extLst>
      <p:ext uri="{BB962C8B-B14F-4D97-AF65-F5344CB8AC3E}">
        <p14:creationId xmlns:p14="http://schemas.microsoft.com/office/powerpoint/2010/main" val="2101482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1915</TotalTime>
  <Words>636</Words>
  <Application>Microsoft Office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It's a Bird, it's a Plane, it's a Meteor! </vt:lpstr>
      <vt:lpstr>PowerPoint Presentation</vt:lpstr>
      <vt:lpstr>Predict the price of a house</vt:lpstr>
      <vt:lpstr>Optimization</vt:lpstr>
      <vt:lpstr>Sentiment Analysis</vt:lpstr>
      <vt:lpstr>Classification</vt:lpstr>
      <vt:lpstr>  AL-CAMS: Active Learning for Camera Allsky Meteor Surveillance It's a Bird, it's a Plane, it's a Meteor!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Amartya Hatua</dc:creator>
  <cp:lastModifiedBy>Amartya Hatua</cp:lastModifiedBy>
  <cp:revision>18</cp:revision>
  <dcterms:created xsi:type="dcterms:W3CDTF">2021-10-13T21:34:57Z</dcterms:created>
  <dcterms:modified xsi:type="dcterms:W3CDTF">2021-10-15T18:35:19Z</dcterms:modified>
</cp:coreProperties>
</file>