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2" r:id="rId3"/>
    <p:sldId id="261" r:id="rId4"/>
    <p:sldId id="258" r:id="rId5"/>
    <p:sldId id="259" r:id="rId6"/>
    <p:sldId id="264" r:id="rId7"/>
    <p:sldId id="265"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6" r:id="rId22"/>
    <p:sldId id="267" r:id="rId23"/>
    <p:sldId id="268"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32AE3-F6B4-44CC-A547-E430EEB116CB}" type="datetimeFigureOut">
              <a:rPr lang="en-IN" smtClean="0"/>
              <a:t>18-05-2013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38D72-C945-42D9-A9F4-D192A92F7A5D}" type="slidenum">
              <a:rPr lang="en-IN" smtClean="0"/>
              <a:t>‹#›</a:t>
            </a:fld>
            <a:endParaRPr lang="en-IN"/>
          </a:p>
        </p:txBody>
      </p:sp>
    </p:spTree>
    <p:extLst>
      <p:ext uri="{BB962C8B-B14F-4D97-AF65-F5344CB8AC3E}">
        <p14:creationId xmlns:p14="http://schemas.microsoft.com/office/powerpoint/2010/main" val="231554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p>
            <a:fld id="{174017CB-BF3B-43DE-BC17-360A6FFB221C}" type="slidenum">
              <a:rPr lang="en-US"/>
              <a:pPr/>
              <a:t>1</a:t>
            </a:fld>
            <a:endParaRPr lang="en-US"/>
          </a:p>
        </p:txBody>
      </p:sp>
      <p:sp>
        <p:nvSpPr>
          <p:cNvPr id="67587"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D234FC17-AA2E-48A9-ADE6-5885025A4945}" type="slidenum">
              <a:rPr lang="en-US">
                <a:solidFill>
                  <a:srgbClr val="000000"/>
                </a:solidFill>
              </a:rPr>
              <a:pPr>
                <a:lnSpc>
                  <a:spcPct val="87000"/>
                </a:lnSpc>
              </a:pPr>
              <a:t>1</a:t>
            </a:fld>
            <a:fld id="{D4E15DA8-EB5C-4DE1-BD66-4DF83A1B6130}" type="slidenum">
              <a:rPr lang="en-US">
                <a:solidFill>
                  <a:srgbClr val="000000"/>
                </a:solidFill>
              </a:rPr>
              <a:pPr>
                <a:lnSpc>
                  <a:spcPct val="87000"/>
                </a:lnSpc>
              </a:pPr>
              <a:t>1</a:t>
            </a:fld>
            <a:endParaRPr lang="en-US">
              <a:solidFill>
                <a:srgbClr val="000000"/>
              </a:solidFill>
            </a:endParaRPr>
          </a:p>
        </p:txBody>
      </p:sp>
      <p:sp>
        <p:nvSpPr>
          <p:cNvPr id="67588" name="Rectangle 2"/>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7589"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6"/>
          <p:cNvSpPr>
            <a:spLocks noGrp="1" noChangeArrowheads="1"/>
          </p:cNvSpPr>
          <p:nvPr>
            <p:ph type="sldNum" sz="quarter"/>
          </p:nvPr>
        </p:nvSpPr>
        <p:spPr>
          <a:noFill/>
        </p:spPr>
        <p:txBody>
          <a:bodyPr/>
          <a:lstStyle/>
          <a:p>
            <a:fld id="{3389FE80-4814-4BA8-A003-AC5E41E1856B}" type="slidenum">
              <a:rPr lang="en-US"/>
              <a:pPr/>
              <a:t>12</a:t>
            </a:fld>
            <a:endParaRPr lang="en-US"/>
          </a:p>
        </p:txBody>
      </p:sp>
      <p:sp>
        <p:nvSpPr>
          <p:cNvPr id="95235"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2062CE81-28BE-4437-884B-A717B62E3DBB}" type="slidenum">
              <a:rPr lang="en-US">
                <a:solidFill>
                  <a:srgbClr val="000000"/>
                </a:solidFill>
              </a:rPr>
              <a:pPr>
                <a:lnSpc>
                  <a:spcPct val="87000"/>
                </a:lnSpc>
              </a:pPr>
              <a:t>12</a:t>
            </a:fld>
            <a:fld id="{E1458A4E-555A-42BB-982B-E4E051DDB366}" type="slidenum">
              <a:rPr lang="en-US">
                <a:solidFill>
                  <a:srgbClr val="000000"/>
                </a:solidFill>
              </a:rPr>
              <a:pPr>
                <a:lnSpc>
                  <a:spcPct val="87000"/>
                </a:lnSpc>
              </a:pPr>
              <a:t>12</a:t>
            </a:fld>
            <a:endParaRPr lang="en-US">
              <a:solidFill>
                <a:srgbClr val="000000"/>
              </a:solidFill>
            </a:endParaRPr>
          </a:p>
        </p:txBody>
      </p:sp>
      <p:sp>
        <p:nvSpPr>
          <p:cNvPr id="95236" name="Rectangle 2"/>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95237"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p:cNvSpPr>
            <a:spLocks noGrp="1" noChangeArrowheads="1"/>
          </p:cNvSpPr>
          <p:nvPr>
            <p:ph type="sldNum" sz="quarter"/>
          </p:nvPr>
        </p:nvSpPr>
        <p:spPr>
          <a:noFill/>
        </p:spPr>
        <p:txBody>
          <a:bodyPr/>
          <a:lstStyle/>
          <a:p>
            <a:fld id="{B600FBA7-BACA-4A5C-92D7-72464E628688}" type="slidenum">
              <a:rPr lang="en-US"/>
              <a:pPr/>
              <a:t>13</a:t>
            </a:fld>
            <a:endParaRPr lang="en-US"/>
          </a:p>
        </p:txBody>
      </p:sp>
      <p:sp>
        <p:nvSpPr>
          <p:cNvPr id="96259"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4BC388FF-F509-4C24-BA0D-BE2A9F845AD3}" type="slidenum">
              <a:rPr lang="en-US">
                <a:solidFill>
                  <a:srgbClr val="000000"/>
                </a:solidFill>
              </a:rPr>
              <a:pPr>
                <a:lnSpc>
                  <a:spcPct val="87000"/>
                </a:lnSpc>
              </a:pPr>
              <a:t>13</a:t>
            </a:fld>
            <a:fld id="{78064091-EF32-4110-843E-817A460A4F1B}" type="slidenum">
              <a:rPr lang="en-US">
                <a:solidFill>
                  <a:srgbClr val="000000"/>
                </a:solidFill>
              </a:rPr>
              <a:pPr>
                <a:lnSpc>
                  <a:spcPct val="87000"/>
                </a:lnSpc>
              </a:pPr>
              <a:t>13</a:t>
            </a:fld>
            <a:endParaRPr lang="en-US">
              <a:solidFill>
                <a:srgbClr val="000000"/>
              </a:solidFill>
            </a:endParaRPr>
          </a:p>
        </p:txBody>
      </p:sp>
      <p:sp>
        <p:nvSpPr>
          <p:cNvPr id="96260"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96261"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6"/>
          <p:cNvSpPr>
            <a:spLocks noGrp="1" noChangeArrowheads="1"/>
          </p:cNvSpPr>
          <p:nvPr>
            <p:ph type="sldNum" sz="quarter"/>
          </p:nvPr>
        </p:nvSpPr>
        <p:spPr>
          <a:noFill/>
        </p:spPr>
        <p:txBody>
          <a:bodyPr/>
          <a:lstStyle/>
          <a:p>
            <a:fld id="{B4E19601-5017-43AD-B753-901E1A6E4AF1}" type="slidenum">
              <a:rPr lang="en-US"/>
              <a:pPr/>
              <a:t>14</a:t>
            </a:fld>
            <a:endParaRPr lang="en-US"/>
          </a:p>
        </p:txBody>
      </p:sp>
      <p:sp>
        <p:nvSpPr>
          <p:cNvPr id="97283"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83C7D663-3424-4A51-AE8E-535432E6D4BB}" type="slidenum">
              <a:rPr lang="en-US">
                <a:solidFill>
                  <a:srgbClr val="000000"/>
                </a:solidFill>
              </a:rPr>
              <a:pPr>
                <a:lnSpc>
                  <a:spcPct val="87000"/>
                </a:lnSpc>
              </a:pPr>
              <a:t>14</a:t>
            </a:fld>
            <a:fld id="{B1FA4E35-21E4-478E-90A3-70C273AF613B}" type="slidenum">
              <a:rPr lang="en-US">
                <a:solidFill>
                  <a:srgbClr val="000000"/>
                </a:solidFill>
              </a:rPr>
              <a:pPr>
                <a:lnSpc>
                  <a:spcPct val="87000"/>
                </a:lnSpc>
              </a:pPr>
              <a:t>14</a:t>
            </a:fld>
            <a:endParaRPr lang="en-US">
              <a:solidFill>
                <a:srgbClr val="000000"/>
              </a:solidFill>
            </a:endParaRPr>
          </a:p>
        </p:txBody>
      </p:sp>
      <p:sp>
        <p:nvSpPr>
          <p:cNvPr id="97284"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97285"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p:cNvSpPr>
            <a:spLocks noGrp="1" noChangeArrowheads="1"/>
          </p:cNvSpPr>
          <p:nvPr>
            <p:ph type="sldNum" sz="quarter"/>
          </p:nvPr>
        </p:nvSpPr>
        <p:spPr>
          <a:noFill/>
        </p:spPr>
        <p:txBody>
          <a:bodyPr/>
          <a:lstStyle/>
          <a:p>
            <a:fld id="{FF80F966-33DF-4A2D-B9E6-A47027997D0A}" type="slidenum">
              <a:rPr lang="en-US"/>
              <a:pPr/>
              <a:t>15</a:t>
            </a:fld>
            <a:endParaRPr lang="en-US"/>
          </a:p>
        </p:txBody>
      </p:sp>
      <p:sp>
        <p:nvSpPr>
          <p:cNvPr id="98307"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2F1C2C9D-642F-4D37-82F6-17D763F88653}" type="slidenum">
              <a:rPr lang="en-US">
                <a:solidFill>
                  <a:srgbClr val="000000"/>
                </a:solidFill>
              </a:rPr>
              <a:pPr>
                <a:lnSpc>
                  <a:spcPct val="87000"/>
                </a:lnSpc>
              </a:pPr>
              <a:t>15</a:t>
            </a:fld>
            <a:fld id="{9DBB8C3E-A817-45ED-BBC5-643BA3842A70}" type="slidenum">
              <a:rPr lang="en-US">
                <a:solidFill>
                  <a:srgbClr val="000000"/>
                </a:solidFill>
              </a:rPr>
              <a:pPr>
                <a:lnSpc>
                  <a:spcPct val="87000"/>
                </a:lnSpc>
              </a:pPr>
              <a:t>15</a:t>
            </a:fld>
            <a:endParaRPr lang="en-US">
              <a:solidFill>
                <a:srgbClr val="000000"/>
              </a:solidFill>
            </a:endParaRPr>
          </a:p>
        </p:txBody>
      </p:sp>
      <p:sp>
        <p:nvSpPr>
          <p:cNvPr id="98308"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98309" name="Rectangle 3"/>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6"/>
          <p:cNvSpPr>
            <a:spLocks noGrp="1" noChangeArrowheads="1"/>
          </p:cNvSpPr>
          <p:nvPr>
            <p:ph type="sldNum" sz="quarter"/>
          </p:nvPr>
        </p:nvSpPr>
        <p:spPr>
          <a:noFill/>
        </p:spPr>
        <p:txBody>
          <a:bodyPr/>
          <a:lstStyle/>
          <a:p>
            <a:fld id="{B77B30C5-5B32-4E1A-86B1-3EDED4EB8134}" type="slidenum">
              <a:rPr lang="en-US"/>
              <a:pPr/>
              <a:t>16</a:t>
            </a:fld>
            <a:endParaRPr lang="en-US"/>
          </a:p>
        </p:txBody>
      </p:sp>
      <p:sp>
        <p:nvSpPr>
          <p:cNvPr id="9933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99332"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p:cNvSpPr>
            <a:spLocks noGrp="1" noChangeArrowheads="1"/>
          </p:cNvSpPr>
          <p:nvPr>
            <p:ph type="sldNum" sz="quarter"/>
          </p:nvPr>
        </p:nvSpPr>
        <p:spPr>
          <a:noFill/>
        </p:spPr>
        <p:txBody>
          <a:bodyPr/>
          <a:lstStyle/>
          <a:p>
            <a:fld id="{E0BFE562-C487-4E9C-983F-AE9FD81A8408}" type="slidenum">
              <a:rPr lang="en-US"/>
              <a:pPr/>
              <a:t>17</a:t>
            </a:fld>
            <a:endParaRPr lang="en-US"/>
          </a:p>
        </p:txBody>
      </p:sp>
      <p:sp>
        <p:nvSpPr>
          <p:cNvPr id="100355"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D4738570-C61A-450E-A963-F512138FD9C3}" type="slidenum">
              <a:rPr lang="en-US">
                <a:solidFill>
                  <a:srgbClr val="000000"/>
                </a:solidFill>
              </a:rPr>
              <a:pPr>
                <a:lnSpc>
                  <a:spcPct val="87000"/>
                </a:lnSpc>
              </a:pPr>
              <a:t>17</a:t>
            </a:fld>
            <a:fld id="{4C2F2BAF-660E-4907-9B7B-16036F27A91A}" type="slidenum">
              <a:rPr lang="en-US">
                <a:solidFill>
                  <a:srgbClr val="000000"/>
                </a:solidFill>
              </a:rPr>
              <a:pPr>
                <a:lnSpc>
                  <a:spcPct val="87000"/>
                </a:lnSpc>
              </a:pPr>
              <a:t>17</a:t>
            </a:fld>
            <a:endParaRPr lang="en-US">
              <a:solidFill>
                <a:srgbClr val="000000"/>
              </a:solidFill>
            </a:endParaRPr>
          </a:p>
        </p:txBody>
      </p:sp>
      <p:sp>
        <p:nvSpPr>
          <p:cNvPr id="100356"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100357"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p:nvPr>
        </p:nvSpPr>
        <p:spPr>
          <a:noFill/>
        </p:spPr>
        <p:txBody>
          <a:bodyPr/>
          <a:lstStyle/>
          <a:p>
            <a:fld id="{B3739CFD-1E17-43C5-9153-651761ACA4F5}" type="slidenum">
              <a:rPr lang="en-US"/>
              <a:pPr/>
              <a:t>18</a:t>
            </a:fld>
            <a:endParaRPr lang="en-US"/>
          </a:p>
        </p:txBody>
      </p:sp>
      <p:sp>
        <p:nvSpPr>
          <p:cNvPr id="101379"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E8DA215E-7F67-43AF-B3A8-CBA57BA7FA3A}" type="slidenum">
              <a:rPr lang="en-US">
                <a:solidFill>
                  <a:srgbClr val="000000"/>
                </a:solidFill>
              </a:rPr>
              <a:pPr>
                <a:lnSpc>
                  <a:spcPct val="87000"/>
                </a:lnSpc>
              </a:pPr>
              <a:t>18</a:t>
            </a:fld>
            <a:fld id="{485D25A8-946A-4222-92B9-FD40D3FAFB42}" type="slidenum">
              <a:rPr lang="en-US">
                <a:solidFill>
                  <a:srgbClr val="000000"/>
                </a:solidFill>
              </a:rPr>
              <a:pPr>
                <a:lnSpc>
                  <a:spcPct val="87000"/>
                </a:lnSpc>
              </a:pPr>
              <a:t>18</a:t>
            </a:fld>
            <a:endParaRPr lang="en-US">
              <a:solidFill>
                <a:srgbClr val="000000"/>
              </a:solidFill>
            </a:endParaRPr>
          </a:p>
        </p:txBody>
      </p:sp>
      <p:sp>
        <p:nvSpPr>
          <p:cNvPr id="101380"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101381"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p:nvPr>
        </p:nvSpPr>
        <p:spPr>
          <a:noFill/>
        </p:spPr>
        <p:txBody>
          <a:bodyPr/>
          <a:lstStyle/>
          <a:p>
            <a:fld id="{3148D937-BC8F-42B8-9AE4-9B8427BDA25B}" type="slidenum">
              <a:rPr lang="en-US"/>
              <a:pPr/>
              <a:t>19</a:t>
            </a:fld>
            <a:endParaRPr lang="en-US"/>
          </a:p>
        </p:txBody>
      </p:sp>
      <p:sp>
        <p:nvSpPr>
          <p:cNvPr id="102403"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345CA8E3-6961-402E-BEDD-0F0522C4C5A9}" type="slidenum">
              <a:rPr lang="en-US">
                <a:solidFill>
                  <a:srgbClr val="000000"/>
                </a:solidFill>
              </a:rPr>
              <a:pPr>
                <a:lnSpc>
                  <a:spcPct val="87000"/>
                </a:lnSpc>
              </a:pPr>
              <a:t>19</a:t>
            </a:fld>
            <a:fld id="{9BF74BD4-CE64-4493-96D1-65FAE076FF32}" type="slidenum">
              <a:rPr lang="en-US">
                <a:solidFill>
                  <a:srgbClr val="000000"/>
                </a:solidFill>
              </a:rPr>
              <a:pPr>
                <a:lnSpc>
                  <a:spcPct val="87000"/>
                </a:lnSpc>
              </a:pPr>
              <a:t>19</a:t>
            </a:fld>
            <a:endParaRPr lang="en-US">
              <a:solidFill>
                <a:srgbClr val="000000"/>
              </a:solidFill>
            </a:endParaRPr>
          </a:p>
        </p:txBody>
      </p:sp>
      <p:sp>
        <p:nvSpPr>
          <p:cNvPr id="102404"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102405"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a:spLocks noGrp="1" noChangeArrowheads="1"/>
          </p:cNvSpPr>
          <p:nvPr>
            <p:ph type="sldNum" sz="quarter"/>
          </p:nvPr>
        </p:nvSpPr>
        <p:spPr>
          <a:noFill/>
        </p:spPr>
        <p:txBody>
          <a:bodyPr/>
          <a:lstStyle/>
          <a:p>
            <a:fld id="{C9A4F529-B2CC-44D2-8C2C-80401CD1F44E}" type="slidenum">
              <a:rPr lang="en-US"/>
              <a:pPr/>
              <a:t>20</a:t>
            </a:fld>
            <a:endParaRPr lang="en-US"/>
          </a:p>
        </p:txBody>
      </p:sp>
      <p:sp>
        <p:nvSpPr>
          <p:cNvPr id="103427"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ADE5E620-F108-4D39-9DC8-86CDBF6D84EA}" type="slidenum">
              <a:rPr lang="en-US">
                <a:solidFill>
                  <a:srgbClr val="000000"/>
                </a:solidFill>
              </a:rPr>
              <a:pPr>
                <a:lnSpc>
                  <a:spcPct val="87000"/>
                </a:lnSpc>
              </a:pPr>
              <a:t>20</a:t>
            </a:fld>
            <a:fld id="{BF2ECCD8-1904-4F18-A94B-548E0C746706}" type="slidenum">
              <a:rPr lang="en-US">
                <a:solidFill>
                  <a:srgbClr val="000000"/>
                </a:solidFill>
              </a:rPr>
              <a:pPr>
                <a:lnSpc>
                  <a:spcPct val="87000"/>
                </a:lnSpc>
              </a:pPr>
              <a:t>20</a:t>
            </a:fld>
            <a:endParaRPr lang="en-US">
              <a:solidFill>
                <a:srgbClr val="000000"/>
              </a:solidFill>
            </a:endParaRPr>
          </a:p>
        </p:txBody>
      </p:sp>
      <p:sp>
        <p:nvSpPr>
          <p:cNvPr id="103428"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103429" name="Rectangle 3"/>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a:spLocks noGrp="1" noChangeArrowheads="1"/>
          </p:cNvSpPr>
          <p:nvPr>
            <p:ph type="sldNum" sz="quarter"/>
          </p:nvPr>
        </p:nvSpPr>
        <p:spPr>
          <a:noFill/>
        </p:spPr>
        <p:txBody>
          <a:bodyPr/>
          <a:lstStyle/>
          <a:p>
            <a:fld id="{E84B3284-95B9-4D07-A625-06E4A8E3309D}" type="slidenum">
              <a:rPr lang="en-US"/>
              <a:pPr/>
              <a:t>21</a:t>
            </a:fld>
            <a:endParaRPr lang="en-US"/>
          </a:p>
        </p:txBody>
      </p:sp>
      <p:sp>
        <p:nvSpPr>
          <p:cNvPr id="78851"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AE4E1415-70B7-473C-B14C-562F1588199F}" type="slidenum">
              <a:rPr lang="en-US">
                <a:solidFill>
                  <a:srgbClr val="000000"/>
                </a:solidFill>
              </a:rPr>
              <a:pPr>
                <a:lnSpc>
                  <a:spcPct val="87000"/>
                </a:lnSpc>
              </a:pPr>
              <a:t>21</a:t>
            </a:fld>
            <a:fld id="{0805D42A-57C5-4CB8-8977-371B31CE883A}" type="slidenum">
              <a:rPr lang="en-US">
                <a:solidFill>
                  <a:srgbClr val="000000"/>
                </a:solidFill>
              </a:rPr>
              <a:pPr>
                <a:lnSpc>
                  <a:spcPct val="87000"/>
                </a:lnSpc>
              </a:pPr>
              <a:t>21</a:t>
            </a:fld>
            <a:endParaRPr lang="en-US">
              <a:solidFill>
                <a:srgbClr val="000000"/>
              </a:solidFill>
            </a:endParaRPr>
          </a:p>
        </p:txBody>
      </p:sp>
      <p:sp>
        <p:nvSpPr>
          <p:cNvPr id="78852" name="Rectangle 2"/>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ln>
        </p:spPr>
      </p:sp>
      <p:sp>
        <p:nvSpPr>
          <p:cNvPr id="78853" name="Rectangle 3"/>
          <p:cNvSpPr txBox="1">
            <a:spLocks noGrp="1" noChangeArrowheads="1"/>
          </p:cNvSpPr>
          <p:nvPr>
            <p:ph type="body" idx="1"/>
          </p:nvPr>
        </p:nvSpPr>
        <p:spPr>
          <a:xfrm>
            <a:off x="723900" y="5078413"/>
            <a:ext cx="7046913" cy="49784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85DA5C20-2007-4E79-913F-F17336244FFF}" type="slidenum">
              <a:rPr lang="en-US"/>
              <a:pPr/>
              <a:t>2</a:t>
            </a:fld>
            <a:endParaRPr lang="en-US"/>
          </a:p>
        </p:txBody>
      </p:sp>
      <p:sp>
        <p:nvSpPr>
          <p:cNvPr id="5837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p:spPr>
        <p:txBody>
          <a:bodyPr/>
          <a:lstStyle/>
          <a:p>
            <a:fld id="{46289669-176D-45AF-A531-C662DA31D897}" type="slidenum">
              <a:rPr lang="en-US"/>
              <a:pPr/>
              <a:t>22</a:t>
            </a:fld>
            <a:endParaRPr lang="en-US"/>
          </a:p>
        </p:txBody>
      </p:sp>
      <p:sp>
        <p:nvSpPr>
          <p:cNvPr id="77827"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77828"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fld id="{4BBC9029-2481-428C-A42E-CBCC1A95CC92}" type="slidenum">
              <a:rPr lang="en-US" smtClean="0">
                <a:solidFill>
                  <a:srgbClr val="000000"/>
                </a:solidFill>
                <a:latin typeface="Times New Roman" pitchFamily="16" charset="0"/>
              </a:rPr>
              <a:pPr eaLnBrk="1"/>
              <a:t>3</a:t>
            </a:fld>
            <a:endParaRPr lang="en-US" smtClean="0">
              <a:solidFill>
                <a:srgbClr val="000000"/>
              </a:solidFill>
              <a:latin typeface="Times New Roman" pitchFamily="16" charset="0"/>
            </a:endParaRPr>
          </a:p>
        </p:txBody>
      </p:sp>
      <p:sp>
        <p:nvSpPr>
          <p:cNvPr id="59395"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93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p:spPr>
        <p:txBody>
          <a:bodyPr/>
          <a:lstStyle/>
          <a:p>
            <a:fld id="{498975A1-8CDE-49B8-A38C-0C5FF93C0869}" type="slidenum">
              <a:rPr lang="en-US"/>
              <a:pPr/>
              <a:t>4</a:t>
            </a:fld>
            <a:endParaRPr lang="en-US"/>
          </a:p>
        </p:txBody>
      </p:sp>
      <p:sp>
        <p:nvSpPr>
          <p:cNvPr id="68611"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68612"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p>
            <a:fld id="{586C1FAB-D5E0-480B-9315-AC706EC829AA}" type="slidenum">
              <a:rPr lang="en-US"/>
              <a:pPr/>
              <a:t>5</a:t>
            </a:fld>
            <a:endParaRPr lang="en-US"/>
          </a:p>
        </p:txBody>
      </p:sp>
      <p:sp>
        <p:nvSpPr>
          <p:cNvPr id="69635"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25B6641C-8074-4B11-846C-BF3E8B129951}" type="slidenum">
              <a:rPr lang="en-US">
                <a:solidFill>
                  <a:srgbClr val="000000"/>
                </a:solidFill>
              </a:rPr>
              <a:pPr>
                <a:lnSpc>
                  <a:spcPct val="87000"/>
                </a:lnSpc>
              </a:pPr>
              <a:t>5</a:t>
            </a:fld>
            <a:fld id="{C9860080-A584-43E3-924E-60DDD52CA9B2}" type="slidenum">
              <a:rPr lang="en-US">
                <a:solidFill>
                  <a:srgbClr val="000000"/>
                </a:solidFill>
              </a:rPr>
              <a:pPr>
                <a:lnSpc>
                  <a:spcPct val="87000"/>
                </a:lnSpc>
              </a:pPr>
              <a:t>5</a:t>
            </a:fld>
            <a:endParaRPr lang="en-US">
              <a:solidFill>
                <a:srgbClr val="000000"/>
              </a:solidFill>
            </a:endParaRPr>
          </a:p>
        </p:txBody>
      </p:sp>
      <p:sp>
        <p:nvSpPr>
          <p:cNvPr id="69636" name="Rectangle 2"/>
          <p:cNvSpPr>
            <a:spLocks noChangeArrowheads="1"/>
          </p:cNvSpPr>
          <p:nvPr/>
        </p:nvSpPr>
        <p:spPr bwMode="auto">
          <a:xfrm>
            <a:off x="88900" y="3175"/>
            <a:ext cx="1588" cy="1588"/>
          </a:xfrm>
          <a:prstGeom prst="rect">
            <a:avLst/>
          </a:prstGeom>
          <a:noFill/>
          <a:ln w="9360">
            <a:noFill/>
            <a:round/>
            <a:headEnd/>
            <a:tailEnd/>
          </a:ln>
        </p:spPr>
        <p:txBody>
          <a:bodyPr lIns="90000" tIns="77760" rIns="90000" bIns="45000"/>
          <a:lstStyle/>
          <a:p>
            <a:pPr>
              <a:lnSpc>
                <a:spcPct val="87000"/>
              </a:lnSpc>
            </a:pPr>
            <a:fld id="{088D6439-656A-40EA-9F3E-8C2BFED7E4C5}" type="slidenum">
              <a:rPr lang="en-US" sz="2000">
                <a:solidFill>
                  <a:srgbClr val="000000"/>
                </a:solidFill>
              </a:rPr>
              <a:pPr>
                <a:lnSpc>
                  <a:spcPct val="87000"/>
                </a:lnSpc>
              </a:pPr>
              <a:t>5</a:t>
            </a:fld>
            <a:fld id="{F9EBC85D-596E-48B9-80EB-F98DE46596D2}" type="slidenum">
              <a:rPr lang="en-US" sz="2000">
                <a:solidFill>
                  <a:srgbClr val="000000"/>
                </a:solidFill>
              </a:rPr>
              <a:pPr>
                <a:lnSpc>
                  <a:spcPct val="87000"/>
                </a:lnSpc>
              </a:pPr>
              <a:t>5</a:t>
            </a:fld>
            <a:endParaRPr lang="en-US" sz="2000">
              <a:solidFill>
                <a:srgbClr val="000000"/>
              </a:solidFill>
            </a:endParaRPr>
          </a:p>
        </p:txBody>
      </p:sp>
      <p:sp>
        <p:nvSpPr>
          <p:cNvPr id="69637" name="Rectangle 3"/>
          <p:cNvSpPr txBox="1">
            <a:spLocks noGrp="1" noRot="1" noChangeAspect="1" noChangeArrowheads="1" noTextEdit="1"/>
          </p:cNvSpPr>
          <p:nvPr>
            <p:ph type="sldImg"/>
          </p:nvPr>
        </p:nvSpPr>
        <p:spPr>
          <a:xfrm>
            <a:off x="1371600" y="763588"/>
            <a:ext cx="5024438" cy="3768725"/>
          </a:xfrm>
          <a:solidFill>
            <a:srgbClr val="FFFFFF"/>
          </a:solidFill>
          <a:ln>
            <a:solidFill>
              <a:srgbClr val="000000"/>
            </a:solidFill>
            <a:miter lim="800000"/>
          </a:ln>
        </p:spPr>
      </p:sp>
      <p:sp>
        <p:nvSpPr>
          <p:cNvPr id="69638" name="Rectangle 4"/>
          <p:cNvSpPr txBox="1">
            <a:spLocks noGrp="1" noChangeArrowheads="1"/>
          </p:cNvSpPr>
          <p:nvPr>
            <p:ph type="body" idx="1"/>
          </p:nvPr>
        </p:nvSpPr>
        <p:spPr>
          <a:xfrm>
            <a:off x="777875" y="4776788"/>
            <a:ext cx="6208713" cy="451802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p:spPr>
        <p:txBody>
          <a:bodyPr/>
          <a:lstStyle/>
          <a:p>
            <a:fld id="{7F19DDB0-F986-4E3A-898B-09EEA878F8CD}" type="slidenum">
              <a:rPr lang="en-US"/>
              <a:pPr/>
              <a:t>6</a:t>
            </a:fld>
            <a:endParaRPr lang="en-US"/>
          </a:p>
        </p:txBody>
      </p:sp>
      <p:sp>
        <p:nvSpPr>
          <p:cNvPr id="70659"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521A2912-91E3-495B-BE4C-CB6BB6814FB4}" type="slidenum">
              <a:rPr lang="en-US">
                <a:solidFill>
                  <a:srgbClr val="000000"/>
                </a:solidFill>
              </a:rPr>
              <a:pPr>
                <a:lnSpc>
                  <a:spcPct val="87000"/>
                </a:lnSpc>
              </a:pPr>
              <a:t>6</a:t>
            </a:fld>
            <a:fld id="{C86B6E9C-F26A-427D-BD3A-77D6E23B4194}" type="slidenum">
              <a:rPr lang="en-US">
                <a:solidFill>
                  <a:srgbClr val="000000"/>
                </a:solidFill>
              </a:rPr>
              <a:pPr>
                <a:lnSpc>
                  <a:spcPct val="87000"/>
                </a:lnSpc>
              </a:pPr>
              <a:t>6</a:t>
            </a:fld>
            <a:endParaRPr lang="en-US">
              <a:solidFill>
                <a:srgbClr val="000000"/>
              </a:solidFill>
            </a:endParaRPr>
          </a:p>
        </p:txBody>
      </p:sp>
      <p:sp>
        <p:nvSpPr>
          <p:cNvPr id="70660" name="Rectangle 2"/>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ln>
        </p:spPr>
      </p:sp>
      <p:sp>
        <p:nvSpPr>
          <p:cNvPr id="70661" name="Rectangle 3"/>
          <p:cNvSpPr txBox="1">
            <a:spLocks noGrp="1" noChangeArrowheads="1"/>
          </p:cNvSpPr>
          <p:nvPr>
            <p:ph type="body" idx="1"/>
          </p:nvPr>
        </p:nvSpPr>
        <p:spPr>
          <a:xfrm>
            <a:off x="723900" y="5078413"/>
            <a:ext cx="7046913" cy="4978400"/>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p:spPr>
        <p:txBody>
          <a:bodyPr/>
          <a:lstStyle/>
          <a:p>
            <a:fld id="{8FB86F2D-9116-43B1-B610-B198A9E239FF}" type="slidenum">
              <a:rPr lang="en-US"/>
              <a:pPr/>
              <a:t>7</a:t>
            </a:fld>
            <a:endParaRPr lang="en-US"/>
          </a:p>
        </p:txBody>
      </p:sp>
      <p:sp>
        <p:nvSpPr>
          <p:cNvPr id="71683"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2701314B-2E8F-469F-A4F2-8904BB537247}" type="slidenum">
              <a:rPr lang="en-US">
                <a:solidFill>
                  <a:srgbClr val="000000"/>
                </a:solidFill>
              </a:rPr>
              <a:pPr>
                <a:lnSpc>
                  <a:spcPct val="87000"/>
                </a:lnSpc>
              </a:pPr>
              <a:t>7</a:t>
            </a:fld>
            <a:fld id="{9C712B27-5322-4A28-A59D-2954A8D0949D}" type="slidenum">
              <a:rPr lang="en-US">
                <a:solidFill>
                  <a:srgbClr val="000000"/>
                </a:solidFill>
              </a:rPr>
              <a:pPr>
                <a:lnSpc>
                  <a:spcPct val="87000"/>
                </a:lnSpc>
              </a:pPr>
              <a:t>7</a:t>
            </a:fld>
            <a:endParaRPr lang="en-US">
              <a:solidFill>
                <a:srgbClr val="000000"/>
              </a:solidFill>
            </a:endParaRPr>
          </a:p>
        </p:txBody>
      </p:sp>
      <p:sp>
        <p:nvSpPr>
          <p:cNvPr id="71684" name="Rectangle 2"/>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ln>
        </p:spPr>
      </p:sp>
      <p:sp>
        <p:nvSpPr>
          <p:cNvPr id="71685" name="Rectangle 3"/>
          <p:cNvSpPr txBox="1">
            <a:spLocks noGrp="1" noChangeArrowheads="1"/>
          </p:cNvSpPr>
          <p:nvPr>
            <p:ph type="body" idx="1"/>
          </p:nvPr>
        </p:nvSpPr>
        <p:spPr>
          <a:xfrm>
            <a:off x="723900" y="5078413"/>
            <a:ext cx="7046913" cy="497840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a:spLocks noGrp="1" noChangeArrowheads="1"/>
          </p:cNvSpPr>
          <p:nvPr>
            <p:ph type="sldNum" sz="quarter"/>
          </p:nvPr>
        </p:nvSpPr>
        <p:spPr>
          <a:noFill/>
        </p:spPr>
        <p:txBody>
          <a:bodyPr/>
          <a:lstStyle/>
          <a:p>
            <a:fld id="{C8A87895-3765-4F3D-9069-B6E36A15DC1B}" type="slidenum">
              <a:rPr lang="en-US"/>
              <a:pPr/>
              <a:t>10</a:t>
            </a:fld>
            <a:endParaRPr lang="en-US"/>
          </a:p>
        </p:txBody>
      </p:sp>
      <p:sp>
        <p:nvSpPr>
          <p:cNvPr id="93187"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93188" name="Rectangle 2"/>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p:cNvSpPr>
            <a:spLocks noGrp="1" noChangeArrowheads="1"/>
          </p:cNvSpPr>
          <p:nvPr>
            <p:ph type="sldNum" sz="quarter"/>
          </p:nvPr>
        </p:nvSpPr>
        <p:spPr>
          <a:noFill/>
        </p:spPr>
        <p:txBody>
          <a:bodyPr/>
          <a:lstStyle/>
          <a:p>
            <a:fld id="{0C576A66-A8E7-444F-9E54-266847E64F2B}" type="slidenum">
              <a:rPr lang="en-US"/>
              <a:pPr/>
              <a:t>11</a:t>
            </a:fld>
            <a:endParaRPr lang="en-US"/>
          </a:p>
        </p:txBody>
      </p:sp>
      <p:sp>
        <p:nvSpPr>
          <p:cNvPr id="94211" name="Text Box 1"/>
          <p:cNvSpPr txBox="1">
            <a:spLocks noChangeArrowheads="1"/>
          </p:cNvSpPr>
          <p:nvPr/>
        </p:nvSpPr>
        <p:spPr bwMode="auto">
          <a:xfrm>
            <a:off x="0" y="0"/>
            <a:ext cx="1588" cy="1588"/>
          </a:xfrm>
          <a:prstGeom prst="rect">
            <a:avLst/>
          </a:prstGeom>
          <a:noFill/>
          <a:ln w="9525">
            <a:noFill/>
            <a:round/>
            <a:headEnd/>
            <a:tailEnd/>
          </a:ln>
        </p:spPr>
        <p:txBody>
          <a:bodyPr lIns="90000" tIns="74484" rIns="90000" bIns="45000" anchor="b"/>
          <a:lstStyle/>
          <a:p>
            <a:pPr>
              <a:lnSpc>
                <a:spcPct val="87000"/>
              </a:lnSpc>
            </a:pPr>
            <a:fld id="{E6A965DB-38FC-4B3A-B4A6-19E6B21A864F}" type="slidenum">
              <a:rPr lang="en-US">
                <a:solidFill>
                  <a:srgbClr val="000000"/>
                </a:solidFill>
              </a:rPr>
              <a:pPr>
                <a:lnSpc>
                  <a:spcPct val="87000"/>
                </a:lnSpc>
              </a:pPr>
              <a:t>11</a:t>
            </a:fld>
            <a:fld id="{3C3E78BA-780B-4B8A-80F5-BA3871DD00B1}" type="slidenum">
              <a:rPr lang="en-US">
                <a:solidFill>
                  <a:srgbClr val="000000"/>
                </a:solidFill>
              </a:rPr>
              <a:pPr>
                <a:lnSpc>
                  <a:spcPct val="87000"/>
                </a:lnSpc>
              </a:pPr>
              <a:t>11</a:t>
            </a:fld>
            <a:endParaRPr lang="en-US">
              <a:solidFill>
                <a:srgbClr val="000000"/>
              </a:solidFill>
            </a:endParaRPr>
          </a:p>
        </p:txBody>
      </p:sp>
      <p:sp>
        <p:nvSpPr>
          <p:cNvPr id="94212" name="Rectangle 2"/>
          <p:cNvSpPr txBox="1">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ln>
        </p:spPr>
      </p:sp>
      <p:sp>
        <p:nvSpPr>
          <p:cNvPr id="94213" name="Rectangle 3"/>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387259-F84B-4BC7-8F66-0DF3F1C9CA5F}" type="datetimeFigureOut">
              <a:rPr lang="en-IN" smtClean="0"/>
              <a:t>18-05-2013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140753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87259-F84B-4BC7-8F66-0DF3F1C9CA5F}" type="datetimeFigureOut">
              <a:rPr lang="en-IN" smtClean="0"/>
              <a:t>18-05-2013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21206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87259-F84B-4BC7-8F66-0DF3F1C9CA5F}" type="datetimeFigureOut">
              <a:rPr lang="en-IN" smtClean="0"/>
              <a:t>18-05-2013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249851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87259-F84B-4BC7-8F66-0DF3F1C9CA5F}" type="datetimeFigureOut">
              <a:rPr lang="en-IN" smtClean="0"/>
              <a:t>18-05-2013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167025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87259-F84B-4BC7-8F66-0DF3F1C9CA5F}" type="datetimeFigureOut">
              <a:rPr lang="en-IN" smtClean="0"/>
              <a:t>18-05-2013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111098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387259-F84B-4BC7-8F66-0DF3F1C9CA5F}" type="datetimeFigureOut">
              <a:rPr lang="en-IN" smtClean="0"/>
              <a:t>18-05-2013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122882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387259-F84B-4BC7-8F66-0DF3F1C9CA5F}" type="datetimeFigureOut">
              <a:rPr lang="en-IN" smtClean="0"/>
              <a:t>18-05-2013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12209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387259-F84B-4BC7-8F66-0DF3F1C9CA5F}" type="datetimeFigureOut">
              <a:rPr lang="en-IN" smtClean="0"/>
              <a:t>18-05-2013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426075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87259-F84B-4BC7-8F66-0DF3F1C9CA5F}" type="datetimeFigureOut">
              <a:rPr lang="en-IN" smtClean="0"/>
              <a:t>18-05-2013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364661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87259-F84B-4BC7-8F66-0DF3F1C9CA5F}" type="datetimeFigureOut">
              <a:rPr lang="en-IN" smtClean="0"/>
              <a:t>18-05-2013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291475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87259-F84B-4BC7-8F66-0DF3F1C9CA5F}" type="datetimeFigureOut">
              <a:rPr lang="en-IN" smtClean="0"/>
              <a:t>18-05-2013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31B82-5578-4339-BA09-3E72931A8E7F}" type="slidenum">
              <a:rPr lang="en-IN" smtClean="0"/>
              <a:t>‹#›</a:t>
            </a:fld>
            <a:endParaRPr lang="en-IN"/>
          </a:p>
        </p:txBody>
      </p:sp>
    </p:spTree>
    <p:extLst>
      <p:ext uri="{BB962C8B-B14F-4D97-AF65-F5344CB8AC3E}">
        <p14:creationId xmlns:p14="http://schemas.microsoft.com/office/powerpoint/2010/main" val="416959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87259-F84B-4BC7-8F66-0DF3F1C9CA5F}" type="datetimeFigureOut">
              <a:rPr lang="en-IN" smtClean="0"/>
              <a:t>18-05-2013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31B82-5578-4339-BA09-3E72931A8E7F}" type="slidenum">
              <a:rPr lang="en-IN" smtClean="0"/>
              <a:t>‹#›</a:t>
            </a:fld>
            <a:endParaRPr lang="en-IN"/>
          </a:p>
        </p:txBody>
      </p:sp>
    </p:spTree>
    <p:extLst>
      <p:ext uri="{BB962C8B-B14F-4D97-AF65-F5344CB8AC3E}">
        <p14:creationId xmlns:p14="http://schemas.microsoft.com/office/powerpoint/2010/main" val="54514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5003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localhost:50070/" TargetMode="External"/><Relationship Id="rId4" Type="http://schemas.openxmlformats.org/officeDocument/2006/relationships/hyperlink" Target="http://localhost:5006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5003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5006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04800" y="855663"/>
            <a:ext cx="7799388" cy="820737"/>
          </a:xfrm>
          <a:prstGeom prst="rect">
            <a:avLst/>
          </a:prstGeom>
          <a:noFill/>
          <a:ln w="9360">
            <a:noFill/>
            <a:round/>
            <a:headEnd/>
            <a:tailEnd/>
          </a:ln>
        </p:spPr>
        <p:txBody>
          <a:bodyPr lIns="90000" tIns="63143" rIns="90000" bIns="45000" anchor="ctr"/>
          <a:lstStyle/>
          <a:p>
            <a:pPr hangingPunct="1">
              <a:lnSpc>
                <a:spcPct val="96000"/>
              </a:lnSpc>
              <a:tabLst>
                <a:tab pos="723900" algn="l"/>
                <a:tab pos="1447800" algn="l"/>
                <a:tab pos="2171700" algn="l"/>
                <a:tab pos="2894013" algn="l"/>
                <a:tab pos="3617913" algn="l"/>
                <a:tab pos="4343400" algn="l"/>
                <a:tab pos="5067300" algn="l"/>
                <a:tab pos="5791200" algn="l"/>
                <a:tab pos="6515100" algn="l"/>
                <a:tab pos="7237413" algn="l"/>
                <a:tab pos="7239000" algn="l"/>
              </a:tabLst>
            </a:pPr>
            <a:r>
              <a:rPr lang="en-US" sz="3600">
                <a:solidFill>
                  <a:srgbClr val="FFFFFF"/>
                </a:solidFill>
                <a:latin typeface="Gill Sans MT" charset="0"/>
              </a:rPr>
              <a:t>Hadoop Distributed File System (HDFS)</a:t>
            </a:r>
          </a:p>
        </p:txBody>
      </p:sp>
      <p:sp>
        <p:nvSpPr>
          <p:cNvPr id="17411" name="Rectangle 2"/>
          <p:cNvSpPr>
            <a:spLocks noChangeArrowheads="1"/>
          </p:cNvSpPr>
          <p:nvPr/>
        </p:nvSpPr>
        <p:spPr bwMode="auto">
          <a:xfrm>
            <a:off x="342900" y="3978275"/>
            <a:ext cx="8440738" cy="593725"/>
          </a:xfrm>
          <a:prstGeom prst="rect">
            <a:avLst/>
          </a:prstGeom>
          <a:noFill/>
          <a:ln w="9360">
            <a:noFill/>
            <a:round/>
            <a:headEnd/>
            <a:tailEnd/>
          </a:ln>
        </p:spPr>
        <p:txBody>
          <a:bodyPr lIns="90000" tIns="81287" rIns="90000" bIns="45000"/>
          <a:lstStyle/>
          <a:p>
            <a:pPr>
              <a:lnSpc>
                <a:spcPct val="91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a:solidFill>
                  <a:srgbClr val="FFFFFF"/>
                </a:solidFill>
                <a:latin typeface="Calibri" charset="0"/>
              </a:rPr>
              <a:t>Agenda</a:t>
            </a:r>
          </a:p>
        </p:txBody>
      </p:sp>
      <p:sp>
        <p:nvSpPr>
          <p:cNvPr id="3" name="Title 2"/>
          <p:cNvSpPr>
            <a:spLocks noGrp="1"/>
          </p:cNvSpPr>
          <p:nvPr>
            <p:ph type="title"/>
          </p:nvPr>
        </p:nvSpPr>
        <p:spPr/>
        <p:txBody>
          <a:bodyPr>
            <a:noAutofit/>
          </a:bodyPr>
          <a:lstStyle/>
          <a:p>
            <a:pPr>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2900" dirty="0" err="1">
                <a:solidFill>
                  <a:srgbClr val="4E84C4"/>
                </a:solidFill>
                <a:latin typeface="Gill Sans MT" charset="0"/>
              </a:rPr>
              <a:t>Hadoop</a:t>
            </a:r>
            <a:r>
              <a:rPr lang="en-US" sz="3600" dirty="0">
                <a:solidFill>
                  <a:srgbClr val="FFFFFF"/>
                </a:solidFill>
                <a:latin typeface="Gill Sans MT" charset="0"/>
              </a:rPr>
              <a:t> </a:t>
            </a:r>
            <a:r>
              <a:rPr lang="en-US" sz="2900" dirty="0">
                <a:solidFill>
                  <a:srgbClr val="4E84C4"/>
                </a:solidFill>
                <a:latin typeface="Gill Sans MT" charset="0"/>
              </a:rPr>
              <a:t>Distributed File System (HDFS</a:t>
            </a:r>
            <a:r>
              <a:rPr lang="en-US" sz="2900" dirty="0" smtClean="0">
                <a:solidFill>
                  <a:srgbClr val="4E84C4"/>
                </a:solidFill>
                <a:latin typeface="Gill Sans MT" charset="0"/>
              </a:rPr>
              <a:t>)</a:t>
            </a:r>
            <a:endParaRPr lang="en-IN" sz="2900" dirty="0">
              <a:solidFill>
                <a:srgbClr val="4E84C4"/>
              </a:solidFill>
              <a:latin typeface="Gill Sans MT" charset="0"/>
            </a:endParaRPr>
          </a:p>
        </p:txBody>
      </p:sp>
      <p:sp>
        <p:nvSpPr>
          <p:cNvPr id="4" name="Content Placeholder 3"/>
          <p:cNvSpPr>
            <a:spLocks noGrp="1"/>
          </p:cNvSpPr>
          <p:nvPr>
            <p:ph idx="1"/>
          </p:nvPr>
        </p:nvSpPr>
        <p:spPr/>
        <p:txBody>
          <a:bodyPr/>
          <a:lstStyle/>
          <a:p>
            <a:pPr marL="0" indent="0">
              <a:lnSpc>
                <a:spcPct val="98000"/>
              </a:lnSpc>
              <a:spcBef>
                <a:spcPct val="0"/>
              </a:spcBef>
              <a:buNone/>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2900" dirty="0">
                <a:solidFill>
                  <a:srgbClr val="4E84C4"/>
                </a:solidFill>
                <a:latin typeface="Gill Sans MT" charset="0"/>
                <a:ea typeface="+mj-ea"/>
                <a:cs typeface="+mj-cs"/>
              </a:rPr>
              <a:t>Agenda</a:t>
            </a:r>
          </a:p>
          <a:p>
            <a:r>
              <a:rPr lang="en-US" sz="2800" dirty="0" smtClean="0">
                <a:solidFill>
                  <a:srgbClr val="0070C0"/>
                </a:solidFill>
                <a:latin typeface="Gill Sans MT" charset="0"/>
              </a:rPr>
              <a:t>Introduction </a:t>
            </a:r>
            <a:r>
              <a:rPr lang="en-US" sz="2800" dirty="0" err="1" smtClean="0">
                <a:solidFill>
                  <a:srgbClr val="0070C0"/>
                </a:solidFill>
                <a:latin typeface="Gill Sans MT" charset="0"/>
              </a:rPr>
              <a:t>Hadoop</a:t>
            </a:r>
            <a:endParaRPr lang="en-US" sz="2800" dirty="0" smtClean="0">
              <a:solidFill>
                <a:srgbClr val="0070C0"/>
              </a:solidFill>
              <a:latin typeface="Gill Sans MT" charset="0"/>
            </a:endParaRPr>
          </a:p>
          <a:p>
            <a:r>
              <a:rPr lang="en-US" sz="2800" dirty="0" err="1" smtClean="0">
                <a:solidFill>
                  <a:srgbClr val="0070C0"/>
                </a:solidFill>
                <a:latin typeface="Gill Sans MT" charset="0"/>
              </a:rPr>
              <a:t>Hadoop</a:t>
            </a:r>
            <a:r>
              <a:rPr lang="en-US" sz="2800" dirty="0" smtClean="0">
                <a:solidFill>
                  <a:srgbClr val="0070C0"/>
                </a:solidFill>
                <a:latin typeface="Gill Sans MT" charset="0"/>
              </a:rPr>
              <a:t> eco-system</a:t>
            </a:r>
          </a:p>
          <a:p>
            <a:r>
              <a:rPr lang="en-US" sz="2900" dirty="0" smtClean="0">
                <a:solidFill>
                  <a:srgbClr val="4E84C4"/>
                </a:solidFill>
                <a:latin typeface="Gill Sans MT" charset="0"/>
                <a:ea typeface="+mj-ea"/>
                <a:cs typeface="+mj-cs"/>
              </a:rPr>
              <a:t>Definition</a:t>
            </a:r>
          </a:p>
          <a:p>
            <a:r>
              <a:rPr lang="en-US" sz="2900" dirty="0" smtClean="0">
                <a:solidFill>
                  <a:srgbClr val="4E84C4"/>
                </a:solidFill>
                <a:latin typeface="Gill Sans MT" charset="0"/>
              </a:rPr>
              <a:t>Architecture</a:t>
            </a:r>
            <a:endParaRPr lang="en-US" sz="2900" dirty="0">
              <a:solidFill>
                <a:srgbClr val="4E84C4"/>
              </a:solidFill>
              <a:latin typeface="Gill Sans MT" charset="0"/>
            </a:endParaRPr>
          </a:p>
          <a:p>
            <a:r>
              <a:rPr lang="en-US" sz="2900" dirty="0" smtClean="0">
                <a:solidFill>
                  <a:srgbClr val="4E84C4"/>
                </a:solidFill>
                <a:latin typeface="Gill Sans MT" charset="0"/>
                <a:ea typeface="+mj-ea"/>
                <a:cs typeface="+mj-cs"/>
              </a:rPr>
              <a:t>HDFS </a:t>
            </a:r>
          </a:p>
          <a:p>
            <a:r>
              <a:rPr lang="en-US" sz="2900" dirty="0" smtClean="0">
                <a:solidFill>
                  <a:srgbClr val="4E84C4"/>
                </a:solidFill>
                <a:latin typeface="Gill Sans MT" charset="0"/>
                <a:ea typeface="+mj-ea"/>
                <a:cs typeface="+mj-cs"/>
              </a:rPr>
              <a:t>HDFS </a:t>
            </a:r>
            <a:r>
              <a:rPr lang="en-US" sz="2900" dirty="0">
                <a:solidFill>
                  <a:srgbClr val="4E84C4"/>
                </a:solidFill>
                <a:latin typeface="Gill Sans MT" charset="0"/>
                <a:ea typeface="+mj-ea"/>
                <a:cs typeface="+mj-cs"/>
              </a:rPr>
              <a:t>Components</a:t>
            </a:r>
          </a:p>
          <a:p>
            <a:pPr marL="0" indent="0">
              <a:buNone/>
            </a:pPr>
            <a:endParaRPr lang="en-IN" sz="2900" dirty="0">
              <a:solidFill>
                <a:srgbClr val="4E84C4"/>
              </a:solidFill>
              <a:latin typeface="Gill Sans MT" charset="0"/>
              <a:ea typeface="+mj-ea"/>
              <a:cs typeface="+mj-cs"/>
            </a:endParaRPr>
          </a:p>
        </p:txBody>
      </p:sp>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1668292900"/>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342900" y="228600"/>
            <a:ext cx="8440738" cy="593725"/>
          </a:xfrm>
          <a:prstGeom prst="rect">
            <a:avLst/>
          </a:prstGeom>
          <a:noFill/>
          <a:ln w="9360">
            <a:noFill/>
            <a:miter lim="800000"/>
            <a:headEnd/>
            <a:tailEnd/>
          </a:ln>
          <a:effectLst/>
        </p:spPr>
        <p:txBody>
          <a:bodyPr lIns="90000" tIns="90864" rIns="90000" bIns="45000" anchor="ctr"/>
          <a:lstStyle/>
          <a:p>
            <a:pPr>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2800" dirty="0">
                <a:solidFill>
                  <a:srgbClr val="4E84C4"/>
                </a:solidFill>
                <a:latin typeface="Bookman Old Style" charset="0"/>
                <a:ea typeface="+mj-ea"/>
                <a:cs typeface="+mj-cs"/>
              </a:rPr>
              <a:t>Hadoop Cluster Concepts</a:t>
            </a:r>
          </a:p>
        </p:txBody>
      </p:sp>
      <p:pic>
        <p:nvPicPr>
          <p:cNvPr id="43011" name="Picture 4" descr="untitled.bmp"/>
          <p:cNvPicPr>
            <a:picLocks noChangeAspect="1"/>
          </p:cNvPicPr>
          <p:nvPr/>
        </p:nvPicPr>
        <p:blipFill>
          <a:blip r:embed="rId3"/>
          <a:srcRect/>
          <a:stretch>
            <a:fillRect/>
          </a:stretch>
        </p:blipFill>
        <p:spPr bwMode="auto">
          <a:xfrm>
            <a:off x="762000" y="1143000"/>
            <a:ext cx="6934200" cy="4419600"/>
          </a:xfrm>
          <a:prstGeom prst="rect">
            <a:avLst/>
          </a:prstGeom>
          <a:noFill/>
          <a:ln w="9525">
            <a:noFill/>
            <a:miter lim="800000"/>
            <a:headEnd/>
            <a:tailEnd/>
          </a:ln>
        </p:spPr>
      </p:pic>
    </p:spTree>
    <p:extLst>
      <p:ext uri="{BB962C8B-B14F-4D97-AF65-F5344CB8AC3E}">
        <p14:creationId xmlns:p14="http://schemas.microsoft.com/office/powerpoint/2010/main" val="3713800480"/>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503238" y="142875"/>
            <a:ext cx="9070975" cy="981075"/>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Clustering in Hadoop</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44035" name="Rectangle 2"/>
          <p:cNvSpPr>
            <a:spLocks noChangeArrowheads="1"/>
          </p:cNvSpPr>
          <p:nvPr/>
        </p:nvSpPr>
        <p:spPr bwMode="auto">
          <a:xfrm>
            <a:off x="457200" y="1177925"/>
            <a:ext cx="8458200" cy="4079875"/>
          </a:xfrm>
          <a:prstGeom prst="rect">
            <a:avLst/>
          </a:prstGeom>
          <a:noFill/>
          <a:ln w="9360">
            <a:noFill/>
            <a:round/>
            <a:headEnd/>
            <a:tailEnd/>
          </a:ln>
        </p:spPr>
        <p:txBody>
          <a:bodyPr lIns="90000" tIns="87335" rIns="90000" bIns="45000"/>
          <a:lstStyle/>
          <a:p>
            <a:pPr hangingPunct="1">
              <a:lnSpc>
                <a:spcPct val="86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sz="2400">
              <a:solidFill>
                <a:srgbClr val="000000"/>
              </a:solidFill>
              <a:latin typeface="Times New Roman" pitchFamily="16" charset="0"/>
            </a:endParaRP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b="1">
                <a:solidFill>
                  <a:srgbClr val="000000"/>
                </a:solidFill>
                <a:latin typeface="Calibri" charset="0"/>
              </a:rPr>
              <a:t>Clustering in HADOOP can be achieved in the following modes</a:t>
            </a: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b="1">
              <a:solidFill>
                <a:srgbClr val="000000"/>
              </a:solidFill>
              <a:latin typeface="Calibri" charset="0"/>
            </a:endParaRP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a:solidFill>
                  <a:srgbClr val="000000"/>
                </a:solidFill>
                <a:latin typeface="Calibri" charset="0"/>
              </a:rPr>
              <a:t>Local (Standalone) Mode-Used for Debugging</a:t>
            </a: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a:solidFill>
                <a:srgbClr val="000000"/>
              </a:solidFill>
              <a:latin typeface="Calibri" charset="0"/>
            </a:endParaRP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a:solidFill>
                  <a:srgbClr val="000000"/>
                </a:solidFill>
                <a:latin typeface="Calibri" charset="0"/>
              </a:rPr>
              <a:t>Pseudo-Distributed Mode- Used for Development </a:t>
            </a: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a:solidFill>
                <a:srgbClr val="000000"/>
              </a:solidFill>
              <a:latin typeface="Calibri" charset="0"/>
            </a:endParaRP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a:solidFill>
                  <a:srgbClr val="000000"/>
                </a:solidFill>
                <a:latin typeface="Calibri" charset="0"/>
              </a:rPr>
              <a:t>Fully-Distributed Mode- Used for  Debugging,Development,Production </a:t>
            </a:r>
          </a:p>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a:solidFill>
                <a:srgbClr val="000000"/>
              </a:solidFill>
              <a:latin typeface="Calibri" charset="0"/>
            </a:endParaRPr>
          </a:p>
        </p:txBody>
      </p:sp>
    </p:spTree>
    <p:extLst>
      <p:ext uri="{BB962C8B-B14F-4D97-AF65-F5344CB8AC3E}">
        <p14:creationId xmlns:p14="http://schemas.microsoft.com/office/powerpoint/2010/main" val="4089772613"/>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503238" y="303213"/>
            <a:ext cx="9070975" cy="611187"/>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Standalone Mode</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45059" name="Rectangle 2"/>
          <p:cNvSpPr>
            <a:spLocks noChangeArrowheads="1"/>
          </p:cNvSpPr>
          <p:nvPr/>
        </p:nvSpPr>
        <p:spPr bwMode="auto">
          <a:xfrm>
            <a:off x="457200" y="954088"/>
            <a:ext cx="8383588" cy="4989512"/>
          </a:xfrm>
          <a:prstGeom prst="rect">
            <a:avLst/>
          </a:prstGeom>
          <a:noFill/>
          <a:ln w="9360">
            <a:noFill/>
            <a:round/>
            <a:headEnd/>
            <a:tailEnd/>
          </a:ln>
        </p:spPr>
        <p:txBody>
          <a:bodyPr lIns="90000" tIns="65412" rIns="90000" bIns="45000"/>
          <a:lstStyle/>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By default, Hadoop is configured to run in a non-distributed mode, as a single Java process. </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This mode is useful for debugging.</a:t>
            </a:r>
          </a:p>
        </p:txBody>
      </p:sp>
    </p:spTree>
    <p:extLst>
      <p:ext uri="{BB962C8B-B14F-4D97-AF65-F5344CB8AC3E}">
        <p14:creationId xmlns:p14="http://schemas.microsoft.com/office/powerpoint/2010/main" val="755073746"/>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503238" y="303213"/>
            <a:ext cx="9070975" cy="611187"/>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Pseudo-Distributed Mode</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46083" name="Rectangle 2"/>
          <p:cNvSpPr>
            <a:spLocks noChangeArrowheads="1"/>
          </p:cNvSpPr>
          <p:nvPr/>
        </p:nvSpPr>
        <p:spPr bwMode="auto">
          <a:xfrm>
            <a:off x="457200" y="1077913"/>
            <a:ext cx="9070975" cy="4408487"/>
          </a:xfrm>
          <a:prstGeom prst="rect">
            <a:avLst/>
          </a:prstGeom>
          <a:noFill/>
          <a:ln w="9360">
            <a:noFill/>
            <a:round/>
            <a:headEnd/>
            <a:tailEnd/>
          </a:ln>
        </p:spPr>
        <p:txBody>
          <a:bodyPr lIns="90000" tIns="87335" rIns="90000" bIns="45000"/>
          <a:lstStyle/>
          <a:p>
            <a:pPr marL="342900" indent="-339725" hangingPunct="1">
              <a:lnSpc>
                <a:spcPct val="86000"/>
              </a:lnSpc>
              <a:spcBef>
                <a:spcPts val="638"/>
              </a:spcBef>
              <a:spcAft>
                <a:spcPts val="1425"/>
              </a:spcAft>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sz="2400">
              <a:solidFill>
                <a:srgbClr val="000000"/>
              </a:solidFill>
              <a:latin typeface="Times New Roman" pitchFamily="16" charset="0"/>
            </a:endParaRP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rPr>
              <a:t>Hadoop can also be run on a single-node in a pseudo-distributed mode where following  Hadoop daemon runs in a separate Java process</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a:solidFill>
                <a:srgbClr val="000000"/>
              </a:solidFill>
              <a:latin typeface="Calibri" charset="0"/>
            </a:endParaRPr>
          </a:p>
          <a:p>
            <a:pPr marL="342900" indent="-339725" hangingPunct="1">
              <a:lnSpc>
                <a:spcPct val="91000"/>
              </a:lnSpc>
              <a:spcBef>
                <a:spcPts val="638"/>
              </a:spcBef>
              <a:spcAft>
                <a:spcPts val="1425"/>
              </a:spcAft>
              <a:buSzPct val="45000"/>
              <a:buFont typeface="StarSymbol" charset="0"/>
              <a:buAutoNum type="arabicPeriod"/>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b="1">
                <a:solidFill>
                  <a:srgbClr val="000000"/>
                </a:solidFill>
                <a:latin typeface="Calibri" charset="0"/>
              </a:rPr>
              <a:t>NameNode</a:t>
            </a:r>
          </a:p>
          <a:p>
            <a:pPr marL="342900" indent="-339725" hangingPunct="1">
              <a:lnSpc>
                <a:spcPct val="91000"/>
              </a:lnSpc>
              <a:spcBef>
                <a:spcPts val="638"/>
              </a:spcBef>
              <a:spcAft>
                <a:spcPts val="1425"/>
              </a:spcAft>
              <a:buSzPct val="45000"/>
              <a:buFont typeface="StarSymbol" charset="0"/>
              <a:buAutoNum type="arabicPeriod"/>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b="1">
                <a:solidFill>
                  <a:srgbClr val="000000"/>
                </a:solidFill>
                <a:latin typeface="Calibri" charset="0"/>
              </a:rPr>
              <a:t>SecondaryNameNode</a:t>
            </a:r>
          </a:p>
          <a:p>
            <a:pPr marL="342900" indent="-339725" hangingPunct="1">
              <a:lnSpc>
                <a:spcPct val="91000"/>
              </a:lnSpc>
              <a:spcBef>
                <a:spcPts val="638"/>
              </a:spcBef>
              <a:spcAft>
                <a:spcPts val="1425"/>
              </a:spcAft>
              <a:buSzPct val="45000"/>
              <a:buFont typeface="StarSymbol" charset="0"/>
              <a:buAutoNum type="arabicPeriod"/>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b="1">
                <a:solidFill>
                  <a:srgbClr val="000000"/>
                </a:solidFill>
                <a:latin typeface="Calibri" charset="0"/>
              </a:rPr>
              <a:t>JobTracker</a:t>
            </a:r>
          </a:p>
          <a:p>
            <a:pPr marL="342900" indent="-339725" hangingPunct="1">
              <a:lnSpc>
                <a:spcPct val="91000"/>
              </a:lnSpc>
              <a:spcBef>
                <a:spcPts val="638"/>
              </a:spcBef>
              <a:spcAft>
                <a:spcPts val="1425"/>
              </a:spcAft>
              <a:buSzPct val="45000"/>
              <a:buFont typeface="StarSymbol" charset="0"/>
              <a:buAutoNum type="arabicPeriod"/>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b="1">
                <a:solidFill>
                  <a:srgbClr val="000000"/>
                </a:solidFill>
                <a:latin typeface="Calibri" charset="0"/>
              </a:rPr>
              <a:t>DataNode</a:t>
            </a:r>
          </a:p>
          <a:p>
            <a:pPr marL="342900" indent="-339725" hangingPunct="1">
              <a:lnSpc>
                <a:spcPct val="91000"/>
              </a:lnSpc>
              <a:spcBef>
                <a:spcPts val="638"/>
              </a:spcBef>
              <a:spcAft>
                <a:spcPts val="1425"/>
              </a:spcAft>
              <a:buSzPct val="45000"/>
              <a:buFont typeface="StarSymbol" charset="0"/>
              <a:buAutoNum type="arabicPeriod"/>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b="1">
                <a:solidFill>
                  <a:srgbClr val="000000"/>
                </a:solidFill>
                <a:latin typeface="Calibri" charset="0"/>
              </a:rPr>
              <a:t>TaskTracker</a:t>
            </a:r>
          </a:p>
        </p:txBody>
      </p:sp>
    </p:spTree>
    <p:extLst>
      <p:ext uri="{BB962C8B-B14F-4D97-AF65-F5344CB8AC3E}">
        <p14:creationId xmlns:p14="http://schemas.microsoft.com/office/powerpoint/2010/main" val="1779042323"/>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457200" y="228600"/>
            <a:ext cx="8328025" cy="595313"/>
          </a:xfrm>
          <a:prstGeom prst="rect">
            <a:avLst/>
          </a:prstGeom>
          <a:noFill/>
          <a:ln w="9360">
            <a:noFill/>
            <a:miter lim="800000"/>
            <a:headEnd/>
            <a:tailEnd/>
          </a:ln>
        </p:spPr>
        <p:txBody>
          <a:bodyPr lIns="90000" tIns="45000" rIns="90000" bIns="45000" anchor="ctr"/>
          <a:lstStyle/>
          <a:p>
            <a:pPr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sz="2800">
                <a:solidFill>
                  <a:srgbClr val="4E84C4"/>
                </a:solidFill>
                <a:latin typeface="Bookman Old Style" charset="0"/>
              </a:rPr>
              <a:t>Fully-Distributed Mode</a:t>
            </a:r>
          </a:p>
        </p:txBody>
      </p:sp>
      <p:sp>
        <p:nvSpPr>
          <p:cNvPr id="47107" name="Rectangle 2"/>
          <p:cNvSpPr>
            <a:spLocks noChangeArrowheads="1"/>
          </p:cNvSpPr>
          <p:nvPr/>
        </p:nvSpPr>
        <p:spPr bwMode="auto">
          <a:xfrm>
            <a:off x="457200" y="1143000"/>
            <a:ext cx="8442325" cy="3810000"/>
          </a:xfrm>
          <a:prstGeom prst="rect">
            <a:avLst/>
          </a:prstGeom>
          <a:noFill/>
          <a:ln w="9360">
            <a:noFill/>
            <a:miter lim="800000"/>
            <a:headEnd/>
            <a:tailEnd/>
          </a:ln>
        </p:spPr>
        <p:txBody>
          <a:bodyPr lIns="90000" tIns="65412" rIns="90000" bIns="45000"/>
          <a:lstStyle/>
          <a:p>
            <a:pPr hangingPunct="1">
              <a:lnSpc>
                <a:spcPct val="91000"/>
              </a:lnSpc>
              <a:spcBef>
                <a:spcPts val="638"/>
              </a:spcBef>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a:solidFill>
                  <a:srgbClr val="000000"/>
                </a:solidFill>
                <a:latin typeface="Calibri" charset="0"/>
              </a:rPr>
              <a:t>The Hadoop Distributed File System (HDFS) is a distributed file system designed to run on commodity hardware. It has many similarities with existing distributed file systems. However, the differences from other distributed file systems are significant. HDFS is highly fault-tolerant and is designed to be deployed on low-cost hardware. HDFS provides high throughput access to application data and is suitable for applications that have large data sets. HDFS relaxes a few POSIX requirements to enable streaming access to file system data. HDFS was originally built as infrastructure for the Apache Nutch web search engine project. HDFS is part of the Apache Hadoop project, which is part of the Apache Lucene project.</a:t>
            </a:r>
          </a:p>
          <a:p>
            <a:pPr hangingPunct="1">
              <a:lnSpc>
                <a:spcPct val="91000"/>
              </a:lnSpc>
              <a:spcBef>
                <a:spcPts val="638"/>
              </a:spcBef>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endParaRPr lang="en-US">
              <a:solidFill>
                <a:srgbClr val="000000"/>
              </a:solidFill>
              <a:latin typeface="Calibri" charset="0"/>
            </a:endParaRPr>
          </a:p>
        </p:txBody>
      </p:sp>
    </p:spTree>
    <p:extLst>
      <p:ext uri="{BB962C8B-B14F-4D97-AF65-F5344CB8AC3E}">
        <p14:creationId xmlns:p14="http://schemas.microsoft.com/office/powerpoint/2010/main" val="4252645906"/>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406400" y="141288"/>
            <a:ext cx="8356600" cy="620712"/>
          </a:xfrm>
          <a:prstGeom prst="rect">
            <a:avLst/>
          </a:prstGeom>
          <a:noFill/>
          <a:ln w="9360">
            <a:noFill/>
            <a:miter lim="800000"/>
            <a:headEnd/>
            <a:tailEnd/>
          </a:ln>
        </p:spPr>
        <p:txBody>
          <a:bodyPr lIns="90000" tIns="45000" rIns="90000" bIns="45000" anchor="ctr"/>
          <a:lstStyle/>
          <a:p>
            <a:pPr>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3200">
                <a:solidFill>
                  <a:srgbClr val="4E84C4"/>
                </a:solidFill>
                <a:latin typeface="Gill Sans MT" charset="0"/>
              </a:rPr>
              <a:t/>
            </a:r>
            <a:br>
              <a:rPr lang="en-US" sz="3200">
                <a:solidFill>
                  <a:srgbClr val="4E84C4"/>
                </a:solidFill>
                <a:latin typeface="Gill Sans MT" charset="0"/>
              </a:rPr>
            </a:br>
            <a:r>
              <a:rPr lang="en-US" sz="3200">
                <a:solidFill>
                  <a:srgbClr val="4E84C4"/>
                </a:solidFill>
                <a:latin typeface="Gill Sans MT" charset="0"/>
              </a:rPr>
              <a:t>Installing Hadoop</a:t>
            </a:r>
            <a:br>
              <a:rPr lang="en-US" sz="3200">
                <a:solidFill>
                  <a:srgbClr val="4E84C4"/>
                </a:solidFill>
                <a:latin typeface="Gill Sans MT" charset="0"/>
              </a:rPr>
            </a:br>
            <a:endParaRPr lang="en-US" sz="3200">
              <a:solidFill>
                <a:srgbClr val="4E84C4"/>
              </a:solidFill>
              <a:latin typeface="Gill Sans MT" charset="0"/>
            </a:endParaRPr>
          </a:p>
        </p:txBody>
      </p:sp>
      <p:sp>
        <p:nvSpPr>
          <p:cNvPr id="48131" name="Rectangle 2"/>
          <p:cNvSpPr>
            <a:spLocks noChangeArrowheads="1"/>
          </p:cNvSpPr>
          <p:nvPr/>
        </p:nvSpPr>
        <p:spPr bwMode="auto">
          <a:xfrm>
            <a:off x="457200" y="1143000"/>
            <a:ext cx="8305800" cy="1600200"/>
          </a:xfrm>
          <a:prstGeom prst="rect">
            <a:avLst/>
          </a:prstGeom>
          <a:noFill/>
          <a:ln w="9360">
            <a:noFill/>
            <a:miter lim="800000"/>
            <a:headEnd/>
            <a:tailEnd/>
          </a:ln>
        </p:spPr>
        <p:txBody>
          <a:bodyPr lIns="90000" tIns="74484" rIns="90000" bIns="45000"/>
          <a:lstStyle/>
          <a:p>
            <a:pPr hangingPunct="1">
              <a:lnSpc>
                <a:spcPct val="87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a:solidFill>
                  <a:srgbClr val="000000"/>
                </a:solidFill>
              </a:rPr>
              <a:t>Untar the hadoop-xyz.tar.gz file</a:t>
            </a:r>
          </a:p>
          <a:p>
            <a:pPr hangingPunct="1">
              <a:lnSpc>
                <a:spcPct val="87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a:solidFill>
                  <a:srgbClr val="000000"/>
                </a:solidFill>
              </a:rPr>
              <a:t>#tar -xvzf hadoop-xyz.tar.gz </a:t>
            </a:r>
          </a:p>
          <a:p>
            <a:pPr hangingPunct="1">
              <a:lnSpc>
                <a:spcPct val="87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endParaRPr lang="en-US">
              <a:solidFill>
                <a:srgbClr val="000000"/>
              </a:solidFill>
            </a:endParaRPr>
          </a:p>
          <a:p>
            <a:pPr hangingPunct="1">
              <a:lnSpc>
                <a:spcPct val="87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a:solidFill>
                  <a:srgbClr val="000000"/>
                </a:solidFill>
              </a:rPr>
              <a:t>Set the hadoop environment variables</a:t>
            </a:r>
          </a:p>
        </p:txBody>
      </p:sp>
    </p:spTree>
    <p:extLst>
      <p:ext uri="{BB962C8B-B14F-4D97-AF65-F5344CB8AC3E}">
        <p14:creationId xmlns:p14="http://schemas.microsoft.com/office/powerpoint/2010/main" val="2565444222"/>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342900" y="228600"/>
            <a:ext cx="8440738" cy="593725"/>
          </a:xfrm>
          <a:prstGeom prst="rect">
            <a:avLst/>
          </a:prstGeom>
          <a:noFill/>
          <a:ln w="9360">
            <a:noFill/>
            <a:miter lim="800000"/>
            <a:headEnd/>
            <a:tailEnd/>
          </a:ln>
        </p:spPr>
        <p:txBody>
          <a:bodyPr lIns="90000" tIns="81287" rIns="90000" bIns="45000" anchor="ctr"/>
          <a:lstStyle/>
          <a:p>
            <a:pPr>
              <a:lnSpc>
                <a:spcPct val="91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a:solidFill>
                  <a:srgbClr val="0070C0"/>
                </a:solidFill>
                <a:latin typeface="Gill Sans MT" charset="0"/>
              </a:rPr>
              <a:t>Creating a Pseudo-distributed mode cluster</a:t>
            </a:r>
          </a:p>
        </p:txBody>
      </p:sp>
      <p:pic>
        <p:nvPicPr>
          <p:cNvPr id="49155" name="Picture 2"/>
          <p:cNvPicPr>
            <a:picLocks noChangeAspect="1" noChangeArrowheads="1"/>
          </p:cNvPicPr>
          <p:nvPr/>
        </p:nvPicPr>
        <p:blipFill>
          <a:blip r:embed="rId3"/>
          <a:srcRect/>
          <a:stretch>
            <a:fillRect/>
          </a:stretch>
        </p:blipFill>
        <p:spPr bwMode="auto">
          <a:xfrm>
            <a:off x="457200" y="1143000"/>
            <a:ext cx="7707313" cy="5257800"/>
          </a:xfrm>
          <a:prstGeom prst="rect">
            <a:avLst/>
          </a:prstGeom>
          <a:noFill/>
          <a:ln w="9360">
            <a:noFill/>
            <a:round/>
            <a:headEnd/>
            <a:tailEnd/>
          </a:ln>
        </p:spPr>
      </p:pic>
      <p:sp>
        <p:nvSpPr>
          <p:cNvPr id="49156" name="Rectangle 4"/>
          <p:cNvSpPr>
            <a:spLocks noChangeArrowheads="1"/>
          </p:cNvSpPr>
          <p:nvPr/>
        </p:nvSpPr>
        <p:spPr bwMode="auto">
          <a:xfrm>
            <a:off x="381000" y="609600"/>
            <a:ext cx="5410200" cy="815975"/>
          </a:xfrm>
          <a:prstGeom prst="rect">
            <a:avLst/>
          </a:prstGeom>
          <a:noFill/>
          <a:ln w="9525">
            <a:noFill/>
            <a:miter lim="800000"/>
            <a:headEnd/>
            <a:tailEnd/>
          </a:ln>
        </p:spPr>
        <p:txBody>
          <a:bodyPr>
            <a:spAutoFit/>
          </a:bodyPr>
          <a:lstStyle/>
          <a:p>
            <a:pPr hangingPunct="1">
              <a:lnSpc>
                <a:spcPct val="87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b="1">
                <a:latin typeface="Bookman Old Style" charset="0"/>
              </a:rPr>
              <a:t/>
            </a:r>
            <a:br>
              <a:rPr lang="en-US" b="1">
                <a:latin typeface="Bookman Old Style" charset="0"/>
              </a:rPr>
            </a:br>
            <a:r>
              <a:rPr lang="en-US" b="1">
                <a:latin typeface="Gill Sans MT" charset="0"/>
              </a:rPr>
              <a:t>Pseudo-distributed mode configuration</a:t>
            </a:r>
            <a:r>
              <a:rPr lang="en-US" b="1">
                <a:latin typeface="Bookman Old Style" charset="0"/>
              </a:rPr>
              <a:t/>
            </a:r>
            <a:br>
              <a:rPr lang="en-US" b="1">
                <a:latin typeface="Bookman Old Style" charset="0"/>
              </a:rPr>
            </a:br>
            <a:endParaRPr lang="en-US" b="1"/>
          </a:p>
        </p:txBody>
      </p:sp>
    </p:spTree>
    <p:extLst>
      <p:ext uri="{BB962C8B-B14F-4D97-AF65-F5344CB8AC3E}">
        <p14:creationId xmlns:p14="http://schemas.microsoft.com/office/powerpoint/2010/main" val="1194896102"/>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304800" y="152400"/>
            <a:ext cx="8385175" cy="762000"/>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
            </a:r>
            <a:br>
              <a:rPr lang="en-US" smtClean="0">
                <a:solidFill>
                  <a:srgbClr val="4E84C4"/>
                </a:solidFill>
                <a:latin typeface="Bookman Old Style" charset="0"/>
              </a:rPr>
            </a:br>
            <a:r>
              <a:rPr lang="en-US" sz="3200" smtClean="0">
                <a:solidFill>
                  <a:srgbClr val="4E84C4"/>
                </a:solidFill>
                <a:latin typeface="Gill Sans MT" charset="0"/>
              </a:rPr>
              <a:t>Executing a pseudo cluster</a:t>
            </a:r>
            <a:r>
              <a:rPr lang="en-US" smtClean="0">
                <a:solidFill>
                  <a:srgbClr val="4E84C4"/>
                </a:solidFill>
                <a:latin typeface="Bookman Old Style" charset="0"/>
              </a:rPr>
              <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50179" name="Rectangle 2"/>
          <p:cNvSpPr>
            <a:spLocks noChangeArrowheads="1"/>
          </p:cNvSpPr>
          <p:nvPr/>
        </p:nvSpPr>
        <p:spPr bwMode="auto">
          <a:xfrm>
            <a:off x="457200" y="914400"/>
            <a:ext cx="8153400" cy="5056188"/>
          </a:xfrm>
          <a:prstGeom prst="rect">
            <a:avLst/>
          </a:prstGeom>
          <a:noFill/>
          <a:ln w="9360">
            <a:noFill/>
            <a:round/>
            <a:headEnd/>
            <a:tailEnd/>
          </a:ln>
        </p:spPr>
        <p:txBody>
          <a:bodyPr lIns="90000" tIns="63143" rIns="90000" bIns="45000"/>
          <a:lstStyle/>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Format a new distributed-filesystem:</a:t>
            </a:r>
            <a:br>
              <a:rPr lang="en-US" sz="1600">
                <a:solidFill>
                  <a:srgbClr val="000000"/>
                </a:solidFill>
                <a:latin typeface="Gill Sans MT" charset="0"/>
              </a:rPr>
            </a:br>
            <a:r>
              <a:rPr lang="en-US" sz="1600" b="1">
                <a:solidFill>
                  <a:srgbClr val="000000"/>
                </a:solidFill>
                <a:latin typeface="Gill Sans MT" charset="0"/>
              </a:rPr>
              <a:t>$ bin/hadoop namenode -format </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Start the hadoop daemons:</a:t>
            </a:r>
            <a:br>
              <a:rPr lang="en-US" sz="1600">
                <a:solidFill>
                  <a:srgbClr val="000000"/>
                </a:solidFill>
                <a:latin typeface="Gill Sans MT" charset="0"/>
              </a:rPr>
            </a:br>
            <a:r>
              <a:rPr lang="en-US" sz="1600" b="1">
                <a:solidFill>
                  <a:srgbClr val="000000"/>
                </a:solidFill>
                <a:latin typeface="Gill Sans MT" charset="0"/>
              </a:rPr>
              <a:t>$ bin/start-all.sh </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Copy the input files into the distributed filesystem:</a:t>
            </a:r>
            <a:br>
              <a:rPr lang="en-US" sz="1600">
                <a:solidFill>
                  <a:srgbClr val="000000"/>
                </a:solidFill>
                <a:latin typeface="Gill Sans MT" charset="0"/>
              </a:rPr>
            </a:br>
            <a:r>
              <a:rPr lang="en-US" sz="1600" b="1">
                <a:solidFill>
                  <a:srgbClr val="000000"/>
                </a:solidFill>
                <a:latin typeface="Gill Sans MT" charset="0"/>
              </a:rPr>
              <a:t>$ bin/hadoop fs –copyFromLocal input1 input </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Run some of the examples provided:</a:t>
            </a:r>
            <a:br>
              <a:rPr lang="en-US" sz="1600">
                <a:solidFill>
                  <a:srgbClr val="000000"/>
                </a:solidFill>
                <a:latin typeface="Gill Sans MT" charset="0"/>
              </a:rPr>
            </a:br>
            <a:r>
              <a:rPr lang="en-US" sz="1600" b="1">
                <a:solidFill>
                  <a:srgbClr val="000000"/>
                </a:solidFill>
                <a:latin typeface="Gill Sans MT" charset="0"/>
              </a:rPr>
              <a:t>$ bin/hadoop jar hadoop-examples.jar wordcount input output</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Examine the output files:</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Copy the output files from the distributed filesystem to the local filesytem and examine them:</a:t>
            </a:r>
            <a:br>
              <a:rPr lang="en-US" sz="1600">
                <a:solidFill>
                  <a:srgbClr val="000000"/>
                </a:solidFill>
                <a:latin typeface="Gill Sans MT" charset="0"/>
              </a:rPr>
            </a:br>
            <a:r>
              <a:rPr lang="en-US" sz="1600" b="1">
                <a:solidFill>
                  <a:srgbClr val="000000"/>
                </a:solidFill>
                <a:latin typeface="Gill Sans MT" charset="0"/>
              </a:rPr>
              <a:t>$ bin/hadoop fs -copyToLocal output output </a:t>
            </a:r>
            <a:br>
              <a:rPr lang="en-US" sz="1600" b="1">
                <a:solidFill>
                  <a:srgbClr val="000000"/>
                </a:solidFill>
                <a:latin typeface="Gill Sans MT" charset="0"/>
              </a:rPr>
            </a:br>
            <a:r>
              <a:rPr lang="en-US" sz="1600" b="1">
                <a:solidFill>
                  <a:srgbClr val="000000"/>
                </a:solidFill>
                <a:latin typeface="Gill Sans MT" charset="0"/>
              </a:rPr>
              <a:t>$ cat output/part-00000 </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sz="1600">
                <a:solidFill>
                  <a:srgbClr val="000000"/>
                </a:solidFill>
                <a:latin typeface="Gill Sans MT" charset="0"/>
              </a:rPr>
              <a:t>When you're done, stop the daemons with:</a:t>
            </a:r>
            <a:br>
              <a:rPr lang="en-US" sz="1600">
                <a:solidFill>
                  <a:srgbClr val="000000"/>
                </a:solidFill>
                <a:latin typeface="Gill Sans MT" charset="0"/>
              </a:rPr>
            </a:br>
            <a:r>
              <a:rPr lang="en-US" sz="1600" b="1">
                <a:solidFill>
                  <a:srgbClr val="000000"/>
                </a:solidFill>
                <a:latin typeface="Gill Sans MT" charset="0"/>
              </a:rPr>
              <a:t>$ bin/stop-all.sh </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sz="1600" b="1">
              <a:solidFill>
                <a:srgbClr val="000000"/>
              </a:solidFill>
              <a:latin typeface="Gill Sans MT" charset="0"/>
            </a:endParaRPr>
          </a:p>
        </p:txBody>
      </p:sp>
    </p:spTree>
    <p:extLst>
      <p:ext uri="{BB962C8B-B14F-4D97-AF65-F5344CB8AC3E}">
        <p14:creationId xmlns:p14="http://schemas.microsoft.com/office/powerpoint/2010/main" val="461695619"/>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503238" y="303213"/>
            <a:ext cx="9070975" cy="611187"/>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Hadoop Web Interfaces</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51203" name="Rectangle 2"/>
          <p:cNvSpPr>
            <a:spLocks noChangeArrowheads="1"/>
          </p:cNvSpPr>
          <p:nvPr/>
        </p:nvSpPr>
        <p:spPr bwMode="auto">
          <a:xfrm>
            <a:off x="228600" y="954088"/>
            <a:ext cx="8686800" cy="4989512"/>
          </a:xfrm>
          <a:prstGeom prst="rect">
            <a:avLst/>
          </a:prstGeom>
          <a:noFill/>
          <a:ln w="9360">
            <a:noFill/>
            <a:round/>
            <a:headEnd/>
            <a:tailEnd/>
          </a:ln>
        </p:spPr>
        <p:txBody>
          <a:bodyPr lIns="90000" tIns="65412" rIns="90000" bIns="45000"/>
          <a:lstStyle/>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rPr>
              <a:t>Hadoop comes with several web interfaces which are by default (see conf/hadoop-default.xml) available at these locations:</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a:solidFill>
                <a:srgbClr val="000000"/>
              </a:solidFill>
              <a:latin typeface="Calibri" charset="0"/>
            </a:endParaRP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hlinkClick r:id="rId3"/>
              </a:rPr>
              <a:t>http://localhost:50030/</a:t>
            </a:r>
            <a:r>
              <a:rPr lang="en-US">
                <a:solidFill>
                  <a:srgbClr val="000000"/>
                </a:solidFill>
                <a:latin typeface="Calibri" charset="0"/>
              </a:rPr>
              <a:t> – web UI for MapReduce job tracker(s) </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hlinkClick r:id="rId4"/>
              </a:rPr>
              <a:t>http://localhost:50060/</a:t>
            </a:r>
            <a:r>
              <a:rPr lang="en-US">
                <a:solidFill>
                  <a:srgbClr val="000000"/>
                </a:solidFill>
                <a:latin typeface="Calibri" charset="0"/>
              </a:rPr>
              <a:t> – web UI for task tracker(s) </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hlinkClick r:id="rId5"/>
              </a:rPr>
              <a:t>http://localhost:50070/</a:t>
            </a:r>
            <a:r>
              <a:rPr lang="en-US">
                <a:solidFill>
                  <a:srgbClr val="000000"/>
                </a:solidFill>
                <a:latin typeface="Calibri" charset="0"/>
              </a:rPr>
              <a:t> – web UI for HDFS name node(s) </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a:solidFill>
                <a:srgbClr val="000000"/>
              </a:solidFill>
              <a:latin typeface="Calibri" charset="0"/>
            </a:endParaRP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r>
              <a:rPr lang="en-US">
                <a:solidFill>
                  <a:srgbClr val="000000"/>
                </a:solidFill>
                <a:latin typeface="Calibri" charset="0"/>
              </a:rPr>
              <a:t>These web interfaces provide concise information about what’s happening in your Hadoop cluster</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 pos="9029700" algn="l"/>
              </a:tabLst>
            </a:pPr>
            <a:endParaRPr lang="en-US">
              <a:solidFill>
                <a:srgbClr val="000000"/>
              </a:solidFill>
              <a:latin typeface="Calibri" charset="0"/>
            </a:endParaRPr>
          </a:p>
        </p:txBody>
      </p:sp>
    </p:spTree>
    <p:extLst>
      <p:ext uri="{BB962C8B-B14F-4D97-AF65-F5344CB8AC3E}">
        <p14:creationId xmlns:p14="http://schemas.microsoft.com/office/powerpoint/2010/main" val="1494615255"/>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503238" y="303213"/>
            <a:ext cx="9070975" cy="611187"/>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MapReduce Job Tracker web interface</a:t>
            </a:r>
            <a:br>
              <a:rPr lang="en-US" smtClean="0">
                <a:solidFill>
                  <a:srgbClr val="4E84C4"/>
                </a:solidFill>
                <a:latin typeface="Bookman Old Style" charset="0"/>
              </a:rPr>
            </a:br>
            <a:endParaRPr lang="en-US" smtClean="0">
              <a:solidFill>
                <a:srgbClr val="4E84C4"/>
              </a:solidFill>
              <a:latin typeface="Bookman Old Style" charset="0"/>
            </a:endParaRPr>
          </a:p>
        </p:txBody>
      </p:sp>
      <p:sp>
        <p:nvSpPr>
          <p:cNvPr id="52227" name="Rectangle 2"/>
          <p:cNvSpPr>
            <a:spLocks noChangeArrowheads="1"/>
          </p:cNvSpPr>
          <p:nvPr/>
        </p:nvSpPr>
        <p:spPr bwMode="auto">
          <a:xfrm>
            <a:off x="457200" y="954088"/>
            <a:ext cx="8458200" cy="4989512"/>
          </a:xfrm>
          <a:prstGeom prst="rect">
            <a:avLst/>
          </a:prstGeom>
          <a:noFill/>
          <a:ln w="9360">
            <a:noFill/>
            <a:round/>
            <a:headEnd/>
            <a:tailEnd/>
          </a:ln>
        </p:spPr>
        <p:txBody>
          <a:bodyPr lIns="90000" tIns="65412" rIns="90000" bIns="45000"/>
          <a:lstStyle/>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The job tracker web UI provides information about general job statistics of the Hadoop cluster, running/completed/failed jobs and a job history log file. It also gives access to the ”local machine’s” Hadoop log files (the machine on which the web UI is running on).</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Lst>
            </a:pPr>
            <a:endParaRPr lang="en-US">
              <a:solidFill>
                <a:srgbClr val="000000"/>
              </a:solidFill>
              <a:latin typeface="Calibri" charset="0"/>
            </a:endParaRP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By default, it’s available at </a:t>
            </a:r>
            <a:r>
              <a:rPr lang="en-US">
                <a:solidFill>
                  <a:srgbClr val="000000"/>
                </a:solidFill>
                <a:latin typeface="Calibri" charset="0"/>
                <a:hlinkClick r:id="rId3"/>
              </a:rPr>
              <a:t>http://localhost:50030/</a:t>
            </a:r>
            <a:r>
              <a:rPr lang="en-US">
                <a:solidFill>
                  <a:srgbClr val="000000"/>
                </a:solidFill>
                <a:latin typeface="Calibri" charset="0"/>
              </a:rPr>
              <a:t>.</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Lst>
            </a:pPr>
            <a:endParaRPr lang="en-US">
              <a:solidFill>
                <a:srgbClr val="000000"/>
              </a:solidFill>
              <a:latin typeface="Calibri" charset="0"/>
            </a:endParaRPr>
          </a:p>
        </p:txBody>
      </p:sp>
    </p:spTree>
    <p:extLst>
      <p:ext uri="{BB962C8B-B14F-4D97-AF65-F5344CB8AC3E}">
        <p14:creationId xmlns:p14="http://schemas.microsoft.com/office/powerpoint/2010/main" val="1262870969"/>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342900" y="228600"/>
            <a:ext cx="8440738" cy="593725"/>
          </a:xfrm>
          <a:prstGeom prst="rect">
            <a:avLst/>
          </a:prstGeom>
          <a:noFill/>
          <a:ln w="9360">
            <a:noFill/>
            <a:miter lim="800000"/>
            <a:headEnd/>
            <a:tailEnd/>
          </a:ln>
        </p:spPr>
        <p:txBody>
          <a:bodyPr lIns="90000" tIns="81287" rIns="90000" bIns="45000" anchor="ctr"/>
          <a:lstStyle/>
          <a:p>
            <a:pPr algn="ctr">
              <a:lnSpc>
                <a:spcPct val="91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70C0"/>
                </a:solidFill>
                <a:latin typeface="Gill Sans MT" charset="0"/>
              </a:rPr>
              <a:t>Introduction to Big Data and </a:t>
            </a:r>
            <a:r>
              <a:rPr lang="en-US" sz="3200" dirty="0" err="1">
                <a:solidFill>
                  <a:srgbClr val="0070C0"/>
                </a:solidFill>
                <a:latin typeface="Gill Sans MT" charset="0"/>
              </a:rPr>
              <a:t>Hadoop</a:t>
            </a:r>
            <a:endParaRPr lang="en-US" sz="3200" dirty="0">
              <a:solidFill>
                <a:srgbClr val="0070C0"/>
              </a:solidFill>
              <a:latin typeface="Gill Sans MT" charset="0"/>
            </a:endParaRPr>
          </a:p>
        </p:txBody>
      </p:sp>
      <p:sp>
        <p:nvSpPr>
          <p:cNvPr id="8195" name="Rectangle 2"/>
          <p:cNvSpPr>
            <a:spLocks noChangeArrowheads="1"/>
          </p:cNvSpPr>
          <p:nvPr/>
        </p:nvSpPr>
        <p:spPr bwMode="auto">
          <a:xfrm>
            <a:off x="310541" y="822324"/>
            <a:ext cx="7924800" cy="5654675"/>
          </a:xfrm>
          <a:prstGeom prst="rect">
            <a:avLst/>
          </a:prstGeom>
          <a:noFill/>
          <a:ln w="9525">
            <a:noFill/>
            <a:round/>
            <a:headEnd/>
            <a:tailEnd/>
          </a:ln>
        </p:spPr>
        <p:txBody>
          <a:bodyPr lIns="90000" tIns="65412" rIns="90000" bIns="45000"/>
          <a:lstStyle/>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IN"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IN" sz="1600" dirty="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smtClean="0">
                <a:latin typeface="Arial" pitchFamily="34" charset="0"/>
                <a:cs typeface="Arial" pitchFamily="34" charset="0"/>
              </a:rPr>
              <a:t>The</a:t>
            </a:r>
            <a:r>
              <a:rPr lang="en-IN" sz="1600" dirty="0">
                <a:latin typeface="Arial" pitchFamily="34" charset="0"/>
                <a:cs typeface="Arial" pitchFamily="34" charset="0"/>
              </a:rPr>
              <a:t> </a:t>
            </a:r>
            <a:r>
              <a:rPr lang="en-IN" sz="1600" dirty="0" smtClean="0">
                <a:latin typeface="Arial" pitchFamily="34" charset="0"/>
                <a:cs typeface="Arial" pitchFamily="34" charset="0"/>
              </a:rPr>
              <a:t>underlying Technology was </a:t>
            </a:r>
            <a:r>
              <a:rPr lang="en-IN" sz="1600" dirty="0">
                <a:latin typeface="Arial" pitchFamily="34" charset="0"/>
                <a:cs typeface="Arial" pitchFamily="34" charset="0"/>
              </a:rPr>
              <a:t>invented by Google </a:t>
            </a:r>
            <a:r>
              <a:rPr lang="en-IN" sz="1600" dirty="0" smtClean="0">
                <a:latin typeface="Arial" pitchFamily="34" charset="0"/>
                <a:cs typeface="Arial" pitchFamily="34" charset="0"/>
              </a:rPr>
              <a:t>and developed by </a:t>
            </a:r>
            <a:r>
              <a:rPr lang="en-IN" sz="1600" dirty="0">
                <a:latin typeface="Arial" pitchFamily="34" charset="0"/>
                <a:cs typeface="Arial" pitchFamily="34" charset="0"/>
              </a:rPr>
              <a:t>Doug </a:t>
            </a:r>
            <a:r>
              <a:rPr lang="en-IN" sz="1600" dirty="0" smtClean="0">
                <a:latin typeface="Arial" pitchFamily="34" charset="0"/>
                <a:cs typeface="Arial" pitchFamily="34" charset="0"/>
              </a:rPr>
              <a:t>Cutting</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IN"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err="1" smtClean="0">
                <a:latin typeface="Arial" pitchFamily="34" charset="0"/>
                <a:cs typeface="Arial" pitchFamily="34" charset="0"/>
              </a:rPr>
              <a:t>Hadoop</a:t>
            </a:r>
            <a:r>
              <a:rPr lang="en-IN" sz="1600" dirty="0" smtClean="0">
                <a:latin typeface="Arial" pitchFamily="34" charset="0"/>
                <a:cs typeface="Arial" pitchFamily="34" charset="0"/>
              </a:rPr>
              <a:t> </a:t>
            </a:r>
            <a:r>
              <a:rPr lang="en-IN" sz="1600" dirty="0">
                <a:latin typeface="Arial" pitchFamily="34" charset="0"/>
                <a:cs typeface="Arial" pitchFamily="34" charset="0"/>
              </a:rPr>
              <a:t>is designed to efficiently process large volumes of information by connecting many commodity computers together to work in parallel</a:t>
            </a:r>
            <a:r>
              <a:rPr lang="en-IN" sz="1600" dirty="0" smtClean="0">
                <a:latin typeface="Arial" pitchFamily="34" charset="0"/>
                <a:cs typeface="Arial" pitchFamily="34" charset="0"/>
              </a:rPr>
              <a:t>.</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IN" sz="1600" dirty="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smtClean="0">
                <a:latin typeface="Arial" pitchFamily="34" charset="0"/>
                <a:cs typeface="Arial" pitchFamily="34" charset="0"/>
              </a:rPr>
              <a:t> </a:t>
            </a:r>
            <a:r>
              <a:rPr lang="en-US" sz="1600" dirty="0" smtClean="0">
                <a:latin typeface="Arial" pitchFamily="34" charset="0"/>
                <a:cs typeface="Arial" pitchFamily="34" charset="0"/>
              </a:rPr>
              <a:t>Big data is a term applied to data sets whose size is beyond the ability of commonly used software tools to capture, manage, and process the data within a tolerable elapsed time. Big data sizes are a constantly moving target currently ranging from a few dozen terabytes to many petabytes of data in a single data set.</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sz="1600" dirty="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sz="1600" dirty="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latin typeface="Arial" pitchFamily="34" charset="0"/>
                <a:cs typeface="Arial" pitchFamily="34" charset="0"/>
              </a:rPr>
              <a:t>Examples</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latin typeface="Arial" pitchFamily="34" charset="0"/>
                <a:cs typeface="Arial" pitchFamily="34" charset="0"/>
              </a:rPr>
              <a:t>web logs</a:t>
            </a:r>
            <a:r>
              <a:rPr lang="en-US" sz="1600" dirty="0">
                <a:latin typeface="Arial" pitchFamily="34" charset="0"/>
                <a:cs typeface="Arial" pitchFamily="34" charset="0"/>
              </a:rPr>
              <a:t>,</a:t>
            </a:r>
            <a:endParaRPr lang="en-US"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latin typeface="Arial" pitchFamily="34" charset="0"/>
                <a:cs typeface="Arial" pitchFamily="34" charset="0"/>
              </a:rPr>
              <a:t>sensor networks,</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latin typeface="Arial" pitchFamily="34" charset="0"/>
                <a:cs typeface="Arial" pitchFamily="34" charset="0"/>
              </a:rPr>
              <a:t>social networks</a:t>
            </a:r>
            <a:r>
              <a:rPr lang="en-US" sz="1600" dirty="0">
                <a:latin typeface="Arial" pitchFamily="34" charset="0"/>
                <a:cs typeface="Arial" pitchFamily="34" charset="0"/>
              </a:rPr>
              <a:t>,</a:t>
            </a:r>
            <a:endParaRPr lang="en-US"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latin typeface="Arial" pitchFamily="34" charset="0"/>
                <a:cs typeface="Arial" pitchFamily="34" charset="0"/>
              </a:rPr>
              <a:t>Internet </a:t>
            </a:r>
            <a:r>
              <a:rPr lang="en-US" sz="1600" dirty="0">
                <a:latin typeface="Arial" pitchFamily="34" charset="0"/>
                <a:cs typeface="Arial" pitchFamily="34" charset="0"/>
              </a:rPr>
              <a:t>search </a:t>
            </a:r>
            <a:r>
              <a:rPr lang="en-US" sz="1600" dirty="0" smtClean="0">
                <a:latin typeface="Arial" pitchFamily="34" charset="0"/>
                <a:cs typeface="Arial" pitchFamily="34" charset="0"/>
              </a:rPr>
              <a:t>indexing</a:t>
            </a:r>
            <a:r>
              <a:rPr lang="en-US" sz="1600" dirty="0">
                <a:latin typeface="Arial" pitchFamily="34" charset="0"/>
                <a:cs typeface="Arial" pitchFamily="34" charset="0"/>
              </a:rPr>
              <a:t>,</a:t>
            </a:r>
            <a:endParaRPr lang="en-US"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latin typeface="Arial" pitchFamily="34" charset="0"/>
                <a:cs typeface="Arial" pitchFamily="34" charset="0"/>
              </a:rPr>
              <a:t>call </a:t>
            </a:r>
            <a:r>
              <a:rPr lang="en-US" sz="1600" dirty="0">
                <a:latin typeface="Arial" pitchFamily="34" charset="0"/>
                <a:cs typeface="Arial" pitchFamily="34" charset="0"/>
              </a:rPr>
              <a:t>detail </a:t>
            </a:r>
            <a:r>
              <a:rPr lang="en-US" sz="1600" dirty="0" smtClean="0">
                <a:latin typeface="Arial" pitchFamily="34" charset="0"/>
                <a:cs typeface="Arial" pitchFamily="34" charset="0"/>
              </a:rPr>
              <a:t>records</a:t>
            </a:r>
            <a:r>
              <a:rPr lang="en-US" sz="1600" dirty="0">
                <a:latin typeface="Arial" pitchFamily="34" charset="0"/>
                <a:cs typeface="Arial" pitchFamily="34" charset="0"/>
              </a:rPr>
              <a:t>,</a:t>
            </a:r>
            <a:endParaRPr lang="en-US" sz="1600" dirty="0" smtClean="0">
              <a:latin typeface="Arial" pitchFamily="34" charset="0"/>
              <a:cs typeface="Arial"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dirty="0">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dirty="0">
              <a:latin typeface="Gill Sans MT" charset="0"/>
            </a:endParaRPr>
          </a:p>
        </p:txBody>
      </p:sp>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130880737"/>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503238" y="0"/>
            <a:ext cx="9070975" cy="1258888"/>
          </a:xfrm>
        </p:spPr>
        <p:txBody>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mtClean="0">
                <a:solidFill>
                  <a:srgbClr val="4E84C4"/>
                </a:solidFill>
                <a:latin typeface="Bookman Old Style" charset="0"/>
              </a:rPr>
              <a:t>Task Tracker web interface</a:t>
            </a:r>
          </a:p>
        </p:txBody>
      </p:sp>
      <p:sp>
        <p:nvSpPr>
          <p:cNvPr id="53251" name="Rectangle 2"/>
          <p:cNvSpPr>
            <a:spLocks noChangeArrowheads="1"/>
          </p:cNvSpPr>
          <p:nvPr/>
        </p:nvSpPr>
        <p:spPr bwMode="auto">
          <a:xfrm>
            <a:off x="457200" y="954088"/>
            <a:ext cx="8385175" cy="4989512"/>
          </a:xfrm>
          <a:prstGeom prst="rect">
            <a:avLst/>
          </a:prstGeom>
          <a:noFill/>
          <a:ln w="9360">
            <a:noFill/>
            <a:round/>
            <a:headEnd/>
            <a:tailEnd/>
          </a:ln>
        </p:spPr>
        <p:txBody>
          <a:bodyPr lIns="90000" tIns="65412" rIns="90000" bIns="45000"/>
          <a:lstStyle/>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The task tracker web UI shows you running and non-running tasks. It also gives access to the ”local machine’s” Hadoop log files.</a:t>
            </a:r>
          </a:p>
          <a:p>
            <a:pPr marL="342900" indent="-339725" hangingPunct="1">
              <a:lnSpc>
                <a:spcPct val="91000"/>
              </a:lnSpc>
              <a:spcBef>
                <a:spcPts val="638"/>
              </a:spcBef>
              <a:spcAft>
                <a:spcPts val="1425"/>
              </a:spcAft>
              <a:buSzPct val="45000"/>
              <a:buFont typeface="Arial" charset="0"/>
              <a:buChar char="•"/>
              <a:tabLst>
                <a:tab pos="1066800" algn="l"/>
                <a:tab pos="1790700" algn="l"/>
                <a:tab pos="2514600" algn="l"/>
                <a:tab pos="3236913" algn="l"/>
                <a:tab pos="3960813" algn="l"/>
                <a:tab pos="4686300" algn="l"/>
                <a:tab pos="5410200" algn="l"/>
                <a:tab pos="6134100" algn="l"/>
                <a:tab pos="6858000" algn="l"/>
                <a:tab pos="7580313" algn="l"/>
                <a:tab pos="8304213" algn="l"/>
              </a:tabLst>
            </a:pPr>
            <a:r>
              <a:rPr lang="en-US">
                <a:solidFill>
                  <a:srgbClr val="000000"/>
                </a:solidFill>
                <a:latin typeface="Calibri" charset="0"/>
              </a:rPr>
              <a:t>By default, it’s available at </a:t>
            </a:r>
            <a:r>
              <a:rPr lang="en-US">
                <a:solidFill>
                  <a:srgbClr val="000000"/>
                </a:solidFill>
                <a:latin typeface="Calibri" charset="0"/>
                <a:hlinkClick r:id="rId3"/>
              </a:rPr>
              <a:t>http://localhost:50060/</a:t>
            </a:r>
            <a:r>
              <a:rPr lang="en-US">
                <a:solidFill>
                  <a:srgbClr val="000000"/>
                </a:solidFill>
                <a:latin typeface="Calibri" charset="0"/>
              </a:rPr>
              <a:t>.</a:t>
            </a:r>
          </a:p>
          <a:p>
            <a:pPr marL="342900" indent="-339725" hangingPunct="1">
              <a:lnSpc>
                <a:spcPct val="91000"/>
              </a:lnSpc>
              <a:spcBef>
                <a:spcPts val="638"/>
              </a:spcBef>
              <a:spcAft>
                <a:spcPts val="1425"/>
              </a:spcAft>
              <a:buClrTx/>
              <a:buSzTx/>
              <a:buFontTx/>
              <a:buNone/>
              <a:tabLst>
                <a:tab pos="1066800" algn="l"/>
                <a:tab pos="1790700" algn="l"/>
                <a:tab pos="2514600" algn="l"/>
                <a:tab pos="3236913" algn="l"/>
                <a:tab pos="3960813" algn="l"/>
                <a:tab pos="4686300" algn="l"/>
                <a:tab pos="5410200" algn="l"/>
                <a:tab pos="6134100" algn="l"/>
                <a:tab pos="6858000" algn="l"/>
                <a:tab pos="7580313" algn="l"/>
                <a:tab pos="8304213" algn="l"/>
              </a:tabLst>
            </a:pPr>
            <a:endParaRPr lang="en-US">
              <a:solidFill>
                <a:srgbClr val="000000"/>
              </a:solidFill>
              <a:latin typeface="Calibri" charset="0"/>
            </a:endParaRPr>
          </a:p>
        </p:txBody>
      </p:sp>
    </p:spTree>
    <p:extLst>
      <p:ext uri="{BB962C8B-B14F-4D97-AF65-F5344CB8AC3E}">
        <p14:creationId xmlns:p14="http://schemas.microsoft.com/office/powerpoint/2010/main" val="3032450915"/>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304800" y="304800"/>
            <a:ext cx="8412162" cy="541337"/>
          </a:xfrm>
        </p:spPr>
        <p:txBody>
          <a:bodyPr>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sz="3200" kern="1200" dirty="0" err="1" smtClean="0">
                <a:solidFill>
                  <a:srgbClr val="0070C0"/>
                </a:solidFill>
                <a:latin typeface="Gill Sans MT" charset="0"/>
                <a:ea typeface="+mn-ea"/>
                <a:cs typeface="DejaVu Sans" charset="0"/>
              </a:rPr>
              <a:t>MapReduce</a:t>
            </a:r>
            <a:r>
              <a:rPr lang="en-US" sz="3200" kern="1200" dirty="0" smtClean="0">
                <a:solidFill>
                  <a:srgbClr val="0070C0"/>
                </a:solidFill>
                <a:latin typeface="Gill Sans MT" charset="0"/>
                <a:ea typeface="+mn-ea"/>
                <a:cs typeface="DejaVu Sans" charset="0"/>
              </a:rPr>
              <a:t> co-located with HDFS</a:t>
            </a:r>
          </a:p>
        </p:txBody>
      </p:sp>
      <p:sp>
        <p:nvSpPr>
          <p:cNvPr id="28675" name="Rectangle 2"/>
          <p:cNvSpPr>
            <a:spLocks noChangeArrowheads="1"/>
          </p:cNvSpPr>
          <p:nvPr/>
        </p:nvSpPr>
        <p:spPr bwMode="auto">
          <a:xfrm>
            <a:off x="1192213" y="3665538"/>
            <a:ext cx="1366837" cy="2146300"/>
          </a:xfrm>
          <a:prstGeom prst="rect">
            <a:avLst/>
          </a:prstGeom>
          <a:solidFill>
            <a:srgbClr val="FFFF99"/>
          </a:solidFill>
          <a:ln w="11520" cap="rnd">
            <a:solidFill>
              <a:srgbClr val="994733"/>
            </a:solidFill>
            <a:prstDash val="dash"/>
            <a:miter lim="800000"/>
            <a:headEnd/>
            <a:tailEnd/>
          </a:ln>
        </p:spPr>
        <p:txBody>
          <a:bodyPr lIns="90000" tIns="65412" rIns="90000" bIns="45000"/>
          <a:lstStyle/>
          <a:p>
            <a:pPr algn="ctr" hangingPunct="1">
              <a:lnSpc>
                <a:spcPct val="91000"/>
              </a:lnSpc>
              <a:tabLst>
                <a:tab pos="723900" algn="l"/>
              </a:tabLst>
            </a:pPr>
            <a:r>
              <a:rPr lang="en-US">
                <a:solidFill>
                  <a:srgbClr val="000000"/>
                </a:solidFill>
                <a:latin typeface="Gill Sans MT" charset="0"/>
              </a:rPr>
              <a:t>Slave node</a:t>
            </a:r>
          </a:p>
          <a:p>
            <a:pPr algn="ctr" hangingPunct="1">
              <a:lnSpc>
                <a:spcPct val="91000"/>
              </a:lnSpc>
              <a:tabLst>
                <a:tab pos="723900" algn="l"/>
              </a:tabLst>
            </a:pPr>
            <a:r>
              <a:rPr lang="en-US">
                <a:solidFill>
                  <a:srgbClr val="000000"/>
                </a:solidFill>
                <a:latin typeface="Gill Sans MT" charset="0"/>
              </a:rPr>
              <a:t>A</a:t>
            </a: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p:txBody>
      </p:sp>
      <p:sp>
        <p:nvSpPr>
          <p:cNvPr id="28676" name="Oval 3"/>
          <p:cNvSpPr>
            <a:spLocks noChangeArrowheads="1"/>
          </p:cNvSpPr>
          <p:nvPr/>
        </p:nvSpPr>
        <p:spPr bwMode="auto">
          <a:xfrm>
            <a:off x="457200" y="1701800"/>
            <a:ext cx="1638300" cy="1058863"/>
          </a:xfrm>
          <a:prstGeom prst="ellipse">
            <a:avLst/>
          </a:prstGeom>
          <a:solidFill>
            <a:srgbClr val="C0C0C0"/>
          </a:solidFill>
          <a:ln w="11520" cap="rnd">
            <a:solidFill>
              <a:srgbClr val="994733"/>
            </a:solidFill>
            <a:prstDash val="dash"/>
            <a:round/>
            <a:headEnd/>
            <a:tailEnd/>
          </a:ln>
        </p:spPr>
        <p:txBody>
          <a:bodyPr lIns="90000" tIns="48024" rIns="90000" bIns="45000"/>
          <a:lstStyle/>
          <a:p>
            <a:pPr algn="ctr" hangingPunct="1">
              <a:lnSpc>
                <a:spcPct val="98000"/>
              </a:lnSpc>
              <a:tabLst>
                <a:tab pos="723900" algn="l"/>
                <a:tab pos="1447800" algn="l"/>
              </a:tabLst>
            </a:pPr>
            <a:r>
              <a:rPr lang="en-US" sz="1200">
                <a:solidFill>
                  <a:srgbClr val="000000"/>
                </a:solidFill>
                <a:latin typeface="Georgia" pitchFamily="16" charset="0"/>
              </a:rPr>
              <a:t>Client submits MapReduce job</a:t>
            </a:r>
          </a:p>
        </p:txBody>
      </p:sp>
      <p:cxnSp>
        <p:nvCxnSpPr>
          <p:cNvPr id="28677" name="AutoShape 4"/>
          <p:cNvCxnSpPr>
            <a:cxnSpLocks noChangeShapeType="1"/>
          </p:cNvCxnSpPr>
          <p:nvPr/>
        </p:nvCxnSpPr>
        <p:spPr bwMode="auto">
          <a:xfrm flipV="1">
            <a:off x="1993900" y="2003425"/>
            <a:ext cx="1612900" cy="36513"/>
          </a:xfrm>
          <a:prstGeom prst="bentConnector3">
            <a:avLst>
              <a:gd name="adj1" fmla="val 50000"/>
            </a:avLst>
          </a:prstGeom>
          <a:noFill/>
          <a:ln w="9360">
            <a:solidFill>
              <a:srgbClr val="BBE0E3"/>
            </a:solidFill>
            <a:round/>
            <a:headEnd/>
            <a:tailEnd type="triangle" w="med" len="med"/>
          </a:ln>
        </p:spPr>
      </p:cxnSp>
      <p:sp>
        <p:nvSpPr>
          <p:cNvPr id="28678" name="AutoShape 5"/>
          <p:cNvSpPr>
            <a:spLocks noChangeArrowheads="1"/>
          </p:cNvSpPr>
          <p:nvPr/>
        </p:nvSpPr>
        <p:spPr bwMode="auto">
          <a:xfrm>
            <a:off x="4024313" y="1457325"/>
            <a:ext cx="2278062" cy="1285875"/>
          </a:xfrm>
          <a:prstGeom prst="roundRect">
            <a:avLst>
              <a:gd name="adj" fmla="val 16667"/>
            </a:avLst>
          </a:prstGeom>
          <a:solidFill>
            <a:srgbClr val="CCFFCC"/>
          </a:solidFill>
          <a:ln w="11520" cap="rnd">
            <a:solidFill>
              <a:srgbClr val="994733"/>
            </a:solidFill>
            <a:prstDash val="dash"/>
            <a:round/>
            <a:headEnd/>
            <a:tailEnd/>
          </a:ln>
        </p:spPr>
        <p:txBody>
          <a:bodyPr lIns="90000" tIns="87335" rIns="90000" bIns="45000"/>
          <a:lstStyle/>
          <a:p>
            <a:pPr algn="ctr" hangingPunct="1">
              <a:lnSpc>
                <a:spcPct val="86000"/>
              </a:lnSpc>
              <a:tabLst>
                <a:tab pos="723900" algn="l"/>
                <a:tab pos="1447800" algn="l"/>
                <a:tab pos="2171700" algn="l"/>
              </a:tabLst>
            </a:pPr>
            <a:endParaRPr lang="en-US" sz="2400">
              <a:solidFill>
                <a:srgbClr val="000000"/>
              </a:solidFill>
              <a:latin typeface="Times New Roman" pitchFamily="16" charset="0"/>
            </a:endParaRPr>
          </a:p>
          <a:p>
            <a:pPr algn="ctr" hangingPunct="1">
              <a:lnSpc>
                <a:spcPct val="86000"/>
              </a:lnSpc>
              <a:tabLst>
                <a:tab pos="723900" algn="l"/>
                <a:tab pos="1447800" algn="l"/>
                <a:tab pos="2171700" algn="l"/>
              </a:tabLst>
            </a:pPr>
            <a:endParaRPr lang="en-US" sz="2400">
              <a:solidFill>
                <a:srgbClr val="000000"/>
              </a:solidFill>
              <a:latin typeface="Times New Roman" pitchFamily="16" charset="0"/>
            </a:endParaRPr>
          </a:p>
          <a:p>
            <a:pPr algn="ctr" hangingPunct="1">
              <a:lnSpc>
                <a:spcPct val="86000"/>
              </a:lnSpc>
              <a:tabLst>
                <a:tab pos="723900" algn="l"/>
                <a:tab pos="1447800" algn="l"/>
                <a:tab pos="2171700" algn="l"/>
              </a:tabLst>
            </a:pPr>
            <a:endParaRPr lang="en-US" sz="2400">
              <a:solidFill>
                <a:srgbClr val="000000"/>
              </a:solidFill>
              <a:latin typeface="Times New Roman" pitchFamily="16" charset="0"/>
            </a:endParaRPr>
          </a:p>
          <a:p>
            <a:pPr algn="ctr" hangingPunct="1">
              <a:lnSpc>
                <a:spcPct val="86000"/>
              </a:lnSpc>
              <a:tabLst>
                <a:tab pos="723900" algn="l"/>
                <a:tab pos="1447800" algn="l"/>
                <a:tab pos="2171700" algn="l"/>
              </a:tabLst>
            </a:pPr>
            <a:endParaRPr lang="en-US" sz="2400">
              <a:solidFill>
                <a:srgbClr val="000000"/>
              </a:solidFill>
              <a:latin typeface="Times New Roman" pitchFamily="16" charset="0"/>
            </a:endParaRPr>
          </a:p>
        </p:txBody>
      </p:sp>
      <p:sp>
        <p:nvSpPr>
          <p:cNvPr id="28679" name="Rectangle 6"/>
          <p:cNvSpPr>
            <a:spLocks noChangeArrowheads="1"/>
          </p:cNvSpPr>
          <p:nvPr/>
        </p:nvSpPr>
        <p:spPr bwMode="auto">
          <a:xfrm>
            <a:off x="4379913" y="1573213"/>
            <a:ext cx="1400175" cy="441325"/>
          </a:xfrm>
          <a:prstGeom prst="rect">
            <a:avLst/>
          </a:prstGeom>
          <a:solidFill>
            <a:srgbClr val="000000"/>
          </a:solidFill>
          <a:ln w="11520" cap="rnd">
            <a:solidFill>
              <a:srgbClr val="994733"/>
            </a:solidFill>
            <a:prstDash val="dash"/>
            <a:miter lim="800000"/>
            <a:headEnd/>
            <a:tailEnd/>
          </a:ln>
        </p:spPr>
        <p:txBody>
          <a:bodyPr lIns="90000" tIns="65412" rIns="90000" bIns="45000"/>
          <a:lstStyle/>
          <a:p>
            <a:pPr algn="ctr" hangingPunct="1">
              <a:lnSpc>
                <a:spcPct val="91000"/>
              </a:lnSpc>
              <a:tabLst>
                <a:tab pos="723900" algn="l"/>
              </a:tabLst>
            </a:pPr>
            <a:r>
              <a:rPr lang="en-US">
                <a:solidFill>
                  <a:srgbClr val="D9D9D9"/>
                </a:solidFill>
                <a:latin typeface="Gill Sans MT" charset="0"/>
              </a:rPr>
              <a:t>JobTracker</a:t>
            </a:r>
          </a:p>
        </p:txBody>
      </p:sp>
      <p:sp>
        <p:nvSpPr>
          <p:cNvPr id="28680" name="Rectangle 7"/>
          <p:cNvSpPr>
            <a:spLocks noChangeArrowheads="1"/>
          </p:cNvSpPr>
          <p:nvPr/>
        </p:nvSpPr>
        <p:spPr bwMode="auto">
          <a:xfrm>
            <a:off x="1276350" y="4445000"/>
            <a:ext cx="1182688" cy="441325"/>
          </a:xfrm>
          <a:prstGeom prst="rect">
            <a:avLst/>
          </a:prstGeom>
          <a:solidFill>
            <a:srgbClr val="FF9900"/>
          </a:solidFill>
          <a:ln w="11520" cap="rnd">
            <a:solidFill>
              <a:srgbClr val="994733"/>
            </a:solidFill>
            <a:prstDash val="dash"/>
            <a:miter lim="800000"/>
            <a:headEnd/>
            <a:tailEnd/>
          </a:ln>
        </p:spPr>
        <p:txBody>
          <a:bodyPr lIns="90000" tIns="60876" rIns="90000" bIns="45000"/>
          <a:lstStyle/>
          <a:p>
            <a:pPr algn="ctr" hangingPunct="1">
              <a:lnSpc>
                <a:spcPct val="91000"/>
              </a:lnSpc>
              <a:tabLst>
                <a:tab pos="723900" algn="l"/>
              </a:tabLst>
            </a:pPr>
            <a:r>
              <a:rPr lang="en-US" sz="1400">
                <a:solidFill>
                  <a:srgbClr val="000000"/>
                </a:solidFill>
                <a:latin typeface="Gill Sans MT" charset="0"/>
              </a:rPr>
              <a:t>TaskTracker</a:t>
            </a:r>
          </a:p>
        </p:txBody>
      </p:sp>
      <p:sp>
        <p:nvSpPr>
          <p:cNvPr id="28681" name="Rectangle 8"/>
          <p:cNvSpPr>
            <a:spLocks noChangeArrowheads="1"/>
          </p:cNvSpPr>
          <p:nvPr/>
        </p:nvSpPr>
        <p:spPr bwMode="auto">
          <a:xfrm>
            <a:off x="3719513" y="3595688"/>
            <a:ext cx="1366837" cy="2216150"/>
          </a:xfrm>
          <a:prstGeom prst="rect">
            <a:avLst/>
          </a:prstGeom>
          <a:solidFill>
            <a:srgbClr val="FFFF99"/>
          </a:solidFill>
          <a:ln w="11520" cap="rnd">
            <a:solidFill>
              <a:srgbClr val="994733"/>
            </a:solidFill>
            <a:prstDash val="dash"/>
            <a:miter lim="800000"/>
            <a:headEnd/>
            <a:tailEnd/>
          </a:ln>
        </p:spPr>
        <p:txBody>
          <a:bodyPr lIns="90000" tIns="65412" rIns="90000" bIns="45000"/>
          <a:lstStyle/>
          <a:p>
            <a:pPr algn="ctr" hangingPunct="1">
              <a:lnSpc>
                <a:spcPct val="91000"/>
              </a:lnSpc>
              <a:tabLst>
                <a:tab pos="723900" algn="l"/>
              </a:tabLst>
            </a:pPr>
            <a:r>
              <a:rPr lang="en-US">
                <a:solidFill>
                  <a:srgbClr val="000000"/>
                </a:solidFill>
                <a:latin typeface="Gill Sans MT" charset="0"/>
              </a:rPr>
              <a:t>Slave node B</a:t>
            </a: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p:txBody>
      </p:sp>
      <p:sp>
        <p:nvSpPr>
          <p:cNvPr id="28682" name="Rectangle 9"/>
          <p:cNvSpPr>
            <a:spLocks noChangeArrowheads="1"/>
          </p:cNvSpPr>
          <p:nvPr/>
        </p:nvSpPr>
        <p:spPr bwMode="auto">
          <a:xfrm>
            <a:off x="6462713" y="3665538"/>
            <a:ext cx="1366837" cy="2146300"/>
          </a:xfrm>
          <a:prstGeom prst="rect">
            <a:avLst/>
          </a:prstGeom>
          <a:solidFill>
            <a:srgbClr val="FFFF99"/>
          </a:solidFill>
          <a:ln w="11520" cap="rnd">
            <a:solidFill>
              <a:srgbClr val="994733"/>
            </a:solidFill>
            <a:prstDash val="dash"/>
            <a:miter lim="800000"/>
            <a:headEnd/>
            <a:tailEnd/>
          </a:ln>
        </p:spPr>
        <p:txBody>
          <a:bodyPr lIns="90000" tIns="65412" rIns="90000" bIns="45000"/>
          <a:lstStyle/>
          <a:p>
            <a:pPr algn="ctr" hangingPunct="1">
              <a:lnSpc>
                <a:spcPct val="91000"/>
              </a:lnSpc>
              <a:tabLst>
                <a:tab pos="723900" algn="l"/>
              </a:tabLst>
            </a:pPr>
            <a:r>
              <a:rPr lang="en-US">
                <a:solidFill>
                  <a:srgbClr val="000000"/>
                </a:solidFill>
                <a:latin typeface="Gill Sans MT" charset="0"/>
              </a:rPr>
              <a:t>Slave node</a:t>
            </a:r>
          </a:p>
          <a:p>
            <a:pPr algn="ctr" hangingPunct="1">
              <a:lnSpc>
                <a:spcPct val="91000"/>
              </a:lnSpc>
              <a:tabLst>
                <a:tab pos="723900" algn="l"/>
              </a:tabLst>
            </a:pPr>
            <a:r>
              <a:rPr lang="en-US">
                <a:solidFill>
                  <a:srgbClr val="000000"/>
                </a:solidFill>
                <a:latin typeface="Gill Sans MT" charset="0"/>
              </a:rPr>
              <a:t>C</a:t>
            </a: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a:p>
            <a:pPr algn="ctr" hangingPunct="1">
              <a:lnSpc>
                <a:spcPct val="91000"/>
              </a:lnSpc>
              <a:tabLst>
                <a:tab pos="723900" algn="l"/>
              </a:tabLst>
            </a:pPr>
            <a:endParaRPr lang="en-US">
              <a:solidFill>
                <a:srgbClr val="000000"/>
              </a:solidFill>
              <a:latin typeface="Gill Sans MT" charset="0"/>
            </a:endParaRPr>
          </a:p>
        </p:txBody>
      </p:sp>
      <p:sp>
        <p:nvSpPr>
          <p:cNvPr id="28683" name="Rectangle 10"/>
          <p:cNvSpPr>
            <a:spLocks noChangeArrowheads="1"/>
          </p:cNvSpPr>
          <p:nvPr/>
        </p:nvSpPr>
        <p:spPr bwMode="auto">
          <a:xfrm>
            <a:off x="3816350" y="4611688"/>
            <a:ext cx="1181100" cy="441325"/>
          </a:xfrm>
          <a:prstGeom prst="rect">
            <a:avLst/>
          </a:prstGeom>
          <a:solidFill>
            <a:srgbClr val="FF9900"/>
          </a:solidFill>
          <a:ln w="11520" cap="rnd">
            <a:solidFill>
              <a:srgbClr val="994733"/>
            </a:solidFill>
            <a:prstDash val="dash"/>
            <a:miter lim="800000"/>
            <a:headEnd/>
            <a:tailEnd/>
          </a:ln>
        </p:spPr>
        <p:txBody>
          <a:bodyPr lIns="90000" tIns="60876" rIns="90000" bIns="45000"/>
          <a:lstStyle/>
          <a:p>
            <a:pPr algn="ctr" hangingPunct="1">
              <a:lnSpc>
                <a:spcPct val="91000"/>
              </a:lnSpc>
              <a:tabLst>
                <a:tab pos="723900" algn="l"/>
              </a:tabLst>
            </a:pPr>
            <a:r>
              <a:rPr lang="en-US" sz="1400">
                <a:solidFill>
                  <a:srgbClr val="000000"/>
                </a:solidFill>
                <a:latin typeface="Gill Sans MT" charset="0"/>
              </a:rPr>
              <a:t>TaskTracker</a:t>
            </a:r>
          </a:p>
        </p:txBody>
      </p:sp>
      <p:sp>
        <p:nvSpPr>
          <p:cNvPr id="28684" name="Rectangle 11"/>
          <p:cNvSpPr>
            <a:spLocks noChangeArrowheads="1"/>
          </p:cNvSpPr>
          <p:nvPr/>
        </p:nvSpPr>
        <p:spPr bwMode="auto">
          <a:xfrm>
            <a:off x="6532563" y="4613275"/>
            <a:ext cx="1182687" cy="441325"/>
          </a:xfrm>
          <a:prstGeom prst="rect">
            <a:avLst/>
          </a:prstGeom>
          <a:solidFill>
            <a:srgbClr val="FF9900"/>
          </a:solidFill>
          <a:ln w="11520" cap="rnd">
            <a:solidFill>
              <a:srgbClr val="994733"/>
            </a:solidFill>
            <a:prstDash val="dash"/>
            <a:miter lim="800000"/>
            <a:headEnd/>
            <a:tailEnd/>
          </a:ln>
        </p:spPr>
        <p:txBody>
          <a:bodyPr lIns="90000" tIns="60876" rIns="90000" bIns="45000"/>
          <a:lstStyle/>
          <a:p>
            <a:pPr algn="ctr" hangingPunct="1">
              <a:lnSpc>
                <a:spcPct val="91000"/>
              </a:lnSpc>
              <a:tabLst>
                <a:tab pos="723900" algn="l"/>
              </a:tabLst>
            </a:pPr>
            <a:r>
              <a:rPr lang="en-US" sz="1400">
                <a:solidFill>
                  <a:srgbClr val="000000"/>
                </a:solidFill>
                <a:latin typeface="Gill Sans MT" charset="0"/>
              </a:rPr>
              <a:t>TaskTracker</a:t>
            </a:r>
          </a:p>
        </p:txBody>
      </p:sp>
      <p:cxnSp>
        <p:nvCxnSpPr>
          <p:cNvPr id="28685" name="AutoShape 12"/>
          <p:cNvCxnSpPr>
            <a:cxnSpLocks noChangeShapeType="1"/>
          </p:cNvCxnSpPr>
          <p:nvPr/>
        </p:nvCxnSpPr>
        <p:spPr bwMode="auto">
          <a:xfrm flipH="1">
            <a:off x="2160588" y="2533650"/>
            <a:ext cx="2538412" cy="773113"/>
          </a:xfrm>
          <a:prstGeom prst="bentConnector3">
            <a:avLst>
              <a:gd name="adj1" fmla="val 50000"/>
            </a:avLst>
          </a:prstGeom>
          <a:noFill/>
          <a:ln w="9360">
            <a:solidFill>
              <a:srgbClr val="BBE0E3"/>
            </a:solidFill>
            <a:round/>
            <a:headEnd/>
            <a:tailEnd type="triangle" w="med" len="med"/>
          </a:ln>
        </p:spPr>
      </p:cxnSp>
      <p:cxnSp>
        <p:nvCxnSpPr>
          <p:cNvPr id="28686" name="AutoShape 13"/>
          <p:cNvCxnSpPr>
            <a:cxnSpLocks noChangeShapeType="1"/>
          </p:cNvCxnSpPr>
          <p:nvPr/>
        </p:nvCxnSpPr>
        <p:spPr bwMode="auto">
          <a:xfrm flipH="1">
            <a:off x="4295775" y="2533650"/>
            <a:ext cx="403225" cy="773113"/>
          </a:xfrm>
          <a:prstGeom prst="bentConnector3">
            <a:avLst>
              <a:gd name="adj1" fmla="val 50000"/>
            </a:avLst>
          </a:prstGeom>
          <a:noFill/>
          <a:ln w="9360">
            <a:solidFill>
              <a:srgbClr val="BBE0E3"/>
            </a:solidFill>
            <a:round/>
            <a:headEnd/>
            <a:tailEnd type="triangle" w="med" len="med"/>
          </a:ln>
        </p:spPr>
      </p:cxnSp>
      <p:cxnSp>
        <p:nvCxnSpPr>
          <p:cNvPr id="28687" name="AutoShape 14"/>
          <p:cNvCxnSpPr>
            <a:cxnSpLocks noChangeShapeType="1"/>
          </p:cNvCxnSpPr>
          <p:nvPr/>
        </p:nvCxnSpPr>
        <p:spPr bwMode="auto">
          <a:xfrm>
            <a:off x="4730750" y="2554288"/>
            <a:ext cx="1631950" cy="814387"/>
          </a:xfrm>
          <a:prstGeom prst="bentConnector3">
            <a:avLst>
              <a:gd name="adj1" fmla="val 50000"/>
            </a:avLst>
          </a:prstGeom>
          <a:noFill/>
          <a:ln w="9360">
            <a:solidFill>
              <a:srgbClr val="BBE0E3"/>
            </a:solidFill>
            <a:round/>
            <a:headEnd/>
            <a:tailEnd type="triangle" w="med" len="med"/>
          </a:ln>
        </p:spPr>
      </p:cxnSp>
      <p:sp>
        <p:nvSpPr>
          <p:cNvPr id="28688" name="Rectangle 15"/>
          <p:cNvSpPr>
            <a:spLocks noChangeArrowheads="1"/>
          </p:cNvSpPr>
          <p:nvPr/>
        </p:nvSpPr>
        <p:spPr bwMode="auto">
          <a:xfrm>
            <a:off x="4433888" y="2197100"/>
            <a:ext cx="1377950" cy="341313"/>
          </a:xfrm>
          <a:prstGeom prst="rect">
            <a:avLst/>
          </a:prstGeom>
          <a:solidFill>
            <a:srgbClr val="99CC00"/>
          </a:solidFill>
          <a:ln w="11520" cap="rnd">
            <a:solidFill>
              <a:srgbClr val="994733"/>
            </a:solidFill>
            <a:prstDash val="dash"/>
            <a:miter lim="800000"/>
            <a:headEnd/>
            <a:tailEnd/>
          </a:ln>
        </p:spPr>
        <p:txBody>
          <a:bodyPr lIns="90000" tIns="65412" rIns="90000" bIns="45000"/>
          <a:lstStyle/>
          <a:p>
            <a:pPr algn="ctr" hangingPunct="1">
              <a:lnSpc>
                <a:spcPct val="91000"/>
              </a:lnSpc>
              <a:tabLst>
                <a:tab pos="723900" algn="l"/>
              </a:tabLst>
            </a:pPr>
            <a:r>
              <a:rPr lang="en-US">
                <a:solidFill>
                  <a:srgbClr val="000000"/>
                </a:solidFill>
                <a:latin typeface="Gill Sans MT" charset="0"/>
              </a:rPr>
              <a:t>NameNode</a:t>
            </a:r>
          </a:p>
        </p:txBody>
      </p:sp>
      <p:sp>
        <p:nvSpPr>
          <p:cNvPr id="28689" name="Rectangle 16"/>
          <p:cNvSpPr>
            <a:spLocks noChangeArrowheads="1"/>
          </p:cNvSpPr>
          <p:nvPr/>
        </p:nvSpPr>
        <p:spPr bwMode="auto">
          <a:xfrm>
            <a:off x="6342063" y="1708150"/>
            <a:ext cx="2801937" cy="973138"/>
          </a:xfrm>
          <a:prstGeom prst="rect">
            <a:avLst/>
          </a:prstGeom>
          <a:noFill/>
          <a:ln w="9360">
            <a:noFill/>
            <a:miter lim="800000"/>
            <a:headEnd/>
            <a:tailEnd/>
          </a:ln>
        </p:spPr>
        <p:txBody>
          <a:bodyPr lIns="90000" tIns="63143" rIns="90000" bIns="45000"/>
          <a:lstStyle/>
          <a:p>
            <a:pPr hangingPunct="1">
              <a:lnSpc>
                <a:spcPct val="91000"/>
              </a:lnSpc>
              <a:tabLst>
                <a:tab pos="723900" algn="l"/>
                <a:tab pos="1447800" algn="l"/>
                <a:tab pos="2171700" algn="l"/>
              </a:tabLst>
            </a:pPr>
            <a:r>
              <a:rPr lang="en-US" sz="1600">
                <a:solidFill>
                  <a:srgbClr val="000000"/>
                </a:solidFill>
                <a:latin typeface="Gill Sans MT" charset="0"/>
              </a:rPr>
              <a:t>JobTracker and NameNode</a:t>
            </a:r>
          </a:p>
          <a:p>
            <a:pPr hangingPunct="1">
              <a:lnSpc>
                <a:spcPct val="91000"/>
              </a:lnSpc>
              <a:tabLst>
                <a:tab pos="723900" algn="l"/>
                <a:tab pos="1447800" algn="l"/>
                <a:tab pos="2171700" algn="l"/>
              </a:tabLst>
            </a:pPr>
            <a:r>
              <a:rPr lang="en-US" sz="1600">
                <a:solidFill>
                  <a:srgbClr val="000000"/>
                </a:solidFill>
                <a:latin typeface="Gill Sans MT" charset="0"/>
              </a:rPr>
              <a:t>need not be on same </a:t>
            </a:r>
          </a:p>
          <a:p>
            <a:pPr hangingPunct="1">
              <a:lnSpc>
                <a:spcPct val="91000"/>
              </a:lnSpc>
              <a:tabLst>
                <a:tab pos="723900" algn="l"/>
                <a:tab pos="1447800" algn="l"/>
                <a:tab pos="2171700" algn="l"/>
              </a:tabLst>
            </a:pPr>
            <a:r>
              <a:rPr lang="en-US" sz="1600">
                <a:solidFill>
                  <a:srgbClr val="000000"/>
                </a:solidFill>
                <a:latin typeface="Gill Sans MT" charset="0"/>
              </a:rPr>
              <a:t>node</a:t>
            </a:r>
          </a:p>
        </p:txBody>
      </p:sp>
      <p:sp>
        <p:nvSpPr>
          <p:cNvPr id="28690" name="Rectangle 17"/>
          <p:cNvSpPr>
            <a:spLocks noChangeArrowheads="1"/>
          </p:cNvSpPr>
          <p:nvPr/>
        </p:nvSpPr>
        <p:spPr bwMode="auto">
          <a:xfrm>
            <a:off x="1276350" y="5226050"/>
            <a:ext cx="1182688" cy="441325"/>
          </a:xfrm>
          <a:prstGeom prst="rect">
            <a:avLst/>
          </a:prstGeom>
          <a:solidFill>
            <a:srgbClr val="99FF33"/>
          </a:solidFill>
          <a:ln w="11520" cap="rnd">
            <a:solidFill>
              <a:srgbClr val="994733"/>
            </a:solidFill>
            <a:prstDash val="dash"/>
            <a:miter lim="800000"/>
            <a:headEnd/>
            <a:tailEnd/>
          </a:ln>
        </p:spPr>
        <p:txBody>
          <a:bodyPr lIns="90000" tIns="63143" rIns="90000" bIns="45000"/>
          <a:lstStyle/>
          <a:p>
            <a:pPr algn="ctr" hangingPunct="1">
              <a:lnSpc>
                <a:spcPct val="91000"/>
              </a:lnSpc>
              <a:tabLst>
                <a:tab pos="723900" algn="l"/>
              </a:tabLst>
            </a:pPr>
            <a:r>
              <a:rPr lang="en-US" sz="1600">
                <a:solidFill>
                  <a:srgbClr val="000000"/>
                </a:solidFill>
                <a:latin typeface="Gill Sans MT" charset="0"/>
              </a:rPr>
              <a:t>DataNode</a:t>
            </a:r>
          </a:p>
        </p:txBody>
      </p:sp>
      <p:sp>
        <p:nvSpPr>
          <p:cNvPr id="28691" name="Rectangle 18"/>
          <p:cNvSpPr>
            <a:spLocks noChangeArrowheads="1"/>
          </p:cNvSpPr>
          <p:nvPr/>
        </p:nvSpPr>
        <p:spPr bwMode="auto">
          <a:xfrm>
            <a:off x="461963" y="5811838"/>
            <a:ext cx="8407400" cy="588962"/>
          </a:xfrm>
          <a:prstGeom prst="rect">
            <a:avLst/>
          </a:prstGeom>
          <a:noFill/>
          <a:ln w="9360">
            <a:noFill/>
            <a:miter lim="800000"/>
            <a:headEnd/>
            <a:tailEnd/>
          </a:ln>
        </p:spPr>
        <p:txBody>
          <a:bodyPr lIns="90000" tIns="65412" rIns="90000" bIns="45000"/>
          <a:lstStyle/>
          <a:p>
            <a:pPr hangingPunct="1">
              <a:lnSpc>
                <a:spcPct val="91000"/>
              </a:lnSpc>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pPr>
            <a:r>
              <a:rPr lang="en-US">
                <a:solidFill>
                  <a:srgbClr val="000000"/>
                </a:solidFill>
                <a:latin typeface="Gill Sans MT" charset="0"/>
              </a:rPr>
              <a:t>TaskTrackers (compute nodes) and DataNodes colocate = high aggregate bandwidth across cluster</a:t>
            </a:r>
          </a:p>
        </p:txBody>
      </p:sp>
      <p:sp>
        <p:nvSpPr>
          <p:cNvPr id="28692" name="Rectangle 19"/>
          <p:cNvSpPr>
            <a:spLocks noChangeArrowheads="1"/>
          </p:cNvSpPr>
          <p:nvPr/>
        </p:nvSpPr>
        <p:spPr bwMode="auto">
          <a:xfrm>
            <a:off x="3790950" y="5314950"/>
            <a:ext cx="1182688" cy="441325"/>
          </a:xfrm>
          <a:prstGeom prst="rect">
            <a:avLst/>
          </a:prstGeom>
          <a:solidFill>
            <a:srgbClr val="99FF33"/>
          </a:solidFill>
          <a:ln w="11520" cap="rnd">
            <a:solidFill>
              <a:srgbClr val="994733"/>
            </a:solidFill>
            <a:prstDash val="dash"/>
            <a:miter lim="800000"/>
            <a:headEnd/>
            <a:tailEnd/>
          </a:ln>
        </p:spPr>
        <p:txBody>
          <a:bodyPr lIns="90000" tIns="63143" rIns="90000" bIns="45000"/>
          <a:lstStyle/>
          <a:p>
            <a:pPr algn="ctr" hangingPunct="1">
              <a:lnSpc>
                <a:spcPct val="91000"/>
              </a:lnSpc>
              <a:tabLst>
                <a:tab pos="723900" algn="l"/>
              </a:tabLst>
            </a:pPr>
            <a:r>
              <a:rPr lang="en-US" sz="1600">
                <a:solidFill>
                  <a:srgbClr val="000000"/>
                </a:solidFill>
                <a:latin typeface="Gill Sans MT" charset="0"/>
              </a:rPr>
              <a:t>DataNode</a:t>
            </a:r>
          </a:p>
        </p:txBody>
      </p:sp>
      <p:sp>
        <p:nvSpPr>
          <p:cNvPr id="28693" name="Rectangle 20"/>
          <p:cNvSpPr>
            <a:spLocks noChangeArrowheads="1"/>
          </p:cNvSpPr>
          <p:nvPr/>
        </p:nvSpPr>
        <p:spPr bwMode="auto">
          <a:xfrm>
            <a:off x="6569075" y="5305425"/>
            <a:ext cx="1182688" cy="441325"/>
          </a:xfrm>
          <a:prstGeom prst="rect">
            <a:avLst/>
          </a:prstGeom>
          <a:solidFill>
            <a:srgbClr val="99FF33"/>
          </a:solidFill>
          <a:ln w="11520" cap="rnd">
            <a:solidFill>
              <a:srgbClr val="994733"/>
            </a:solidFill>
            <a:prstDash val="dash"/>
            <a:miter lim="800000"/>
            <a:headEnd/>
            <a:tailEnd/>
          </a:ln>
        </p:spPr>
        <p:txBody>
          <a:bodyPr lIns="90000" tIns="63143" rIns="90000" bIns="45000"/>
          <a:lstStyle/>
          <a:p>
            <a:pPr algn="ctr" hangingPunct="1">
              <a:lnSpc>
                <a:spcPct val="91000"/>
              </a:lnSpc>
              <a:tabLst>
                <a:tab pos="723900" algn="l"/>
              </a:tabLst>
            </a:pPr>
            <a:r>
              <a:rPr lang="en-US" sz="1600">
                <a:solidFill>
                  <a:srgbClr val="000000"/>
                </a:solidFill>
                <a:latin typeface="Gill Sans MT" charset="0"/>
              </a:rPr>
              <a:t>DataNode</a:t>
            </a:r>
          </a:p>
        </p:txBody>
      </p:sp>
    </p:spTree>
    <p:extLst>
      <p:ext uri="{BB962C8B-B14F-4D97-AF65-F5344CB8AC3E}">
        <p14:creationId xmlns:p14="http://schemas.microsoft.com/office/powerpoint/2010/main" val="2389672042"/>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304800" y="228600"/>
            <a:ext cx="8440738" cy="593725"/>
          </a:xfrm>
        </p:spPr>
        <p:txBody>
          <a:bodyPr tIns="90864">
            <a:normAutofit fontScale="90000"/>
          </a:bodyPr>
          <a:lstStyle/>
          <a:p>
            <a:pPr eaLnBrk="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3200" kern="1200" dirty="0" smtClean="0">
                <a:solidFill>
                  <a:srgbClr val="0070C0"/>
                </a:solidFill>
                <a:latin typeface="Gill Sans MT" charset="0"/>
                <a:ea typeface="+mn-ea"/>
                <a:cs typeface="DejaVu Sans" charset="0"/>
              </a:rPr>
              <a:t>Map Reduce Concepts</a:t>
            </a:r>
          </a:p>
        </p:txBody>
      </p:sp>
      <p:sp>
        <p:nvSpPr>
          <p:cNvPr id="30722" name="Text Box 2"/>
          <p:cNvSpPr txBox="1">
            <a:spLocks noChangeArrowheads="1"/>
          </p:cNvSpPr>
          <p:nvPr/>
        </p:nvSpPr>
        <p:spPr bwMode="auto">
          <a:xfrm>
            <a:off x="342900" y="1112838"/>
            <a:ext cx="8440738" cy="4524375"/>
          </a:xfrm>
          <a:prstGeom prst="rect">
            <a:avLst/>
          </a:prstGeom>
          <a:noFill/>
          <a:ln w="9360">
            <a:noFill/>
            <a:miter lim="800000"/>
            <a:headEnd/>
            <a:tailEnd/>
          </a:ln>
          <a:effectLst/>
        </p:spPr>
        <p:txBody>
          <a:bodyPr lIns="90000" tIns="63143" rIns="90000" bIns="45000"/>
          <a:lstStyle/>
          <a:p>
            <a:pPr marL="122238" indent="-119063" hangingPunct="1">
              <a:lnSpc>
                <a:spcPct val="98000"/>
              </a:lnSpc>
              <a:buFont typeface="Times New Roman" pitchFamily="16" charset="0"/>
              <a:buChar char=""/>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1600" b="1" dirty="0">
                <a:solidFill>
                  <a:srgbClr val="4E84C4"/>
                </a:solidFill>
                <a:latin typeface="Gill Sans MT" charset="0"/>
                <a:ea typeface="+mj-ea"/>
                <a:cs typeface="+mj-cs"/>
              </a:rPr>
              <a:t>Job Tracker</a:t>
            </a:r>
          </a:p>
          <a:p>
            <a:pPr marL="122238" indent="-119063" hangingPunct="1">
              <a:lnSpc>
                <a:spcPct val="98000"/>
              </a:lnSpc>
              <a:buFont typeface="Times New Roman" pitchFamily="16" charset="0"/>
              <a:buChar char=""/>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endParaRPr lang="en-US" sz="1600" b="1" dirty="0">
              <a:solidFill>
                <a:srgbClr val="4E84C4"/>
              </a:solidFill>
              <a:latin typeface="Gill Sans MT" charset="0"/>
              <a:ea typeface="+mj-ea"/>
              <a:cs typeface="+mj-cs"/>
            </a:endParaRPr>
          </a:p>
          <a:p>
            <a:pPr>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solidFill>
                  <a:srgbClr val="000000"/>
                </a:solidFill>
                <a:latin typeface="Gill Sans MT" charset="0"/>
              </a:rPr>
              <a:t>The Job-Tracker is responsible for accepting jobs from </a:t>
            </a:r>
            <a:r>
              <a:rPr lang="en-US" dirty="0" err="1">
                <a:solidFill>
                  <a:srgbClr val="000000"/>
                </a:solidFill>
                <a:latin typeface="Gill Sans MT" charset="0"/>
              </a:rPr>
              <a:t>clients,dividing</a:t>
            </a:r>
            <a:r>
              <a:rPr lang="en-US" dirty="0">
                <a:solidFill>
                  <a:srgbClr val="000000"/>
                </a:solidFill>
                <a:latin typeface="Gill Sans MT" charset="0"/>
              </a:rPr>
              <a:t> those jobs into tasks, and assigning those tasks to be executed by worker nodes.</a:t>
            </a:r>
          </a:p>
          <a:p>
            <a:pPr>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dirty="0">
              <a:solidFill>
                <a:srgbClr val="000000"/>
              </a:solidFill>
              <a:latin typeface="Gill Sans MT" charset="0"/>
            </a:endParaRPr>
          </a:p>
          <a:p>
            <a:pPr marL="122238" indent="-119063" hangingPunct="1">
              <a:lnSpc>
                <a:spcPct val="98000"/>
              </a:lnSpc>
              <a:buFont typeface="Times New Roman" pitchFamily="16" charset="0"/>
              <a:buChar char=""/>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1600" b="1" dirty="0">
                <a:solidFill>
                  <a:srgbClr val="4E84C4"/>
                </a:solidFill>
                <a:latin typeface="Gill Sans MT" charset="0"/>
                <a:ea typeface="+mj-ea"/>
                <a:cs typeface="+mj-cs"/>
              </a:rPr>
              <a:t>Task Tracker</a:t>
            </a:r>
          </a:p>
          <a:p>
            <a:pPr marL="122238" indent="-119063" hangingPunct="1">
              <a:lnSpc>
                <a:spcPct val="98000"/>
              </a:lnSpc>
              <a:buFont typeface="Times New Roman" pitchFamily="16" charset="0"/>
              <a:buChar char=""/>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endParaRPr lang="en-US" sz="1600" b="1" dirty="0">
              <a:solidFill>
                <a:srgbClr val="4E84C4"/>
              </a:solidFill>
              <a:latin typeface="Gill Sans MT" charset="0"/>
              <a:ea typeface="+mj-ea"/>
              <a:cs typeface="+mj-cs"/>
            </a:endParaRPr>
          </a:p>
          <a:p>
            <a:pPr>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solidFill>
                  <a:srgbClr val="000000"/>
                </a:solidFill>
                <a:latin typeface="Gill Sans MT" charset="0"/>
              </a:rPr>
              <a:t>Task-Tracker process that manages the execution of the tasks currently assigned to that node. Each Task Tracker has a fixed number of slots for executing tasks (two maps and two reduces by default).</a:t>
            </a:r>
          </a:p>
        </p:txBody>
      </p:sp>
    </p:spTree>
    <p:extLst>
      <p:ext uri="{BB962C8B-B14F-4D97-AF65-F5344CB8AC3E}">
        <p14:creationId xmlns:p14="http://schemas.microsoft.com/office/powerpoint/2010/main" val="1309632956"/>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43000"/>
          </a:xfrm>
        </p:spPr>
        <p:txBody>
          <a:bodyPr lIns="0" rIns="0">
            <a:normAutofit/>
          </a:bodyPr>
          <a:lstStyle/>
          <a:p>
            <a:pPr eaLnBrk="1" hangingPunct="1"/>
            <a:r>
              <a:rPr lang="en-US" sz="3200" dirty="0" err="1">
                <a:solidFill>
                  <a:srgbClr val="0070C0"/>
                </a:solidFill>
                <a:latin typeface="Gill Sans MT" charset="0"/>
                <a:ea typeface="+mn-ea"/>
                <a:cs typeface="+mn-cs"/>
              </a:rPr>
              <a:t>Hadoop</a:t>
            </a:r>
            <a:r>
              <a:rPr lang="en-US" sz="3200" dirty="0">
                <a:solidFill>
                  <a:srgbClr val="0070C0"/>
                </a:solidFill>
                <a:latin typeface="Gill Sans MT" charset="0"/>
                <a:ea typeface="+mn-ea"/>
                <a:cs typeface="+mn-cs"/>
              </a:rPr>
              <a:t> </a:t>
            </a:r>
            <a:r>
              <a:rPr lang="en-US" sz="3200" dirty="0" err="1">
                <a:solidFill>
                  <a:srgbClr val="0070C0"/>
                </a:solidFill>
                <a:latin typeface="Gill Sans MT" charset="0"/>
                <a:ea typeface="+mn-ea"/>
                <a:cs typeface="+mn-cs"/>
              </a:rPr>
              <a:t>MapReduce</a:t>
            </a:r>
            <a:r>
              <a:rPr lang="en-US" sz="3200" dirty="0">
                <a:solidFill>
                  <a:srgbClr val="0070C0"/>
                </a:solidFill>
                <a:latin typeface="Gill Sans MT" charset="0"/>
                <a:ea typeface="+mn-ea"/>
                <a:cs typeface="+mn-cs"/>
              </a:rPr>
              <a:t>: A Closer Look</a:t>
            </a:r>
          </a:p>
        </p:txBody>
      </p:sp>
      <p:sp>
        <p:nvSpPr>
          <p:cNvPr id="3" name="Can 2"/>
          <p:cNvSpPr/>
          <p:nvPr/>
        </p:nvSpPr>
        <p:spPr>
          <a:xfrm>
            <a:off x="6858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a:spLocks noChangeArrowheads="1"/>
          </p:cNvSpPr>
          <p:nvPr/>
        </p:nvSpPr>
        <p:spPr bwMode="auto">
          <a:xfrm>
            <a:off x="990600" y="21113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30" name="TextBox 29"/>
          <p:cNvSpPr txBox="1">
            <a:spLocks noChangeArrowheads="1"/>
          </p:cNvSpPr>
          <p:nvPr/>
        </p:nvSpPr>
        <p:spPr bwMode="auto">
          <a:xfrm>
            <a:off x="762000" y="25431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6" name="Rectangle 5"/>
          <p:cNvSpPr/>
          <p:nvPr/>
        </p:nvSpPr>
        <p:spPr>
          <a:xfrm>
            <a:off x="1828800"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InputFormat</a:t>
            </a:r>
            <a:endParaRPr lang="en-US" sz="1400" dirty="0"/>
          </a:p>
        </p:txBody>
      </p:sp>
      <p:cxnSp>
        <p:nvCxnSpPr>
          <p:cNvPr id="8" name="Straight Connector 7"/>
          <p:cNvCxnSpPr>
            <a:stCxn id="3" idx="1"/>
          </p:cNvCxnSpPr>
          <p:nvPr/>
        </p:nvCxnSpPr>
        <p:spPr>
          <a:xfrm flipV="1">
            <a:off x="10668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137160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a:off x="2743200"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828800"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33" name="Rectangle 32"/>
          <p:cNvSpPr/>
          <p:nvPr/>
        </p:nvSpPr>
        <p:spPr>
          <a:xfrm>
            <a:off x="25146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34" name="Rectangle 33"/>
          <p:cNvSpPr/>
          <p:nvPr/>
        </p:nvSpPr>
        <p:spPr>
          <a:xfrm>
            <a:off x="32004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cxnSp>
        <p:nvCxnSpPr>
          <p:cNvPr id="7168" name="Straight Arrow Connector 7167"/>
          <p:cNvCxnSpPr>
            <a:endCxn id="13" idx="0"/>
          </p:cNvCxnSpPr>
          <p:nvPr/>
        </p:nvCxnSpPr>
        <p:spPr>
          <a:xfrm>
            <a:off x="2057400"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71" name="Straight Arrow Connector 7170"/>
          <p:cNvCxnSpPr>
            <a:stCxn id="6" idx="2"/>
            <a:endCxn id="33" idx="0"/>
          </p:cNvCxnSpPr>
          <p:nvPr/>
        </p:nvCxnSpPr>
        <p:spPr>
          <a:xfrm>
            <a:off x="27432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73" name="Straight Arrow Connector 7172"/>
          <p:cNvCxnSpPr>
            <a:endCxn id="34" idx="0"/>
          </p:cNvCxnSpPr>
          <p:nvPr/>
        </p:nvCxnSpPr>
        <p:spPr>
          <a:xfrm>
            <a:off x="34290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28800"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42" name="Rectangle 41"/>
          <p:cNvSpPr/>
          <p:nvPr/>
        </p:nvSpPr>
        <p:spPr>
          <a:xfrm>
            <a:off x="25146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43" name="Rectangle 42"/>
          <p:cNvSpPr/>
          <p:nvPr/>
        </p:nvSpPr>
        <p:spPr>
          <a:xfrm>
            <a:off x="32004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cxnSp>
        <p:nvCxnSpPr>
          <p:cNvPr id="7177" name="Straight Arrow Connector 7176"/>
          <p:cNvCxnSpPr>
            <a:stCxn id="13" idx="2"/>
            <a:endCxn id="41" idx="0"/>
          </p:cNvCxnSpPr>
          <p:nvPr/>
        </p:nvCxnSpPr>
        <p:spPr>
          <a:xfrm>
            <a:off x="2057400"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79" name="Straight Arrow Connector 7178"/>
          <p:cNvCxnSpPr>
            <a:stCxn id="33" idx="2"/>
            <a:endCxn id="42" idx="0"/>
          </p:cNvCxnSpPr>
          <p:nvPr/>
        </p:nvCxnSpPr>
        <p:spPr>
          <a:xfrm>
            <a:off x="27432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81" name="Straight Arrow Connector 7180"/>
          <p:cNvCxnSpPr>
            <a:stCxn id="34" idx="2"/>
            <a:endCxn id="43" idx="0"/>
          </p:cNvCxnSpPr>
          <p:nvPr/>
        </p:nvCxnSpPr>
        <p:spPr>
          <a:xfrm>
            <a:off x="34290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28800"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53" name="Rectangle 52"/>
          <p:cNvSpPr/>
          <p:nvPr/>
        </p:nvSpPr>
        <p:spPr>
          <a:xfrm>
            <a:off x="25146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54" name="Rectangle 53"/>
          <p:cNvSpPr/>
          <p:nvPr/>
        </p:nvSpPr>
        <p:spPr>
          <a:xfrm>
            <a:off x="32004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cxnSp>
        <p:nvCxnSpPr>
          <p:cNvPr id="7183" name="Straight Arrow Connector 7182"/>
          <p:cNvCxnSpPr>
            <a:stCxn id="41" idx="2"/>
            <a:endCxn id="52" idx="0"/>
          </p:cNvCxnSpPr>
          <p:nvPr/>
        </p:nvCxnSpPr>
        <p:spPr>
          <a:xfrm>
            <a:off x="2057400"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85" name="Straight Arrow Connector 7184"/>
          <p:cNvCxnSpPr>
            <a:stCxn id="42" idx="2"/>
            <a:endCxn id="53" idx="0"/>
          </p:cNvCxnSpPr>
          <p:nvPr/>
        </p:nvCxnSpPr>
        <p:spPr>
          <a:xfrm>
            <a:off x="27432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87" name="Straight Arrow Connector 7186"/>
          <p:cNvCxnSpPr>
            <a:stCxn id="43" idx="2"/>
            <a:endCxn id="54" idx="0"/>
          </p:cNvCxnSpPr>
          <p:nvPr/>
        </p:nvCxnSpPr>
        <p:spPr>
          <a:xfrm>
            <a:off x="34290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8" name="TextBox 7187"/>
          <p:cNvSpPr txBox="1">
            <a:spLocks noChangeArrowheads="1"/>
          </p:cNvSpPr>
          <p:nvPr/>
        </p:nvSpPr>
        <p:spPr bwMode="auto">
          <a:xfrm>
            <a:off x="552450" y="3338513"/>
            <a:ext cx="1339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Input (K, V) pairs</a:t>
            </a:r>
          </a:p>
        </p:txBody>
      </p:sp>
      <p:sp>
        <p:nvSpPr>
          <p:cNvPr id="62" name="Rectangle 61"/>
          <p:cNvSpPr/>
          <p:nvPr/>
        </p:nvSpPr>
        <p:spPr>
          <a:xfrm>
            <a:off x="2286000"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err="1">
                <a:solidFill>
                  <a:schemeClr val="tx1"/>
                </a:solidFill>
              </a:rPr>
              <a:t>Partitioner</a:t>
            </a:r>
            <a:endParaRPr lang="en-US" sz="1200" dirty="0">
              <a:solidFill>
                <a:schemeClr val="tx1"/>
              </a:solidFill>
            </a:endParaRPr>
          </a:p>
        </p:txBody>
      </p:sp>
      <p:sp>
        <p:nvSpPr>
          <p:cNvPr id="63" name="TextBox 62"/>
          <p:cNvSpPr txBox="1">
            <a:spLocks noChangeArrowheads="1"/>
          </p:cNvSpPr>
          <p:nvPr/>
        </p:nvSpPr>
        <p:spPr bwMode="auto">
          <a:xfrm>
            <a:off x="296863" y="3990975"/>
            <a:ext cx="1851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7190" name="Straight Arrow Connector 7189"/>
          <p:cNvCxnSpPr>
            <a:stCxn id="52" idx="2"/>
            <a:endCxn id="62" idx="0"/>
          </p:cNvCxnSpPr>
          <p:nvPr/>
        </p:nvCxnSpPr>
        <p:spPr>
          <a:xfrm>
            <a:off x="2057400"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92" name="Straight Arrow Connector 7191"/>
          <p:cNvCxnSpPr>
            <a:stCxn id="53" idx="2"/>
            <a:endCxn id="62" idx="0"/>
          </p:cNvCxnSpPr>
          <p:nvPr/>
        </p:nvCxnSpPr>
        <p:spPr>
          <a:xfrm>
            <a:off x="2743200"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94" name="Straight Arrow Connector 7193"/>
          <p:cNvCxnSpPr>
            <a:stCxn id="54" idx="2"/>
            <a:endCxn id="62" idx="0"/>
          </p:cNvCxnSpPr>
          <p:nvPr/>
        </p:nvCxnSpPr>
        <p:spPr>
          <a:xfrm flipH="1">
            <a:off x="2743200"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28800"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Sort</a:t>
            </a:r>
          </a:p>
        </p:txBody>
      </p:sp>
      <p:cxnSp>
        <p:nvCxnSpPr>
          <p:cNvPr id="7196" name="Straight Arrow Connector 7195"/>
          <p:cNvCxnSpPr>
            <a:stCxn id="62" idx="2"/>
            <a:endCxn id="70" idx="0"/>
          </p:cNvCxnSpPr>
          <p:nvPr/>
        </p:nvCxnSpPr>
        <p:spPr>
          <a:xfrm>
            <a:off x="2743200"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828800"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Reduce</a:t>
            </a:r>
          </a:p>
        </p:txBody>
      </p:sp>
      <p:sp>
        <p:nvSpPr>
          <p:cNvPr id="74" name="Rectangle 73"/>
          <p:cNvSpPr/>
          <p:nvPr/>
        </p:nvSpPr>
        <p:spPr>
          <a:xfrm>
            <a:off x="1828800"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OutputFormat</a:t>
            </a:r>
            <a:endParaRPr lang="en-US" sz="1400" dirty="0"/>
          </a:p>
        </p:txBody>
      </p:sp>
      <p:cxnSp>
        <p:nvCxnSpPr>
          <p:cNvPr id="7198" name="Straight Connector 7197"/>
          <p:cNvCxnSpPr>
            <a:stCxn id="74" idx="2"/>
          </p:cNvCxnSpPr>
          <p:nvPr/>
        </p:nvCxnSpPr>
        <p:spPr>
          <a:xfrm>
            <a:off x="2743200"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96863" y="6705600"/>
            <a:ext cx="24463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96863" y="1600200"/>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a:spLocks noChangeArrowheads="1"/>
          </p:cNvSpPr>
          <p:nvPr/>
        </p:nvSpPr>
        <p:spPr bwMode="auto">
          <a:xfrm>
            <a:off x="658813" y="1066800"/>
            <a:ext cx="256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86" name="TextBox 85"/>
          <p:cNvSpPr txBox="1">
            <a:spLocks noChangeArrowheads="1"/>
          </p:cNvSpPr>
          <p:nvPr/>
        </p:nvSpPr>
        <p:spPr bwMode="auto">
          <a:xfrm>
            <a:off x="571500" y="297180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46" name="Straight Connector 45"/>
          <p:cNvCxnSpPr/>
          <p:nvPr/>
        </p:nvCxnSpPr>
        <p:spPr>
          <a:xfrm>
            <a:off x="296863" y="1600200"/>
            <a:ext cx="6556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52500" y="1600200"/>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0" idx="2"/>
            <a:endCxn id="73" idx="0"/>
          </p:cNvCxnSpPr>
          <p:nvPr/>
        </p:nvCxnSpPr>
        <p:spPr>
          <a:xfrm>
            <a:off x="2743200"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3" idx="2"/>
            <a:endCxn id="74" idx="0"/>
          </p:cNvCxnSpPr>
          <p:nvPr/>
        </p:nvCxnSpPr>
        <p:spPr>
          <a:xfrm>
            <a:off x="2743200"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a:spLocks noChangeArrowheads="1"/>
          </p:cNvSpPr>
          <p:nvPr/>
        </p:nvSpPr>
        <p:spPr bwMode="auto">
          <a:xfrm>
            <a:off x="750888" y="5729288"/>
            <a:ext cx="1328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98" name="TextBox 97"/>
          <p:cNvSpPr txBox="1">
            <a:spLocks noChangeArrowheads="1"/>
          </p:cNvSpPr>
          <p:nvPr/>
        </p:nvSpPr>
        <p:spPr bwMode="auto">
          <a:xfrm>
            <a:off x="392113" y="6248400"/>
            <a:ext cx="1436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99" name="Can 98"/>
          <p:cNvSpPr/>
          <p:nvPr/>
        </p:nvSpPr>
        <p:spPr>
          <a:xfrm>
            <a:off x="77724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TextBox 99"/>
          <p:cNvSpPr txBox="1">
            <a:spLocks noChangeArrowheads="1"/>
          </p:cNvSpPr>
          <p:nvPr/>
        </p:nvSpPr>
        <p:spPr bwMode="auto">
          <a:xfrm>
            <a:off x="8077200" y="21113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1" name="TextBox 100"/>
          <p:cNvSpPr txBox="1">
            <a:spLocks noChangeArrowheads="1"/>
          </p:cNvSpPr>
          <p:nvPr/>
        </p:nvSpPr>
        <p:spPr bwMode="auto">
          <a:xfrm>
            <a:off x="7848600" y="25431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2" name="Rectangle 101"/>
          <p:cNvSpPr/>
          <p:nvPr/>
        </p:nvSpPr>
        <p:spPr>
          <a:xfrm>
            <a:off x="5570538"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InputFormat</a:t>
            </a:r>
            <a:endParaRPr lang="en-US" sz="1400" dirty="0"/>
          </a:p>
        </p:txBody>
      </p:sp>
      <p:cxnSp>
        <p:nvCxnSpPr>
          <p:cNvPr id="103" name="Straight Connector 102"/>
          <p:cNvCxnSpPr>
            <a:stCxn id="99" idx="1"/>
          </p:cNvCxnSpPr>
          <p:nvPr/>
        </p:nvCxnSpPr>
        <p:spPr>
          <a:xfrm flipV="1">
            <a:off x="81534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6484938" y="1371600"/>
            <a:ext cx="166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2" idx="0"/>
          </p:cNvCxnSpPr>
          <p:nvPr/>
        </p:nvCxnSpPr>
        <p:spPr>
          <a:xfrm>
            <a:off x="6484938"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5570538"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07" name="Rectangle 106"/>
          <p:cNvSpPr/>
          <p:nvPr/>
        </p:nvSpPr>
        <p:spPr>
          <a:xfrm>
            <a:off x="62563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08" name="Rectangle 107"/>
          <p:cNvSpPr/>
          <p:nvPr/>
        </p:nvSpPr>
        <p:spPr>
          <a:xfrm>
            <a:off x="69421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cxnSp>
        <p:nvCxnSpPr>
          <p:cNvPr id="109" name="Straight Arrow Connector 108"/>
          <p:cNvCxnSpPr>
            <a:endCxn id="106" idx="0"/>
          </p:cNvCxnSpPr>
          <p:nvPr/>
        </p:nvCxnSpPr>
        <p:spPr>
          <a:xfrm>
            <a:off x="5799138"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2" idx="2"/>
            <a:endCxn id="107" idx="0"/>
          </p:cNvCxnSpPr>
          <p:nvPr/>
        </p:nvCxnSpPr>
        <p:spPr>
          <a:xfrm>
            <a:off x="64849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endCxn id="108" idx="0"/>
          </p:cNvCxnSpPr>
          <p:nvPr/>
        </p:nvCxnSpPr>
        <p:spPr>
          <a:xfrm>
            <a:off x="71707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570538"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13" name="Rectangle 112"/>
          <p:cNvSpPr/>
          <p:nvPr/>
        </p:nvSpPr>
        <p:spPr>
          <a:xfrm>
            <a:off x="62563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14" name="Rectangle 113"/>
          <p:cNvSpPr/>
          <p:nvPr/>
        </p:nvSpPr>
        <p:spPr>
          <a:xfrm>
            <a:off x="69421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cxnSp>
        <p:nvCxnSpPr>
          <p:cNvPr id="115" name="Straight Arrow Connector 114"/>
          <p:cNvCxnSpPr>
            <a:stCxn id="106" idx="2"/>
            <a:endCxn id="112" idx="0"/>
          </p:cNvCxnSpPr>
          <p:nvPr/>
        </p:nvCxnSpPr>
        <p:spPr>
          <a:xfrm>
            <a:off x="5799138"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7" idx="2"/>
            <a:endCxn id="113" idx="0"/>
          </p:cNvCxnSpPr>
          <p:nvPr/>
        </p:nvCxnSpPr>
        <p:spPr>
          <a:xfrm>
            <a:off x="64849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8" idx="2"/>
            <a:endCxn id="114" idx="0"/>
          </p:cNvCxnSpPr>
          <p:nvPr/>
        </p:nvCxnSpPr>
        <p:spPr>
          <a:xfrm>
            <a:off x="71707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570538"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19" name="Rectangle 118"/>
          <p:cNvSpPr/>
          <p:nvPr/>
        </p:nvSpPr>
        <p:spPr>
          <a:xfrm>
            <a:off x="62563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20" name="Rectangle 119"/>
          <p:cNvSpPr/>
          <p:nvPr/>
        </p:nvSpPr>
        <p:spPr>
          <a:xfrm>
            <a:off x="69421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cxnSp>
        <p:nvCxnSpPr>
          <p:cNvPr id="121" name="Straight Arrow Connector 120"/>
          <p:cNvCxnSpPr>
            <a:stCxn id="112" idx="2"/>
            <a:endCxn id="118" idx="0"/>
          </p:cNvCxnSpPr>
          <p:nvPr/>
        </p:nvCxnSpPr>
        <p:spPr>
          <a:xfrm>
            <a:off x="5799138"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3" idx="2"/>
            <a:endCxn id="119" idx="0"/>
          </p:cNvCxnSpPr>
          <p:nvPr/>
        </p:nvCxnSpPr>
        <p:spPr>
          <a:xfrm>
            <a:off x="64849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4" idx="2"/>
            <a:endCxn id="120" idx="0"/>
          </p:cNvCxnSpPr>
          <p:nvPr/>
        </p:nvCxnSpPr>
        <p:spPr>
          <a:xfrm>
            <a:off x="71707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a:spLocks noChangeArrowheads="1"/>
          </p:cNvSpPr>
          <p:nvPr/>
        </p:nvSpPr>
        <p:spPr bwMode="auto">
          <a:xfrm>
            <a:off x="7483475" y="3348038"/>
            <a:ext cx="1339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Input (K, V) pairs</a:t>
            </a:r>
          </a:p>
        </p:txBody>
      </p:sp>
      <p:sp>
        <p:nvSpPr>
          <p:cNvPr id="125" name="Rectangle 124"/>
          <p:cNvSpPr/>
          <p:nvPr/>
        </p:nvSpPr>
        <p:spPr>
          <a:xfrm>
            <a:off x="6027738"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err="1">
                <a:solidFill>
                  <a:schemeClr val="tx1"/>
                </a:solidFill>
              </a:rPr>
              <a:t>Partitioner</a:t>
            </a:r>
            <a:endParaRPr lang="en-US" sz="1200" dirty="0">
              <a:solidFill>
                <a:schemeClr val="tx1"/>
              </a:solidFill>
            </a:endParaRPr>
          </a:p>
        </p:txBody>
      </p:sp>
      <p:sp>
        <p:nvSpPr>
          <p:cNvPr id="126" name="TextBox 125"/>
          <p:cNvSpPr txBox="1">
            <a:spLocks noChangeArrowheads="1"/>
          </p:cNvSpPr>
          <p:nvPr/>
        </p:nvSpPr>
        <p:spPr bwMode="auto">
          <a:xfrm>
            <a:off x="7113588" y="3990975"/>
            <a:ext cx="18494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127" name="Straight Arrow Connector 126"/>
          <p:cNvCxnSpPr>
            <a:stCxn id="118" idx="2"/>
            <a:endCxn id="125" idx="0"/>
          </p:cNvCxnSpPr>
          <p:nvPr/>
        </p:nvCxnSpPr>
        <p:spPr>
          <a:xfrm>
            <a:off x="5799138"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9" idx="2"/>
            <a:endCxn id="125" idx="0"/>
          </p:cNvCxnSpPr>
          <p:nvPr/>
        </p:nvCxnSpPr>
        <p:spPr>
          <a:xfrm>
            <a:off x="6484938"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20" idx="2"/>
            <a:endCxn id="125" idx="0"/>
          </p:cNvCxnSpPr>
          <p:nvPr/>
        </p:nvCxnSpPr>
        <p:spPr>
          <a:xfrm flipH="1">
            <a:off x="6484938"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5570538"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Sort</a:t>
            </a:r>
          </a:p>
        </p:txBody>
      </p:sp>
      <p:cxnSp>
        <p:nvCxnSpPr>
          <p:cNvPr id="131" name="Straight Arrow Connector 130"/>
          <p:cNvCxnSpPr>
            <a:stCxn id="125" idx="2"/>
            <a:endCxn id="130" idx="0"/>
          </p:cNvCxnSpPr>
          <p:nvPr/>
        </p:nvCxnSpPr>
        <p:spPr>
          <a:xfrm>
            <a:off x="6484938"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570538"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Reduce</a:t>
            </a:r>
          </a:p>
        </p:txBody>
      </p:sp>
      <p:sp>
        <p:nvSpPr>
          <p:cNvPr id="133" name="Rectangle 132"/>
          <p:cNvSpPr/>
          <p:nvPr/>
        </p:nvSpPr>
        <p:spPr>
          <a:xfrm>
            <a:off x="5570538"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OutputFormat</a:t>
            </a:r>
            <a:endParaRPr lang="en-US" sz="1400" dirty="0"/>
          </a:p>
        </p:txBody>
      </p:sp>
      <p:cxnSp>
        <p:nvCxnSpPr>
          <p:cNvPr id="134" name="Straight Connector 133"/>
          <p:cNvCxnSpPr>
            <a:stCxn id="133" idx="2"/>
          </p:cNvCxnSpPr>
          <p:nvPr/>
        </p:nvCxnSpPr>
        <p:spPr>
          <a:xfrm>
            <a:off x="6484938"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8915400" y="1576388"/>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a:spLocks noChangeArrowheads="1"/>
          </p:cNvSpPr>
          <p:nvPr/>
        </p:nvSpPr>
        <p:spPr bwMode="auto">
          <a:xfrm>
            <a:off x="5553075" y="1066800"/>
            <a:ext cx="256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138" name="TextBox 137"/>
          <p:cNvSpPr txBox="1">
            <a:spLocks noChangeArrowheads="1"/>
          </p:cNvSpPr>
          <p:nvPr/>
        </p:nvSpPr>
        <p:spPr bwMode="auto">
          <a:xfrm>
            <a:off x="7448550" y="297180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139" name="Straight Connector 138"/>
          <p:cNvCxnSpPr/>
          <p:nvPr/>
        </p:nvCxnSpPr>
        <p:spPr>
          <a:xfrm>
            <a:off x="8267700" y="1584325"/>
            <a:ext cx="6540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8267700" y="1584325"/>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0" idx="2"/>
            <a:endCxn id="132" idx="0"/>
          </p:cNvCxnSpPr>
          <p:nvPr/>
        </p:nvCxnSpPr>
        <p:spPr>
          <a:xfrm>
            <a:off x="6484938"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2" idx="2"/>
            <a:endCxn id="133" idx="0"/>
          </p:cNvCxnSpPr>
          <p:nvPr/>
        </p:nvCxnSpPr>
        <p:spPr>
          <a:xfrm>
            <a:off x="6484938"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a:spLocks noChangeArrowheads="1"/>
          </p:cNvSpPr>
          <p:nvPr/>
        </p:nvSpPr>
        <p:spPr bwMode="auto">
          <a:xfrm>
            <a:off x="7343775" y="5729288"/>
            <a:ext cx="1328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144" name="TextBox 143"/>
          <p:cNvSpPr txBox="1">
            <a:spLocks noChangeArrowheads="1"/>
          </p:cNvSpPr>
          <p:nvPr/>
        </p:nvSpPr>
        <p:spPr bwMode="auto">
          <a:xfrm>
            <a:off x="7543800" y="6259513"/>
            <a:ext cx="143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61" name="Rectangle 60"/>
          <p:cNvSpPr/>
          <p:nvPr/>
        </p:nvSpPr>
        <p:spPr>
          <a:xfrm>
            <a:off x="76200" y="990600"/>
            <a:ext cx="39624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 name="Rectangle 149"/>
          <p:cNvSpPr/>
          <p:nvPr/>
        </p:nvSpPr>
        <p:spPr>
          <a:xfrm>
            <a:off x="5105400" y="990600"/>
            <a:ext cx="39624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7" name="Straight Connector 66"/>
          <p:cNvCxnSpPr/>
          <p:nvPr/>
        </p:nvCxnSpPr>
        <p:spPr>
          <a:xfrm>
            <a:off x="6484938" y="6705600"/>
            <a:ext cx="2430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a:spLocks noChangeArrowheads="1"/>
          </p:cNvSpPr>
          <p:nvPr/>
        </p:nvSpPr>
        <p:spPr bwMode="auto">
          <a:xfrm>
            <a:off x="1571625" y="685800"/>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1</a:t>
            </a:r>
          </a:p>
        </p:txBody>
      </p:sp>
      <p:sp>
        <p:nvSpPr>
          <p:cNvPr id="159" name="TextBox 158"/>
          <p:cNvSpPr txBox="1">
            <a:spLocks noChangeArrowheads="1"/>
          </p:cNvSpPr>
          <p:nvPr/>
        </p:nvSpPr>
        <p:spPr bwMode="auto">
          <a:xfrm>
            <a:off x="6686550" y="685800"/>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2</a:t>
            </a:r>
          </a:p>
        </p:txBody>
      </p:sp>
      <p:cxnSp>
        <p:nvCxnSpPr>
          <p:cNvPr id="75" name="Straight Arrow Connector 74"/>
          <p:cNvCxnSpPr>
            <a:stCxn id="125" idx="2"/>
            <a:endCxn id="70" idx="0"/>
          </p:cNvCxnSpPr>
          <p:nvPr/>
        </p:nvCxnSpPr>
        <p:spPr>
          <a:xfrm flipH="1">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2" idx="2"/>
            <a:endCxn id="130" idx="0"/>
          </p:cNvCxnSpPr>
          <p:nvPr/>
        </p:nvCxnSpPr>
        <p:spPr>
          <a:xfrm>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a:spLocks noChangeArrowheads="1"/>
          </p:cNvSpPr>
          <p:nvPr/>
        </p:nvSpPr>
        <p:spPr bwMode="auto">
          <a:xfrm>
            <a:off x="4000500" y="4076700"/>
            <a:ext cx="1181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i="1"/>
              <a:t>Shuffling </a:t>
            </a:r>
          </a:p>
          <a:p>
            <a:pPr algn="ctr" eaLnBrk="1" hangingPunct="1"/>
            <a:r>
              <a:rPr lang="en-US" sz="1200" b="1" i="1"/>
              <a:t>Process</a:t>
            </a:r>
          </a:p>
          <a:p>
            <a:pPr algn="ctr" eaLnBrk="1" hangingPunct="1"/>
            <a:endParaRPr lang="en-US" sz="1200"/>
          </a:p>
          <a:p>
            <a:pPr algn="ctr" eaLnBrk="1" hangingPunct="1"/>
            <a:endParaRPr lang="en-US" sz="1200"/>
          </a:p>
          <a:p>
            <a:pPr algn="ctr" eaLnBrk="1" hangingPunct="1"/>
            <a:r>
              <a:rPr lang="en-US" sz="1200"/>
              <a:t>Intermediate </a:t>
            </a:r>
          </a:p>
          <a:p>
            <a:pPr algn="ctr" eaLnBrk="1" hangingPunct="1"/>
            <a:r>
              <a:rPr lang="en-US" sz="1200"/>
              <a:t>(K,V) pairs </a:t>
            </a:r>
          </a:p>
          <a:p>
            <a:pPr algn="ctr" eaLnBrk="1" hangingPunct="1"/>
            <a:r>
              <a:rPr lang="en-US" sz="1200"/>
              <a:t>exchanged by </a:t>
            </a:r>
          </a:p>
          <a:p>
            <a:pPr algn="ctr" eaLnBrk="1" hangingPunct="1"/>
            <a:r>
              <a:rPr lang="en-US" sz="1200"/>
              <a:t>all nodes</a:t>
            </a:r>
          </a:p>
        </p:txBody>
      </p:sp>
    </p:spTree>
    <p:extLst>
      <p:ext uri="{BB962C8B-B14F-4D97-AF65-F5344CB8AC3E}">
        <p14:creationId xmlns:p14="http://schemas.microsoft.com/office/powerpoint/2010/main" val="27703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7168"/>
                                        </p:tgtEl>
                                        <p:attrNameLst>
                                          <p:attrName>style.visibility</p:attrName>
                                        </p:attrNameLst>
                                      </p:cBhvr>
                                      <p:to>
                                        <p:strVal val="visible"/>
                                      </p:to>
                                    </p:set>
                                    <p:animEffect transition="in" filter="wipe(up)">
                                      <p:cBhvr>
                                        <p:cTn id="55" dur="500"/>
                                        <p:tgtEl>
                                          <p:spTgt spid="7168"/>
                                        </p:tgtEl>
                                      </p:cBhvr>
                                    </p:animEffect>
                                  </p:childTnLst>
                                </p:cTn>
                              </p:par>
                              <p:par>
                                <p:cTn id="56" presetID="22" presetClass="entr" presetSubtype="1" fill="hold" nodeType="withEffect">
                                  <p:stCondLst>
                                    <p:cond delay="0"/>
                                  </p:stCondLst>
                                  <p:childTnLst>
                                    <p:set>
                                      <p:cBhvr>
                                        <p:cTn id="57" dur="1" fill="hold">
                                          <p:stCondLst>
                                            <p:cond delay="0"/>
                                          </p:stCondLst>
                                        </p:cTn>
                                        <p:tgtEl>
                                          <p:spTgt spid="7171"/>
                                        </p:tgtEl>
                                        <p:attrNameLst>
                                          <p:attrName>style.visibility</p:attrName>
                                        </p:attrNameLst>
                                      </p:cBhvr>
                                      <p:to>
                                        <p:strVal val="visible"/>
                                      </p:to>
                                    </p:set>
                                    <p:animEffect transition="in" filter="wipe(up)">
                                      <p:cBhvr>
                                        <p:cTn id="58" dur="500"/>
                                        <p:tgtEl>
                                          <p:spTgt spid="7171"/>
                                        </p:tgtEl>
                                      </p:cBhvr>
                                    </p:animEffect>
                                  </p:childTnLst>
                                </p:cTn>
                              </p:par>
                              <p:par>
                                <p:cTn id="59" presetID="22" presetClass="entr" presetSubtype="1" fill="hold" nodeType="withEffect">
                                  <p:stCondLst>
                                    <p:cond delay="0"/>
                                  </p:stCondLst>
                                  <p:childTnLst>
                                    <p:set>
                                      <p:cBhvr>
                                        <p:cTn id="60" dur="1" fill="hold">
                                          <p:stCondLst>
                                            <p:cond delay="0"/>
                                          </p:stCondLst>
                                        </p:cTn>
                                        <p:tgtEl>
                                          <p:spTgt spid="7173"/>
                                        </p:tgtEl>
                                        <p:attrNameLst>
                                          <p:attrName>style.visibility</p:attrName>
                                        </p:attrNameLst>
                                      </p:cBhvr>
                                      <p:to>
                                        <p:strVal val="visible"/>
                                      </p:to>
                                    </p:set>
                                    <p:animEffect transition="in" filter="wipe(up)">
                                      <p:cBhvr>
                                        <p:cTn id="61" dur="500"/>
                                        <p:tgtEl>
                                          <p:spTgt spid="7173"/>
                                        </p:tgtEl>
                                      </p:cBhvr>
                                    </p:animEffect>
                                  </p:childTnLst>
                                </p:cTn>
                              </p:par>
                              <p:par>
                                <p:cTn id="62" presetID="22" presetClass="entr" presetSubtype="1"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wipe(up)">
                                      <p:cBhvr>
                                        <p:cTn id="64" dur="500"/>
                                        <p:tgtEl>
                                          <p:spTgt spid="109"/>
                                        </p:tgtEl>
                                      </p:cBhvr>
                                    </p:animEffect>
                                  </p:childTnLst>
                                </p:cTn>
                              </p:par>
                              <p:par>
                                <p:cTn id="65" presetID="22" presetClass="entr" presetSubtype="1" fill="hold"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wipe(up)">
                                      <p:cBhvr>
                                        <p:cTn id="67" dur="500"/>
                                        <p:tgtEl>
                                          <p:spTgt spid="110"/>
                                        </p:tgtEl>
                                      </p:cBhvr>
                                    </p:animEffect>
                                  </p:childTnLst>
                                </p:cTn>
                              </p:par>
                              <p:par>
                                <p:cTn id="68" presetID="22" presetClass="entr" presetSubtype="1" fill="hold"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wipe(up)">
                                      <p:cBhvr>
                                        <p:cTn id="70" dur="500"/>
                                        <p:tgtEl>
                                          <p:spTgt spid="11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up)">
                                      <p:cBhvr>
                                        <p:cTn id="76" dur="500"/>
                                        <p:tgtEl>
                                          <p:spTgt spid="3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up)">
                                      <p:cBhvr>
                                        <p:cTn id="79" dur="500"/>
                                        <p:tgtEl>
                                          <p:spTgt spid="3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up)">
                                      <p:cBhvr>
                                        <p:cTn id="82" dur="500"/>
                                        <p:tgtEl>
                                          <p:spTgt spid="106"/>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07"/>
                                        </p:tgtEl>
                                        <p:attrNameLst>
                                          <p:attrName>style.visibility</p:attrName>
                                        </p:attrNameLst>
                                      </p:cBhvr>
                                      <p:to>
                                        <p:strVal val="visible"/>
                                      </p:to>
                                    </p:set>
                                    <p:animEffect transition="in" filter="wipe(up)">
                                      <p:cBhvr>
                                        <p:cTn id="85" dur="500"/>
                                        <p:tgtEl>
                                          <p:spTgt spid="107"/>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wipe(up)">
                                      <p:cBhvr>
                                        <p:cTn id="88" dur="500"/>
                                        <p:tgtEl>
                                          <p:spTgt spid="1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7177"/>
                                        </p:tgtEl>
                                        <p:attrNameLst>
                                          <p:attrName>style.visibility</p:attrName>
                                        </p:attrNameLst>
                                      </p:cBhvr>
                                      <p:to>
                                        <p:strVal val="visible"/>
                                      </p:to>
                                    </p:set>
                                    <p:animEffect transition="in" filter="wipe(up)">
                                      <p:cBhvr>
                                        <p:cTn id="93" dur="500"/>
                                        <p:tgtEl>
                                          <p:spTgt spid="7177"/>
                                        </p:tgtEl>
                                      </p:cBhvr>
                                    </p:animEffect>
                                  </p:childTnLst>
                                </p:cTn>
                              </p:par>
                              <p:par>
                                <p:cTn id="94" presetID="22" presetClass="entr" presetSubtype="1" fill="hold" nodeType="withEffect">
                                  <p:stCondLst>
                                    <p:cond delay="0"/>
                                  </p:stCondLst>
                                  <p:childTnLst>
                                    <p:set>
                                      <p:cBhvr>
                                        <p:cTn id="95" dur="1" fill="hold">
                                          <p:stCondLst>
                                            <p:cond delay="0"/>
                                          </p:stCondLst>
                                        </p:cTn>
                                        <p:tgtEl>
                                          <p:spTgt spid="7179"/>
                                        </p:tgtEl>
                                        <p:attrNameLst>
                                          <p:attrName>style.visibility</p:attrName>
                                        </p:attrNameLst>
                                      </p:cBhvr>
                                      <p:to>
                                        <p:strVal val="visible"/>
                                      </p:to>
                                    </p:set>
                                    <p:animEffect transition="in" filter="wipe(up)">
                                      <p:cBhvr>
                                        <p:cTn id="96" dur="500"/>
                                        <p:tgtEl>
                                          <p:spTgt spid="7179"/>
                                        </p:tgtEl>
                                      </p:cBhvr>
                                    </p:animEffect>
                                  </p:childTnLst>
                                </p:cTn>
                              </p:par>
                              <p:par>
                                <p:cTn id="97" presetID="22" presetClass="entr" presetSubtype="1" fill="hold" nodeType="withEffect">
                                  <p:stCondLst>
                                    <p:cond delay="0"/>
                                  </p:stCondLst>
                                  <p:childTnLst>
                                    <p:set>
                                      <p:cBhvr>
                                        <p:cTn id="98" dur="1" fill="hold">
                                          <p:stCondLst>
                                            <p:cond delay="0"/>
                                          </p:stCondLst>
                                        </p:cTn>
                                        <p:tgtEl>
                                          <p:spTgt spid="7181"/>
                                        </p:tgtEl>
                                        <p:attrNameLst>
                                          <p:attrName>style.visibility</p:attrName>
                                        </p:attrNameLst>
                                      </p:cBhvr>
                                      <p:to>
                                        <p:strVal val="visible"/>
                                      </p:to>
                                    </p:set>
                                    <p:animEffect transition="in" filter="wipe(up)">
                                      <p:cBhvr>
                                        <p:cTn id="99" dur="500"/>
                                        <p:tgtEl>
                                          <p:spTgt spid="7181"/>
                                        </p:tgtEl>
                                      </p:cBhvr>
                                    </p:animEffect>
                                  </p:childTnLst>
                                </p:cTn>
                              </p:par>
                              <p:par>
                                <p:cTn id="100" presetID="22" presetClass="entr" presetSubtype="1" fill="hold" nodeType="with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wipe(up)">
                                      <p:cBhvr>
                                        <p:cTn id="102" dur="500"/>
                                        <p:tgtEl>
                                          <p:spTgt spid="115"/>
                                        </p:tgtEl>
                                      </p:cBhvr>
                                    </p:animEffect>
                                  </p:childTnLst>
                                </p:cTn>
                              </p:par>
                              <p:par>
                                <p:cTn id="103" presetID="22" presetClass="entr" presetSubtype="1" fill="hold" nodeType="withEffect">
                                  <p:stCondLst>
                                    <p:cond delay="0"/>
                                  </p:stCondLst>
                                  <p:childTnLst>
                                    <p:set>
                                      <p:cBhvr>
                                        <p:cTn id="104" dur="1" fill="hold">
                                          <p:stCondLst>
                                            <p:cond delay="0"/>
                                          </p:stCondLst>
                                        </p:cTn>
                                        <p:tgtEl>
                                          <p:spTgt spid="116"/>
                                        </p:tgtEl>
                                        <p:attrNameLst>
                                          <p:attrName>style.visibility</p:attrName>
                                        </p:attrNameLst>
                                      </p:cBhvr>
                                      <p:to>
                                        <p:strVal val="visible"/>
                                      </p:to>
                                    </p:set>
                                    <p:animEffect transition="in" filter="wipe(up)">
                                      <p:cBhvr>
                                        <p:cTn id="105" dur="500"/>
                                        <p:tgtEl>
                                          <p:spTgt spid="116"/>
                                        </p:tgtEl>
                                      </p:cBhvr>
                                    </p:animEffect>
                                  </p:childTnLst>
                                </p:cTn>
                              </p:par>
                              <p:par>
                                <p:cTn id="106" presetID="22" presetClass="entr" presetSubtype="1" fill="hold" nodeType="withEffect">
                                  <p:stCondLst>
                                    <p:cond delay="0"/>
                                  </p:stCondLst>
                                  <p:childTnLst>
                                    <p:set>
                                      <p:cBhvr>
                                        <p:cTn id="107" dur="1" fill="hold">
                                          <p:stCondLst>
                                            <p:cond delay="0"/>
                                          </p:stCondLst>
                                        </p:cTn>
                                        <p:tgtEl>
                                          <p:spTgt spid="117"/>
                                        </p:tgtEl>
                                        <p:attrNameLst>
                                          <p:attrName>style.visibility</p:attrName>
                                        </p:attrNameLst>
                                      </p:cBhvr>
                                      <p:to>
                                        <p:strVal val="visible"/>
                                      </p:to>
                                    </p:set>
                                    <p:animEffect transition="in" filter="wipe(up)">
                                      <p:cBhvr>
                                        <p:cTn id="108" dur="500"/>
                                        <p:tgtEl>
                                          <p:spTgt spid="117"/>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wipe(up)">
                                      <p:cBhvr>
                                        <p:cTn id="111" dur="500"/>
                                        <p:tgtEl>
                                          <p:spTgt spid="41"/>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wipe(up)">
                                      <p:cBhvr>
                                        <p:cTn id="114" dur="500"/>
                                        <p:tgtEl>
                                          <p:spTgt spid="4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wipe(up)">
                                      <p:cBhvr>
                                        <p:cTn id="117" dur="500"/>
                                        <p:tgtEl>
                                          <p:spTgt spid="43"/>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12"/>
                                        </p:tgtEl>
                                        <p:attrNameLst>
                                          <p:attrName>style.visibility</p:attrName>
                                        </p:attrNameLst>
                                      </p:cBhvr>
                                      <p:to>
                                        <p:strVal val="visible"/>
                                      </p:to>
                                    </p:set>
                                    <p:animEffect transition="in" filter="wipe(up)">
                                      <p:cBhvr>
                                        <p:cTn id="120" dur="500"/>
                                        <p:tgtEl>
                                          <p:spTgt spid="11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13"/>
                                        </p:tgtEl>
                                        <p:attrNameLst>
                                          <p:attrName>style.visibility</p:attrName>
                                        </p:attrNameLst>
                                      </p:cBhvr>
                                      <p:to>
                                        <p:strVal val="visible"/>
                                      </p:to>
                                    </p:set>
                                    <p:animEffect transition="in" filter="wipe(up)">
                                      <p:cBhvr>
                                        <p:cTn id="123" dur="500"/>
                                        <p:tgtEl>
                                          <p:spTgt spid="113"/>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14"/>
                                        </p:tgtEl>
                                        <p:attrNameLst>
                                          <p:attrName>style.visibility</p:attrName>
                                        </p:attrNameLst>
                                      </p:cBhvr>
                                      <p:to>
                                        <p:strVal val="visible"/>
                                      </p:to>
                                    </p:set>
                                    <p:animEffect transition="in" filter="wipe(up)">
                                      <p:cBhvr>
                                        <p:cTn id="126" dur="500"/>
                                        <p:tgtEl>
                                          <p:spTgt spid="114"/>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wipe(up)">
                                      <p:cBhvr>
                                        <p:cTn id="129" dur="500"/>
                                        <p:tgtEl>
                                          <p:spTgt spid="86"/>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38"/>
                                        </p:tgtEl>
                                        <p:attrNameLst>
                                          <p:attrName>style.visibility</p:attrName>
                                        </p:attrNameLst>
                                      </p:cBhvr>
                                      <p:to>
                                        <p:strVal val="visible"/>
                                      </p:to>
                                    </p:set>
                                    <p:animEffect transition="in" filter="wipe(up)">
                                      <p:cBhvr>
                                        <p:cTn id="132" dur="500"/>
                                        <p:tgtEl>
                                          <p:spTgt spid="13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nodeType="clickEffect">
                                  <p:stCondLst>
                                    <p:cond delay="0"/>
                                  </p:stCondLst>
                                  <p:childTnLst>
                                    <p:set>
                                      <p:cBhvr>
                                        <p:cTn id="136" dur="1" fill="hold">
                                          <p:stCondLst>
                                            <p:cond delay="0"/>
                                          </p:stCondLst>
                                        </p:cTn>
                                        <p:tgtEl>
                                          <p:spTgt spid="7183"/>
                                        </p:tgtEl>
                                        <p:attrNameLst>
                                          <p:attrName>style.visibility</p:attrName>
                                        </p:attrNameLst>
                                      </p:cBhvr>
                                      <p:to>
                                        <p:strVal val="visible"/>
                                      </p:to>
                                    </p:set>
                                    <p:animEffect transition="in" filter="wipe(up)">
                                      <p:cBhvr>
                                        <p:cTn id="137" dur="500"/>
                                        <p:tgtEl>
                                          <p:spTgt spid="7183"/>
                                        </p:tgtEl>
                                      </p:cBhvr>
                                    </p:animEffect>
                                  </p:childTnLst>
                                </p:cTn>
                              </p:par>
                              <p:par>
                                <p:cTn id="138" presetID="22" presetClass="entr" presetSubtype="1" fill="hold" nodeType="withEffect">
                                  <p:stCondLst>
                                    <p:cond delay="0"/>
                                  </p:stCondLst>
                                  <p:childTnLst>
                                    <p:set>
                                      <p:cBhvr>
                                        <p:cTn id="139" dur="1" fill="hold">
                                          <p:stCondLst>
                                            <p:cond delay="0"/>
                                          </p:stCondLst>
                                        </p:cTn>
                                        <p:tgtEl>
                                          <p:spTgt spid="7185"/>
                                        </p:tgtEl>
                                        <p:attrNameLst>
                                          <p:attrName>style.visibility</p:attrName>
                                        </p:attrNameLst>
                                      </p:cBhvr>
                                      <p:to>
                                        <p:strVal val="visible"/>
                                      </p:to>
                                    </p:set>
                                    <p:animEffect transition="in" filter="wipe(up)">
                                      <p:cBhvr>
                                        <p:cTn id="140" dur="500"/>
                                        <p:tgtEl>
                                          <p:spTgt spid="7185"/>
                                        </p:tgtEl>
                                      </p:cBhvr>
                                    </p:animEffect>
                                  </p:childTnLst>
                                </p:cTn>
                              </p:par>
                              <p:par>
                                <p:cTn id="141" presetID="22" presetClass="entr" presetSubtype="1" fill="hold" nodeType="withEffect">
                                  <p:stCondLst>
                                    <p:cond delay="0"/>
                                  </p:stCondLst>
                                  <p:childTnLst>
                                    <p:set>
                                      <p:cBhvr>
                                        <p:cTn id="142" dur="1" fill="hold">
                                          <p:stCondLst>
                                            <p:cond delay="0"/>
                                          </p:stCondLst>
                                        </p:cTn>
                                        <p:tgtEl>
                                          <p:spTgt spid="7187"/>
                                        </p:tgtEl>
                                        <p:attrNameLst>
                                          <p:attrName>style.visibility</p:attrName>
                                        </p:attrNameLst>
                                      </p:cBhvr>
                                      <p:to>
                                        <p:strVal val="visible"/>
                                      </p:to>
                                    </p:set>
                                    <p:animEffect transition="in" filter="wipe(up)">
                                      <p:cBhvr>
                                        <p:cTn id="143" dur="500"/>
                                        <p:tgtEl>
                                          <p:spTgt spid="7187"/>
                                        </p:tgtEl>
                                      </p:cBhvr>
                                    </p:animEffect>
                                  </p:childTnLst>
                                </p:cTn>
                              </p:par>
                              <p:par>
                                <p:cTn id="144" presetID="22" presetClass="entr" presetSubtype="1" fill="hold" nodeType="withEffect">
                                  <p:stCondLst>
                                    <p:cond delay="0"/>
                                  </p:stCondLst>
                                  <p:childTnLst>
                                    <p:set>
                                      <p:cBhvr>
                                        <p:cTn id="145" dur="1" fill="hold">
                                          <p:stCondLst>
                                            <p:cond delay="0"/>
                                          </p:stCondLst>
                                        </p:cTn>
                                        <p:tgtEl>
                                          <p:spTgt spid="121"/>
                                        </p:tgtEl>
                                        <p:attrNameLst>
                                          <p:attrName>style.visibility</p:attrName>
                                        </p:attrNameLst>
                                      </p:cBhvr>
                                      <p:to>
                                        <p:strVal val="visible"/>
                                      </p:to>
                                    </p:set>
                                    <p:animEffect transition="in" filter="wipe(up)">
                                      <p:cBhvr>
                                        <p:cTn id="146" dur="500"/>
                                        <p:tgtEl>
                                          <p:spTgt spid="121"/>
                                        </p:tgtEl>
                                      </p:cBhvr>
                                    </p:animEffect>
                                  </p:childTnLst>
                                </p:cTn>
                              </p:par>
                              <p:par>
                                <p:cTn id="147" presetID="22" presetClass="entr" presetSubtype="1" fill="hold" nodeType="with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wipe(up)">
                                      <p:cBhvr>
                                        <p:cTn id="149" dur="500"/>
                                        <p:tgtEl>
                                          <p:spTgt spid="122"/>
                                        </p:tgtEl>
                                      </p:cBhvr>
                                    </p:animEffect>
                                  </p:childTnLst>
                                </p:cTn>
                              </p:par>
                              <p:par>
                                <p:cTn id="150" presetID="22" presetClass="entr" presetSubtype="1" fill="hold" nodeType="withEffect">
                                  <p:stCondLst>
                                    <p:cond delay="0"/>
                                  </p:stCondLst>
                                  <p:childTnLst>
                                    <p:set>
                                      <p:cBhvr>
                                        <p:cTn id="151" dur="1" fill="hold">
                                          <p:stCondLst>
                                            <p:cond delay="0"/>
                                          </p:stCondLst>
                                        </p:cTn>
                                        <p:tgtEl>
                                          <p:spTgt spid="123"/>
                                        </p:tgtEl>
                                        <p:attrNameLst>
                                          <p:attrName>style.visibility</p:attrName>
                                        </p:attrNameLst>
                                      </p:cBhvr>
                                      <p:to>
                                        <p:strVal val="visible"/>
                                      </p:to>
                                    </p:set>
                                    <p:animEffect transition="in" filter="wipe(up)">
                                      <p:cBhvr>
                                        <p:cTn id="152" dur="500"/>
                                        <p:tgtEl>
                                          <p:spTgt spid="123"/>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7188"/>
                                        </p:tgtEl>
                                        <p:attrNameLst>
                                          <p:attrName>style.visibility</p:attrName>
                                        </p:attrNameLst>
                                      </p:cBhvr>
                                      <p:to>
                                        <p:strVal val="visible"/>
                                      </p:to>
                                    </p:set>
                                    <p:animEffect transition="in" filter="wipe(up)">
                                      <p:cBhvr>
                                        <p:cTn id="155" dur="500"/>
                                        <p:tgtEl>
                                          <p:spTgt spid="718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24"/>
                                        </p:tgtEl>
                                        <p:attrNameLst>
                                          <p:attrName>style.visibility</p:attrName>
                                        </p:attrNameLst>
                                      </p:cBhvr>
                                      <p:to>
                                        <p:strVal val="visible"/>
                                      </p:to>
                                    </p:set>
                                    <p:animEffect transition="in" filter="wipe(up)">
                                      <p:cBhvr>
                                        <p:cTn id="158" dur="500"/>
                                        <p:tgtEl>
                                          <p:spTgt spid="124"/>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120"/>
                                        </p:tgtEl>
                                        <p:attrNameLst>
                                          <p:attrName>style.visibility</p:attrName>
                                        </p:attrNameLst>
                                      </p:cBhvr>
                                      <p:to>
                                        <p:strVal val="visible"/>
                                      </p:to>
                                    </p:set>
                                    <p:animEffect transition="in" filter="wipe(up)">
                                      <p:cBhvr>
                                        <p:cTn id="161" dur="500"/>
                                        <p:tgtEl>
                                          <p:spTgt spid="120"/>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119"/>
                                        </p:tgtEl>
                                        <p:attrNameLst>
                                          <p:attrName>style.visibility</p:attrName>
                                        </p:attrNameLst>
                                      </p:cBhvr>
                                      <p:to>
                                        <p:strVal val="visible"/>
                                      </p:to>
                                    </p:set>
                                    <p:animEffect transition="in" filter="wipe(up)">
                                      <p:cBhvr>
                                        <p:cTn id="164" dur="500"/>
                                        <p:tgtEl>
                                          <p:spTgt spid="119"/>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118"/>
                                        </p:tgtEl>
                                        <p:attrNameLst>
                                          <p:attrName>style.visibility</p:attrName>
                                        </p:attrNameLst>
                                      </p:cBhvr>
                                      <p:to>
                                        <p:strVal val="visible"/>
                                      </p:to>
                                    </p:set>
                                    <p:animEffect transition="in" filter="wipe(up)">
                                      <p:cBhvr>
                                        <p:cTn id="167" dur="500"/>
                                        <p:tgtEl>
                                          <p:spTgt spid="118"/>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54"/>
                                        </p:tgtEl>
                                        <p:attrNameLst>
                                          <p:attrName>style.visibility</p:attrName>
                                        </p:attrNameLst>
                                      </p:cBhvr>
                                      <p:to>
                                        <p:strVal val="visible"/>
                                      </p:to>
                                    </p:set>
                                    <p:animEffect transition="in" filter="wipe(up)">
                                      <p:cBhvr>
                                        <p:cTn id="170" dur="500"/>
                                        <p:tgtEl>
                                          <p:spTgt spid="54"/>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wipe(up)">
                                      <p:cBhvr>
                                        <p:cTn id="173" dur="500"/>
                                        <p:tgtEl>
                                          <p:spTgt spid="53"/>
                                        </p:tgtEl>
                                      </p:cBhvr>
                                    </p:animEffect>
                                  </p:childTnLst>
                                </p:cTn>
                              </p:par>
                              <p:par>
                                <p:cTn id="174" presetID="22" presetClass="entr" presetSubtype="1" fill="hold" grpId="0" nodeType="with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wipe(up)">
                                      <p:cBhvr>
                                        <p:cTn id="176" dur="500"/>
                                        <p:tgtEl>
                                          <p:spTgt spid="52"/>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63"/>
                                        </p:tgtEl>
                                        <p:attrNameLst>
                                          <p:attrName>style.visibility</p:attrName>
                                        </p:attrNameLst>
                                      </p:cBhvr>
                                      <p:to>
                                        <p:strVal val="visible"/>
                                      </p:to>
                                    </p:set>
                                    <p:animEffect transition="in" filter="wipe(up)">
                                      <p:cBhvr>
                                        <p:cTn id="181" dur="500"/>
                                        <p:tgtEl>
                                          <p:spTgt spid="63"/>
                                        </p:tgtEl>
                                      </p:cBhvr>
                                    </p:animEffect>
                                  </p:childTnLst>
                                </p:cTn>
                              </p:par>
                              <p:par>
                                <p:cTn id="182" presetID="22" presetClass="entr" presetSubtype="1" fill="hold" nodeType="withEffect">
                                  <p:stCondLst>
                                    <p:cond delay="0"/>
                                  </p:stCondLst>
                                  <p:childTnLst>
                                    <p:set>
                                      <p:cBhvr>
                                        <p:cTn id="183" dur="1" fill="hold">
                                          <p:stCondLst>
                                            <p:cond delay="0"/>
                                          </p:stCondLst>
                                        </p:cTn>
                                        <p:tgtEl>
                                          <p:spTgt spid="7190"/>
                                        </p:tgtEl>
                                        <p:attrNameLst>
                                          <p:attrName>style.visibility</p:attrName>
                                        </p:attrNameLst>
                                      </p:cBhvr>
                                      <p:to>
                                        <p:strVal val="visible"/>
                                      </p:to>
                                    </p:set>
                                    <p:animEffect transition="in" filter="wipe(up)">
                                      <p:cBhvr>
                                        <p:cTn id="184" dur="500"/>
                                        <p:tgtEl>
                                          <p:spTgt spid="7190"/>
                                        </p:tgtEl>
                                      </p:cBhvr>
                                    </p:animEffect>
                                  </p:childTnLst>
                                </p:cTn>
                              </p:par>
                              <p:par>
                                <p:cTn id="185" presetID="22" presetClass="entr" presetSubtype="1" fill="hold" nodeType="withEffect">
                                  <p:stCondLst>
                                    <p:cond delay="0"/>
                                  </p:stCondLst>
                                  <p:childTnLst>
                                    <p:set>
                                      <p:cBhvr>
                                        <p:cTn id="186" dur="1" fill="hold">
                                          <p:stCondLst>
                                            <p:cond delay="0"/>
                                          </p:stCondLst>
                                        </p:cTn>
                                        <p:tgtEl>
                                          <p:spTgt spid="7192"/>
                                        </p:tgtEl>
                                        <p:attrNameLst>
                                          <p:attrName>style.visibility</p:attrName>
                                        </p:attrNameLst>
                                      </p:cBhvr>
                                      <p:to>
                                        <p:strVal val="visible"/>
                                      </p:to>
                                    </p:set>
                                    <p:animEffect transition="in" filter="wipe(up)">
                                      <p:cBhvr>
                                        <p:cTn id="187" dur="500"/>
                                        <p:tgtEl>
                                          <p:spTgt spid="7192"/>
                                        </p:tgtEl>
                                      </p:cBhvr>
                                    </p:animEffect>
                                  </p:childTnLst>
                                </p:cTn>
                              </p:par>
                              <p:par>
                                <p:cTn id="188" presetID="22" presetClass="entr" presetSubtype="1" fill="hold" nodeType="withEffect">
                                  <p:stCondLst>
                                    <p:cond delay="0"/>
                                  </p:stCondLst>
                                  <p:childTnLst>
                                    <p:set>
                                      <p:cBhvr>
                                        <p:cTn id="189" dur="1" fill="hold">
                                          <p:stCondLst>
                                            <p:cond delay="0"/>
                                          </p:stCondLst>
                                        </p:cTn>
                                        <p:tgtEl>
                                          <p:spTgt spid="7194"/>
                                        </p:tgtEl>
                                        <p:attrNameLst>
                                          <p:attrName>style.visibility</p:attrName>
                                        </p:attrNameLst>
                                      </p:cBhvr>
                                      <p:to>
                                        <p:strVal val="visible"/>
                                      </p:to>
                                    </p:set>
                                    <p:animEffect transition="in" filter="wipe(up)">
                                      <p:cBhvr>
                                        <p:cTn id="190" dur="500"/>
                                        <p:tgtEl>
                                          <p:spTgt spid="7194"/>
                                        </p:tgtEl>
                                      </p:cBhvr>
                                    </p:animEffect>
                                  </p:childTnLst>
                                </p:cTn>
                              </p:par>
                              <p:par>
                                <p:cTn id="191" presetID="22" presetClass="entr" presetSubtype="1" fill="hold" nodeType="withEffect">
                                  <p:stCondLst>
                                    <p:cond delay="0"/>
                                  </p:stCondLst>
                                  <p:childTnLst>
                                    <p:set>
                                      <p:cBhvr>
                                        <p:cTn id="192" dur="1" fill="hold">
                                          <p:stCondLst>
                                            <p:cond delay="0"/>
                                          </p:stCondLst>
                                        </p:cTn>
                                        <p:tgtEl>
                                          <p:spTgt spid="127"/>
                                        </p:tgtEl>
                                        <p:attrNameLst>
                                          <p:attrName>style.visibility</p:attrName>
                                        </p:attrNameLst>
                                      </p:cBhvr>
                                      <p:to>
                                        <p:strVal val="visible"/>
                                      </p:to>
                                    </p:set>
                                    <p:animEffect transition="in" filter="wipe(up)">
                                      <p:cBhvr>
                                        <p:cTn id="193" dur="500"/>
                                        <p:tgtEl>
                                          <p:spTgt spid="127"/>
                                        </p:tgtEl>
                                      </p:cBhvr>
                                    </p:animEffect>
                                  </p:childTnLst>
                                </p:cTn>
                              </p:par>
                              <p:par>
                                <p:cTn id="194" presetID="22" presetClass="entr" presetSubtype="1" fill="hold" nodeType="withEffect">
                                  <p:stCondLst>
                                    <p:cond delay="0"/>
                                  </p:stCondLst>
                                  <p:childTnLst>
                                    <p:set>
                                      <p:cBhvr>
                                        <p:cTn id="195" dur="1" fill="hold">
                                          <p:stCondLst>
                                            <p:cond delay="0"/>
                                          </p:stCondLst>
                                        </p:cTn>
                                        <p:tgtEl>
                                          <p:spTgt spid="128"/>
                                        </p:tgtEl>
                                        <p:attrNameLst>
                                          <p:attrName>style.visibility</p:attrName>
                                        </p:attrNameLst>
                                      </p:cBhvr>
                                      <p:to>
                                        <p:strVal val="visible"/>
                                      </p:to>
                                    </p:set>
                                    <p:animEffect transition="in" filter="wipe(up)">
                                      <p:cBhvr>
                                        <p:cTn id="196" dur="500"/>
                                        <p:tgtEl>
                                          <p:spTgt spid="128"/>
                                        </p:tgtEl>
                                      </p:cBhvr>
                                    </p:animEffect>
                                  </p:childTnLst>
                                </p:cTn>
                              </p:par>
                              <p:par>
                                <p:cTn id="197" presetID="22" presetClass="entr" presetSubtype="1" fill="hold" nodeType="withEffect">
                                  <p:stCondLst>
                                    <p:cond delay="0"/>
                                  </p:stCondLst>
                                  <p:childTnLst>
                                    <p:set>
                                      <p:cBhvr>
                                        <p:cTn id="198" dur="1" fill="hold">
                                          <p:stCondLst>
                                            <p:cond delay="0"/>
                                          </p:stCondLst>
                                        </p:cTn>
                                        <p:tgtEl>
                                          <p:spTgt spid="129"/>
                                        </p:tgtEl>
                                        <p:attrNameLst>
                                          <p:attrName>style.visibility</p:attrName>
                                        </p:attrNameLst>
                                      </p:cBhvr>
                                      <p:to>
                                        <p:strVal val="visible"/>
                                      </p:to>
                                    </p:set>
                                    <p:animEffect transition="in" filter="wipe(up)">
                                      <p:cBhvr>
                                        <p:cTn id="199" dur="500"/>
                                        <p:tgtEl>
                                          <p:spTgt spid="129"/>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126"/>
                                        </p:tgtEl>
                                        <p:attrNameLst>
                                          <p:attrName>style.visibility</p:attrName>
                                        </p:attrNameLst>
                                      </p:cBhvr>
                                      <p:to>
                                        <p:strVal val="visible"/>
                                      </p:to>
                                    </p:set>
                                    <p:animEffect transition="in" filter="wipe(up)">
                                      <p:cBhvr>
                                        <p:cTn id="202" dur="500"/>
                                        <p:tgtEl>
                                          <p:spTgt spid="126"/>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125"/>
                                        </p:tgtEl>
                                        <p:attrNameLst>
                                          <p:attrName>style.visibility</p:attrName>
                                        </p:attrNameLst>
                                      </p:cBhvr>
                                      <p:to>
                                        <p:strVal val="visible"/>
                                      </p:to>
                                    </p:set>
                                    <p:animEffect transition="in" filter="wipe(up)">
                                      <p:cBhvr>
                                        <p:cTn id="205" dur="500"/>
                                        <p:tgtEl>
                                          <p:spTgt spid="125"/>
                                        </p:tgtEl>
                                      </p:cBhvr>
                                    </p:animEffect>
                                  </p:childTnLst>
                                </p:cTn>
                              </p:par>
                              <p:par>
                                <p:cTn id="206" presetID="22" presetClass="entr" presetSubtype="1" fill="hold" grpId="0" nodeType="withEffect">
                                  <p:stCondLst>
                                    <p:cond delay="0"/>
                                  </p:stCondLst>
                                  <p:childTnLst>
                                    <p:set>
                                      <p:cBhvr>
                                        <p:cTn id="207" dur="1" fill="hold">
                                          <p:stCondLst>
                                            <p:cond delay="0"/>
                                          </p:stCondLst>
                                        </p:cTn>
                                        <p:tgtEl>
                                          <p:spTgt spid="62"/>
                                        </p:tgtEl>
                                        <p:attrNameLst>
                                          <p:attrName>style.visibility</p:attrName>
                                        </p:attrNameLst>
                                      </p:cBhvr>
                                      <p:to>
                                        <p:strVal val="visible"/>
                                      </p:to>
                                    </p:set>
                                    <p:animEffect transition="in" filter="wipe(up)">
                                      <p:cBhvr>
                                        <p:cTn id="208" dur="500"/>
                                        <p:tgtEl>
                                          <p:spTgt spid="62"/>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1" fill="hold" nodeType="clickEffect">
                                  <p:stCondLst>
                                    <p:cond delay="0"/>
                                  </p:stCondLst>
                                  <p:childTnLst>
                                    <p:set>
                                      <p:cBhvr>
                                        <p:cTn id="212" dur="1" fill="hold">
                                          <p:stCondLst>
                                            <p:cond delay="0"/>
                                          </p:stCondLst>
                                        </p:cTn>
                                        <p:tgtEl>
                                          <p:spTgt spid="131"/>
                                        </p:tgtEl>
                                        <p:attrNameLst>
                                          <p:attrName>style.visibility</p:attrName>
                                        </p:attrNameLst>
                                      </p:cBhvr>
                                      <p:to>
                                        <p:strVal val="visible"/>
                                      </p:to>
                                    </p:set>
                                    <p:animEffect transition="in" filter="wipe(up)">
                                      <p:cBhvr>
                                        <p:cTn id="213" dur="500"/>
                                        <p:tgtEl>
                                          <p:spTgt spid="131"/>
                                        </p:tgtEl>
                                      </p:cBhvr>
                                    </p:animEffect>
                                  </p:childTnLst>
                                </p:cTn>
                              </p:par>
                              <p:par>
                                <p:cTn id="214" presetID="22" presetClass="entr" presetSubtype="1" fill="hold" nodeType="withEffect">
                                  <p:stCondLst>
                                    <p:cond delay="0"/>
                                  </p:stCondLst>
                                  <p:childTnLst>
                                    <p:set>
                                      <p:cBhvr>
                                        <p:cTn id="215" dur="1" fill="hold">
                                          <p:stCondLst>
                                            <p:cond delay="0"/>
                                          </p:stCondLst>
                                        </p:cTn>
                                        <p:tgtEl>
                                          <p:spTgt spid="7196"/>
                                        </p:tgtEl>
                                        <p:attrNameLst>
                                          <p:attrName>style.visibility</p:attrName>
                                        </p:attrNameLst>
                                      </p:cBhvr>
                                      <p:to>
                                        <p:strVal val="visible"/>
                                      </p:to>
                                    </p:set>
                                    <p:animEffect transition="in" filter="wipe(up)">
                                      <p:cBhvr>
                                        <p:cTn id="216" dur="500"/>
                                        <p:tgtEl>
                                          <p:spTgt spid="7196"/>
                                        </p:tgtEl>
                                      </p:cBhvr>
                                    </p:animEffect>
                                  </p:childTnLst>
                                </p:cTn>
                              </p:par>
                              <p:par>
                                <p:cTn id="217" presetID="22" presetClass="entr" presetSubtype="1" fill="hold" nodeType="withEffect">
                                  <p:stCondLst>
                                    <p:cond delay="0"/>
                                  </p:stCondLst>
                                  <p:childTnLst>
                                    <p:set>
                                      <p:cBhvr>
                                        <p:cTn id="218" dur="1" fill="hold">
                                          <p:stCondLst>
                                            <p:cond delay="0"/>
                                          </p:stCondLst>
                                        </p:cTn>
                                        <p:tgtEl>
                                          <p:spTgt spid="77"/>
                                        </p:tgtEl>
                                        <p:attrNameLst>
                                          <p:attrName>style.visibility</p:attrName>
                                        </p:attrNameLst>
                                      </p:cBhvr>
                                      <p:to>
                                        <p:strVal val="visible"/>
                                      </p:to>
                                    </p:set>
                                    <p:animEffect transition="in" filter="wipe(up)">
                                      <p:cBhvr>
                                        <p:cTn id="219" dur="500"/>
                                        <p:tgtEl>
                                          <p:spTgt spid="77"/>
                                        </p:tgtEl>
                                      </p:cBhvr>
                                    </p:animEffect>
                                  </p:childTnLst>
                                </p:cTn>
                              </p:par>
                              <p:par>
                                <p:cTn id="220" presetID="22" presetClass="entr" presetSubtype="1" fill="hold" nodeType="withEffect">
                                  <p:stCondLst>
                                    <p:cond delay="0"/>
                                  </p:stCondLst>
                                  <p:childTnLst>
                                    <p:set>
                                      <p:cBhvr>
                                        <p:cTn id="221" dur="1" fill="hold">
                                          <p:stCondLst>
                                            <p:cond delay="0"/>
                                          </p:stCondLst>
                                        </p:cTn>
                                        <p:tgtEl>
                                          <p:spTgt spid="75"/>
                                        </p:tgtEl>
                                        <p:attrNameLst>
                                          <p:attrName>style.visibility</p:attrName>
                                        </p:attrNameLst>
                                      </p:cBhvr>
                                      <p:to>
                                        <p:strVal val="visible"/>
                                      </p:to>
                                    </p:set>
                                    <p:animEffect transition="in" filter="wipe(up)">
                                      <p:cBhvr>
                                        <p:cTn id="222" dur="500"/>
                                        <p:tgtEl>
                                          <p:spTgt spid="75"/>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70"/>
                                        </p:tgtEl>
                                        <p:attrNameLst>
                                          <p:attrName>style.visibility</p:attrName>
                                        </p:attrNameLst>
                                      </p:cBhvr>
                                      <p:to>
                                        <p:strVal val="visible"/>
                                      </p:to>
                                    </p:set>
                                    <p:animEffect transition="in" filter="wipe(up)">
                                      <p:cBhvr>
                                        <p:cTn id="225" dur="500"/>
                                        <p:tgtEl>
                                          <p:spTgt spid="70"/>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130"/>
                                        </p:tgtEl>
                                        <p:attrNameLst>
                                          <p:attrName>style.visibility</p:attrName>
                                        </p:attrNameLst>
                                      </p:cBhvr>
                                      <p:to>
                                        <p:strVal val="visible"/>
                                      </p:to>
                                    </p:set>
                                    <p:animEffect transition="in" filter="wipe(up)">
                                      <p:cBhvr>
                                        <p:cTn id="228" dur="500"/>
                                        <p:tgtEl>
                                          <p:spTgt spid="130"/>
                                        </p:tgtEl>
                                      </p:cBhvr>
                                    </p:animEffect>
                                  </p:childTnLst>
                                </p:cTn>
                              </p:par>
                              <p:par>
                                <p:cTn id="229" presetID="1" presetClass="entr" presetSubtype="0" fill="hold" grpId="0" nodeType="withEffect">
                                  <p:stCondLst>
                                    <p:cond delay="0"/>
                                  </p:stCondLst>
                                  <p:childTnLst>
                                    <p:set>
                                      <p:cBhvr>
                                        <p:cTn id="230" dur="1" fill="hold">
                                          <p:stCondLst>
                                            <p:cond delay="0"/>
                                          </p:stCondLst>
                                        </p:cTn>
                                        <p:tgtEl>
                                          <p:spTgt spid="164"/>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1" fill="hold" nodeType="clickEffect">
                                  <p:stCondLst>
                                    <p:cond delay="0"/>
                                  </p:stCondLst>
                                  <p:childTnLst>
                                    <p:set>
                                      <p:cBhvr>
                                        <p:cTn id="234" dur="1" fill="hold">
                                          <p:stCondLst>
                                            <p:cond delay="0"/>
                                          </p:stCondLst>
                                        </p:cTn>
                                        <p:tgtEl>
                                          <p:spTgt spid="51"/>
                                        </p:tgtEl>
                                        <p:attrNameLst>
                                          <p:attrName>style.visibility</p:attrName>
                                        </p:attrNameLst>
                                      </p:cBhvr>
                                      <p:to>
                                        <p:strVal val="visible"/>
                                      </p:to>
                                    </p:set>
                                    <p:animEffect transition="in" filter="wipe(up)">
                                      <p:cBhvr>
                                        <p:cTn id="235" dur="500"/>
                                        <p:tgtEl>
                                          <p:spTgt spid="51"/>
                                        </p:tgtEl>
                                      </p:cBhvr>
                                    </p:animEffect>
                                  </p:childTnLst>
                                </p:cTn>
                              </p:par>
                              <p:par>
                                <p:cTn id="236" presetID="22" presetClass="entr" presetSubtype="1" fill="hold" nodeType="withEffect">
                                  <p:stCondLst>
                                    <p:cond delay="0"/>
                                  </p:stCondLst>
                                  <p:childTnLst>
                                    <p:set>
                                      <p:cBhvr>
                                        <p:cTn id="237" dur="1" fill="hold">
                                          <p:stCondLst>
                                            <p:cond delay="0"/>
                                          </p:stCondLst>
                                        </p:cTn>
                                        <p:tgtEl>
                                          <p:spTgt spid="141"/>
                                        </p:tgtEl>
                                        <p:attrNameLst>
                                          <p:attrName>style.visibility</p:attrName>
                                        </p:attrNameLst>
                                      </p:cBhvr>
                                      <p:to>
                                        <p:strVal val="visible"/>
                                      </p:to>
                                    </p:set>
                                    <p:animEffect transition="in" filter="wipe(up)">
                                      <p:cBhvr>
                                        <p:cTn id="238" dur="500"/>
                                        <p:tgtEl>
                                          <p:spTgt spid="141"/>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73"/>
                                        </p:tgtEl>
                                        <p:attrNameLst>
                                          <p:attrName>style.visibility</p:attrName>
                                        </p:attrNameLst>
                                      </p:cBhvr>
                                      <p:to>
                                        <p:strVal val="visible"/>
                                      </p:to>
                                    </p:set>
                                    <p:animEffect transition="in" filter="wipe(up)">
                                      <p:cBhvr>
                                        <p:cTn id="241" dur="500"/>
                                        <p:tgtEl>
                                          <p:spTgt spid="73"/>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32"/>
                                        </p:tgtEl>
                                        <p:attrNameLst>
                                          <p:attrName>style.visibility</p:attrName>
                                        </p:attrNameLst>
                                      </p:cBhvr>
                                      <p:to>
                                        <p:strVal val="visible"/>
                                      </p:to>
                                    </p:set>
                                    <p:animEffect transition="in" filter="wipe(up)">
                                      <p:cBhvr>
                                        <p:cTn id="244" dur="500"/>
                                        <p:tgtEl>
                                          <p:spTgt spid="132"/>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1" fill="hold" grpId="0" nodeType="clickEffect">
                                  <p:stCondLst>
                                    <p:cond delay="0"/>
                                  </p:stCondLst>
                                  <p:childTnLst>
                                    <p:set>
                                      <p:cBhvr>
                                        <p:cTn id="248" dur="1" fill="hold">
                                          <p:stCondLst>
                                            <p:cond delay="0"/>
                                          </p:stCondLst>
                                        </p:cTn>
                                        <p:tgtEl>
                                          <p:spTgt spid="97"/>
                                        </p:tgtEl>
                                        <p:attrNameLst>
                                          <p:attrName>style.visibility</p:attrName>
                                        </p:attrNameLst>
                                      </p:cBhvr>
                                      <p:to>
                                        <p:strVal val="visible"/>
                                      </p:to>
                                    </p:set>
                                    <p:animEffect transition="in" filter="wipe(up)">
                                      <p:cBhvr>
                                        <p:cTn id="249" dur="500"/>
                                        <p:tgtEl>
                                          <p:spTgt spid="97"/>
                                        </p:tgtEl>
                                      </p:cBhvr>
                                    </p:animEffect>
                                  </p:childTnLst>
                                </p:cTn>
                              </p:par>
                              <p:par>
                                <p:cTn id="250" presetID="22" presetClass="entr" presetSubtype="1" fill="hold" nodeType="withEffect">
                                  <p:stCondLst>
                                    <p:cond delay="0"/>
                                  </p:stCondLst>
                                  <p:childTnLst>
                                    <p:set>
                                      <p:cBhvr>
                                        <p:cTn id="251" dur="1" fill="hold">
                                          <p:stCondLst>
                                            <p:cond delay="0"/>
                                          </p:stCondLst>
                                        </p:cTn>
                                        <p:tgtEl>
                                          <p:spTgt spid="56"/>
                                        </p:tgtEl>
                                        <p:attrNameLst>
                                          <p:attrName>style.visibility</p:attrName>
                                        </p:attrNameLst>
                                      </p:cBhvr>
                                      <p:to>
                                        <p:strVal val="visible"/>
                                      </p:to>
                                    </p:set>
                                    <p:animEffect transition="in" filter="wipe(up)">
                                      <p:cBhvr>
                                        <p:cTn id="252" dur="500"/>
                                        <p:tgtEl>
                                          <p:spTgt spid="56"/>
                                        </p:tgtEl>
                                      </p:cBhvr>
                                    </p:animEffect>
                                  </p:childTnLst>
                                </p:cTn>
                              </p:par>
                              <p:par>
                                <p:cTn id="253" presetID="22" presetClass="entr" presetSubtype="1" fill="hold" nodeType="withEffect">
                                  <p:stCondLst>
                                    <p:cond delay="0"/>
                                  </p:stCondLst>
                                  <p:childTnLst>
                                    <p:set>
                                      <p:cBhvr>
                                        <p:cTn id="254" dur="1" fill="hold">
                                          <p:stCondLst>
                                            <p:cond delay="0"/>
                                          </p:stCondLst>
                                        </p:cTn>
                                        <p:tgtEl>
                                          <p:spTgt spid="142"/>
                                        </p:tgtEl>
                                        <p:attrNameLst>
                                          <p:attrName>style.visibility</p:attrName>
                                        </p:attrNameLst>
                                      </p:cBhvr>
                                      <p:to>
                                        <p:strVal val="visible"/>
                                      </p:to>
                                    </p:set>
                                    <p:animEffect transition="in" filter="wipe(up)">
                                      <p:cBhvr>
                                        <p:cTn id="255" dur="500"/>
                                        <p:tgtEl>
                                          <p:spTgt spid="142"/>
                                        </p:tgtEl>
                                      </p:cBhvr>
                                    </p:animEffect>
                                  </p:childTnLst>
                                </p:cTn>
                              </p:par>
                              <p:par>
                                <p:cTn id="256" presetID="22" presetClass="entr" presetSubtype="1" fill="hold" grpId="0" nodeType="withEffect">
                                  <p:stCondLst>
                                    <p:cond delay="0"/>
                                  </p:stCondLst>
                                  <p:childTnLst>
                                    <p:set>
                                      <p:cBhvr>
                                        <p:cTn id="257" dur="1" fill="hold">
                                          <p:stCondLst>
                                            <p:cond delay="0"/>
                                          </p:stCondLst>
                                        </p:cTn>
                                        <p:tgtEl>
                                          <p:spTgt spid="143"/>
                                        </p:tgtEl>
                                        <p:attrNameLst>
                                          <p:attrName>style.visibility</p:attrName>
                                        </p:attrNameLst>
                                      </p:cBhvr>
                                      <p:to>
                                        <p:strVal val="visible"/>
                                      </p:to>
                                    </p:set>
                                    <p:animEffect transition="in" filter="wipe(up)">
                                      <p:cBhvr>
                                        <p:cTn id="258" dur="500"/>
                                        <p:tgtEl>
                                          <p:spTgt spid="143"/>
                                        </p:tgtEl>
                                      </p:cBhvr>
                                    </p:animEffect>
                                  </p:childTnLst>
                                </p:cTn>
                              </p:par>
                              <p:par>
                                <p:cTn id="259" presetID="22" presetClass="entr" presetSubtype="1" fill="hold" grpId="0" nodeType="withEffect">
                                  <p:stCondLst>
                                    <p:cond delay="0"/>
                                  </p:stCondLst>
                                  <p:childTnLst>
                                    <p:set>
                                      <p:cBhvr>
                                        <p:cTn id="260" dur="1" fill="hold">
                                          <p:stCondLst>
                                            <p:cond delay="0"/>
                                          </p:stCondLst>
                                        </p:cTn>
                                        <p:tgtEl>
                                          <p:spTgt spid="74"/>
                                        </p:tgtEl>
                                        <p:attrNameLst>
                                          <p:attrName>style.visibility</p:attrName>
                                        </p:attrNameLst>
                                      </p:cBhvr>
                                      <p:to>
                                        <p:strVal val="visible"/>
                                      </p:to>
                                    </p:set>
                                    <p:animEffect transition="in" filter="wipe(up)">
                                      <p:cBhvr>
                                        <p:cTn id="261" dur="500"/>
                                        <p:tgtEl>
                                          <p:spTgt spid="74"/>
                                        </p:tgtEl>
                                      </p:cBhvr>
                                    </p:animEffect>
                                  </p:childTnLst>
                                </p:cTn>
                              </p:par>
                              <p:par>
                                <p:cTn id="262" presetID="22" presetClass="entr" presetSubtype="1" fill="hold" grpId="0" nodeType="withEffect">
                                  <p:stCondLst>
                                    <p:cond delay="0"/>
                                  </p:stCondLst>
                                  <p:childTnLst>
                                    <p:set>
                                      <p:cBhvr>
                                        <p:cTn id="263" dur="1" fill="hold">
                                          <p:stCondLst>
                                            <p:cond delay="0"/>
                                          </p:stCondLst>
                                        </p:cTn>
                                        <p:tgtEl>
                                          <p:spTgt spid="133"/>
                                        </p:tgtEl>
                                        <p:attrNameLst>
                                          <p:attrName>style.visibility</p:attrName>
                                        </p:attrNameLst>
                                      </p:cBhvr>
                                      <p:to>
                                        <p:strVal val="visible"/>
                                      </p:to>
                                    </p:set>
                                    <p:animEffect transition="in" filter="wipe(up)">
                                      <p:cBhvr>
                                        <p:cTn id="264" dur="500"/>
                                        <p:tgtEl>
                                          <p:spTgt spid="133"/>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ntr" presetSubtype="0" fill="hold" nodeType="clickEffect">
                                  <p:stCondLst>
                                    <p:cond delay="0"/>
                                  </p:stCondLst>
                                  <p:childTnLst>
                                    <p:set>
                                      <p:cBhvr>
                                        <p:cTn id="268" dur="1" fill="hold">
                                          <p:stCondLst>
                                            <p:cond delay="0"/>
                                          </p:stCondLst>
                                        </p:cTn>
                                        <p:tgtEl>
                                          <p:spTgt spid="7198"/>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32"/>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36"/>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46"/>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48"/>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98"/>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134"/>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67"/>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136"/>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139"/>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0" grpId="0" animBg="1"/>
      <p:bldP spid="6" grpId="0" animBg="1"/>
      <p:bldP spid="13" grpId="0" animBg="1"/>
      <p:bldP spid="33" grpId="0" animBg="1"/>
      <p:bldP spid="34" grpId="0" animBg="1"/>
      <p:bldP spid="41" grpId="0" animBg="1"/>
      <p:bldP spid="42" grpId="0" animBg="1"/>
      <p:bldP spid="43" grpId="0" animBg="1"/>
      <p:bldP spid="52" grpId="0" animBg="1"/>
      <p:bldP spid="53" grpId="0" animBg="1"/>
      <p:bldP spid="54" grpId="0" animBg="1"/>
      <p:bldP spid="7188" grpId="0"/>
      <p:bldP spid="62" grpId="0" animBg="1"/>
      <p:bldP spid="63" grpId="0"/>
      <p:bldP spid="70" grpId="0" animBg="1"/>
      <p:bldP spid="73" grpId="0" animBg="1"/>
      <p:bldP spid="74" grpId="0" animBg="1"/>
      <p:bldP spid="85" grpId="0"/>
      <p:bldP spid="86" grpId="0"/>
      <p:bldP spid="97" grpId="0"/>
      <p:bldP spid="98" grpId="0"/>
      <p:bldP spid="99" grpId="0" animBg="1"/>
      <p:bldP spid="100" grpId="0" animBg="1"/>
      <p:bldP spid="101" grpId="0" animBg="1"/>
      <p:bldP spid="102" grpId="0" animBg="1"/>
      <p:bldP spid="106" grpId="0" animBg="1"/>
      <p:bldP spid="107" grpId="0" animBg="1"/>
      <p:bldP spid="108" grpId="0" animBg="1"/>
      <p:bldP spid="112" grpId="0" animBg="1"/>
      <p:bldP spid="113" grpId="0" animBg="1"/>
      <p:bldP spid="114" grpId="0" animBg="1"/>
      <p:bldP spid="118" grpId="0" animBg="1"/>
      <p:bldP spid="119" grpId="0" animBg="1"/>
      <p:bldP spid="120" grpId="0" animBg="1"/>
      <p:bldP spid="124" grpId="0"/>
      <p:bldP spid="125" grpId="0" animBg="1"/>
      <p:bldP spid="126" grpId="0"/>
      <p:bldP spid="130" grpId="0" animBg="1"/>
      <p:bldP spid="132" grpId="0" animBg="1"/>
      <p:bldP spid="133" grpId="0" animBg="1"/>
      <p:bldP spid="137" grpId="0"/>
      <p:bldP spid="138" grpId="0"/>
      <p:bldP spid="143" grpId="0"/>
      <p:bldP spid="144" grpId="0"/>
      <p:bldP spid="61" grpId="0" animBg="1"/>
      <p:bldP spid="150" grpId="0" animBg="1"/>
      <p:bldP spid="158" grpId="0"/>
      <p:bldP spid="159" grpId="0"/>
      <p:bldP spid="1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3200" dirty="0">
                <a:solidFill>
                  <a:srgbClr val="0070C0"/>
                </a:solidFill>
                <a:latin typeface="Gill Sans MT" charset="0"/>
                <a:ea typeface="+mn-ea"/>
                <a:cs typeface="+mn-cs"/>
              </a:rPr>
              <a:t>Input Files</a:t>
            </a:r>
          </a:p>
        </p:txBody>
      </p:sp>
      <p:sp>
        <p:nvSpPr>
          <p:cNvPr id="3075" name="Rectangle 3"/>
          <p:cNvSpPr>
            <a:spLocks noGrp="1" noChangeArrowheads="1"/>
          </p:cNvSpPr>
          <p:nvPr>
            <p:ph type="body" idx="1"/>
          </p:nvPr>
        </p:nvSpPr>
        <p:spPr/>
        <p:txBody>
          <a:bodyPr>
            <a:normAutofit lnSpcReduction="10000"/>
          </a:bodyPr>
          <a:lstStyle/>
          <a:p>
            <a:pPr marL="342900" lvl="1" indent="-342900" algn="just" eaLnBrk="1" hangingPunct="1">
              <a:buFont typeface="Wingdings" pitchFamily="2" charset="2"/>
              <a:buChar char="§"/>
              <a:defRPr/>
            </a:pPr>
            <a:r>
              <a:rPr lang="en-US" sz="2200" i="1" dirty="0" smtClean="0">
                <a:latin typeface="Arial" pitchFamily="34" charset="0"/>
                <a:cs typeface="Arial" pitchFamily="34" charset="0"/>
              </a:rPr>
              <a:t>Input files </a:t>
            </a:r>
            <a:r>
              <a:rPr lang="en-US" sz="2200" dirty="0" smtClean="0">
                <a:latin typeface="Arial" pitchFamily="34" charset="0"/>
                <a:cs typeface="Arial" pitchFamily="34" charset="0"/>
              </a:rPr>
              <a:t>are where the data for a </a:t>
            </a:r>
            <a:r>
              <a:rPr lang="en-US" sz="2200" dirty="0" err="1" smtClean="0">
                <a:latin typeface="Arial" pitchFamily="34" charset="0"/>
                <a:cs typeface="Arial" pitchFamily="34" charset="0"/>
              </a:rPr>
              <a:t>MapReduce</a:t>
            </a:r>
            <a:r>
              <a:rPr lang="en-US" sz="2200" dirty="0" smtClean="0">
                <a:latin typeface="Arial" pitchFamily="34" charset="0"/>
                <a:cs typeface="Arial" pitchFamily="34" charset="0"/>
              </a:rPr>
              <a:t> task is </a:t>
            </a:r>
            <a:br>
              <a:rPr lang="en-US" sz="2200" dirty="0" smtClean="0">
                <a:latin typeface="Arial" pitchFamily="34" charset="0"/>
                <a:cs typeface="Arial" pitchFamily="34" charset="0"/>
              </a:rPr>
            </a:br>
            <a:r>
              <a:rPr lang="en-US" sz="2200" dirty="0" smtClean="0">
                <a:latin typeface="Arial" pitchFamily="34" charset="0"/>
                <a:cs typeface="Arial" pitchFamily="34" charset="0"/>
              </a:rPr>
              <a:t>initially stored</a:t>
            </a:r>
          </a:p>
          <a:p>
            <a:pPr marL="342900" lvl="1" indent="-342900" algn="just" eaLnBrk="1" hangingPunct="1">
              <a:buFont typeface="Wingdings" pitchFamily="2" charset="2"/>
              <a:buChar char="§"/>
              <a:defRPr/>
            </a:pPr>
            <a:endParaRPr lang="en-US" sz="2200" dirty="0">
              <a:latin typeface="Arial" pitchFamily="34" charset="0"/>
              <a:cs typeface="Arial" pitchFamily="34" charset="0"/>
            </a:endParaRPr>
          </a:p>
          <a:p>
            <a:pPr marL="342900" lvl="1" indent="-342900" algn="just" eaLnBrk="1" hangingPunct="1">
              <a:buFont typeface="Wingdings" pitchFamily="2" charset="2"/>
              <a:buChar char="§"/>
              <a:defRPr/>
            </a:pPr>
            <a:r>
              <a:rPr lang="en-US" sz="2200" dirty="0" smtClean="0">
                <a:latin typeface="Arial" pitchFamily="34" charset="0"/>
                <a:cs typeface="Arial" pitchFamily="34" charset="0"/>
              </a:rPr>
              <a:t>The input files typically reside in a distributed file system </a:t>
            </a:r>
            <a:br>
              <a:rPr lang="en-US" sz="2200" dirty="0" smtClean="0">
                <a:latin typeface="Arial" pitchFamily="34" charset="0"/>
                <a:cs typeface="Arial" pitchFamily="34" charset="0"/>
              </a:rPr>
            </a:br>
            <a:r>
              <a:rPr lang="en-US" sz="2200" dirty="0" smtClean="0">
                <a:latin typeface="Arial" pitchFamily="34" charset="0"/>
                <a:cs typeface="Arial" pitchFamily="34" charset="0"/>
              </a:rPr>
              <a:t>(e.g. HDFS)</a:t>
            </a:r>
          </a:p>
          <a:p>
            <a:pPr marL="342900" lvl="1" indent="-342900" algn="just" eaLnBrk="1" hangingPunct="1">
              <a:buFont typeface="Wingdings" pitchFamily="2" charset="2"/>
              <a:buChar char="§"/>
              <a:defRPr/>
            </a:pPr>
            <a:endParaRPr lang="en-US" sz="2200" dirty="0">
              <a:latin typeface="Arial" pitchFamily="34" charset="0"/>
              <a:cs typeface="Arial" pitchFamily="34" charset="0"/>
            </a:endParaRPr>
          </a:p>
          <a:p>
            <a:pPr marL="342900" lvl="1" indent="-342900" algn="just" eaLnBrk="1" hangingPunct="1">
              <a:buFont typeface="Wingdings" pitchFamily="2" charset="2"/>
              <a:buChar char="§"/>
              <a:defRPr/>
            </a:pPr>
            <a:r>
              <a:rPr lang="en-US" sz="2200" dirty="0" smtClean="0">
                <a:latin typeface="Arial" pitchFamily="34" charset="0"/>
                <a:cs typeface="Arial" pitchFamily="34" charset="0"/>
              </a:rPr>
              <a:t>The format of input files is arbitrary</a:t>
            </a:r>
          </a:p>
          <a:p>
            <a:pPr marL="0" lvl="1" indent="0" algn="just" eaLnBrk="1" hangingPunct="1">
              <a:buFontTx/>
              <a:buNone/>
              <a:defRPr/>
            </a:pPr>
            <a:endParaRPr lang="en-US" sz="2200" dirty="0" smtClean="0">
              <a:latin typeface="Arial" pitchFamily="34" charset="0"/>
              <a:cs typeface="Arial" pitchFamily="34" charset="0"/>
            </a:endParaRPr>
          </a:p>
          <a:p>
            <a:pPr marL="742950" lvl="2" indent="-342900" algn="just" eaLnBrk="1" hangingPunct="1">
              <a:buFont typeface="Wingdings" pitchFamily="2" charset="2"/>
              <a:buChar char="§"/>
              <a:defRPr/>
            </a:pPr>
            <a:r>
              <a:rPr lang="en-US" sz="2200" dirty="0" smtClean="0">
                <a:latin typeface="Arial" pitchFamily="34" charset="0"/>
                <a:cs typeface="Arial" pitchFamily="34" charset="0"/>
              </a:rPr>
              <a:t>Line-based log files</a:t>
            </a:r>
          </a:p>
          <a:p>
            <a:pPr marL="742950" lvl="2" indent="-342900" algn="just" eaLnBrk="1" hangingPunct="1">
              <a:buFont typeface="Wingdings" pitchFamily="2" charset="2"/>
              <a:buChar char="§"/>
              <a:defRPr/>
            </a:pPr>
            <a:r>
              <a:rPr lang="en-US" sz="2200" dirty="0" smtClean="0">
                <a:latin typeface="Arial" pitchFamily="34" charset="0"/>
                <a:cs typeface="Arial" pitchFamily="34" charset="0"/>
              </a:rPr>
              <a:t>Binary files</a:t>
            </a:r>
          </a:p>
          <a:p>
            <a:pPr marL="742950" lvl="2" indent="-342900" algn="just" eaLnBrk="1" hangingPunct="1">
              <a:buFont typeface="Wingdings" pitchFamily="2" charset="2"/>
              <a:buChar char="§"/>
              <a:defRPr/>
            </a:pPr>
            <a:r>
              <a:rPr lang="en-US" sz="2200" dirty="0" smtClean="0">
                <a:latin typeface="Arial" pitchFamily="34" charset="0"/>
                <a:cs typeface="Arial" pitchFamily="34" charset="0"/>
              </a:rPr>
              <a:t>Multi-line input records</a:t>
            </a:r>
          </a:p>
          <a:p>
            <a:pPr marL="742950" lvl="2" indent="-342900" algn="just" eaLnBrk="1" hangingPunct="1">
              <a:buFont typeface="Wingdings" pitchFamily="2" charset="2"/>
              <a:buChar char="§"/>
              <a:defRPr/>
            </a:pPr>
            <a:r>
              <a:rPr lang="en-US" sz="2200" dirty="0" smtClean="0">
                <a:latin typeface="Arial" pitchFamily="34" charset="0"/>
                <a:cs typeface="Arial" pitchFamily="34" charset="0"/>
              </a:rPr>
              <a:t>Or something else entirely</a:t>
            </a:r>
            <a:endParaRPr lang="en-US" sz="2200" dirty="0">
              <a:latin typeface="Arial" pitchFamily="34" charset="0"/>
              <a:cs typeface="Arial" pitchFamily="34" charset="0"/>
            </a:endParaRPr>
          </a:p>
          <a:p>
            <a:pPr algn="just" eaLnBrk="1" hangingPunct="1">
              <a:buFont typeface="Wingdings" pitchFamily="2" charset="2"/>
              <a:buChar char="§"/>
              <a:defRPr/>
            </a:pPr>
            <a:endParaRPr lang="en-US" sz="2000" dirty="0" smtClean="0"/>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lvl="1" algn="just" eaLnBrk="1" hangingPunct="1">
              <a:buFont typeface="Wingdings" pitchFamily="2" charset="2"/>
              <a:buChar char="§"/>
              <a:defRPr/>
            </a:pPr>
            <a:endParaRPr lang="en-US" sz="1400" dirty="0" smtClean="0">
              <a:solidFill>
                <a:schemeClr val="bg1">
                  <a:lumMod val="50000"/>
                </a:schemeClr>
              </a:solidFill>
            </a:endParaRPr>
          </a:p>
          <a:p>
            <a:pPr algn="just" eaLnBrk="1" hangingPunct="1">
              <a:buFont typeface="Wingdings" pitchFamily="2" charset="2"/>
              <a:buChar char="§"/>
              <a:defRPr/>
            </a:pPr>
            <a:endParaRPr lang="en-US" sz="1800" dirty="0">
              <a:solidFill>
                <a:schemeClr val="bg1">
                  <a:lumMod val="50000"/>
                </a:schemeClr>
              </a:solidFill>
            </a:endParaRPr>
          </a:p>
          <a:p>
            <a:pPr lvl="1" algn="just" eaLnBrk="1" hangingPunct="1">
              <a:buFont typeface="Wingdings" pitchFamily="2" charset="2"/>
              <a:buChar char="§"/>
              <a:defRPr/>
            </a:pPr>
            <a:endParaRPr lang="en-US" dirty="0"/>
          </a:p>
        </p:txBody>
      </p:sp>
      <p:sp>
        <p:nvSpPr>
          <p:cNvPr id="17412"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10EAA2E-D083-4F8D-A1FB-47BC45F9151F}" type="slidenum">
              <a:rPr lang="en-US" smtClean="0">
                <a:solidFill>
                  <a:schemeClr val="bg2"/>
                </a:solidFill>
              </a:rPr>
              <a:pPr eaLnBrk="1" hangingPunct="1"/>
              <a:t>24</a:t>
            </a:fld>
            <a:endParaRPr lang="en-US" smtClean="0">
              <a:solidFill>
                <a:schemeClr val="bg2"/>
              </a:solidFill>
            </a:endParaRPr>
          </a:p>
        </p:txBody>
      </p:sp>
      <p:sp>
        <p:nvSpPr>
          <p:cNvPr id="5" name="Can 4"/>
          <p:cNvSpPr/>
          <p:nvPr/>
        </p:nvSpPr>
        <p:spPr>
          <a:xfrm>
            <a:off x="6019800" y="3429000"/>
            <a:ext cx="1071563" cy="1524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4" name="TextBox 5"/>
          <p:cNvSpPr txBox="1">
            <a:spLocks noChangeArrowheads="1"/>
          </p:cNvSpPr>
          <p:nvPr/>
        </p:nvSpPr>
        <p:spPr bwMode="auto">
          <a:xfrm>
            <a:off x="6567488" y="3914775"/>
            <a:ext cx="379412"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7415" name="TextBox 6"/>
          <p:cNvSpPr txBox="1">
            <a:spLocks noChangeArrowheads="1"/>
          </p:cNvSpPr>
          <p:nvPr/>
        </p:nvSpPr>
        <p:spPr bwMode="auto">
          <a:xfrm>
            <a:off x="6197600" y="4460875"/>
            <a:ext cx="381000" cy="277813"/>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2" name="Oval 1"/>
          <p:cNvSpPr/>
          <p:nvPr/>
        </p:nvSpPr>
        <p:spPr>
          <a:xfrm>
            <a:off x="6400800" y="3657600"/>
            <a:ext cx="673100" cy="727075"/>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032500" y="4267200"/>
            <a:ext cx="673100" cy="727075"/>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497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342900" y="228600"/>
            <a:ext cx="84407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81287"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91000"/>
              </a:lnSpc>
            </a:pPr>
            <a:r>
              <a:rPr lang="en-US" sz="3200" dirty="0" err="1">
                <a:solidFill>
                  <a:srgbClr val="0070C0"/>
                </a:solidFill>
                <a:latin typeface="Gill Sans MT" charset="0"/>
              </a:rPr>
              <a:t>Hadoop</a:t>
            </a:r>
            <a:r>
              <a:rPr lang="en-US" sz="3200" dirty="0">
                <a:solidFill>
                  <a:srgbClr val="0070C0"/>
                </a:solidFill>
                <a:latin typeface="Gill Sans MT" charset="0"/>
              </a:rPr>
              <a:t> and its eco system</a:t>
            </a:r>
          </a:p>
        </p:txBody>
      </p:sp>
      <p:sp>
        <p:nvSpPr>
          <p:cNvPr id="9219" name="Rectangle 2"/>
          <p:cNvSpPr>
            <a:spLocks noChangeArrowheads="1"/>
          </p:cNvSpPr>
          <p:nvPr/>
        </p:nvSpPr>
        <p:spPr bwMode="auto">
          <a:xfrm>
            <a:off x="914400" y="4800600"/>
            <a:ext cx="731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65412" rIns="90000" bIns="45000"/>
          <a:lstStyle/>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Gill Sans MT" charset="0"/>
              </a:rPr>
              <a:t>    </a:t>
            </a:r>
            <a:r>
              <a:rPr lang="en-US" sz="1200">
                <a:solidFill>
                  <a:srgbClr val="C00000"/>
                </a:solidFill>
                <a:latin typeface="Gill Sans MT" charset="0"/>
              </a:rPr>
              <a:t>.</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charset="0"/>
            </a:endParaRPr>
          </a:p>
        </p:txBody>
      </p:sp>
      <p:pic>
        <p:nvPicPr>
          <p:cNvPr id="9220" name="Picture 5" descr="090111Rogers_Figure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754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664475"/>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42900" y="228600"/>
            <a:ext cx="8440738" cy="593725"/>
          </a:xfrm>
        </p:spPr>
        <p:txBody>
          <a:bodyPr tIns="90864">
            <a:normAutofit fontScale="90000"/>
          </a:bodyPr>
          <a:lstStyle/>
          <a:p>
            <a:pPr eaLnBrk="1"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3200" dirty="0">
                <a:solidFill>
                  <a:srgbClr val="4E84C4"/>
                </a:solidFill>
                <a:latin typeface="Gill Sans MT" charset="0"/>
              </a:rPr>
              <a:t>HDFS</a:t>
            </a:r>
            <a:r>
              <a:rPr lang="en-US" sz="3200" dirty="0" smtClean="0">
                <a:solidFill>
                  <a:srgbClr val="4E84C4"/>
                </a:solidFill>
                <a:latin typeface="Gill Sans MT" charset="0"/>
              </a:rPr>
              <a:t> Definition</a:t>
            </a:r>
          </a:p>
        </p:txBody>
      </p:sp>
      <p:sp>
        <p:nvSpPr>
          <p:cNvPr id="18435" name="Text Box 2"/>
          <p:cNvSpPr txBox="1">
            <a:spLocks noChangeArrowheads="1"/>
          </p:cNvSpPr>
          <p:nvPr/>
        </p:nvSpPr>
        <p:spPr bwMode="auto">
          <a:xfrm>
            <a:off x="342900" y="1112838"/>
            <a:ext cx="8440738" cy="4524375"/>
          </a:xfrm>
          <a:prstGeom prst="rect">
            <a:avLst/>
          </a:prstGeom>
          <a:noFill/>
          <a:ln w="9360">
            <a:noFill/>
            <a:miter lim="800000"/>
            <a:headEnd/>
            <a:tailEnd/>
          </a:ln>
        </p:spPr>
        <p:txBody>
          <a:bodyPr lIns="90000" tIns="63143" rIns="90000" bIns="45000"/>
          <a:lstStyle/>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The Hadoop Distributed File System (HDFS) is a distributed file system designed to run on</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commodity hardware. HDFS is a distributed, scalable, and portable filesystem written in Java for the</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Hadoop framework. It has many similarities with existing distributed file systems. Hadoop</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Distributed File System (HDFS™) is the primary storage system used by Hadoop applications.</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HDFS creates multiple replicas of data blocks and distributes them on compute nodes throughout a</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cluster to enable reliable, extremely rapid computations. HDFS is highly fault-tolerant and is</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designed to be deployed on low-cost hardware. HDFS provides high throughput access to</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application data and is suitable for applications that have large data sets</a:t>
            </a:r>
          </a:p>
          <a:p>
            <a:pPr marL="342900" indent="-341313">
              <a:lnSpc>
                <a:spcPct val="100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latin typeface="Gill Sans MT" charset="0"/>
            </a:endParaRPr>
          </a:p>
          <a:p>
            <a:pPr marL="342900" indent="-341313">
              <a:lnSpc>
                <a:spcPct val="91000"/>
              </a:lnSpc>
              <a:spcAft>
                <a:spcPts val="1425"/>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HDFS consists of following components (daemons)</a:t>
            </a:r>
          </a:p>
          <a:p>
            <a:pPr lvl="1" indent="-284163">
              <a:lnSpc>
                <a:spcPct val="91000"/>
              </a:lnSpc>
              <a:spcAft>
                <a:spcPts val="1138"/>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Name Node</a:t>
            </a:r>
          </a:p>
          <a:p>
            <a:pPr lvl="1" indent="-284163">
              <a:lnSpc>
                <a:spcPct val="91000"/>
              </a:lnSpc>
              <a:spcAft>
                <a:spcPts val="1138"/>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Data Node</a:t>
            </a:r>
          </a:p>
          <a:p>
            <a:pPr lvl="1" indent="-284163">
              <a:lnSpc>
                <a:spcPct val="91000"/>
              </a:lnSpc>
              <a:spcAft>
                <a:spcPts val="1138"/>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latin typeface="Gill Sans MT" charset="0"/>
              </a:rPr>
              <a:t>Secondary Name Node</a:t>
            </a:r>
          </a:p>
          <a:p>
            <a:pPr marL="342900" indent="-341313">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latin typeface="Gill Sans MT" charset="0"/>
            </a:endParaRPr>
          </a:p>
        </p:txBody>
      </p:sp>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3873064660"/>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srcRect/>
          <a:stretch>
            <a:fillRect/>
          </a:stretch>
        </p:blipFill>
        <p:spPr bwMode="auto">
          <a:xfrm>
            <a:off x="0" y="457200"/>
            <a:ext cx="9144000" cy="6342063"/>
          </a:xfrm>
          <a:prstGeom prst="rect">
            <a:avLst/>
          </a:prstGeom>
          <a:noFill/>
          <a:ln w="9360">
            <a:noFill/>
            <a:round/>
            <a:headEnd/>
            <a:tailEnd/>
          </a:ln>
        </p:spPr>
      </p:pic>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3493766203"/>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377825" y="252413"/>
            <a:ext cx="9305925" cy="655637"/>
          </a:xfrm>
        </p:spPr>
        <p:txBody>
          <a:bodyPr/>
          <a:lstStyle/>
          <a:p>
            <a:pPr eaLnBrk="1"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3200" dirty="0" smtClean="0">
                <a:solidFill>
                  <a:srgbClr val="4E84C4"/>
                </a:solidFill>
                <a:latin typeface="Gill Sans MT" charset="0"/>
              </a:rPr>
              <a:t>HDFS Components</a:t>
            </a:r>
          </a:p>
        </p:txBody>
      </p:sp>
      <p:sp>
        <p:nvSpPr>
          <p:cNvPr id="22530" name="Rectangle 2"/>
          <p:cNvSpPr>
            <a:spLocks noChangeArrowheads="1"/>
          </p:cNvSpPr>
          <p:nvPr/>
        </p:nvSpPr>
        <p:spPr bwMode="auto">
          <a:xfrm>
            <a:off x="304800" y="990600"/>
            <a:ext cx="8686800" cy="5257800"/>
          </a:xfrm>
          <a:prstGeom prst="rect">
            <a:avLst/>
          </a:prstGeom>
          <a:noFill/>
          <a:ln w="9360">
            <a:noFill/>
            <a:miter lim="800000"/>
            <a:headEnd/>
            <a:tailEnd/>
          </a:ln>
          <a:effectLst/>
        </p:spPr>
        <p:txBody>
          <a:bodyPr lIns="90000" tIns="76752" rIns="90000" bIns="45000"/>
          <a:lstStyle/>
          <a:p>
            <a:pPr marL="122238" indent="-119063"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1600" b="1" dirty="0">
                <a:solidFill>
                  <a:srgbClr val="4E84C4"/>
                </a:solidFill>
                <a:latin typeface="Gill Sans MT" charset="0"/>
                <a:ea typeface="+mj-ea"/>
                <a:cs typeface="+mj-cs"/>
              </a:rPr>
              <a:t>Namenode:</a:t>
            </a:r>
          </a:p>
          <a:p>
            <a:pPr marL="122238" indent="-119063" hangingPunct="1">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err="1">
                <a:latin typeface="Gill Sans MT" charset="0"/>
              </a:rPr>
              <a:t>NameNode</a:t>
            </a:r>
            <a:r>
              <a:rPr lang="en-US" sz="1600" dirty="0">
                <a:latin typeface="Gill Sans MT" charset="0"/>
              </a:rPr>
              <a:t>, a master server, manages the file system namespace and regulates access to files by clients. </a:t>
            </a:r>
          </a:p>
          <a:p>
            <a:pPr marL="122238" indent="-119063" hangingPunct="1">
              <a:lnSpc>
                <a:spcPct val="82000"/>
              </a:lnSpc>
              <a:spcBef>
                <a:spcPts val="325"/>
              </a:spcBef>
              <a:buClr>
                <a:srgbClr val="4E84C4"/>
              </a:buClr>
              <a:buSzPct val="45000"/>
              <a:buFont typeface="Wingdings 2" charset="0"/>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b="1" dirty="0">
                <a:latin typeface="Gill Sans MT" charset="0"/>
              </a:rPr>
              <a:t>Meta-data in Memory</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The entire metadata is in main memory</a:t>
            </a:r>
          </a:p>
          <a:p>
            <a:pPr marL="122238" indent="-119063" hangingPunct="1">
              <a:lnSpc>
                <a:spcPct val="82000"/>
              </a:lnSpc>
              <a:spcBef>
                <a:spcPts val="325"/>
              </a:spcBef>
              <a:buClr>
                <a:srgbClr val="4E84C4"/>
              </a:buClr>
              <a:buSzPct val="45000"/>
              <a:buFont typeface="Wingdings 2" charset="0"/>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b="1" dirty="0">
                <a:latin typeface="Gill Sans MT" charset="0"/>
              </a:rPr>
              <a:t>Types of Metadata</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List of files</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List of Blocks for each file</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List of </a:t>
            </a:r>
            <a:r>
              <a:rPr lang="en-US" sz="1600" dirty="0" err="1">
                <a:latin typeface="Gill Sans MT" charset="0"/>
              </a:rPr>
              <a:t>DataNodes</a:t>
            </a:r>
            <a:r>
              <a:rPr lang="en-US" sz="1600" dirty="0">
                <a:latin typeface="Gill Sans MT" charset="0"/>
              </a:rPr>
              <a:t> for each block</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File attributes, </a:t>
            </a:r>
            <a:r>
              <a:rPr lang="en-US" sz="1600" dirty="0" err="1">
                <a:latin typeface="Gill Sans MT" charset="0"/>
              </a:rPr>
              <a:t>e.g</a:t>
            </a:r>
            <a:r>
              <a:rPr lang="en-US" sz="1600" dirty="0">
                <a:latin typeface="Gill Sans MT" charset="0"/>
              </a:rPr>
              <a:t> creation time, replication factor</a:t>
            </a:r>
          </a:p>
          <a:p>
            <a:pPr marL="122238" indent="-119063" hangingPunct="1">
              <a:lnSpc>
                <a:spcPct val="82000"/>
              </a:lnSpc>
              <a:spcBef>
                <a:spcPts val="325"/>
              </a:spcBef>
              <a:buClr>
                <a:srgbClr val="4E84C4"/>
              </a:buClr>
              <a:buSzPct val="45000"/>
              <a:buFont typeface="Wingdings 2" charset="0"/>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b="1" dirty="0">
                <a:latin typeface="Gill Sans MT" charset="0"/>
              </a:rPr>
              <a:t>A Transaction Log</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Records file creations, file deletions. Etc</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endParaRPr lang="en-US" sz="1600" dirty="0">
              <a:latin typeface="Gill Sans MT" charset="0"/>
            </a:endParaRPr>
          </a:p>
          <a:p>
            <a:pPr marL="122238" indent="-119063"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1600" b="1" dirty="0">
                <a:solidFill>
                  <a:srgbClr val="4E84C4"/>
                </a:solidFill>
                <a:latin typeface="Gill Sans MT" charset="0"/>
                <a:ea typeface="+mj-ea"/>
                <a:cs typeface="+mj-cs"/>
              </a:rPr>
              <a:t>Data Node:</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err="1">
                <a:latin typeface="Gill Sans MT" charset="0"/>
              </a:rPr>
              <a:t>DataNodes</a:t>
            </a:r>
            <a:r>
              <a:rPr lang="en-US" sz="1600" dirty="0">
                <a:latin typeface="Gill Sans MT" charset="0"/>
              </a:rPr>
              <a:t>, one per node in the cluster, manages storage attached to the nodes that they run on</a:t>
            </a:r>
          </a:p>
          <a:p>
            <a:pPr marL="122238" indent="-119063" hangingPunct="1">
              <a:lnSpc>
                <a:spcPct val="82000"/>
              </a:lnSpc>
              <a:spcBef>
                <a:spcPts val="325"/>
              </a:spcBef>
              <a:buClr>
                <a:srgbClr val="4E84C4"/>
              </a:buClr>
              <a:buSzPct val="45000"/>
              <a:buFont typeface="Wingdings 2" charset="0"/>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b="1" dirty="0">
                <a:latin typeface="Gill Sans MT" charset="0"/>
              </a:rPr>
              <a:t>A Block Server</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Stores data in the local file system (e.g. ext3)</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Stores meta-data of a block (e.g. CRC)</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Serves data and meta-data to Clients</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Block Report</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Periodically sends a report of all existing blocks to the </a:t>
            </a:r>
            <a:r>
              <a:rPr lang="en-US" sz="1600" dirty="0" err="1">
                <a:latin typeface="Gill Sans MT" charset="0"/>
              </a:rPr>
              <a:t>NameNode</a:t>
            </a:r>
            <a:endParaRPr lang="en-US" sz="1600" dirty="0">
              <a:latin typeface="Gill Sans MT" charset="0"/>
            </a:endParaRPr>
          </a:p>
          <a:p>
            <a:pPr marL="122238" indent="-119063" hangingPunct="1">
              <a:lnSpc>
                <a:spcPct val="82000"/>
              </a:lnSpc>
              <a:spcBef>
                <a:spcPts val="325"/>
              </a:spcBef>
              <a:buClr>
                <a:srgbClr val="4E84C4"/>
              </a:buClr>
              <a:buSzPct val="45000"/>
              <a:buFont typeface="Wingdings 2" charset="0"/>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b="1" dirty="0">
                <a:latin typeface="Gill Sans MT" charset="0"/>
              </a:rPr>
              <a:t>Facilitates Pipelining of Data</a:t>
            </a:r>
          </a:p>
          <a:p>
            <a:pPr marL="122238" indent="-119063" hangingPunct="1">
              <a:lnSpc>
                <a:spcPct val="82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Forwards data to other specified </a:t>
            </a:r>
            <a:r>
              <a:rPr lang="en-US" sz="1600" dirty="0" err="1">
                <a:latin typeface="Gill Sans MT" charset="0"/>
              </a:rPr>
              <a:t>DataNodes</a:t>
            </a:r>
            <a:endParaRPr lang="en-US" sz="1600" dirty="0">
              <a:latin typeface="Gill Sans MT" charset="0"/>
            </a:endParaRPr>
          </a:p>
        </p:txBody>
      </p:sp>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1785124917"/>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457200" y="1143000"/>
            <a:ext cx="8540750" cy="4989513"/>
          </a:xfrm>
          <a:prstGeom prst="rect">
            <a:avLst/>
          </a:prstGeom>
          <a:noFill/>
          <a:ln w="9360">
            <a:noFill/>
            <a:miter lim="800000"/>
            <a:headEnd/>
            <a:tailEnd/>
          </a:ln>
          <a:effectLst/>
        </p:spPr>
        <p:txBody>
          <a:bodyPr lIns="90000" tIns="65412" rIns="90000" bIns="45000"/>
          <a:lstStyle/>
          <a:p>
            <a:pPr marL="122238" indent="-119063"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1600" b="1" dirty="0">
                <a:solidFill>
                  <a:srgbClr val="4E84C4"/>
                </a:solidFill>
                <a:latin typeface="Gill Sans MT" charset="0"/>
                <a:ea typeface="+mj-ea"/>
                <a:cs typeface="+mj-cs"/>
              </a:rPr>
              <a:t>Secondary Name Node</a:t>
            </a:r>
          </a:p>
          <a:p>
            <a:pPr marL="122238" indent="-119063" hangingPunct="1">
              <a:lnSpc>
                <a:spcPct val="91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Lst>
              <a:defRPr/>
            </a:pPr>
            <a:endParaRPr lang="en-US" dirty="0">
              <a:solidFill>
                <a:srgbClr val="000000"/>
              </a:solidFill>
              <a:latin typeface="Gill Sans MT" charset="0"/>
            </a:endParaRP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Not used as hot stand-by or mirror node. Failover node is in future release.</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Will be renamed in 0.21 to </a:t>
            </a:r>
            <a:r>
              <a:rPr lang="en-US" sz="1600" dirty="0" err="1">
                <a:latin typeface="Gill Sans MT" charset="0"/>
              </a:rPr>
              <a:t>CheckNode</a:t>
            </a:r>
            <a:endParaRPr lang="en-US" sz="1600" dirty="0">
              <a:latin typeface="Gill Sans MT" charset="0"/>
            </a:endParaRP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a:t>
            </a:r>
            <a:r>
              <a:rPr lang="en-US" sz="1600" dirty="0" err="1">
                <a:latin typeface="Gill Sans MT" charset="0"/>
              </a:rPr>
              <a:t>Bakup</a:t>
            </a:r>
            <a:r>
              <a:rPr lang="en-US" sz="1600" dirty="0">
                <a:latin typeface="Gill Sans MT" charset="0"/>
              </a:rPr>
              <a:t> </a:t>
            </a:r>
            <a:r>
              <a:rPr lang="en-US" sz="1600" dirty="0" err="1">
                <a:latin typeface="Gill Sans MT" charset="0"/>
              </a:rPr>
              <a:t>nameNode</a:t>
            </a:r>
            <a:r>
              <a:rPr lang="en-US" sz="1600" dirty="0">
                <a:latin typeface="Gill Sans MT" charset="0"/>
              </a:rPr>
              <a:t> periodically wakes up and processes check point and updates the </a:t>
            </a:r>
            <a:r>
              <a:rPr lang="en-US" sz="1600" dirty="0" err="1">
                <a:latin typeface="Gill Sans MT" charset="0"/>
              </a:rPr>
              <a:t>nameNode</a:t>
            </a:r>
            <a:endParaRPr lang="en-US" sz="1600" dirty="0">
              <a:latin typeface="Gill Sans MT" charset="0"/>
            </a:endParaRP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Memory requirements are the same as </a:t>
            </a:r>
            <a:r>
              <a:rPr lang="en-US" sz="1600" dirty="0" err="1">
                <a:latin typeface="Gill Sans MT" charset="0"/>
              </a:rPr>
              <a:t>nameNode</a:t>
            </a:r>
            <a:r>
              <a:rPr lang="en-US" sz="1600" dirty="0">
                <a:latin typeface="Gill Sans MT" charset="0"/>
              </a:rPr>
              <a:t> (big)</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Typically on a separate machine in large cluster ( &gt; 10 nodes)</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Directory is same as </a:t>
            </a:r>
            <a:r>
              <a:rPr lang="en-US" sz="1600" dirty="0" err="1">
                <a:latin typeface="Gill Sans MT" charset="0"/>
              </a:rPr>
              <a:t>nameNode</a:t>
            </a:r>
            <a:r>
              <a:rPr lang="en-US" sz="1600" dirty="0">
                <a:latin typeface="Gill Sans MT" charset="0"/>
              </a:rPr>
              <a:t> except it keeps previous checkpoint version in addition to current.</a:t>
            </a:r>
          </a:p>
          <a:p>
            <a:pPr marL="122238" indent="-119063" hangingPunct="1">
              <a:lnSpc>
                <a:spcPct val="82000"/>
              </a:lnSpc>
              <a:spcBef>
                <a:spcPts val="325"/>
              </a:spcBef>
              <a:buClrTx/>
              <a:buSzTx/>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600" dirty="0">
                <a:latin typeface="Gill Sans MT" charset="0"/>
              </a:rPr>
              <a:t>	– It can be used to restore failed </a:t>
            </a:r>
            <a:r>
              <a:rPr lang="en-US" sz="1600" dirty="0" err="1">
                <a:latin typeface="Gill Sans MT" charset="0"/>
              </a:rPr>
              <a:t>nameNode</a:t>
            </a:r>
            <a:r>
              <a:rPr lang="en-US" sz="1600" dirty="0">
                <a:latin typeface="Gill Sans MT" charset="0"/>
              </a:rPr>
              <a:t> (just copy current directory to new </a:t>
            </a:r>
            <a:r>
              <a:rPr lang="en-US" sz="1600" dirty="0" err="1">
                <a:latin typeface="Gill Sans MT" charset="0"/>
              </a:rPr>
              <a:t>nameNode</a:t>
            </a:r>
            <a:r>
              <a:rPr lang="en-US" sz="1600" dirty="0">
                <a:latin typeface="Gill Sans MT" charset="0"/>
              </a:rPr>
              <a:t>)</a:t>
            </a:r>
          </a:p>
          <a:p>
            <a:pPr marL="122238" indent="-119063" hangingPunct="1">
              <a:lnSpc>
                <a:spcPct val="91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defRPr/>
            </a:pPr>
            <a:endParaRPr lang="en-US" dirty="0">
              <a:solidFill>
                <a:srgbClr val="000000"/>
              </a:solidFill>
              <a:latin typeface="Gill Sans MT" charset="0"/>
            </a:endParaRPr>
          </a:p>
          <a:p>
            <a:pPr marL="122238" indent="-119063" hangingPunct="1">
              <a:lnSpc>
                <a:spcPct val="91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defRPr/>
            </a:pPr>
            <a:endParaRPr lang="en-US" dirty="0">
              <a:solidFill>
                <a:srgbClr val="000000"/>
              </a:solidFill>
              <a:latin typeface="Gill Sans MT" charset="0"/>
            </a:endParaRPr>
          </a:p>
        </p:txBody>
      </p:sp>
      <p:sp>
        <p:nvSpPr>
          <p:cNvPr id="21507" name="Rectangle 2"/>
          <p:cNvSpPr>
            <a:spLocks noGrp="1" noChangeArrowheads="1"/>
          </p:cNvSpPr>
          <p:nvPr>
            <p:ph type="title"/>
          </p:nvPr>
        </p:nvSpPr>
        <p:spPr>
          <a:xfrm>
            <a:off x="377825" y="252413"/>
            <a:ext cx="9305925" cy="655637"/>
          </a:xfrm>
        </p:spPr>
        <p:txBody>
          <a:bodyPr/>
          <a:lstStyle/>
          <a:p>
            <a:pPr eaLnBrk="1" hangingPunct="1">
              <a:lnSpc>
                <a:spcPct val="98000"/>
              </a:lnSpc>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pPr>
            <a:r>
              <a:rPr lang="en-US" sz="3200" dirty="0" smtClean="0">
                <a:solidFill>
                  <a:srgbClr val="4E84C4"/>
                </a:solidFill>
                <a:latin typeface="Gill Sans MT" charset="0"/>
              </a:rPr>
              <a:t>HDFS Components</a:t>
            </a:r>
          </a:p>
        </p:txBody>
      </p:sp>
      <p:sp>
        <p:nvSpPr>
          <p:cNvPr id="2" name="Footer Placeholder 1"/>
          <p:cNvSpPr>
            <a:spLocks noGrp="1"/>
          </p:cNvSpPr>
          <p:nvPr>
            <p:ph type="ftr" sz="quarter" idx="11"/>
          </p:nvPr>
        </p:nvSpPr>
        <p:spPr/>
        <p:txBody>
          <a:bodyPr/>
          <a:lstStyle/>
          <a:p>
            <a:pPr>
              <a:defRPr/>
            </a:pPr>
            <a:r>
              <a:rPr lang="en-US" smtClean="0"/>
              <a:t>hadoop </a:t>
            </a:r>
            <a:endParaRPr lang="en-US"/>
          </a:p>
        </p:txBody>
      </p:sp>
    </p:spTree>
    <p:extLst>
      <p:ext uri="{BB962C8B-B14F-4D97-AF65-F5344CB8AC3E}">
        <p14:creationId xmlns:p14="http://schemas.microsoft.com/office/powerpoint/2010/main" val="4133727148"/>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riting-Files-to-HDFS.PNG (912×6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6" y="138112"/>
            <a:ext cx="8686800" cy="655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2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ent-Read-from-HDFS.PNG (905×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3350"/>
            <a:ext cx="8620125"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56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911</Words>
  <Application>Microsoft Office PowerPoint</Application>
  <PresentationFormat>On-screen Show (4:3)</PresentationFormat>
  <Paragraphs>310</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Hadoop Distributed File System (HDFS)</vt:lpstr>
      <vt:lpstr>PowerPoint Presentation</vt:lpstr>
      <vt:lpstr>PowerPoint Presentation</vt:lpstr>
      <vt:lpstr>HDFS Definition</vt:lpstr>
      <vt:lpstr>PowerPoint Presentation</vt:lpstr>
      <vt:lpstr>HDFS Components</vt:lpstr>
      <vt:lpstr>HDFS Components</vt:lpstr>
      <vt:lpstr>PowerPoint Presentation</vt:lpstr>
      <vt:lpstr>PowerPoint Presentation</vt:lpstr>
      <vt:lpstr>PowerPoint Presentation</vt:lpstr>
      <vt:lpstr>Clustering in Hadoop </vt:lpstr>
      <vt:lpstr>Standalone Mode </vt:lpstr>
      <vt:lpstr>Pseudo-Distributed Mode </vt:lpstr>
      <vt:lpstr>PowerPoint Presentation</vt:lpstr>
      <vt:lpstr>PowerPoint Presentation</vt:lpstr>
      <vt:lpstr>PowerPoint Presentation</vt:lpstr>
      <vt:lpstr> Executing a pseudo cluster </vt:lpstr>
      <vt:lpstr>Hadoop Web Interfaces </vt:lpstr>
      <vt:lpstr>MapReduce Job Tracker web interface </vt:lpstr>
      <vt:lpstr>Task Tracker web interface</vt:lpstr>
      <vt:lpstr>MapReduce co-located with HDFS</vt:lpstr>
      <vt:lpstr>Map Reduce Concepts</vt:lpstr>
      <vt:lpstr>Hadoop MapReduce: A Closer Look</vt:lpstr>
      <vt:lpstr>Input Files</vt:lpstr>
    </vt:vector>
  </TitlesOfParts>
  <Company>HCL Infosystems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dc:creator>
  <cp:lastModifiedBy>tiru</cp:lastModifiedBy>
  <cp:revision>6</cp:revision>
  <dcterms:created xsi:type="dcterms:W3CDTF">2013-03-22T13:01:34Z</dcterms:created>
  <dcterms:modified xsi:type="dcterms:W3CDTF">2013-05-18T08:06:13Z</dcterms:modified>
</cp:coreProperties>
</file>