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21" r:id="rId2"/>
    <p:sldId id="341" r:id="rId3"/>
    <p:sldId id="342" r:id="rId4"/>
    <p:sldId id="322" r:id="rId5"/>
    <p:sldId id="256" r:id="rId6"/>
    <p:sldId id="353" r:id="rId7"/>
    <p:sldId id="343" r:id="rId8"/>
    <p:sldId id="336" r:id="rId9"/>
    <p:sldId id="257" r:id="rId10"/>
    <p:sldId id="323" r:id="rId11"/>
    <p:sldId id="337" r:id="rId12"/>
    <p:sldId id="338" r:id="rId13"/>
    <p:sldId id="339" r:id="rId14"/>
    <p:sldId id="259" r:id="rId15"/>
    <p:sldId id="359" r:id="rId16"/>
    <p:sldId id="360" r:id="rId17"/>
    <p:sldId id="340" r:id="rId18"/>
    <p:sldId id="260" r:id="rId19"/>
    <p:sldId id="261" r:id="rId20"/>
    <p:sldId id="262" r:id="rId21"/>
    <p:sldId id="358" r:id="rId22"/>
    <p:sldId id="263" r:id="rId23"/>
    <p:sldId id="264" r:id="rId24"/>
    <p:sldId id="265" r:id="rId25"/>
    <p:sldId id="266" r:id="rId26"/>
    <p:sldId id="362" r:id="rId27"/>
    <p:sldId id="363" r:id="rId28"/>
    <p:sldId id="268" r:id="rId29"/>
    <p:sldId id="357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348" r:id="rId38"/>
    <p:sldId id="292" r:id="rId39"/>
    <p:sldId id="298" r:id="rId40"/>
    <p:sldId id="309" r:id="rId41"/>
    <p:sldId id="310" r:id="rId42"/>
    <p:sldId id="311" r:id="rId43"/>
    <p:sldId id="313" r:id="rId44"/>
    <p:sldId id="312" r:id="rId45"/>
    <p:sldId id="317" r:id="rId46"/>
    <p:sldId id="379" r:id="rId47"/>
    <p:sldId id="380" r:id="rId48"/>
    <p:sldId id="381" r:id="rId49"/>
    <p:sldId id="382" r:id="rId50"/>
    <p:sldId id="320" r:id="rId51"/>
    <p:sldId id="325" r:id="rId52"/>
    <p:sldId id="378" r:id="rId53"/>
    <p:sldId id="349" r:id="rId54"/>
    <p:sldId id="383" r:id="rId55"/>
    <p:sldId id="350" r:id="rId56"/>
    <p:sldId id="351" r:id="rId57"/>
    <p:sldId id="352" r:id="rId58"/>
    <p:sldId id="354" r:id="rId59"/>
    <p:sldId id="355" r:id="rId60"/>
    <p:sldId id="361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96506-8B96-476E-94B8-FFAE1F194C06}" type="doc">
      <dgm:prSet loTypeId="urn:microsoft.com/office/officeart/2005/8/layout/matrix1" loCatId="matrix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EFE1A6C-8E65-4365-A2C3-514C8CF0BCD8}">
      <dgm:prSet/>
      <dgm:spPr/>
      <dgm:t>
        <a:bodyPr/>
        <a:lstStyle/>
        <a:p>
          <a:pPr rtl="0"/>
          <a:r>
            <a:rPr lang="en-GB" dirty="0" smtClean="0"/>
            <a:t>MapReduce Runtime Environment</a:t>
          </a:r>
          <a:endParaRPr lang="en-IN" dirty="0"/>
        </a:p>
      </dgm:t>
    </dgm:pt>
    <dgm:pt modelId="{A11C870B-8ACE-4B28-9879-BFF4CBE6B12F}" type="parTrans" cxnId="{FC910ED7-BC7A-454C-9492-6AACC6519D9B}">
      <dgm:prSet/>
      <dgm:spPr/>
      <dgm:t>
        <a:bodyPr/>
        <a:lstStyle/>
        <a:p>
          <a:endParaRPr lang="en-IN"/>
        </a:p>
      </dgm:t>
    </dgm:pt>
    <dgm:pt modelId="{70DF6CAD-D6D6-49A7-A8EB-11AA3D07E0DF}" type="sibTrans" cxnId="{FC910ED7-BC7A-454C-9492-6AACC6519D9B}">
      <dgm:prSet/>
      <dgm:spPr/>
      <dgm:t>
        <a:bodyPr/>
        <a:lstStyle/>
        <a:p>
          <a:endParaRPr lang="en-IN"/>
        </a:p>
      </dgm:t>
    </dgm:pt>
    <dgm:pt modelId="{5FC3CC91-FE83-4E43-A9B0-CFA3B1705E2F}">
      <dgm:prSet/>
      <dgm:spPr/>
      <dgm:t>
        <a:bodyPr/>
        <a:lstStyle/>
        <a:p>
          <a:pPr rtl="0"/>
          <a:r>
            <a:rPr lang="en-GB" dirty="0" smtClean="0"/>
            <a:t>Partitioning the input data.</a:t>
          </a:r>
          <a:endParaRPr lang="en-IN" dirty="0"/>
        </a:p>
      </dgm:t>
    </dgm:pt>
    <dgm:pt modelId="{5F4ECE93-CE43-4DAD-A46B-E5E79F86737F}" type="parTrans" cxnId="{2C037114-58E4-476F-8581-ACD47D9DAAEE}">
      <dgm:prSet/>
      <dgm:spPr/>
      <dgm:t>
        <a:bodyPr/>
        <a:lstStyle/>
        <a:p>
          <a:endParaRPr lang="en-IN"/>
        </a:p>
      </dgm:t>
    </dgm:pt>
    <dgm:pt modelId="{1C321A0C-6F0A-4F32-A1BB-580CDCFEB13B}" type="sibTrans" cxnId="{2C037114-58E4-476F-8581-ACD47D9DAAEE}">
      <dgm:prSet/>
      <dgm:spPr/>
      <dgm:t>
        <a:bodyPr/>
        <a:lstStyle/>
        <a:p>
          <a:endParaRPr lang="en-IN"/>
        </a:p>
      </dgm:t>
    </dgm:pt>
    <dgm:pt modelId="{B0F56319-76D7-48B6-8926-EB9889E4C3A8}">
      <dgm:prSet/>
      <dgm:spPr/>
      <dgm:t>
        <a:bodyPr/>
        <a:lstStyle/>
        <a:p>
          <a:pPr rtl="0"/>
          <a:r>
            <a:rPr lang="en-GB" dirty="0" smtClean="0"/>
            <a:t>Scheduling program across cluster of machines, Locality Optimization and Load balancing</a:t>
          </a:r>
          <a:endParaRPr lang="en-IN" dirty="0"/>
        </a:p>
      </dgm:t>
    </dgm:pt>
    <dgm:pt modelId="{A9757096-DDD2-4CC7-80D9-9F42ADB6ABEE}" type="parTrans" cxnId="{1F2490E0-63C7-4788-8C50-BB93AC3D1903}">
      <dgm:prSet/>
      <dgm:spPr/>
      <dgm:t>
        <a:bodyPr/>
        <a:lstStyle/>
        <a:p>
          <a:endParaRPr lang="en-IN"/>
        </a:p>
      </dgm:t>
    </dgm:pt>
    <dgm:pt modelId="{10905CBD-449D-48E0-8705-4BB0BD81E31C}" type="sibTrans" cxnId="{1F2490E0-63C7-4788-8C50-BB93AC3D1903}">
      <dgm:prSet/>
      <dgm:spPr/>
      <dgm:t>
        <a:bodyPr/>
        <a:lstStyle/>
        <a:p>
          <a:endParaRPr lang="en-IN"/>
        </a:p>
      </dgm:t>
    </dgm:pt>
    <dgm:pt modelId="{58D4B5C6-D81E-4B2F-839A-B5A92A99E55F}">
      <dgm:prSet/>
      <dgm:spPr/>
      <dgm:t>
        <a:bodyPr/>
        <a:lstStyle/>
        <a:p>
          <a:pPr rtl="0"/>
          <a:r>
            <a:rPr lang="en-GB" dirty="0" smtClean="0"/>
            <a:t>Dealing with machine failure</a:t>
          </a:r>
          <a:endParaRPr lang="en-IN" dirty="0"/>
        </a:p>
      </dgm:t>
    </dgm:pt>
    <dgm:pt modelId="{C5D25764-D980-41EC-9785-064366402CA1}" type="parTrans" cxnId="{9EC78149-EE44-40F9-98D3-A8F345947D6D}">
      <dgm:prSet/>
      <dgm:spPr/>
      <dgm:t>
        <a:bodyPr/>
        <a:lstStyle/>
        <a:p>
          <a:endParaRPr lang="en-IN"/>
        </a:p>
      </dgm:t>
    </dgm:pt>
    <dgm:pt modelId="{5DEEDB93-2645-4623-AF2B-329211FD23DE}" type="sibTrans" cxnId="{9EC78149-EE44-40F9-98D3-A8F345947D6D}">
      <dgm:prSet/>
      <dgm:spPr/>
      <dgm:t>
        <a:bodyPr/>
        <a:lstStyle/>
        <a:p>
          <a:endParaRPr lang="en-IN"/>
        </a:p>
      </dgm:t>
    </dgm:pt>
    <dgm:pt modelId="{45671883-ACE5-4563-81CD-8457FF3E4CC3}">
      <dgm:prSet/>
      <dgm:spPr/>
      <dgm:t>
        <a:bodyPr/>
        <a:lstStyle/>
        <a:p>
          <a:pPr rtl="0"/>
          <a:endParaRPr lang="en-IN" dirty="0"/>
        </a:p>
      </dgm:t>
    </dgm:pt>
    <dgm:pt modelId="{1C5C8FD1-73B0-4899-B4D0-08143F77624D}" type="parTrans" cxnId="{690FF05E-6F97-40CE-984A-DB24E3C60332}">
      <dgm:prSet/>
      <dgm:spPr/>
      <dgm:t>
        <a:bodyPr/>
        <a:lstStyle/>
        <a:p>
          <a:endParaRPr lang="en-IN"/>
        </a:p>
      </dgm:t>
    </dgm:pt>
    <dgm:pt modelId="{E36CEF5B-EF78-49AE-8472-1634813132E8}" type="sibTrans" cxnId="{690FF05E-6F97-40CE-984A-DB24E3C60332}">
      <dgm:prSet/>
      <dgm:spPr/>
      <dgm:t>
        <a:bodyPr/>
        <a:lstStyle/>
        <a:p>
          <a:endParaRPr lang="en-IN"/>
        </a:p>
      </dgm:t>
    </dgm:pt>
    <dgm:pt modelId="{86BCBD4F-942D-4293-9A81-2D110D905249}">
      <dgm:prSet/>
      <dgm:spPr/>
      <dgm:t>
        <a:bodyPr/>
        <a:lstStyle/>
        <a:p>
          <a:pPr rtl="0"/>
          <a:endParaRPr lang="en-US" dirty="0"/>
        </a:p>
      </dgm:t>
    </dgm:pt>
    <dgm:pt modelId="{1262F0C3-8827-42C2-8B6F-D6CE5A2B8DA7}" type="parTrans" cxnId="{ED8EEA34-0CB1-463E-8D57-088DF5C2C52D}">
      <dgm:prSet/>
      <dgm:spPr/>
      <dgm:t>
        <a:bodyPr/>
        <a:lstStyle/>
        <a:p>
          <a:endParaRPr lang="en-IN"/>
        </a:p>
      </dgm:t>
    </dgm:pt>
    <dgm:pt modelId="{BE8A03A7-4036-4FC6-994F-220AF8D37A67}" type="sibTrans" cxnId="{ED8EEA34-0CB1-463E-8D57-088DF5C2C52D}">
      <dgm:prSet/>
      <dgm:spPr/>
      <dgm:t>
        <a:bodyPr/>
        <a:lstStyle/>
        <a:p>
          <a:endParaRPr lang="en-IN"/>
        </a:p>
      </dgm:t>
    </dgm:pt>
    <dgm:pt modelId="{F5EA9E6D-3EDF-4CA5-B6D1-9DF57C67E9C6}">
      <dgm:prSet/>
      <dgm:spPr/>
      <dgm:t>
        <a:bodyPr/>
        <a:lstStyle/>
        <a:p>
          <a:pPr rtl="0"/>
          <a:endParaRPr lang="en-US" dirty="0"/>
        </a:p>
      </dgm:t>
    </dgm:pt>
    <dgm:pt modelId="{B97FEF02-8F5F-41AF-A2B6-6E43BEB1E6EF}" type="parTrans" cxnId="{BF1D0CAA-3CD7-494F-B79D-FD0E0BBD7301}">
      <dgm:prSet/>
      <dgm:spPr/>
      <dgm:t>
        <a:bodyPr/>
        <a:lstStyle/>
        <a:p>
          <a:endParaRPr lang="en-IN"/>
        </a:p>
      </dgm:t>
    </dgm:pt>
    <dgm:pt modelId="{E4349ECB-22B6-43C6-AA19-2A0B264C9DD4}" type="sibTrans" cxnId="{BF1D0CAA-3CD7-494F-B79D-FD0E0BBD7301}">
      <dgm:prSet/>
      <dgm:spPr/>
      <dgm:t>
        <a:bodyPr/>
        <a:lstStyle/>
        <a:p>
          <a:endParaRPr lang="en-IN"/>
        </a:p>
      </dgm:t>
    </dgm:pt>
    <dgm:pt modelId="{468BAD1A-3CA0-4701-90C6-481C032577DD}">
      <dgm:prSet/>
      <dgm:spPr/>
      <dgm:t>
        <a:bodyPr/>
        <a:lstStyle/>
        <a:p>
          <a:pPr rtl="0"/>
          <a:endParaRPr lang="en-IN" dirty="0"/>
        </a:p>
      </dgm:t>
    </dgm:pt>
    <dgm:pt modelId="{1CEE5153-F37D-4A47-B46A-DA5B4988C90E}" type="parTrans" cxnId="{67F75B76-4876-497B-8FD8-012573C52AD8}">
      <dgm:prSet/>
      <dgm:spPr/>
      <dgm:t>
        <a:bodyPr/>
        <a:lstStyle/>
        <a:p>
          <a:endParaRPr lang="en-IN"/>
        </a:p>
      </dgm:t>
    </dgm:pt>
    <dgm:pt modelId="{E4A0C49A-4C7F-491B-B7E3-3328FFFFBF2B}" type="sibTrans" cxnId="{67F75B76-4876-497B-8FD8-012573C52AD8}">
      <dgm:prSet/>
      <dgm:spPr/>
      <dgm:t>
        <a:bodyPr/>
        <a:lstStyle/>
        <a:p>
          <a:endParaRPr lang="en-IN"/>
        </a:p>
      </dgm:t>
    </dgm:pt>
    <dgm:pt modelId="{AD0EF5D6-22AF-4A38-8D54-B60AAE940543}">
      <dgm:prSet/>
      <dgm:spPr/>
      <dgm:t>
        <a:bodyPr/>
        <a:lstStyle/>
        <a:p>
          <a:pPr rtl="0"/>
          <a:endParaRPr lang="en-IN" dirty="0"/>
        </a:p>
      </dgm:t>
    </dgm:pt>
    <dgm:pt modelId="{98BCD58B-FC5E-4646-9EAF-06ECAFC0677A}" type="parTrans" cxnId="{479B08D9-65BB-41A3-9468-B8CB8A3176CF}">
      <dgm:prSet/>
      <dgm:spPr/>
      <dgm:t>
        <a:bodyPr/>
        <a:lstStyle/>
        <a:p>
          <a:endParaRPr lang="en-IN"/>
        </a:p>
      </dgm:t>
    </dgm:pt>
    <dgm:pt modelId="{08839477-F3F4-402C-8D0B-D47F07F08434}" type="sibTrans" cxnId="{479B08D9-65BB-41A3-9468-B8CB8A3176CF}">
      <dgm:prSet/>
      <dgm:spPr/>
      <dgm:t>
        <a:bodyPr/>
        <a:lstStyle/>
        <a:p>
          <a:endParaRPr lang="en-IN"/>
        </a:p>
      </dgm:t>
    </dgm:pt>
    <dgm:pt modelId="{72AF837D-92FF-49E4-8660-B34A4AB10A16}">
      <dgm:prSet/>
      <dgm:spPr/>
      <dgm:t>
        <a:bodyPr/>
        <a:lstStyle/>
        <a:p>
          <a:pPr rtl="0"/>
          <a:endParaRPr lang="en-US" dirty="0"/>
        </a:p>
      </dgm:t>
    </dgm:pt>
    <dgm:pt modelId="{FF335C29-CA6B-4F21-BAF9-160C5D16E2A7}" type="parTrans" cxnId="{24C1EF41-F229-4AF0-9D56-B31A3D199536}">
      <dgm:prSet/>
      <dgm:spPr/>
      <dgm:t>
        <a:bodyPr/>
        <a:lstStyle/>
        <a:p>
          <a:endParaRPr lang="en-IN"/>
        </a:p>
      </dgm:t>
    </dgm:pt>
    <dgm:pt modelId="{CC1DB99F-E5E2-494E-84EA-8B8F26D3B71E}" type="sibTrans" cxnId="{24C1EF41-F229-4AF0-9D56-B31A3D199536}">
      <dgm:prSet/>
      <dgm:spPr/>
      <dgm:t>
        <a:bodyPr/>
        <a:lstStyle/>
        <a:p>
          <a:endParaRPr lang="en-IN"/>
        </a:p>
      </dgm:t>
    </dgm:pt>
    <dgm:pt modelId="{4060AE83-0C07-407D-8A3C-2BD434E04460}">
      <dgm:prSet/>
      <dgm:spPr/>
      <dgm:t>
        <a:bodyPr/>
        <a:lstStyle/>
        <a:p>
          <a:r>
            <a:rPr lang="en-US" dirty="0" smtClean="0"/>
            <a:t>Managing Inter-Machine communication</a:t>
          </a:r>
          <a:endParaRPr lang="en-IN" dirty="0"/>
        </a:p>
      </dgm:t>
    </dgm:pt>
    <dgm:pt modelId="{2A092C74-EE7E-4C96-8E46-C0C66DC01CD7}" type="parTrans" cxnId="{2A038695-7B78-4D2B-804D-DBDD515FFF70}">
      <dgm:prSet/>
      <dgm:spPr/>
      <dgm:t>
        <a:bodyPr/>
        <a:lstStyle/>
        <a:p>
          <a:endParaRPr lang="en-IN"/>
        </a:p>
      </dgm:t>
    </dgm:pt>
    <dgm:pt modelId="{9F054EDE-2F73-498F-B4AE-E118D4752689}" type="sibTrans" cxnId="{2A038695-7B78-4D2B-804D-DBDD515FFF70}">
      <dgm:prSet/>
      <dgm:spPr/>
      <dgm:t>
        <a:bodyPr/>
        <a:lstStyle/>
        <a:p>
          <a:endParaRPr lang="en-IN"/>
        </a:p>
      </dgm:t>
    </dgm:pt>
    <dgm:pt modelId="{46EBB003-1087-4757-80FA-2E7E5F0D1936}" type="pres">
      <dgm:prSet presAssocID="{0B996506-8B96-476E-94B8-FFAE1F194C0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A96C22-07E0-4FD0-BDA9-BBF8AB6272C2}" type="pres">
      <dgm:prSet presAssocID="{0B996506-8B96-476E-94B8-FFAE1F194C06}" presName="matrix" presStyleCnt="0"/>
      <dgm:spPr/>
    </dgm:pt>
    <dgm:pt modelId="{DBA76ABB-15C4-43F8-8CD4-F3EB0DF203A9}" type="pres">
      <dgm:prSet presAssocID="{0B996506-8B96-476E-94B8-FFAE1F194C06}" presName="tile1" presStyleLbl="node1" presStyleIdx="0" presStyleCnt="4"/>
      <dgm:spPr/>
      <dgm:t>
        <a:bodyPr/>
        <a:lstStyle/>
        <a:p>
          <a:endParaRPr lang="en-IN"/>
        </a:p>
      </dgm:t>
    </dgm:pt>
    <dgm:pt modelId="{5F0249DC-7A0A-4696-BEDC-D4BD7626E3F8}" type="pres">
      <dgm:prSet presAssocID="{0B996506-8B96-476E-94B8-FFAE1F194C0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81FFA3-6306-4467-9F1F-62F5ADA91A80}" type="pres">
      <dgm:prSet presAssocID="{0B996506-8B96-476E-94B8-FFAE1F194C06}" presName="tile2" presStyleLbl="node1" presStyleIdx="1" presStyleCnt="4" custLinFactNeighborX="901" custLinFactNeighborY="-3704"/>
      <dgm:spPr/>
      <dgm:t>
        <a:bodyPr/>
        <a:lstStyle/>
        <a:p>
          <a:endParaRPr lang="en-IN"/>
        </a:p>
      </dgm:t>
    </dgm:pt>
    <dgm:pt modelId="{C3884C40-B790-4DCD-BC93-D8BB2A615089}" type="pres">
      <dgm:prSet presAssocID="{0B996506-8B96-476E-94B8-FFAE1F194C0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4B54BE-F461-4F12-89F7-3E4A68C2BC75}" type="pres">
      <dgm:prSet presAssocID="{0B996506-8B96-476E-94B8-FFAE1F194C06}" presName="tile3" presStyleLbl="node1" presStyleIdx="2" presStyleCnt="4"/>
      <dgm:spPr/>
      <dgm:t>
        <a:bodyPr/>
        <a:lstStyle/>
        <a:p>
          <a:endParaRPr lang="en-IN"/>
        </a:p>
      </dgm:t>
    </dgm:pt>
    <dgm:pt modelId="{7FC03643-7559-4D3A-B640-EBFC2704DD0D}" type="pres">
      <dgm:prSet presAssocID="{0B996506-8B96-476E-94B8-FFAE1F194C0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CA9F9F-855D-4122-8AAE-53357E3DCBCF}" type="pres">
      <dgm:prSet presAssocID="{0B996506-8B96-476E-94B8-FFAE1F194C06}" presName="tile4" presStyleLbl="node1" presStyleIdx="3" presStyleCnt="4"/>
      <dgm:spPr/>
      <dgm:t>
        <a:bodyPr/>
        <a:lstStyle/>
        <a:p>
          <a:endParaRPr lang="en-IN"/>
        </a:p>
      </dgm:t>
    </dgm:pt>
    <dgm:pt modelId="{52DDF868-BECC-4376-8029-CB0AF9A3EFAE}" type="pres">
      <dgm:prSet presAssocID="{0B996506-8B96-476E-94B8-FFAE1F194C0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F5AED-29B8-4488-A2BD-55C56C6482B2}" type="pres">
      <dgm:prSet presAssocID="{0B996506-8B96-476E-94B8-FFAE1F194C0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79B08D9-65BB-41A3-9468-B8CB8A3176CF}" srcId="{0B996506-8B96-476E-94B8-FFAE1F194C06}" destId="{AD0EF5D6-22AF-4A38-8D54-B60AAE940543}" srcOrd="5" destOrd="0" parTransId="{98BCD58B-FC5E-4646-9EAF-06ECAFC0677A}" sibTransId="{08839477-F3F4-402C-8D0B-D47F07F08434}"/>
    <dgm:cxn modelId="{2A038695-7B78-4D2B-804D-DBDD515FFF70}" srcId="{3EFE1A6C-8E65-4365-A2C3-514C8CF0BCD8}" destId="{4060AE83-0C07-407D-8A3C-2BD434E04460}" srcOrd="3" destOrd="0" parTransId="{2A092C74-EE7E-4C96-8E46-C0C66DC01CD7}" sibTransId="{9F054EDE-2F73-498F-B4AE-E118D4752689}"/>
    <dgm:cxn modelId="{DF1B926B-6572-429D-8B0C-D7D86F143B84}" type="presOf" srcId="{5FC3CC91-FE83-4E43-A9B0-CFA3B1705E2F}" destId="{5F0249DC-7A0A-4696-BEDC-D4BD7626E3F8}" srcOrd="1" destOrd="0" presId="urn:microsoft.com/office/officeart/2005/8/layout/matrix1"/>
    <dgm:cxn modelId="{6F18735B-5709-4C11-9B2E-5292321E993E}" type="presOf" srcId="{4060AE83-0C07-407D-8A3C-2BD434E04460}" destId="{A8CA9F9F-855D-4122-8AAE-53357E3DCBCF}" srcOrd="0" destOrd="0" presId="urn:microsoft.com/office/officeart/2005/8/layout/matrix1"/>
    <dgm:cxn modelId="{ED8EEA34-0CB1-463E-8D57-088DF5C2C52D}" srcId="{0B996506-8B96-476E-94B8-FFAE1F194C06}" destId="{86BCBD4F-942D-4293-9A81-2D110D905249}" srcOrd="2" destOrd="0" parTransId="{1262F0C3-8827-42C2-8B6F-D6CE5A2B8DA7}" sibTransId="{BE8A03A7-4036-4FC6-994F-220AF8D37A67}"/>
    <dgm:cxn modelId="{AEB74EF3-E60E-4861-8CEC-A1947BDAC6F1}" type="presOf" srcId="{58D4B5C6-D81E-4B2F-839A-B5A92A99E55F}" destId="{7FC03643-7559-4D3A-B640-EBFC2704DD0D}" srcOrd="1" destOrd="0" presId="urn:microsoft.com/office/officeart/2005/8/layout/matrix1"/>
    <dgm:cxn modelId="{9EC78149-EE44-40F9-98D3-A8F345947D6D}" srcId="{3EFE1A6C-8E65-4365-A2C3-514C8CF0BCD8}" destId="{58D4B5C6-D81E-4B2F-839A-B5A92A99E55F}" srcOrd="2" destOrd="0" parTransId="{C5D25764-D980-41EC-9785-064366402CA1}" sibTransId="{5DEEDB93-2645-4623-AF2B-329211FD23DE}"/>
    <dgm:cxn modelId="{285CC31F-1A4C-4638-8FF8-408D3F0765D5}" type="presOf" srcId="{B0F56319-76D7-48B6-8926-EB9889E4C3A8}" destId="{9481FFA3-6306-4467-9F1F-62F5ADA91A80}" srcOrd="0" destOrd="0" presId="urn:microsoft.com/office/officeart/2005/8/layout/matrix1"/>
    <dgm:cxn modelId="{F1783B08-041B-488C-8D40-1436DCA1C25D}" type="presOf" srcId="{B0F56319-76D7-48B6-8926-EB9889E4C3A8}" destId="{C3884C40-B790-4DCD-BC93-D8BB2A615089}" srcOrd="1" destOrd="0" presId="urn:microsoft.com/office/officeart/2005/8/layout/matrix1"/>
    <dgm:cxn modelId="{BF1D0CAA-3CD7-494F-B79D-FD0E0BBD7301}" srcId="{0B996506-8B96-476E-94B8-FFAE1F194C06}" destId="{F5EA9E6D-3EDF-4CA5-B6D1-9DF57C67E9C6}" srcOrd="3" destOrd="0" parTransId="{B97FEF02-8F5F-41AF-A2B6-6E43BEB1E6EF}" sibTransId="{E4349ECB-22B6-43C6-AA19-2A0B264C9DD4}"/>
    <dgm:cxn modelId="{50DEA659-0809-478A-AAF1-8E972F8DA36F}" type="presOf" srcId="{4060AE83-0C07-407D-8A3C-2BD434E04460}" destId="{52DDF868-BECC-4376-8029-CB0AF9A3EFAE}" srcOrd="1" destOrd="0" presId="urn:microsoft.com/office/officeart/2005/8/layout/matrix1"/>
    <dgm:cxn modelId="{690FF05E-6F97-40CE-984A-DB24E3C60332}" srcId="{0B996506-8B96-476E-94B8-FFAE1F194C06}" destId="{45671883-ACE5-4563-81CD-8457FF3E4CC3}" srcOrd="1" destOrd="0" parTransId="{1C5C8FD1-73B0-4899-B4D0-08143F77624D}" sibTransId="{E36CEF5B-EF78-49AE-8472-1634813132E8}"/>
    <dgm:cxn modelId="{041A2B28-C459-468E-B3B8-606313A4C47C}" type="presOf" srcId="{3EFE1A6C-8E65-4365-A2C3-514C8CF0BCD8}" destId="{6A5F5AED-29B8-4488-A2BD-55C56C6482B2}" srcOrd="0" destOrd="0" presId="urn:microsoft.com/office/officeart/2005/8/layout/matrix1"/>
    <dgm:cxn modelId="{1F2490E0-63C7-4788-8C50-BB93AC3D1903}" srcId="{3EFE1A6C-8E65-4365-A2C3-514C8CF0BCD8}" destId="{B0F56319-76D7-48B6-8926-EB9889E4C3A8}" srcOrd="1" destOrd="0" parTransId="{A9757096-DDD2-4CC7-80D9-9F42ADB6ABEE}" sibTransId="{10905CBD-449D-48E0-8705-4BB0BD81E31C}"/>
    <dgm:cxn modelId="{2C037114-58E4-476F-8581-ACD47D9DAAEE}" srcId="{3EFE1A6C-8E65-4365-A2C3-514C8CF0BCD8}" destId="{5FC3CC91-FE83-4E43-A9B0-CFA3B1705E2F}" srcOrd="0" destOrd="0" parTransId="{5F4ECE93-CE43-4DAD-A46B-E5E79F86737F}" sibTransId="{1C321A0C-6F0A-4F32-A1BB-580CDCFEB13B}"/>
    <dgm:cxn modelId="{6F11CE17-A819-4ADB-9D71-42814296D3E3}" type="presOf" srcId="{0B996506-8B96-476E-94B8-FFAE1F194C06}" destId="{46EBB003-1087-4757-80FA-2E7E5F0D1936}" srcOrd="0" destOrd="0" presId="urn:microsoft.com/office/officeart/2005/8/layout/matrix1"/>
    <dgm:cxn modelId="{FC910ED7-BC7A-454C-9492-6AACC6519D9B}" srcId="{0B996506-8B96-476E-94B8-FFAE1F194C06}" destId="{3EFE1A6C-8E65-4365-A2C3-514C8CF0BCD8}" srcOrd="0" destOrd="0" parTransId="{A11C870B-8ACE-4B28-9879-BFF4CBE6B12F}" sibTransId="{70DF6CAD-D6D6-49A7-A8EB-11AA3D07E0DF}"/>
    <dgm:cxn modelId="{24C1EF41-F229-4AF0-9D56-B31A3D199536}" srcId="{0B996506-8B96-476E-94B8-FFAE1F194C06}" destId="{72AF837D-92FF-49E4-8660-B34A4AB10A16}" srcOrd="6" destOrd="0" parTransId="{FF335C29-CA6B-4F21-BAF9-160C5D16E2A7}" sibTransId="{CC1DB99F-E5E2-494E-84EA-8B8F26D3B71E}"/>
    <dgm:cxn modelId="{3DC3787B-F177-40BF-AA45-3C52CB9F3489}" type="presOf" srcId="{58D4B5C6-D81E-4B2F-839A-B5A92A99E55F}" destId="{164B54BE-F461-4F12-89F7-3E4A68C2BC75}" srcOrd="0" destOrd="0" presId="urn:microsoft.com/office/officeart/2005/8/layout/matrix1"/>
    <dgm:cxn modelId="{67F75B76-4876-497B-8FD8-012573C52AD8}" srcId="{0B996506-8B96-476E-94B8-FFAE1F194C06}" destId="{468BAD1A-3CA0-4701-90C6-481C032577DD}" srcOrd="4" destOrd="0" parTransId="{1CEE5153-F37D-4A47-B46A-DA5B4988C90E}" sibTransId="{E4A0C49A-4C7F-491B-B7E3-3328FFFFBF2B}"/>
    <dgm:cxn modelId="{F9E0CC14-C5B4-492E-8BE6-98798F08AB28}" type="presOf" srcId="{5FC3CC91-FE83-4E43-A9B0-CFA3B1705E2F}" destId="{DBA76ABB-15C4-43F8-8CD4-F3EB0DF203A9}" srcOrd="0" destOrd="0" presId="urn:microsoft.com/office/officeart/2005/8/layout/matrix1"/>
    <dgm:cxn modelId="{6A0CA59F-76B6-4C0E-A576-3C95D9C5F31A}" type="presParOf" srcId="{46EBB003-1087-4757-80FA-2E7E5F0D1936}" destId="{05A96C22-07E0-4FD0-BDA9-BBF8AB6272C2}" srcOrd="0" destOrd="0" presId="urn:microsoft.com/office/officeart/2005/8/layout/matrix1"/>
    <dgm:cxn modelId="{593F4424-80F3-451D-A46F-A18D53FF2906}" type="presParOf" srcId="{05A96C22-07E0-4FD0-BDA9-BBF8AB6272C2}" destId="{DBA76ABB-15C4-43F8-8CD4-F3EB0DF203A9}" srcOrd="0" destOrd="0" presId="urn:microsoft.com/office/officeart/2005/8/layout/matrix1"/>
    <dgm:cxn modelId="{40B1AFE6-50A8-42DC-931C-3478BEE0E364}" type="presParOf" srcId="{05A96C22-07E0-4FD0-BDA9-BBF8AB6272C2}" destId="{5F0249DC-7A0A-4696-BEDC-D4BD7626E3F8}" srcOrd="1" destOrd="0" presId="urn:microsoft.com/office/officeart/2005/8/layout/matrix1"/>
    <dgm:cxn modelId="{3296FEC3-1E78-464C-822A-80BDAA1AE003}" type="presParOf" srcId="{05A96C22-07E0-4FD0-BDA9-BBF8AB6272C2}" destId="{9481FFA3-6306-4467-9F1F-62F5ADA91A80}" srcOrd="2" destOrd="0" presId="urn:microsoft.com/office/officeart/2005/8/layout/matrix1"/>
    <dgm:cxn modelId="{35209CBE-BDD9-42AD-B565-48B95117BF44}" type="presParOf" srcId="{05A96C22-07E0-4FD0-BDA9-BBF8AB6272C2}" destId="{C3884C40-B790-4DCD-BC93-D8BB2A615089}" srcOrd="3" destOrd="0" presId="urn:microsoft.com/office/officeart/2005/8/layout/matrix1"/>
    <dgm:cxn modelId="{07A19AD1-8BA0-44D9-859D-6DCA9FA948CD}" type="presParOf" srcId="{05A96C22-07E0-4FD0-BDA9-BBF8AB6272C2}" destId="{164B54BE-F461-4F12-89F7-3E4A68C2BC75}" srcOrd="4" destOrd="0" presId="urn:microsoft.com/office/officeart/2005/8/layout/matrix1"/>
    <dgm:cxn modelId="{01729345-BD80-44BE-BE03-41F95F567B65}" type="presParOf" srcId="{05A96C22-07E0-4FD0-BDA9-BBF8AB6272C2}" destId="{7FC03643-7559-4D3A-B640-EBFC2704DD0D}" srcOrd="5" destOrd="0" presId="urn:microsoft.com/office/officeart/2005/8/layout/matrix1"/>
    <dgm:cxn modelId="{C62D728A-0211-4FB1-8B44-E5B5D281FE57}" type="presParOf" srcId="{05A96C22-07E0-4FD0-BDA9-BBF8AB6272C2}" destId="{A8CA9F9F-855D-4122-8AAE-53357E3DCBCF}" srcOrd="6" destOrd="0" presId="urn:microsoft.com/office/officeart/2005/8/layout/matrix1"/>
    <dgm:cxn modelId="{0222E6F4-5453-4AD3-98E7-BEB0E76715C8}" type="presParOf" srcId="{05A96C22-07E0-4FD0-BDA9-BBF8AB6272C2}" destId="{52DDF868-BECC-4376-8029-CB0AF9A3EFAE}" srcOrd="7" destOrd="0" presId="urn:microsoft.com/office/officeart/2005/8/layout/matrix1"/>
    <dgm:cxn modelId="{0E347CE2-05B0-4AB9-B3E1-8B01597D1B2C}" type="presParOf" srcId="{46EBB003-1087-4757-80FA-2E7E5F0D1936}" destId="{6A5F5AED-29B8-4488-A2BD-55C56C6482B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2821C-8C25-42FE-B255-72B05ACE46D0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3B7AC314-2132-4AD0-8DD9-E6CD7111EE9E}">
      <dgm:prSet/>
      <dgm:spPr/>
      <dgm:t>
        <a:bodyPr/>
        <a:lstStyle/>
        <a:p>
          <a:pPr rtl="0"/>
          <a:r>
            <a:rPr lang="en-GB" dirty="0" smtClean="0">
              <a:solidFill>
                <a:schemeClr val="tx1"/>
              </a:solidFill>
            </a:rPr>
            <a:t>Master Server distributes M map task to </a:t>
          </a:r>
          <a:r>
            <a:rPr lang="en-GB" dirty="0" err="1" smtClean="0">
              <a:solidFill>
                <a:schemeClr val="tx1"/>
              </a:solidFill>
            </a:rPr>
            <a:t>mappers</a:t>
          </a:r>
          <a:r>
            <a:rPr lang="en-GB" dirty="0" smtClean="0">
              <a:solidFill>
                <a:schemeClr val="tx1"/>
              </a:solidFill>
            </a:rPr>
            <a:t> and monitors their progress.</a:t>
          </a:r>
          <a:endParaRPr lang="en-IN" dirty="0">
            <a:solidFill>
              <a:schemeClr val="tx1"/>
            </a:solidFill>
          </a:endParaRPr>
        </a:p>
      </dgm:t>
    </dgm:pt>
    <dgm:pt modelId="{E15B2FEB-2431-4CB7-AA07-3F5F0C89DA0D}" type="parTrans" cxnId="{94114A81-CBDE-494A-8E94-B77FF95BFAD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39B02B2-471A-4E86-97C7-4D521FB3367F}" type="sibTrans" cxnId="{94114A81-CBDE-494A-8E94-B77FF95BFAD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D701EA2-7736-4039-B585-0AE59EC6139D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Map Worker reads the allocated data, saves the map results in local buffer.</a:t>
          </a:r>
          <a:endParaRPr lang="en-IN" b="1" dirty="0">
            <a:solidFill>
              <a:schemeClr val="tx1"/>
            </a:solidFill>
          </a:endParaRPr>
        </a:p>
      </dgm:t>
    </dgm:pt>
    <dgm:pt modelId="{CFB3E63C-1A33-41FB-B8F6-1BB84C858710}" type="parTrans" cxnId="{8DDD402D-D8C6-4FD2-983A-6FBECA5F20B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0340FAB-E25A-4473-AE75-4AEE782336AF}" type="sibTrans" cxnId="{8DDD402D-D8C6-4FD2-983A-6FBECA5F20B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81DFE89-B868-4B4D-AB1C-098E9730DF00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Shuffle phase assigns reducers to these buffers, which are remotely read and processed by reducers.</a:t>
          </a:r>
          <a:endParaRPr lang="en-IN" dirty="0">
            <a:solidFill>
              <a:schemeClr val="tx1"/>
            </a:solidFill>
          </a:endParaRPr>
        </a:p>
      </dgm:t>
    </dgm:pt>
    <dgm:pt modelId="{4CA7C7D9-FD53-45E5-B90C-EBD5A39D960C}" type="parTrans" cxnId="{32029028-89A2-4ADC-933F-F759998D376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06DE724-564F-465C-9AE7-CFBE6132D60F}" type="sibTrans" cxnId="{32029028-89A2-4ADC-933F-F759998D376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AB69229-76A0-4200-95AB-0E9F116B0B6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Reducers o/p the result on stable storage.</a:t>
          </a:r>
          <a:endParaRPr lang="en-IN" dirty="0">
            <a:solidFill>
              <a:schemeClr val="tx1"/>
            </a:solidFill>
          </a:endParaRPr>
        </a:p>
      </dgm:t>
    </dgm:pt>
    <dgm:pt modelId="{08C372C0-EC18-4B7F-96B5-AD55D9896D5E}" type="parTrans" cxnId="{EFCFEF5C-527D-4A7C-B7A5-84F3597D0A9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55E1FE2-203D-420A-8932-159C768ADCB6}" type="sibTrans" cxnId="{EFCFEF5C-527D-4A7C-B7A5-84F3597D0A9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0BEC827-1224-4C32-8014-901A802FD27E}" type="pres">
      <dgm:prSet presAssocID="{DD72821C-8C25-42FE-B255-72B05ACE4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D95969-1213-442E-9357-E1FA407F9BA0}" type="pres">
      <dgm:prSet presAssocID="{0AB69229-76A0-4200-95AB-0E9F116B0B66}" presName="boxAndChildren" presStyleCnt="0"/>
      <dgm:spPr/>
    </dgm:pt>
    <dgm:pt modelId="{D54BF532-5CC2-4C65-82B9-E737D6929291}" type="pres">
      <dgm:prSet presAssocID="{0AB69229-76A0-4200-95AB-0E9F116B0B66}" presName="parentTextBox" presStyleLbl="node1" presStyleIdx="0" presStyleCnt="4"/>
      <dgm:spPr/>
      <dgm:t>
        <a:bodyPr/>
        <a:lstStyle/>
        <a:p>
          <a:endParaRPr lang="en-IN"/>
        </a:p>
      </dgm:t>
    </dgm:pt>
    <dgm:pt modelId="{952A9B97-503A-43F7-95CA-170D1EA81AC0}" type="pres">
      <dgm:prSet presAssocID="{706DE724-564F-465C-9AE7-CFBE6132D60F}" presName="sp" presStyleCnt="0"/>
      <dgm:spPr/>
    </dgm:pt>
    <dgm:pt modelId="{ED627AD9-6E15-4E36-9A5D-1D6BA95214B7}" type="pres">
      <dgm:prSet presAssocID="{481DFE89-B868-4B4D-AB1C-098E9730DF00}" presName="arrowAndChildren" presStyleCnt="0"/>
      <dgm:spPr/>
    </dgm:pt>
    <dgm:pt modelId="{CF453EFE-586E-4B00-8B70-AB60D936DBA9}" type="pres">
      <dgm:prSet presAssocID="{481DFE89-B868-4B4D-AB1C-098E9730DF00}" presName="parentTextArrow" presStyleLbl="node1" presStyleIdx="1" presStyleCnt="4"/>
      <dgm:spPr/>
      <dgm:t>
        <a:bodyPr/>
        <a:lstStyle/>
        <a:p>
          <a:endParaRPr lang="en-IN"/>
        </a:p>
      </dgm:t>
    </dgm:pt>
    <dgm:pt modelId="{4D785FF2-0E99-4CFA-A2CF-973E1F5C1E65}" type="pres">
      <dgm:prSet presAssocID="{B0340FAB-E25A-4473-AE75-4AEE782336AF}" presName="sp" presStyleCnt="0"/>
      <dgm:spPr/>
    </dgm:pt>
    <dgm:pt modelId="{56A3ED52-CAB8-4C5E-A2A7-604877B2E67C}" type="pres">
      <dgm:prSet presAssocID="{7D701EA2-7736-4039-B585-0AE59EC6139D}" presName="arrowAndChildren" presStyleCnt="0"/>
      <dgm:spPr/>
    </dgm:pt>
    <dgm:pt modelId="{75A2A586-3A85-4624-B601-30D4837AEE2E}" type="pres">
      <dgm:prSet presAssocID="{7D701EA2-7736-4039-B585-0AE59EC6139D}" presName="parentTextArrow" presStyleLbl="node1" presStyleIdx="2" presStyleCnt="4"/>
      <dgm:spPr/>
      <dgm:t>
        <a:bodyPr/>
        <a:lstStyle/>
        <a:p>
          <a:endParaRPr lang="en-IN"/>
        </a:p>
      </dgm:t>
    </dgm:pt>
    <dgm:pt modelId="{EE8A5C37-2623-4021-BA8C-7143BDE1B61A}" type="pres">
      <dgm:prSet presAssocID="{A39B02B2-471A-4E86-97C7-4D521FB3367F}" presName="sp" presStyleCnt="0"/>
      <dgm:spPr/>
    </dgm:pt>
    <dgm:pt modelId="{6D8DA5EC-060E-4AC7-B76D-AF2AC0A80EDF}" type="pres">
      <dgm:prSet presAssocID="{3B7AC314-2132-4AD0-8DD9-E6CD7111EE9E}" presName="arrowAndChildren" presStyleCnt="0"/>
      <dgm:spPr/>
    </dgm:pt>
    <dgm:pt modelId="{74006889-4A86-403F-8377-D45930F5E494}" type="pres">
      <dgm:prSet presAssocID="{3B7AC314-2132-4AD0-8DD9-E6CD7111EE9E}" presName="parentTextArrow" presStyleLbl="node1" presStyleIdx="3" presStyleCnt="4"/>
      <dgm:spPr/>
      <dgm:t>
        <a:bodyPr/>
        <a:lstStyle/>
        <a:p>
          <a:endParaRPr lang="en-IN"/>
        </a:p>
      </dgm:t>
    </dgm:pt>
  </dgm:ptLst>
  <dgm:cxnLst>
    <dgm:cxn modelId="{32029028-89A2-4ADC-933F-F759998D3762}" srcId="{DD72821C-8C25-42FE-B255-72B05ACE46D0}" destId="{481DFE89-B868-4B4D-AB1C-098E9730DF00}" srcOrd="2" destOrd="0" parTransId="{4CA7C7D9-FD53-45E5-B90C-EBD5A39D960C}" sibTransId="{706DE724-564F-465C-9AE7-CFBE6132D60F}"/>
    <dgm:cxn modelId="{8DDD402D-D8C6-4FD2-983A-6FBECA5F20B3}" srcId="{DD72821C-8C25-42FE-B255-72B05ACE46D0}" destId="{7D701EA2-7736-4039-B585-0AE59EC6139D}" srcOrd="1" destOrd="0" parTransId="{CFB3E63C-1A33-41FB-B8F6-1BB84C858710}" sibTransId="{B0340FAB-E25A-4473-AE75-4AEE782336AF}"/>
    <dgm:cxn modelId="{BB5C999E-1175-4CB3-AAF4-B8EAC940EEEA}" type="presOf" srcId="{481DFE89-B868-4B4D-AB1C-098E9730DF00}" destId="{CF453EFE-586E-4B00-8B70-AB60D936DBA9}" srcOrd="0" destOrd="0" presId="urn:microsoft.com/office/officeart/2005/8/layout/process4"/>
    <dgm:cxn modelId="{A5CF56C6-BBC0-4521-9BD1-977452D14266}" type="presOf" srcId="{7D701EA2-7736-4039-B585-0AE59EC6139D}" destId="{75A2A586-3A85-4624-B601-30D4837AEE2E}" srcOrd="0" destOrd="0" presId="urn:microsoft.com/office/officeart/2005/8/layout/process4"/>
    <dgm:cxn modelId="{F39D109C-AB89-493E-9E49-FB98343DF3FB}" type="presOf" srcId="{3B7AC314-2132-4AD0-8DD9-E6CD7111EE9E}" destId="{74006889-4A86-403F-8377-D45930F5E494}" srcOrd="0" destOrd="0" presId="urn:microsoft.com/office/officeart/2005/8/layout/process4"/>
    <dgm:cxn modelId="{94114A81-CBDE-494A-8E94-B77FF95BFAD3}" srcId="{DD72821C-8C25-42FE-B255-72B05ACE46D0}" destId="{3B7AC314-2132-4AD0-8DD9-E6CD7111EE9E}" srcOrd="0" destOrd="0" parTransId="{E15B2FEB-2431-4CB7-AA07-3F5F0C89DA0D}" sibTransId="{A39B02B2-471A-4E86-97C7-4D521FB3367F}"/>
    <dgm:cxn modelId="{EFCFEF5C-527D-4A7C-B7A5-84F3597D0A9D}" srcId="{DD72821C-8C25-42FE-B255-72B05ACE46D0}" destId="{0AB69229-76A0-4200-95AB-0E9F116B0B66}" srcOrd="3" destOrd="0" parTransId="{08C372C0-EC18-4B7F-96B5-AD55D9896D5E}" sibTransId="{C55E1FE2-203D-420A-8932-159C768ADCB6}"/>
    <dgm:cxn modelId="{5D239DD8-730C-47F2-B24C-E847001B9C15}" type="presOf" srcId="{0AB69229-76A0-4200-95AB-0E9F116B0B66}" destId="{D54BF532-5CC2-4C65-82B9-E737D6929291}" srcOrd="0" destOrd="0" presId="urn:microsoft.com/office/officeart/2005/8/layout/process4"/>
    <dgm:cxn modelId="{2E11824C-F90D-43A7-8D52-902788F4A08B}" type="presOf" srcId="{DD72821C-8C25-42FE-B255-72B05ACE46D0}" destId="{10BEC827-1224-4C32-8014-901A802FD27E}" srcOrd="0" destOrd="0" presId="urn:microsoft.com/office/officeart/2005/8/layout/process4"/>
    <dgm:cxn modelId="{E72D88B9-E85B-486E-AAD2-CC48F839D8E4}" type="presParOf" srcId="{10BEC827-1224-4C32-8014-901A802FD27E}" destId="{82D95969-1213-442E-9357-E1FA407F9BA0}" srcOrd="0" destOrd="0" presId="urn:microsoft.com/office/officeart/2005/8/layout/process4"/>
    <dgm:cxn modelId="{E4FA33DD-0635-4577-B1FC-BFE0FECA00A3}" type="presParOf" srcId="{82D95969-1213-442E-9357-E1FA407F9BA0}" destId="{D54BF532-5CC2-4C65-82B9-E737D6929291}" srcOrd="0" destOrd="0" presId="urn:microsoft.com/office/officeart/2005/8/layout/process4"/>
    <dgm:cxn modelId="{C74A6CCD-1C29-4337-8E69-3F4F93D7BAAC}" type="presParOf" srcId="{10BEC827-1224-4C32-8014-901A802FD27E}" destId="{952A9B97-503A-43F7-95CA-170D1EA81AC0}" srcOrd="1" destOrd="0" presId="urn:microsoft.com/office/officeart/2005/8/layout/process4"/>
    <dgm:cxn modelId="{00175BD1-4C0D-4241-8AED-794405162CA7}" type="presParOf" srcId="{10BEC827-1224-4C32-8014-901A802FD27E}" destId="{ED627AD9-6E15-4E36-9A5D-1D6BA95214B7}" srcOrd="2" destOrd="0" presId="urn:microsoft.com/office/officeart/2005/8/layout/process4"/>
    <dgm:cxn modelId="{3C35CCC0-8AE6-4D16-BC50-8FAA17348113}" type="presParOf" srcId="{ED627AD9-6E15-4E36-9A5D-1D6BA95214B7}" destId="{CF453EFE-586E-4B00-8B70-AB60D936DBA9}" srcOrd="0" destOrd="0" presId="urn:microsoft.com/office/officeart/2005/8/layout/process4"/>
    <dgm:cxn modelId="{F78581BA-BC8B-4829-9B97-93BF70C4B6C1}" type="presParOf" srcId="{10BEC827-1224-4C32-8014-901A802FD27E}" destId="{4D785FF2-0E99-4CFA-A2CF-973E1F5C1E65}" srcOrd="3" destOrd="0" presId="urn:microsoft.com/office/officeart/2005/8/layout/process4"/>
    <dgm:cxn modelId="{1F633B24-3A73-47EF-B193-C936D8D25AD8}" type="presParOf" srcId="{10BEC827-1224-4C32-8014-901A802FD27E}" destId="{56A3ED52-CAB8-4C5E-A2A7-604877B2E67C}" srcOrd="4" destOrd="0" presId="urn:microsoft.com/office/officeart/2005/8/layout/process4"/>
    <dgm:cxn modelId="{0C556BA7-4109-4B24-BEC6-06BB6BFB7399}" type="presParOf" srcId="{56A3ED52-CAB8-4C5E-A2A7-604877B2E67C}" destId="{75A2A586-3A85-4624-B601-30D4837AEE2E}" srcOrd="0" destOrd="0" presId="urn:microsoft.com/office/officeart/2005/8/layout/process4"/>
    <dgm:cxn modelId="{458339CB-A97D-4EB2-966B-6EBCFE6C116A}" type="presParOf" srcId="{10BEC827-1224-4C32-8014-901A802FD27E}" destId="{EE8A5C37-2623-4021-BA8C-7143BDE1B61A}" srcOrd="5" destOrd="0" presId="urn:microsoft.com/office/officeart/2005/8/layout/process4"/>
    <dgm:cxn modelId="{008CFB22-EEBB-4B2F-B6CB-42B41CEDDC47}" type="presParOf" srcId="{10BEC827-1224-4C32-8014-901A802FD27E}" destId="{6D8DA5EC-060E-4AC7-B76D-AF2AC0A80EDF}" srcOrd="6" destOrd="0" presId="urn:microsoft.com/office/officeart/2005/8/layout/process4"/>
    <dgm:cxn modelId="{0CC9CD5B-72A6-4EEB-8028-467526536770}" type="presParOf" srcId="{6D8DA5EC-060E-4AC7-B76D-AF2AC0A80EDF}" destId="{74006889-4A86-403F-8377-D45930F5E4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A76ABB-15C4-43F8-8CD4-F3EB0DF203A9}">
      <dsp:nvSpPr>
        <dsp:cNvPr id="0" name=""/>
        <dsp:cNvSpPr/>
      </dsp:nvSpPr>
      <dsp:spPr>
        <a:xfrm rot="16200000">
          <a:off x="1035851" y="-1035851"/>
          <a:ext cx="1678793" cy="3750495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Partitioning the input data.</a:t>
          </a:r>
          <a:endParaRPr lang="en-IN" sz="1800" kern="1200" dirty="0"/>
        </a:p>
      </dsp:txBody>
      <dsp:txXfrm rot="16200000">
        <a:off x="1245700" y="-1245700"/>
        <a:ext cx="1259094" cy="3750495"/>
      </dsp:txXfrm>
    </dsp:sp>
    <dsp:sp modelId="{9481FFA3-6306-4467-9F1F-62F5ADA91A80}">
      <dsp:nvSpPr>
        <dsp:cNvPr id="0" name=""/>
        <dsp:cNvSpPr/>
      </dsp:nvSpPr>
      <dsp:spPr>
        <a:xfrm>
          <a:off x="3750495" y="0"/>
          <a:ext cx="3750495" cy="1678793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Scheduling program across cluster of machines, Locality Optimization and Load balancing</a:t>
          </a:r>
          <a:endParaRPr lang="en-IN" sz="1800" kern="1200" dirty="0"/>
        </a:p>
      </dsp:txBody>
      <dsp:txXfrm>
        <a:off x="3750495" y="0"/>
        <a:ext cx="3750495" cy="1259094"/>
      </dsp:txXfrm>
    </dsp:sp>
    <dsp:sp modelId="{164B54BE-F461-4F12-89F7-3E4A68C2BC75}">
      <dsp:nvSpPr>
        <dsp:cNvPr id="0" name=""/>
        <dsp:cNvSpPr/>
      </dsp:nvSpPr>
      <dsp:spPr>
        <a:xfrm rot="10800000">
          <a:off x="0" y="1678793"/>
          <a:ext cx="3750495" cy="1678793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Dealing with machine failure</a:t>
          </a:r>
          <a:endParaRPr lang="en-IN" sz="1800" kern="1200" dirty="0"/>
        </a:p>
      </dsp:txBody>
      <dsp:txXfrm rot="10800000">
        <a:off x="0" y="2098491"/>
        <a:ext cx="3750495" cy="1259094"/>
      </dsp:txXfrm>
    </dsp:sp>
    <dsp:sp modelId="{A8CA9F9F-855D-4122-8AAE-53357E3DCBCF}">
      <dsp:nvSpPr>
        <dsp:cNvPr id="0" name=""/>
        <dsp:cNvSpPr/>
      </dsp:nvSpPr>
      <dsp:spPr>
        <a:xfrm rot="5400000">
          <a:off x="4786346" y="642941"/>
          <a:ext cx="1678793" cy="3750495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Managing Inter-Machine communication</a:t>
          </a:r>
          <a:endParaRPr lang="en-IN" sz="1800" kern="1200" dirty="0"/>
        </a:p>
      </dsp:txBody>
      <dsp:txXfrm rot="5400000">
        <a:off x="4996195" y="852791"/>
        <a:ext cx="1259094" cy="3750495"/>
      </dsp:txXfrm>
    </dsp:sp>
    <dsp:sp modelId="{6A5F5AED-29B8-4488-A2BD-55C56C6482B2}">
      <dsp:nvSpPr>
        <dsp:cNvPr id="0" name=""/>
        <dsp:cNvSpPr/>
      </dsp:nvSpPr>
      <dsp:spPr>
        <a:xfrm>
          <a:off x="2625346" y="1259094"/>
          <a:ext cx="2250297" cy="839396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MapReduce Runtime Environment</a:t>
          </a:r>
          <a:endParaRPr lang="en-IN" sz="1800" kern="1200" dirty="0"/>
        </a:p>
      </dsp:txBody>
      <dsp:txXfrm>
        <a:off x="2625346" y="1259094"/>
        <a:ext cx="2250297" cy="83939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4BF532-5CC2-4C65-82B9-E737D6929291}">
      <dsp:nvSpPr>
        <dsp:cNvPr id="0" name=""/>
        <dsp:cNvSpPr/>
      </dsp:nvSpPr>
      <dsp:spPr>
        <a:xfrm>
          <a:off x="0" y="3105515"/>
          <a:ext cx="6858048" cy="67941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Reducers o/p the result on stable storage.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0" y="3105515"/>
        <a:ext cx="6858048" cy="679410"/>
      </dsp:txXfrm>
    </dsp:sp>
    <dsp:sp modelId="{CF453EFE-586E-4B00-8B70-AB60D936DBA9}">
      <dsp:nvSpPr>
        <dsp:cNvPr id="0" name=""/>
        <dsp:cNvSpPr/>
      </dsp:nvSpPr>
      <dsp:spPr>
        <a:xfrm rot="10800000">
          <a:off x="0" y="2070772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Shuffle phase assigns reducers to these buffers, which are remotely read and processed by reducers.</a:t>
          </a:r>
          <a:endParaRPr lang="en-IN" sz="1600" kern="1200" dirty="0">
            <a:solidFill>
              <a:schemeClr val="tx1"/>
            </a:solidFill>
          </a:endParaRPr>
        </a:p>
      </dsp:txBody>
      <dsp:txXfrm rot="10800000">
        <a:off x="0" y="2070772"/>
        <a:ext cx="6858048" cy="1044934"/>
      </dsp:txXfrm>
    </dsp:sp>
    <dsp:sp modelId="{75A2A586-3A85-4624-B601-30D4837AEE2E}">
      <dsp:nvSpPr>
        <dsp:cNvPr id="0" name=""/>
        <dsp:cNvSpPr/>
      </dsp:nvSpPr>
      <dsp:spPr>
        <a:xfrm rot="10800000">
          <a:off x="0" y="1036030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Map Worker reads the allocated data, saves the map results in local buffer.</a:t>
          </a:r>
          <a:endParaRPr lang="en-IN" sz="1600" b="1" kern="1200" dirty="0">
            <a:solidFill>
              <a:schemeClr val="tx1"/>
            </a:solidFill>
          </a:endParaRPr>
        </a:p>
      </dsp:txBody>
      <dsp:txXfrm rot="10800000">
        <a:off x="0" y="1036030"/>
        <a:ext cx="6858048" cy="1044934"/>
      </dsp:txXfrm>
    </dsp:sp>
    <dsp:sp modelId="{74006889-4A86-403F-8377-D45930F5E494}">
      <dsp:nvSpPr>
        <dsp:cNvPr id="0" name=""/>
        <dsp:cNvSpPr/>
      </dsp:nvSpPr>
      <dsp:spPr>
        <a:xfrm rot="10800000">
          <a:off x="0" y="1287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Master Server distributes M map task to </a:t>
          </a:r>
          <a:r>
            <a:rPr lang="en-GB" sz="1600" kern="1200" dirty="0" err="1" smtClean="0">
              <a:solidFill>
                <a:schemeClr val="tx1"/>
              </a:solidFill>
            </a:rPr>
            <a:t>mappers</a:t>
          </a:r>
          <a:r>
            <a:rPr lang="en-GB" sz="1600" kern="1200" dirty="0" smtClean="0">
              <a:solidFill>
                <a:schemeClr val="tx1"/>
              </a:solidFill>
            </a:rPr>
            <a:t> and monitors their progress.</a:t>
          </a:r>
          <a:endParaRPr lang="en-IN" sz="1600" kern="1200" dirty="0">
            <a:solidFill>
              <a:schemeClr val="tx1"/>
            </a:solidFill>
          </a:endParaRPr>
        </a:p>
      </dsp:txBody>
      <dsp:txXfrm rot="10800000">
        <a:off x="0" y="1287"/>
        <a:ext cx="6858048" cy="104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05CF-F051-4852-9397-263C52E088A9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4986-51D2-4431-A0F8-3216077652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C4986-51D2-4431-A0F8-3216077652B9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DC054-487C-4FE9-9681-7E6969FB00D2}" type="slidenum">
              <a:rPr lang="en-IN"/>
              <a:pPr/>
              <a:t>72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C758C-6400-4F93-BFE4-06980F195F67}" type="slidenum">
              <a:rPr lang="en-IN"/>
              <a:pPr/>
              <a:t>73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Industry wide it is recognized that to manage the complexity of today’s systems, we need to make systems self-managing. IBM’s autonomic computing, Microsoft’s DSI, and Intel’s proactive computing are some of the major efforts in this direction.</a:t>
            </a: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 anchor="b"/>
          <a:lstStyle/>
          <a:p>
            <a:pPr algn="r" eaLnBrk="1" hangingPunct="1"/>
            <a:fld id="{EC62628E-88FF-4527-9B52-C31C87E4E200}" type="slidenum">
              <a:rPr lang="en-US" sz="11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74</a:t>
            </a:fld>
            <a:endParaRPr lang="en-US" sz="11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AD18E-0B3A-4EC8-A59A-B8AE8D015614}" type="slidenum">
              <a:rPr lang="en-IN"/>
              <a:pPr/>
              <a:t>57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15E16-F3D2-435B-A1A2-415B21891512}" type="slidenum">
              <a:rPr lang="en-IN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B780-8BB4-4970-9DEE-3A3504008DED}" type="slidenum">
              <a:rPr lang="en-IN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3C687-474B-4BC9-9D23-37B7A256D158}" type="slidenum">
              <a:rPr lang="en-IN"/>
              <a:pPr/>
              <a:t>64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35BDB-3161-4ED3-A4DE-7F7B95CC2D08}" type="slidenum">
              <a:rPr lang="en-IN"/>
              <a:pPr/>
              <a:t>65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665A8-705D-40DC-8D2A-06CCF4BFB316}" type="slidenum">
              <a:rPr lang="en-IN"/>
              <a:pPr/>
              <a:t>66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F9C72-C631-403C-9856-72556A3B43D1}" type="slidenum">
              <a:rPr lang="en-IN"/>
              <a:pPr/>
              <a:t>67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7BFC7-3681-4719-B4BF-E0435D5094B0}" type="slidenum">
              <a:rPr lang="en-US"/>
              <a:pPr/>
              <a:t>68</a:t>
            </a:fld>
            <a:endParaRPr lang="en-US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82828" cy="4113892"/>
          </a:xfrm>
          <a:noFill/>
          <a:ln/>
        </p:spPr>
        <p:txBody>
          <a:bodyPr wrap="none" anchor="ctr"/>
          <a:lstStyle/>
          <a:p>
            <a:pPr defTabSz="45649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36EE-98D1-4BE7-998F-BD84B1A6EF6B}" type="datetimeFigureOut">
              <a:rPr lang="en-IN" smtClean="0"/>
              <a:pPr/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819F-28EA-4F16-B1C8-7E9A983D1E8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What is </a:t>
            </a:r>
            <a:r>
              <a:rPr lang="en-IN" sz="3600" b="1" dirty="0" err="1" smtClean="0">
                <a:solidFill>
                  <a:srgbClr val="7030A0"/>
                </a:solidFill>
              </a:rPr>
              <a:t>Hadoop</a:t>
            </a:r>
            <a:r>
              <a:rPr lang="en-IN" sz="3600" b="1" dirty="0" smtClean="0">
                <a:solidFill>
                  <a:srgbClr val="7030A0"/>
                </a:solidFill>
              </a:rPr>
              <a:t>?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Apache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project develops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open-source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for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reliable, scalable, distributed computing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a nutshell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provides: a reliable shared storage and analysis system.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storage is provided by HDFS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analysis by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/>
          <a:lstStyle/>
          <a:p>
            <a:r>
              <a:rPr lang="en-IN" b="1" dirty="0" err="1" smtClean="0">
                <a:solidFill>
                  <a:srgbClr val="7030A0"/>
                </a:solidFill>
              </a:rPr>
              <a:t>MapReduce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- Job </a:t>
            </a:r>
            <a:r>
              <a:rPr lang="en-IN" b="1" dirty="0" smtClean="0">
                <a:solidFill>
                  <a:srgbClr val="7030A0"/>
                </a:solidFill>
              </a:rPr>
              <a:t>Flow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08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24128" y="2132856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Manager</a:t>
            </a:r>
            <a:endParaRPr lang="en-I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215947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215947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464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InputSplit</a:t>
            </a:r>
          </a:p>
        </p:txBody>
      </p:sp>
      <p:sp>
        <p:nvSpPr>
          <p:cNvPr id="15365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solidFill>
                  <a:schemeClr val="bg2"/>
                </a:solidFill>
                <a:latin typeface="Arial" charset="0"/>
              </a:rPr>
              <a:t>Source: redrawn from a slide by Cloduera, cc-licensed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464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464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132127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132127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464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464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6834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6834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6834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6834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6834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99767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99767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1" y="4481983"/>
            <a:ext cx="533400" cy="317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75027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54957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219677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83" name="TextBox 60"/>
          <p:cNvSpPr txBox="1">
            <a:spLocks noChangeArrowheads="1"/>
          </p:cNvSpPr>
          <p:nvPr/>
        </p:nvSpPr>
        <p:spPr bwMode="auto">
          <a:xfrm>
            <a:off x="700088" y="5817071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1" y="4481983"/>
            <a:ext cx="533400" cy="317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74868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54799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87" name="TextBox 64"/>
          <p:cNvSpPr txBox="1">
            <a:spLocks noChangeArrowheads="1"/>
          </p:cNvSpPr>
          <p:nvPr/>
        </p:nvSpPr>
        <p:spPr bwMode="auto">
          <a:xfrm>
            <a:off x="2300288" y="5815484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2119" y="448277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225" y="474868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119" y="554799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91" name="TextBox 68"/>
          <p:cNvSpPr txBox="1">
            <a:spLocks noChangeArrowheads="1"/>
          </p:cNvSpPr>
          <p:nvPr/>
        </p:nvSpPr>
        <p:spPr bwMode="auto">
          <a:xfrm>
            <a:off x="3922713" y="5815484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1" y="4481983"/>
            <a:ext cx="533400" cy="317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74868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54799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95" name="TextBox 72"/>
          <p:cNvSpPr txBox="1">
            <a:spLocks noChangeArrowheads="1"/>
          </p:cNvSpPr>
          <p:nvPr/>
        </p:nvSpPr>
        <p:spPr bwMode="auto">
          <a:xfrm>
            <a:off x="5805488" y="5815484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7319" y="448277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425" y="474868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319" y="554799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99" name="TextBox 76"/>
          <p:cNvSpPr txBox="1">
            <a:spLocks noChangeArrowheads="1"/>
          </p:cNvSpPr>
          <p:nvPr/>
        </p:nvSpPr>
        <p:spPr bwMode="auto">
          <a:xfrm>
            <a:off x="7427913" y="5815484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0" y="299767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0" y="299767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3" y="2997671"/>
            <a:ext cx="1587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7" y="2196777"/>
            <a:ext cx="533400" cy="15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7" y="2196777"/>
            <a:ext cx="533400" cy="15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7" y="2196777"/>
            <a:ext cx="533400" cy="15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7" y="2196777"/>
            <a:ext cx="533400" cy="15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12" name="TextBox 90"/>
          <p:cNvSpPr txBox="1">
            <a:spLocks noChangeArrowheads="1"/>
          </p:cNvSpPr>
          <p:nvPr/>
        </p:nvSpPr>
        <p:spPr bwMode="auto">
          <a:xfrm rot="-5400000">
            <a:off x="-307181" y="3093491"/>
            <a:ext cx="1227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>
                <a:latin typeface="Arial" charset="0"/>
              </a:rPr>
              <a:t>InputFormat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 - </a:t>
            </a: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solidFill>
                  <a:schemeClr val="bg2"/>
                </a:solidFill>
                <a:latin typeface="Arial" charset="0"/>
              </a:rPr>
              <a:t>Source: redrawn from a slide by Cloduera, cc-licensed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1240879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2040185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1239292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2038598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225" y="1239292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119" y="2038598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1239292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2038598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425" y="1239292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319" y="2038598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311730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8498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311571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8498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225" y="311571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119" y="28498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311571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8498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425" y="311162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319" y="28498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7" name="TextBox 109"/>
          <p:cNvSpPr txBox="1">
            <a:spLocks noChangeArrowheads="1"/>
          </p:cNvSpPr>
          <p:nvPr/>
        </p:nvSpPr>
        <p:spPr bwMode="auto">
          <a:xfrm>
            <a:off x="700088" y="2307679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08" name="TextBox 110"/>
          <p:cNvSpPr txBox="1">
            <a:spLocks noChangeArrowheads="1"/>
          </p:cNvSpPr>
          <p:nvPr/>
        </p:nvSpPr>
        <p:spPr bwMode="auto">
          <a:xfrm>
            <a:off x="2300288" y="2306092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09" name="TextBox 111"/>
          <p:cNvSpPr txBox="1">
            <a:spLocks noChangeArrowheads="1"/>
          </p:cNvSpPr>
          <p:nvPr/>
        </p:nvSpPr>
        <p:spPr bwMode="auto">
          <a:xfrm>
            <a:off x="3922713" y="2306092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10" name="TextBox 112"/>
          <p:cNvSpPr txBox="1">
            <a:spLocks noChangeArrowheads="1"/>
          </p:cNvSpPr>
          <p:nvPr/>
        </p:nvSpPr>
        <p:spPr bwMode="auto">
          <a:xfrm>
            <a:off x="5805488" y="2306092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11" name="TextBox 113"/>
          <p:cNvSpPr txBox="1">
            <a:spLocks noChangeArrowheads="1"/>
          </p:cNvSpPr>
          <p:nvPr/>
        </p:nvSpPr>
        <p:spPr bwMode="auto">
          <a:xfrm>
            <a:off x="7427913" y="2306092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175" y="563190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6069" y="53644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375" y="563031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269" y="53644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63031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 smtClean="0">
                <a:solidFill>
                  <a:schemeClr val="bg2"/>
                </a:solidFill>
                <a:latin typeface="Arial" charset="0"/>
              </a:rPr>
              <a:t>Reducer</a:t>
            </a:r>
            <a:endParaRPr lang="en-US" sz="1200" b="1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5364410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18" name="TextBox 129"/>
          <p:cNvSpPr txBox="1">
            <a:spLocks noChangeArrowheads="1"/>
          </p:cNvSpPr>
          <p:nvPr/>
        </p:nvSpPr>
        <p:spPr bwMode="auto">
          <a:xfrm>
            <a:off x="2505075" y="4822279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19" name="TextBox 130"/>
          <p:cNvSpPr txBox="1">
            <a:spLocks noChangeArrowheads="1"/>
          </p:cNvSpPr>
          <p:nvPr/>
        </p:nvSpPr>
        <p:spPr bwMode="auto">
          <a:xfrm>
            <a:off x="4105275" y="4820692"/>
            <a:ext cx="1184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sp>
        <p:nvSpPr>
          <p:cNvPr id="16420" name="TextBox 131"/>
          <p:cNvSpPr txBox="1">
            <a:spLocks noChangeArrowheads="1"/>
          </p:cNvSpPr>
          <p:nvPr/>
        </p:nvSpPr>
        <p:spPr bwMode="auto">
          <a:xfrm>
            <a:off x="5729288" y="4820692"/>
            <a:ext cx="1182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>
                <a:latin typeface="Arial" charset="0"/>
              </a:rPr>
              <a:t>Intermediates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650704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650704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650704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406" y="4183311"/>
            <a:ext cx="1144587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199606" y="3345111"/>
            <a:ext cx="1144587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1606" y="2583111"/>
            <a:ext cx="1144587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0719" y="3486398"/>
            <a:ext cx="1144587" cy="14700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6419" idx="0"/>
          </p:cNvCxnSpPr>
          <p:nvPr/>
        </p:nvCxnSpPr>
        <p:spPr bwMode="auto">
          <a:xfrm rot="16200000" flipH="1">
            <a:off x="4021931" y="4145211"/>
            <a:ext cx="1171575" cy="1793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6420" idx="0"/>
          </p:cNvCxnSpPr>
          <p:nvPr/>
        </p:nvCxnSpPr>
        <p:spPr bwMode="auto">
          <a:xfrm rot="16200000" flipH="1">
            <a:off x="4833144" y="3333998"/>
            <a:ext cx="1171575" cy="180181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306" y="2621211"/>
            <a:ext cx="1144587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 bwMode="auto">
          <a:xfrm rot="5400000">
            <a:off x="5153819" y="1924298"/>
            <a:ext cx="1144587" cy="45942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306" y="3383211"/>
            <a:ext cx="1144587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 bwMode="auto">
          <a:xfrm rot="5400000">
            <a:off x="5877719" y="2648198"/>
            <a:ext cx="1144587" cy="31464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6912" y="4196805"/>
            <a:ext cx="1171575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 bwMode="auto">
          <a:xfrm rot="5400000">
            <a:off x="6627812" y="3399880"/>
            <a:ext cx="1146175" cy="164465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 – </a:t>
            </a: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Suffle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Sort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solidFill>
                  <a:schemeClr val="bg2"/>
                </a:solidFill>
                <a:latin typeface="Arial" charset="0"/>
              </a:rPr>
              <a:t>Source: redrawn from a slide by Cloduera, cc-licensed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175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375" y="16748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4813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 err="1">
                <a:solidFill>
                  <a:schemeClr val="bg2"/>
                </a:solidFill>
                <a:latin typeface="Arial" charset="0"/>
              </a:rPr>
              <a:t>RecordWriter</a:t>
            </a:r>
            <a:endParaRPr lang="en-US" sz="1200" b="1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19" name="TextBox 90"/>
          <p:cNvSpPr txBox="1">
            <a:spLocks noChangeArrowheads="1"/>
          </p:cNvSpPr>
          <p:nvPr/>
        </p:nvSpPr>
        <p:spPr bwMode="auto">
          <a:xfrm rot="-5400000">
            <a:off x="1290638" y="2820987"/>
            <a:ext cx="1377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err="1">
                <a:latin typeface="Arial" charset="0"/>
              </a:rPr>
              <a:t>OutputFormat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 err="1">
                <a:solidFill>
                  <a:schemeClr val="bg2"/>
                </a:solidFill>
                <a:latin typeface="Arial" charset="0"/>
              </a:rPr>
              <a:t>RecordWriter</a:t>
            </a:r>
            <a:endParaRPr lang="en-US" sz="1200" b="1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 err="1">
                <a:solidFill>
                  <a:schemeClr val="bg2"/>
                </a:solidFill>
                <a:latin typeface="Arial" charset="0"/>
              </a:rPr>
              <a:t>RecordWriter</a:t>
            </a:r>
            <a:endParaRPr lang="en-US" sz="1200" b="1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Flow - Reducer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2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8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9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26" name="Straight Arrow Connector 25"/>
          <p:cNvCxnSpPr>
            <a:stCxn id="17" idx="2"/>
            <a:endCxn id="23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24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5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(K, V) pairs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(K, V) pairs</a:t>
            </a:r>
          </a:p>
        </p:txBody>
      </p:sp>
      <p:cxnSp>
        <p:nvCxnSpPr>
          <p:cNvPr id="32" name="Straight Arrow Connector 31"/>
          <p:cNvCxnSpPr>
            <a:stCxn id="23" idx="2"/>
            <a:endCxn id="30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30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30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36" name="Straight Arrow Connector 35"/>
          <p:cNvCxnSpPr>
            <a:stCxn id="30" idx="2"/>
            <a:endCxn id="35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RecordReaders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37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  <a:endCxn id="38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(K, V) pairs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50" name="Can 49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50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2"/>
            <a:endCxn id="58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66" name="Straight Arrow Connector 65"/>
          <p:cNvCxnSpPr>
            <a:stCxn id="57" idx="2"/>
            <a:endCxn id="63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4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2"/>
            <a:endCxn id="65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2" name="Straight Arrow Connector 71"/>
          <p:cNvCxnSpPr>
            <a:stCxn id="63" idx="2"/>
            <a:endCxn id="69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70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71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(K, V) pairs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(K, V) pairs</a:t>
            </a:r>
          </a:p>
        </p:txBody>
      </p:sp>
      <p:cxnSp>
        <p:nvCxnSpPr>
          <p:cNvPr id="78" name="Straight Arrow Connector 77"/>
          <p:cNvCxnSpPr>
            <a:stCxn id="69" idx="2"/>
            <a:endCxn id="76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2"/>
            <a:endCxn id="76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2"/>
            <a:endCxn id="76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82" name="Straight Arrow Connector 81"/>
          <p:cNvCxnSpPr>
            <a:stCxn id="76" idx="2"/>
            <a:endCxn id="81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4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RecordReaders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1" idx="2"/>
            <a:endCxn id="83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2"/>
            <a:endCxn id="84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(K, V) pairs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100" name="Straight Arrow Connector 99"/>
          <p:cNvCxnSpPr>
            <a:stCxn id="76" idx="2"/>
            <a:endCxn id="35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0" idx="2"/>
            <a:endCxn id="81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/>
              <a:t>Shuffling </a:t>
            </a:r>
          </a:p>
          <a:p>
            <a:pPr algn="ctr"/>
            <a:r>
              <a:rPr lang="en-US" sz="1200" b="1" i="1"/>
              <a:t>Process</a:t>
            </a:r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r>
              <a:rPr lang="en-US" sz="1200"/>
              <a:t>Intermediate </a:t>
            </a:r>
          </a:p>
          <a:p>
            <a:pPr algn="ctr"/>
            <a:r>
              <a:rPr lang="en-US" sz="1200"/>
              <a:t>(K,V) pairs </a:t>
            </a:r>
          </a:p>
          <a:p>
            <a:pPr algn="ctr"/>
            <a:r>
              <a:rPr lang="en-US" sz="1200"/>
              <a:t>exchanged by </a:t>
            </a:r>
          </a:p>
          <a:p>
            <a:pPr algn="ctr"/>
            <a:r>
              <a:rPr lang="en-US" sz="1200"/>
              <a:t>all nodes</a:t>
            </a:r>
          </a:p>
        </p:txBody>
      </p:sp>
      <p:sp>
        <p:nvSpPr>
          <p:cNvPr id="1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lIns="0" rIns="0">
            <a:noAutofit/>
          </a:bodyPr>
          <a:lstStyle/>
          <a:p>
            <a:pPr eaLnBrk="1" hangingPunct="1"/>
            <a:r>
              <a:rPr lang="en-US" sz="32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3200" b="1" dirty="0" smtClean="0">
                <a:solidFill>
                  <a:srgbClr val="7030A0"/>
                </a:solidFill>
              </a:rPr>
              <a:t> - A </a:t>
            </a:r>
            <a:r>
              <a:rPr lang="en-US" sz="3200" b="1" dirty="0" smtClean="0">
                <a:solidFill>
                  <a:srgbClr val="7030A0"/>
                </a:solidFill>
              </a:rPr>
              <a:t>Closer </a:t>
            </a:r>
            <a:r>
              <a:rPr lang="en-US" sz="3200" b="1" dirty="0" smtClean="0">
                <a:solidFill>
                  <a:srgbClr val="7030A0"/>
                </a:solidFill>
              </a:rPr>
              <a:t>Look - Complete picture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/>
      <p:bldP spid="30" grpId="0" animBg="1"/>
      <p:bldP spid="31" grpId="0"/>
      <p:bldP spid="35" grpId="0" animBg="1"/>
      <p:bldP spid="37" grpId="0" animBg="1"/>
      <p:bldP spid="38" grpId="0" animBg="1"/>
      <p:bldP spid="42" grpId="0"/>
      <p:bldP spid="43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5" grpId="0"/>
      <p:bldP spid="76" grpId="0" animBg="1"/>
      <p:bldP spid="77" grpId="0"/>
      <p:bldP spid="81" grpId="0" animBg="1"/>
      <p:bldP spid="83" grpId="0" animBg="1"/>
      <p:bldP spid="84" grpId="0" animBg="1"/>
      <p:bldP spid="87" grpId="0"/>
      <p:bldP spid="88" grpId="0"/>
      <p:bldP spid="93" grpId="0"/>
      <p:bldP spid="94" grpId="0"/>
      <p:bldP spid="95" grpId="0" animBg="1"/>
      <p:bldP spid="96" grpId="0" animBg="1"/>
      <p:bldP spid="98" grpId="0"/>
      <p:bldP spid="99" grpId="0"/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b="1" dirty="0" err="1" smtClean="0">
                <a:solidFill>
                  <a:srgbClr val="7030A0"/>
                </a:solidFill>
              </a:rPr>
              <a:t>MapReduce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API - Overview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7030A0"/>
                </a:solidFill>
              </a:rPr>
              <a:t>MapReduce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API Data Types</a:t>
            </a:r>
            <a:r>
              <a:rPr lang="en-IN" b="1" dirty="0" smtClean="0">
                <a:solidFill>
                  <a:srgbClr val="7030A0"/>
                </a:solidFill>
              </a:rPr>
              <a:t>: </a:t>
            </a:r>
            <a:r>
              <a:rPr lang="en-IN" b="1" dirty="0" err="1" smtClean="0">
                <a:solidFill>
                  <a:srgbClr val="7030A0"/>
                </a:solidFill>
              </a:rPr>
              <a:t>Writables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- Keys </a:t>
            </a:r>
            <a:r>
              <a:rPr lang="en-US" b="1" dirty="0" smtClean="0">
                <a:solidFill>
                  <a:srgbClr val="7030A0"/>
                </a:solidFill>
              </a:rPr>
              <a:t>and Values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programmer in MapReduce has to specify two functions, the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function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function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implement the Mapper and the Reducer in a MapReduce program</a:t>
            </a:r>
          </a:p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MapReduce data elements are always structured as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key-value (i.e., (K, V)) pairs</a:t>
            </a:r>
          </a:p>
          <a:p>
            <a:pPr marL="742950" marR="0" lvl="2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map and reduce functions receive and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emit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(K, V) pairs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937125"/>
            <a:ext cx="53340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(K, V) Pairs</a:t>
            </a:r>
          </a:p>
        </p:txBody>
      </p:sp>
      <p:sp>
        <p:nvSpPr>
          <p:cNvPr id="7" name="Chevron 6"/>
          <p:cNvSpPr/>
          <p:nvPr/>
        </p:nvSpPr>
        <p:spPr>
          <a:xfrm>
            <a:off x="2133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09850" y="5089525"/>
            <a:ext cx="990600" cy="1066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Map Function</a:t>
            </a:r>
          </a:p>
        </p:txBody>
      </p:sp>
      <p:sp>
        <p:nvSpPr>
          <p:cNvPr id="9" name="Chevron 8"/>
          <p:cNvSpPr/>
          <p:nvPr/>
        </p:nvSpPr>
        <p:spPr>
          <a:xfrm>
            <a:off x="37338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4937125"/>
            <a:ext cx="5334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(K’, V’) Pairs</a:t>
            </a:r>
          </a:p>
        </p:txBody>
      </p:sp>
      <p:sp>
        <p:nvSpPr>
          <p:cNvPr id="11" name="Chevron 10"/>
          <p:cNvSpPr/>
          <p:nvPr/>
        </p:nvSpPr>
        <p:spPr>
          <a:xfrm>
            <a:off x="50292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2600" y="5089525"/>
            <a:ext cx="990600" cy="1066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Reduce Function</a:t>
            </a:r>
          </a:p>
        </p:txBody>
      </p:sp>
      <p:sp>
        <p:nvSpPr>
          <p:cNvPr id="13" name="Chevron 12"/>
          <p:cNvSpPr/>
          <p:nvPr/>
        </p:nvSpPr>
        <p:spPr>
          <a:xfrm>
            <a:off x="6705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4937125"/>
            <a:ext cx="5334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(K’’, V’’) Pairs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43000" y="4572000"/>
            <a:ext cx="944563" cy="27622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Splits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657600" y="4572000"/>
            <a:ext cx="1619250" cy="276225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Intermediate Outputs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032625" y="4572000"/>
            <a:ext cx="1098550" cy="276225"/>
          </a:xfrm>
          <a:prstGeom prst="rect">
            <a:avLst/>
          </a:prstGeom>
          <a:noFill/>
          <a:ln w="9525">
            <a:solidFill>
              <a:srgbClr val="7030A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Final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- Input </a:t>
            </a:r>
            <a:r>
              <a:rPr lang="en-US" b="1" dirty="0" smtClean="0">
                <a:solidFill>
                  <a:srgbClr val="7030A0"/>
                </a:solidFill>
              </a:rPr>
              <a:t>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i="1" dirty="0" smtClean="0">
                <a:solidFill>
                  <a:srgbClr val="0000FF"/>
                </a:solidFill>
              </a:rPr>
              <a:t>Input files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are where the data for a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task is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initially stored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input files typically reside in a distributed file system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(e.g. HDFS)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format of input files is arbitrary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Line-based log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Binary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Multi-line input records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Or something else entirely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FE6219-20F6-49B0-B8AF-02DAF366A05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" name="Can 4"/>
          <p:cNvSpPr/>
          <p:nvPr/>
        </p:nvSpPr>
        <p:spPr>
          <a:xfrm>
            <a:off x="6019800" y="3429000"/>
            <a:ext cx="1071563" cy="1524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567488" y="3914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6197600" y="4460875"/>
            <a:ext cx="381000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" name="Oval 1"/>
          <p:cNvSpPr/>
          <p:nvPr/>
        </p:nvSpPr>
        <p:spPr>
          <a:xfrm>
            <a:off x="6400800" y="36576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32500" y="42672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- </a:t>
            </a:r>
            <a:r>
              <a:rPr lang="en-US" b="1" dirty="0" err="1" smtClean="0">
                <a:solidFill>
                  <a:srgbClr val="7030A0"/>
                </a:solidFill>
              </a:rPr>
              <a:t>InputFormat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How the input files are split up and read is defined by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200" i="1" dirty="0" err="1" smtClean="0">
                <a:solidFill>
                  <a:srgbClr val="0000FF"/>
                </a:solidFill>
              </a:rPr>
              <a:t>InputFormat</a:t>
            </a:r>
            <a:endParaRPr lang="en-US" sz="2200" i="1" dirty="0">
              <a:solidFill>
                <a:srgbClr val="0000F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is a class that does the following: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Selects the files that should be used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for input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Defines the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</a:rPr>
              <a:t>InputSplits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that break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 file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Provides a factory for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objects that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read the file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EBD598-E749-488D-86F7-3DD41192FE1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" name="Can 7"/>
          <p:cNvSpPr/>
          <p:nvPr/>
        </p:nvSpPr>
        <p:spPr>
          <a:xfrm>
            <a:off x="6096000" y="3810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6400800" y="4168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6172200" y="4600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3563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6477000" y="3429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429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6069013" y="3124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53400" y="3429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-27384"/>
            <a:ext cx="8229600" cy="1143000"/>
          </a:xfrm>
        </p:spPr>
        <p:txBody>
          <a:bodyPr lIns="91425" tIns="45713" rIns="91425" bIns="45713"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7030A0"/>
                </a:solidFill>
              </a:rPr>
              <a:t>Basic </a:t>
            </a:r>
            <a:r>
              <a:rPr lang="en-US" sz="3600" b="1" dirty="0" err="1" smtClean="0">
                <a:solidFill>
                  <a:srgbClr val="7030A0"/>
                </a:solidFill>
              </a:rPr>
              <a:t>Hadoop</a:t>
            </a:r>
            <a:r>
              <a:rPr lang="en-US" sz="3600" b="1" dirty="0" smtClean="0">
                <a:solidFill>
                  <a:srgbClr val="7030A0"/>
                </a:solidFill>
              </a:rPr>
              <a:t> Cluster </a:t>
            </a:r>
            <a:r>
              <a:rPr lang="en-US" sz="3600" b="1" dirty="0" smtClean="0">
                <a:solidFill>
                  <a:srgbClr val="7030A0"/>
                </a:solidFill>
              </a:rPr>
              <a:t>Components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 lIns="91425" tIns="45713" rIns="91425" bIns="45713"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Split up the two major functions of </a:t>
            </a:r>
            <a:r>
              <a:rPr lang="en-US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JobTracker</a:t>
            </a:r>
            <a:endParaRPr 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Cluster resource management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Application life-cycle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management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Resource Manager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Global resource scheduler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Hierarchical queues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Node Manager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Per-machine agent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Manages the life-cycle of container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Container resource monitoring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Application Master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Per-application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Manages application scheduling and task execution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E.g.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MapReduce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Application Master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- </a:t>
            </a:r>
            <a:r>
              <a:rPr lang="en-US" b="1" dirty="0" err="1" smtClean="0">
                <a:solidFill>
                  <a:srgbClr val="7030A0"/>
                </a:solidFill>
              </a:rPr>
              <a:t>InputFormat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Several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InputFormats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are provided with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69513F-695E-420B-A712-FE2F2E075647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TextInputFormat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Default format; reads lines of text files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byte offset of 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 contents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SequenceFileInputFormat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effectLst/>
                        </a:rPr>
                        <a:t>-specific high-performance binary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>
                <a:solidFill>
                  <a:srgbClr val="7030A0"/>
                </a:solidFill>
              </a:rPr>
              <a:t>MapReduce</a:t>
            </a:r>
            <a:r>
              <a:rPr lang="en-IN" b="1" dirty="0" smtClean="0">
                <a:solidFill>
                  <a:srgbClr val="7030A0"/>
                </a:solidFill>
              </a:rPr>
              <a:t> API - </a:t>
            </a:r>
            <a:r>
              <a:rPr lang="en-IN" b="1" dirty="0" err="1" smtClean="0">
                <a:solidFill>
                  <a:srgbClr val="7030A0"/>
                </a:solidFill>
              </a:rPr>
              <a:t>InputFormats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Splits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000" i="1" dirty="0" smtClean="0">
                <a:solidFill>
                  <a:srgbClr val="0000FF"/>
                </a:solidFill>
              </a:rPr>
              <a:t>input split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describes a unit of work that comprises a single map task in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default,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breaks a file up into 64MB splits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dividing the file into splits, we allow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several map tasks to operate on a single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 in parallel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the file is very large, this can improve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performance significantly through parallelism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map task corresponds to a </a:t>
            </a:r>
            <a:r>
              <a:rPr lang="en-US" sz="2000" i="1" dirty="0" smtClean="0">
                <a:solidFill>
                  <a:srgbClr val="0000FF"/>
                </a:solidFill>
              </a:rPr>
              <a:t>single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input split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3886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5" name="TextBox 15"/>
          <p:cNvSpPr txBox="1">
            <a:spLocks noChangeArrowheads="1"/>
          </p:cNvSpPr>
          <p:nvPr/>
        </p:nvSpPr>
        <p:spPr bwMode="auto">
          <a:xfrm>
            <a:off x="6324600" y="42449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0486" name="TextBox 16"/>
          <p:cNvSpPr txBox="1">
            <a:spLocks noChangeArrowheads="1"/>
          </p:cNvSpPr>
          <p:nvPr/>
        </p:nvSpPr>
        <p:spPr bwMode="auto">
          <a:xfrm>
            <a:off x="6096000" y="4676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640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505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505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364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173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26"/>
          <p:cNvSpPr txBox="1">
            <a:spLocks noChangeArrowheads="1"/>
          </p:cNvSpPr>
          <p:nvPr/>
        </p:nvSpPr>
        <p:spPr bwMode="auto">
          <a:xfrm>
            <a:off x="5992813" y="32004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7200" y="35052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RecordReader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input split defines a slice of work but does not describe how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access 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rgbClr val="0000FF"/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 actually loads data from its source and converts it into (K, V) pairs suitable for reading by Mappers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invoked repeatedly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 the input until the entire split is consumed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invocation of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RecordReader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leads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another call of the map function defined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the programmer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4187825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15"/>
          <p:cNvSpPr txBox="1">
            <a:spLocks noChangeArrowheads="1"/>
          </p:cNvSpPr>
          <p:nvPr/>
        </p:nvSpPr>
        <p:spPr bwMode="auto">
          <a:xfrm>
            <a:off x="6324600" y="45450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1510" name="TextBox 16"/>
          <p:cNvSpPr txBox="1">
            <a:spLocks noChangeArrowheads="1"/>
          </p:cNvSpPr>
          <p:nvPr/>
        </p:nvSpPr>
        <p:spPr bwMode="auto">
          <a:xfrm>
            <a:off x="6096000" y="49768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940175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806825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806825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665663"/>
            <a:ext cx="457200" cy="35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473575"/>
            <a:ext cx="0" cy="1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5992813" y="3502025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53546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344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391400" y="50260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0772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630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77200" y="380682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Mapper and Reducer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smtClean="0">
                <a:solidFill>
                  <a:srgbClr val="0000FF"/>
                </a:solidFill>
              </a:rPr>
              <a:t>Mapper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performs the user-defined work of the first phase of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 new instance of Mapper is created for each split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smtClean="0">
                <a:solidFill>
                  <a:srgbClr val="0000FF"/>
                </a:solidFill>
              </a:rPr>
              <a:t>Reducer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performs the user-defined work of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second phase of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 new instance of Reducer is created for each partition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For each key in the partition assigned to a Reducer, the </a:t>
            </a:r>
            <a:b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Reducer is called once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3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2534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239000" y="4852988"/>
            <a:ext cx="1828800" cy="141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mapper may emit (K, V) pairs to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partition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Therefore, the map nodes must all agree on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where to send different pieces of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intermediate data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rgbClr val="0000FF"/>
                </a:solidFill>
              </a:rPr>
              <a:t>partitioner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 determines which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partition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given (K,V) pair will go to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default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partitioner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computes </a:t>
            </a:r>
            <a:r>
              <a:rPr lang="en-US" sz="2000" i="1" dirty="0" smtClean="0">
                <a:solidFill>
                  <a:srgbClr val="0000FF"/>
                </a:solidFill>
              </a:rPr>
              <a:t>a hash value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for a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key and assigns it to a partition based on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this result</a:t>
            </a:r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3558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39000" y="5486400"/>
            <a:ext cx="1828800" cy="785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 lIns="91425" tIns="45713" rIns="91425" bIns="45713"/>
          <a:lstStyle/>
          <a:p>
            <a:pPr eaLnBrk="1" hangingPunct="1"/>
            <a:r>
              <a:rPr lang="en-US" dirty="0" smtClean="0"/>
              <a:t>Shuffle and </a:t>
            </a:r>
            <a:r>
              <a:rPr lang="en-US" dirty="0" smtClean="0"/>
              <a:t>Sort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224408" y="1583432"/>
            <a:ext cx="4779640" cy="4869904"/>
          </a:xfrm>
        </p:spPr>
        <p:txBody>
          <a:bodyPr lIns="91425" tIns="45713" rIns="91425" bIns="45713">
            <a:normAutofit fontScale="92500" lnSpcReduction="20000"/>
          </a:bodyPr>
          <a:lstStyle/>
          <a:p>
            <a:pPr marL="341313" indent="-341313" eaLnBrk="1" hangingPunct="1"/>
            <a:r>
              <a:rPr lang="en-US" sz="2000" dirty="0" smtClean="0"/>
              <a:t>Probably the most complex aspect of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!</a:t>
            </a:r>
          </a:p>
          <a:p>
            <a:pPr marL="341313" indent="-341313" eaLnBrk="1" hangingPunct="1"/>
            <a:r>
              <a:rPr lang="en-US" sz="2000" dirty="0" smtClean="0"/>
              <a:t>Map side</a:t>
            </a:r>
          </a:p>
          <a:p>
            <a:pPr marL="741363" lvl="1" indent="-284163" eaLnBrk="1" hangingPunct="1"/>
            <a:r>
              <a:rPr lang="en-US" sz="2000" dirty="0" smtClean="0"/>
              <a:t>Map outputs are buffered in memory in a circular buffer</a:t>
            </a:r>
          </a:p>
          <a:p>
            <a:pPr marL="741363" lvl="1" indent="-284163" eaLnBrk="1" hangingPunct="1"/>
            <a:r>
              <a:rPr lang="en-US" sz="2000" dirty="0" smtClean="0"/>
              <a:t>When buffer reaches threshold, contents are “spilled” to disk</a:t>
            </a:r>
          </a:p>
          <a:p>
            <a:pPr marL="741363" lvl="1" indent="-284163" eaLnBrk="1" hangingPunct="1"/>
            <a:r>
              <a:rPr lang="en-US" sz="2000" dirty="0" smtClean="0"/>
              <a:t>Spills merged in a single, partitioned file (sorted within each partition): combiner runs here</a:t>
            </a:r>
          </a:p>
          <a:p>
            <a:pPr marL="341313" indent="-341313" eaLnBrk="1" hangingPunct="1"/>
            <a:r>
              <a:rPr lang="en-US" sz="2000" dirty="0" smtClean="0"/>
              <a:t>Reduce side</a:t>
            </a:r>
          </a:p>
          <a:p>
            <a:pPr marL="741363" lvl="1" indent="-284163" eaLnBrk="1" hangingPunct="1"/>
            <a:r>
              <a:rPr lang="en-US" sz="2000" dirty="0" smtClean="0"/>
              <a:t>First, map outputs are copied over to reducer machine</a:t>
            </a:r>
          </a:p>
          <a:p>
            <a:pPr marL="741363" lvl="1" indent="-284163" eaLnBrk="1" hangingPunct="1"/>
            <a:r>
              <a:rPr lang="en-US" sz="2000" dirty="0" smtClean="0"/>
              <a:t>“Sort” is a multi-pass merge of map outputs (happens in memory and on disk): combiner runs here</a:t>
            </a:r>
          </a:p>
          <a:p>
            <a:pPr marL="741363" lvl="1" indent="-284163" eaLnBrk="1" hangingPunct="1"/>
            <a:r>
              <a:rPr lang="en-US" sz="2000" dirty="0" smtClean="0"/>
              <a:t>Final merge pass goes directly into reducer</a:t>
            </a:r>
          </a:p>
        </p:txBody>
      </p:sp>
      <p:sp>
        <p:nvSpPr>
          <p:cNvPr id="4" name="Can 3"/>
          <p:cNvSpPr/>
          <p:nvPr/>
        </p:nvSpPr>
        <p:spPr>
          <a:xfrm>
            <a:off x="5665788" y="24384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5970588" y="27971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5741988" y="3228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08788" y="21923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 flipV="1">
            <a:off x="6046788" y="20574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46788" y="20574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08788" y="29162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45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803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037388" y="27257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77231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84089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5638800" y="17526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8788" y="36052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945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803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703738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77231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84089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8788" y="42640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945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03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7037388" y="39338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77231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84089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65988" y="49006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>
            <a:off x="7037388" y="46196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7723188" y="46243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9" idx="0"/>
          </p:cNvCxnSpPr>
          <p:nvPr/>
        </p:nvCxnSpPr>
        <p:spPr>
          <a:xfrm flipH="1">
            <a:off x="7723188" y="46243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08788" y="55102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34" name="Straight Arrow Connector 33"/>
          <p:cNvCxnSpPr>
            <a:stCxn id="29" idx="2"/>
            <a:endCxn id="33" idx="0"/>
          </p:cNvCxnSpPr>
          <p:nvPr/>
        </p:nvCxnSpPr>
        <p:spPr>
          <a:xfrm>
            <a:off x="7723188" y="52578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08788" y="60436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>
            <a:off x="7723188" y="58674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23188" y="20574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 idx="4294967295"/>
          </p:nvPr>
        </p:nvSpPr>
        <p:spPr/>
        <p:txBody>
          <a:bodyPr lIns="91425" tIns="45713" rIns="91425" bIns="45713"/>
          <a:lstStyle/>
          <a:p>
            <a:pPr eaLnBrk="1" hangingPunct="1"/>
            <a:r>
              <a:rPr lang="en-US" smtClean="0"/>
              <a:t>Shuffle and Sort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85800" y="1524000"/>
            <a:ext cx="1371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95BC6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latin typeface="Arial" charset="0"/>
                <a:cs typeface="+mn-c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16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160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1" y="2324100"/>
            <a:ext cx="381000" cy="3175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04" name="TextBox 42"/>
          <p:cNvSpPr txBox="1">
            <a:spLocks noChangeArrowheads="1"/>
          </p:cNvSpPr>
          <p:nvPr/>
        </p:nvSpPr>
        <p:spPr bwMode="auto">
          <a:xfrm>
            <a:off x="2149475" y="5943600"/>
            <a:ext cx="1495425" cy="336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other mappers</a:t>
            </a:r>
          </a:p>
        </p:txBody>
      </p:sp>
      <p:cxnSp>
        <p:nvCxnSpPr>
          <p:cNvPr id="46" name="Straight Arrow Connector 45"/>
          <p:cNvCxnSpPr>
            <a:endCxn id="13" idx="3"/>
          </p:cNvCxnSpPr>
          <p:nvPr/>
        </p:nvCxnSpPr>
        <p:spPr bwMode="auto">
          <a:xfrm flipH="1" flipV="1">
            <a:off x="3657600" y="2781300"/>
            <a:ext cx="2210544" cy="208786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508" idx="0"/>
            <a:endCxn id="14" idx="3"/>
          </p:cNvCxnSpPr>
          <p:nvPr/>
        </p:nvCxnSpPr>
        <p:spPr bwMode="auto">
          <a:xfrm flipH="1" flipV="1">
            <a:off x="3657600" y="3009900"/>
            <a:ext cx="1890713" cy="18669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3"/>
          </p:cNvCxnSpPr>
          <p:nvPr/>
        </p:nvCxnSpPr>
        <p:spPr bwMode="auto">
          <a:xfrm flipH="1" flipV="1">
            <a:off x="3657600" y="3238500"/>
            <a:ext cx="1634480" cy="163066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08" name="TextBox 55"/>
          <p:cNvSpPr txBox="1">
            <a:spLocks noChangeArrowheads="1"/>
          </p:cNvSpPr>
          <p:nvPr/>
        </p:nvSpPr>
        <p:spPr bwMode="auto">
          <a:xfrm>
            <a:off x="4800600" y="4876800"/>
            <a:ext cx="1495425" cy="336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other reducers</a:t>
            </a:r>
          </a:p>
        </p:txBody>
      </p:sp>
      <p:sp>
        <p:nvSpPr>
          <p:cNvPr id="20509" name="TextBox 59"/>
          <p:cNvSpPr txBox="1">
            <a:spLocks noChangeArrowheads="1"/>
          </p:cNvSpPr>
          <p:nvPr/>
        </p:nvSpPr>
        <p:spPr bwMode="auto">
          <a:xfrm>
            <a:off x="762000" y="30480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bg1"/>
                </a:solidFill>
                <a:latin typeface="Arial" charset="0"/>
              </a:rPr>
              <a:t>circular buffer </a:t>
            </a:r>
            <a:br>
              <a:rPr lang="en-US" sz="1200">
                <a:solidFill>
                  <a:schemeClr val="bg1"/>
                </a:solidFill>
                <a:latin typeface="Arial" charset="0"/>
              </a:rPr>
            </a:br>
            <a:r>
              <a:rPr lang="en-US" sz="1200">
                <a:solidFill>
                  <a:schemeClr val="bg1"/>
                </a:solidFill>
                <a:latin typeface="Arial" charset="0"/>
              </a:rPr>
              <a:t>(in memory)</a:t>
            </a:r>
          </a:p>
        </p:txBody>
      </p:sp>
      <p:sp>
        <p:nvSpPr>
          <p:cNvPr id="20510" name="TextBox 60"/>
          <p:cNvSpPr txBox="1">
            <a:spLocks noChangeArrowheads="1"/>
          </p:cNvSpPr>
          <p:nvPr/>
        </p:nvSpPr>
        <p:spPr bwMode="auto">
          <a:xfrm>
            <a:off x="1223963" y="5029200"/>
            <a:ext cx="1146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spills</a:t>
            </a:r>
            <a:r>
              <a:rPr lang="en-US" sz="1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200">
                <a:latin typeface="Arial" charset="0"/>
              </a:rPr>
              <a:t>(on disk)</a:t>
            </a:r>
          </a:p>
        </p:txBody>
      </p:sp>
      <p:sp>
        <p:nvSpPr>
          <p:cNvPr id="20511" name="TextBox 61"/>
          <p:cNvSpPr txBox="1">
            <a:spLocks noChangeArrowheads="1"/>
          </p:cNvSpPr>
          <p:nvPr/>
        </p:nvSpPr>
        <p:spPr bwMode="auto">
          <a:xfrm>
            <a:off x="2684463" y="19764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merged</a:t>
            </a:r>
            <a:r>
              <a:rPr lang="en-US" sz="1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200">
                <a:latin typeface="Arial" charset="0"/>
              </a:rPr>
              <a:t>spills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(on disk)</a:t>
            </a:r>
          </a:p>
        </p:txBody>
      </p:sp>
      <p:sp>
        <p:nvSpPr>
          <p:cNvPr id="20512" name="TextBox 62"/>
          <p:cNvSpPr txBox="1">
            <a:spLocks noChangeArrowheads="1"/>
          </p:cNvSpPr>
          <p:nvPr/>
        </p:nvSpPr>
        <p:spPr bwMode="auto">
          <a:xfrm>
            <a:off x="4638675" y="1600200"/>
            <a:ext cx="137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intermediate files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(on disk)</a:t>
            </a: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Combiner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</a:rPr>
              <a:t>Combiner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800" i="1" dirty="0" err="1" smtClean="0">
                <a:solidFill>
                  <a:srgbClr val="0000FF"/>
                </a:solidFill>
              </a:rPr>
              <a:t>OutputFormat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class defines the way (K,V) pairs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produced by Reducers are written to output files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instances of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OutputFormat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provided by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write to files on the local disk or in HDFS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Several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OutputFormats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are provided by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46788" y="1981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TextBox 15"/>
          <p:cNvSpPr txBox="1">
            <a:spLocks noChangeArrowheads="1"/>
          </p:cNvSpPr>
          <p:nvPr/>
        </p:nvSpPr>
        <p:spPr bwMode="auto">
          <a:xfrm>
            <a:off x="6351588" y="2339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25606" name="TextBox 16"/>
          <p:cNvSpPr txBox="1">
            <a:spLocks noChangeArrowheads="1"/>
          </p:cNvSpPr>
          <p:nvPr/>
        </p:nvSpPr>
        <p:spPr bwMode="auto">
          <a:xfrm>
            <a:off x="6122988" y="2771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89788" y="1735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27788" y="1600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27788" y="1600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89788" y="2459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55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13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18388" y="2268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041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899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TextBox 26"/>
          <p:cNvSpPr txBox="1">
            <a:spLocks noChangeArrowheads="1"/>
          </p:cNvSpPr>
          <p:nvPr/>
        </p:nvSpPr>
        <p:spPr bwMode="auto">
          <a:xfrm>
            <a:off x="6019800" y="1295400"/>
            <a:ext cx="256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89788" y="31480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755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613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18388" y="28194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041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899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89788" y="38068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755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613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18388" y="34766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041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7899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6988" y="44434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18388" y="41624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04188" y="41671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04188" y="41671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89788" y="50530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04188" y="48006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89788" y="55864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04188" y="54102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9788" y="61722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2"/>
            <a:endCxn id="49" idx="0"/>
          </p:cNvCxnSpPr>
          <p:nvPr/>
        </p:nvCxnSpPr>
        <p:spPr>
          <a:xfrm>
            <a:off x="8104188" y="594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04188" y="160337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42888" y="3986213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TextOutputFormat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28600" y="3975100"/>
          <a:ext cx="6540500" cy="24257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  <a:tr h="82286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5" marB="45705"/>
                </a:tc>
              </a:tr>
              <a:tr h="63380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NullOutputFormat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Generates no output files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5" marB="4570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36496" cy="1143000"/>
          </a:xfrm>
        </p:spPr>
        <p:txBody>
          <a:bodyPr>
            <a:normAutofit/>
          </a:bodyPr>
          <a:lstStyle/>
          <a:p>
            <a:r>
              <a:rPr lang="en-IN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IN" sz="3600" b="1" dirty="0" smtClean="0">
                <a:solidFill>
                  <a:srgbClr val="7030A0"/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API– </a:t>
            </a:r>
            <a:r>
              <a:rPr lang="en-IN" sz="3600" b="1" dirty="0" err="1" smtClean="0">
                <a:solidFill>
                  <a:srgbClr val="7030A0"/>
                </a:solidFill>
              </a:rPr>
              <a:t>OutputFormats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129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8229600" cy="1143000"/>
          </a:xfrm>
        </p:spPr>
        <p:txBody>
          <a:bodyPr lIns="91425" tIns="45713" rIns="91425" bIns="45713"/>
          <a:lstStyle/>
          <a:p>
            <a:pPr eaLnBrk="1" hangingPunct="1"/>
            <a:r>
              <a:rPr lang="en-US" b="1" dirty="0" smtClean="0">
                <a:solidFill>
                  <a:srgbClr val="7030A0"/>
                </a:solidFill>
              </a:rPr>
              <a:t>Putting everything together…</a:t>
            </a:r>
          </a:p>
        </p:txBody>
      </p:sp>
      <p:pic>
        <p:nvPicPr>
          <p:cNvPr id="56" name="Content Placeholder 3" descr="YarnProcesses3.pdf"/>
          <p:cNvPicPr>
            <a:picLocks noChangeAspect="1"/>
          </p:cNvPicPr>
          <p:nvPr/>
        </p:nvPicPr>
        <p:blipFill>
          <a:blip r:embed="rId2" cstate="print"/>
          <a:srcRect l="-13841" r="-13841"/>
          <a:stretch>
            <a:fillRect/>
          </a:stretch>
        </p:blipFill>
        <p:spPr bwMode="auto">
          <a:xfrm>
            <a:off x="612775" y="1651000"/>
            <a:ext cx="7896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" y="125760"/>
            <a:ext cx="836327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7030A0"/>
                </a:solidFill>
              </a:rPr>
              <a:t>MR Additional functionalities - Combiner </a:t>
            </a:r>
            <a:r>
              <a:rPr lang="en-US" sz="3600" b="1" dirty="0" smtClean="0">
                <a:solidFill>
                  <a:srgbClr val="7030A0"/>
                </a:solidFill>
              </a:rPr>
              <a:t>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MapReduce</a:t>
            </a:r>
            <a:r>
              <a:rPr lang="en-US" sz="1800" dirty="0" smtClean="0"/>
              <a:t> applications are limited by the bandwidth available </a:t>
            </a:r>
            <a:br>
              <a:rPr lang="en-US" sz="1800" dirty="0" smtClean="0"/>
            </a:br>
            <a:r>
              <a:rPr lang="en-US" sz="1800" dirty="0" smtClean="0"/>
              <a:t>on the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/>
              <a:t>It pays to minimize the data shuffled between map and reduce tasks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Hadoop</a:t>
            </a:r>
            <a:r>
              <a:rPr lang="en-US" sz="1800" dirty="0" smtClean="0"/>
              <a:t> allows the user to specify a combiner function (just like the reduce function) to be run on a map output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0" indent="0" eaLnBrk="1" hangingPunct="1">
              <a:buFontTx/>
              <a:buNone/>
              <a:defRPr/>
            </a:pPr>
            <a:endParaRPr lang="en-US" sz="1750" dirty="0" smtClean="0"/>
          </a:p>
        </p:txBody>
      </p:sp>
      <p:sp>
        <p:nvSpPr>
          <p:cNvPr id="2" name="Oval 1"/>
          <p:cNvSpPr/>
          <p:nvPr/>
        </p:nvSpPr>
        <p:spPr>
          <a:xfrm>
            <a:off x="1820863" y="3594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6" name="Oval 5"/>
          <p:cNvSpPr/>
          <p:nvPr/>
        </p:nvSpPr>
        <p:spPr>
          <a:xfrm>
            <a:off x="1820863" y="41275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46609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8" name="Oval 7"/>
          <p:cNvSpPr/>
          <p:nvPr/>
        </p:nvSpPr>
        <p:spPr>
          <a:xfrm>
            <a:off x="1801813" y="51943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9" name="Oval 8"/>
          <p:cNvSpPr/>
          <p:nvPr/>
        </p:nvSpPr>
        <p:spPr>
          <a:xfrm>
            <a:off x="1792288" y="57277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10" name="Oval 9"/>
          <p:cNvSpPr/>
          <p:nvPr/>
        </p:nvSpPr>
        <p:spPr>
          <a:xfrm>
            <a:off x="1798638" y="6261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25663" y="3746500"/>
            <a:ext cx="2438400" cy="1143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2125663" y="4279900"/>
            <a:ext cx="2438400" cy="609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25663" y="4813300"/>
            <a:ext cx="2438400" cy="76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 flipV="1">
            <a:off x="2106613" y="4889500"/>
            <a:ext cx="2457450" cy="457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097088" y="4889500"/>
            <a:ext cx="2466975" cy="990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3438" y="4889500"/>
            <a:ext cx="2460625" cy="1524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72000" y="4737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RT</a:t>
            </a:r>
          </a:p>
        </p:txBody>
      </p:sp>
      <p:sp>
        <p:nvSpPr>
          <p:cNvPr id="3089" name="TextBox 22"/>
          <p:cNvSpPr txBox="1">
            <a:spLocks noChangeArrowheads="1"/>
          </p:cNvSpPr>
          <p:nvPr/>
        </p:nvSpPr>
        <p:spPr bwMode="auto">
          <a:xfrm>
            <a:off x="6850063" y="4560888"/>
            <a:ext cx="2154237" cy="2246312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ash"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t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 b="1" dirty="0" smtClean="0">
                <a:solidFill>
                  <a:srgbClr val="0000FF"/>
                </a:solidFill>
              </a:rPr>
              <a:t>LEGEND:</a:t>
            </a:r>
          </a:p>
          <a:p>
            <a:pPr marL="0" indent="0" eaLnBrk="1" hangingPunct="1">
              <a:defRPr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 = Rack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N = Node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MT = Map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RT = Reduce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Y = Year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T = Temperature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  <p:cxnSp>
        <p:nvCxnSpPr>
          <p:cNvPr id="28" name="Straight Connector 27"/>
          <p:cNvCxnSpPr>
            <a:stCxn id="2" idx="6"/>
            <a:endCxn id="31" idx="0"/>
          </p:cNvCxnSpPr>
          <p:nvPr/>
        </p:nvCxnSpPr>
        <p:spPr>
          <a:xfrm flipV="1">
            <a:off x="2125663" y="3279775"/>
            <a:ext cx="3998912" cy="4667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6"/>
            <a:endCxn id="31" idx="4"/>
          </p:cNvCxnSpPr>
          <p:nvPr/>
        </p:nvCxnSpPr>
        <p:spPr>
          <a:xfrm>
            <a:off x="2125663" y="3746500"/>
            <a:ext cx="3998912" cy="4476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67375" y="3279775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MT</a:t>
            </a:r>
          </a:p>
        </p:txBody>
      </p:sp>
      <p:sp>
        <p:nvSpPr>
          <p:cNvPr id="3078" name="Chevron 3077"/>
          <p:cNvSpPr/>
          <p:nvPr/>
        </p:nvSpPr>
        <p:spPr>
          <a:xfrm>
            <a:off x="6697663" y="3594100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79" name="TextBox 3078"/>
          <p:cNvSpPr txBox="1">
            <a:spLocks noChangeArrowheads="1"/>
          </p:cNvSpPr>
          <p:nvPr/>
        </p:nvSpPr>
        <p:spPr bwMode="auto">
          <a:xfrm>
            <a:off x="7002463" y="3349625"/>
            <a:ext cx="9985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(1950, 0)</a:t>
            </a:r>
          </a:p>
          <a:p>
            <a:r>
              <a:rPr lang="en-US" sz="1400"/>
              <a:t>(1950, 20)</a:t>
            </a:r>
          </a:p>
          <a:p>
            <a:r>
              <a:rPr lang="en-US" sz="1400"/>
              <a:t>(1950, 10)</a:t>
            </a:r>
          </a:p>
        </p:txBody>
      </p:sp>
      <p:sp>
        <p:nvSpPr>
          <p:cNvPr id="40" name="Chevron 39"/>
          <p:cNvSpPr/>
          <p:nvPr/>
        </p:nvSpPr>
        <p:spPr>
          <a:xfrm>
            <a:off x="8001000" y="3589338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1663" y="3563938"/>
            <a:ext cx="998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(1950, 20)</a:t>
            </a:r>
          </a:p>
        </p:txBody>
      </p:sp>
      <p:sp>
        <p:nvSpPr>
          <p:cNvPr id="3080" name="TextBox 3079"/>
          <p:cNvSpPr txBox="1">
            <a:spLocks noChangeArrowheads="1"/>
          </p:cNvSpPr>
          <p:nvPr/>
        </p:nvSpPr>
        <p:spPr bwMode="auto">
          <a:xfrm>
            <a:off x="6484938" y="30988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Map 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66063" y="3087688"/>
            <a:ext cx="7969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Combiner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0000" y="3871913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68413" y="4660900"/>
            <a:ext cx="261937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50" y="4279900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12850" y="5464175"/>
            <a:ext cx="261938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11263" y="6253163"/>
            <a:ext cx="261937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8000" y="5872163"/>
            <a:ext cx="263525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42" name="Chevron 41"/>
          <p:cNvSpPr/>
          <p:nvPr/>
        </p:nvSpPr>
        <p:spPr>
          <a:xfrm>
            <a:off x="1675318" y="3737579"/>
            <a:ext cx="116422" cy="5690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1675318" y="4661437"/>
            <a:ext cx="116422" cy="328450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922897" y="4001754"/>
            <a:ext cx="101097" cy="7976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1665237" y="5336676"/>
            <a:ext cx="116422" cy="5690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1665237" y="6260534"/>
            <a:ext cx="116422" cy="328450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12816" y="5600851"/>
            <a:ext cx="101097" cy="7976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61200" y="2979738"/>
            <a:ext cx="727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(Y,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78" grpId="0" animBg="1"/>
      <p:bldP spid="3079" grpId="0"/>
      <p:bldP spid="40" grpId="0" animBg="1"/>
      <p:bldP spid="41" grpId="0"/>
      <p:bldP spid="3080" grpId="0"/>
      <p:bldP spid="43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</a:rPr>
              <a:t>Scheduling and fault-tolerance in </a:t>
            </a:r>
            <a:r>
              <a:rPr lang="en-US" sz="24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2400" b="1" dirty="0" smtClean="0">
                <a:solidFill>
                  <a:srgbClr val="7030A0"/>
                </a:solidFill>
              </a:rPr>
              <a:t/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- Task </a:t>
            </a:r>
            <a:r>
              <a:rPr lang="en-US" sz="2400" b="1" dirty="0" smtClean="0">
                <a:solidFill>
                  <a:srgbClr val="7030A0"/>
                </a:solidFill>
              </a:rPr>
              <a:t>Scheduling in </a:t>
            </a:r>
            <a:r>
              <a:rPr lang="en-US" sz="2400" b="1" dirty="0" err="1" smtClean="0">
                <a:solidFill>
                  <a:srgbClr val="7030A0"/>
                </a:solidFill>
              </a:rPr>
              <a:t>MapReduce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master-slave architecture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master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Job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(JT)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slave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Task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(TT)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pull scheduling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strategy rather than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rgbClr val="0000FF"/>
                </a:solidFill>
              </a:rPr>
              <a:t>push one </a:t>
            </a:r>
          </a:p>
          <a:p>
            <a:pPr marL="0" lvl="1" indent="0" eaLnBrk="1" hangingPunct="1">
              <a:buFontTx/>
              <a:buNone/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marL="742950" lvl="2" indent="-342900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I.e., JT does not push map and reduce tasks to TTs but rather TTs pull them by making pertaining requests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32E412-2BCF-4475-90FD-4D700AD1019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5867400" y="2819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JT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T0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T2</a:t>
            </a:r>
          </a:p>
        </p:txBody>
      </p:sp>
      <p:sp>
        <p:nvSpPr>
          <p:cNvPr id="29705" name="TextBox 3"/>
          <p:cNvSpPr txBox="1">
            <a:spLocks noChangeArrowheads="1"/>
          </p:cNvSpPr>
          <p:nvPr/>
        </p:nvSpPr>
        <p:spPr bwMode="auto">
          <a:xfrm>
            <a:off x="6011863" y="3267075"/>
            <a:ext cx="1082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Tasks 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1676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010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2296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19"/>
          <p:cNvSpPr txBox="1">
            <a:spLocks noChangeArrowheads="1"/>
          </p:cNvSpPr>
          <p:nvPr/>
        </p:nvSpPr>
        <p:spPr bwMode="auto">
          <a:xfrm>
            <a:off x="7899400" y="21669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582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582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6868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696200" y="38862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0010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010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296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27"/>
          <p:cNvSpPr txBox="1">
            <a:spLocks noChangeArrowheads="1"/>
          </p:cNvSpPr>
          <p:nvPr/>
        </p:nvSpPr>
        <p:spPr bwMode="auto">
          <a:xfrm>
            <a:off x="7899400" y="43767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582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582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6868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/>
          <p:cNvCxnSpPr/>
          <p:nvPr/>
        </p:nvCxnSpPr>
        <p:spPr>
          <a:xfrm flipH="1">
            <a:off x="7162800" y="2743200"/>
            <a:ext cx="838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Straight Arrow Connector 7179"/>
          <p:cNvCxnSpPr/>
          <p:nvPr/>
        </p:nvCxnSpPr>
        <p:spPr>
          <a:xfrm flipH="1" flipV="1">
            <a:off x="7094538" y="3543300"/>
            <a:ext cx="906462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/>
          <p:cNvCxnSpPr/>
          <p:nvPr/>
        </p:nvCxnSpPr>
        <p:spPr>
          <a:xfrm>
            <a:off x="7162800" y="3405188"/>
            <a:ext cx="1295400" cy="458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7189"/>
          <p:cNvSpPr txBox="1">
            <a:spLocks noChangeArrowheads="1"/>
          </p:cNvSpPr>
          <p:nvPr/>
        </p:nvSpPr>
        <p:spPr bwMode="auto">
          <a:xfrm rot="-1454928">
            <a:off x="7175500" y="2735263"/>
            <a:ext cx="527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 rot="-1454928">
            <a:off x="7531100" y="3116263"/>
            <a:ext cx="3635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 rot="1067820">
            <a:off x="7204075" y="3765550"/>
            <a:ext cx="525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 rot="1365242">
            <a:off x="7731125" y="34686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7191" name="TextBox 7190"/>
          <p:cNvSpPr txBox="1">
            <a:spLocks noChangeArrowheads="1"/>
          </p:cNvSpPr>
          <p:nvPr/>
        </p:nvSpPr>
        <p:spPr bwMode="auto">
          <a:xfrm>
            <a:off x="6065838" y="3533775"/>
            <a:ext cx="3349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T0</a:t>
            </a:r>
          </a:p>
        </p:txBody>
      </p:sp>
      <p:cxnSp>
        <p:nvCxnSpPr>
          <p:cNvPr id="61" name="Straight Arrow Connector 60"/>
          <p:cNvCxnSpPr>
            <a:stCxn id="2" idx="3"/>
          </p:cNvCxnSpPr>
          <p:nvPr/>
        </p:nvCxnSpPr>
        <p:spPr>
          <a:xfrm flipV="1">
            <a:off x="7162800" y="27432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00800" y="3541713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400800" y="3533775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25834 -0.168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8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7344 0.1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56" grpId="0"/>
      <p:bldP spid="57" grpId="0"/>
      <p:bldP spid="58" grpId="0"/>
      <p:bldP spid="59" grpId="0" animBg="1"/>
      <p:bldP spid="7191" grpId="0"/>
      <p:bldP spid="64" grpId="0" animBg="1"/>
      <p:bldP spid="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Scheduling and fault-tolerance in </a:t>
            </a:r>
            <a:r>
              <a:rPr lang="en-US" sz="28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- </a:t>
            </a:r>
            <a:r>
              <a:rPr lang="en-US" sz="2800" b="1" dirty="0" smtClean="0">
                <a:solidFill>
                  <a:srgbClr val="7030A0"/>
                </a:solidFill>
              </a:rPr>
              <a:t>Map </a:t>
            </a:r>
            <a:r>
              <a:rPr lang="en-US" sz="2800" b="1" dirty="0" smtClean="0">
                <a:solidFill>
                  <a:srgbClr val="7030A0"/>
                </a:solidFill>
              </a:rPr>
              <a:t>and Reduce Task </a:t>
            </a:r>
            <a:r>
              <a:rPr lang="en-US" sz="2800" b="1" dirty="0" smtClean="0">
                <a:solidFill>
                  <a:srgbClr val="7030A0"/>
                </a:solidFill>
              </a:rPr>
              <a:t>Scheduling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Every TT sends a </a:t>
            </a:r>
            <a:r>
              <a:rPr lang="en-US" sz="2000" i="1" smtClean="0">
                <a:solidFill>
                  <a:srgbClr val="0000FF"/>
                </a:solidFill>
              </a:rPr>
              <a:t>heartbeat message </a:t>
            </a:r>
            <a:r>
              <a:rPr lang="en-US" sz="2000" smtClean="0">
                <a:solidFill>
                  <a:srgbClr val="7F7F7F"/>
                </a:solidFill>
              </a:rPr>
              <a:t>periodically to JT encompassing a request for a map or a reduce task to run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/>
            </a:pPr>
            <a:r>
              <a:rPr lang="en-US" sz="2000" u="sng" smtClean="0">
                <a:solidFill>
                  <a:srgbClr val="C00000"/>
                </a:solidFill>
              </a:rPr>
              <a:t>Map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JT satisfies requests for map tasks via attempting to schedule mappers in the </a:t>
            </a:r>
            <a:r>
              <a:rPr lang="en-US" sz="1800" i="1" smtClean="0">
                <a:solidFill>
                  <a:srgbClr val="0000FF"/>
                </a:solidFill>
              </a:rPr>
              <a:t>vicinity</a:t>
            </a:r>
            <a:r>
              <a:rPr lang="en-US" sz="1800" smtClean="0">
                <a:solidFill>
                  <a:srgbClr val="7F7F7F"/>
                </a:solidFill>
              </a:rPr>
              <a:t> of their input splits (i.e., it considers locality)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endParaRPr lang="en-US" sz="16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 startAt="2"/>
            </a:pPr>
            <a:r>
              <a:rPr lang="en-US" sz="2000" u="sng" smtClean="0">
                <a:solidFill>
                  <a:srgbClr val="C00000"/>
                </a:solidFill>
              </a:rPr>
              <a:t>Reduce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However, JT simply assigns the next yet-to-run reduce task to a requesting TT regardless of TT’s network location and its implied effect on the reducer’s shuffle time (i.e., it does not consider locality)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/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4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507B5A-FC49-4BF1-BE4E-1D722595A7A2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Scheduling and fault-tolerance in </a:t>
            </a:r>
            <a:r>
              <a:rPr lang="en-US" sz="28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- Job </a:t>
            </a:r>
            <a:r>
              <a:rPr lang="en-US" sz="2800" b="1" dirty="0" smtClean="0">
                <a:solidFill>
                  <a:srgbClr val="7030A0"/>
                </a:solidFill>
              </a:rPr>
              <a:t>Scheduling in </a:t>
            </a:r>
            <a:r>
              <a:rPr lang="en-US" sz="2800" b="1" dirty="0" err="1" smtClean="0">
                <a:solidFill>
                  <a:srgbClr val="7030A0"/>
                </a:solidFill>
              </a:rPr>
              <a:t>MapReduce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an application is represented as a </a:t>
            </a:r>
            <a:r>
              <a:rPr lang="en-US" sz="2000" i="1" dirty="0" smtClean="0">
                <a:solidFill>
                  <a:srgbClr val="0000FF"/>
                </a:solidFill>
              </a:rPr>
              <a:t>job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job encompasses multiple map and reduce tasks 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comes with a choice of schedulers: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default is the </a:t>
            </a:r>
            <a:r>
              <a:rPr lang="en-US" sz="1800" i="1" dirty="0" smtClean="0">
                <a:solidFill>
                  <a:srgbClr val="0000FF"/>
                </a:solidFill>
              </a:rPr>
              <a:t>FIFO scheduler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which schedules jobs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 order of submission</a:t>
            </a:r>
          </a:p>
          <a:p>
            <a:pPr marL="857250" lvl="3" indent="0" algn="just" eaLnBrk="1" hangingPunct="1">
              <a:buFontTx/>
              <a:buNone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There is also a multi-user scheduler called the </a:t>
            </a:r>
            <a:r>
              <a:rPr lang="en-US" sz="1800" i="1" dirty="0" smtClean="0">
                <a:solidFill>
                  <a:srgbClr val="0000FF"/>
                </a:solidFill>
              </a:rPr>
              <a:t>Fair scheduler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which aims to give every user a fair share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of the cluster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capacity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over time</a:t>
            </a: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8726D7-6500-4232-B5DD-F879EE663E2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Scheduling and fault-tolerance in </a:t>
            </a:r>
            <a:r>
              <a:rPr lang="en-US" sz="28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- </a:t>
            </a:r>
            <a:r>
              <a:rPr lang="en-US" sz="2800" b="1" dirty="0" smtClean="0">
                <a:solidFill>
                  <a:srgbClr val="7030A0"/>
                </a:solidFill>
              </a:rPr>
              <a:t>Fault Tolerance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can guide jobs toward a successful completion even when jobs are run on a large cluster where probability of failures increases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primary way that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achieves fault tolerance is through </a:t>
            </a:r>
            <a:r>
              <a:rPr lang="en-US" sz="1800" i="1" dirty="0" smtClean="0">
                <a:solidFill>
                  <a:srgbClr val="0000FF"/>
                </a:solidFill>
              </a:rPr>
              <a:t>restarting tasks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a TT fails to communicate with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Application Manager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for a period of time (by default, 1 minute in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), JT will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ssume that TT in question has crashed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still in the map phase, JT 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Mappers that previously ran at the failed TT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in the reduce phase,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Application Manager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Reducers that were in progress on the failed TT</a:t>
            </a:r>
            <a:endParaRPr lang="en-US" sz="1800" i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A8073D-4A7C-4013-B2FB-64328F05230F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7030A0"/>
                </a:solidFill>
              </a:rPr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A MapReduce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MapReduce attempts to locate slow tasks (</a:t>
            </a:r>
            <a:r>
              <a:rPr lang="en-US" sz="2000" i="1" smtClean="0">
                <a:solidFill>
                  <a:srgbClr val="0000FF"/>
                </a:solidFill>
              </a:rPr>
              <a:t>stragglers</a:t>
            </a:r>
            <a:r>
              <a:rPr lang="en-US" sz="2000" smtClean="0">
                <a:solidFill>
                  <a:srgbClr val="7F7F7F"/>
                </a:solidFill>
              </a:rPr>
              <a:t>) and run redundant (</a:t>
            </a:r>
            <a:r>
              <a:rPr lang="en-US" sz="2000" i="1" smtClean="0">
                <a:solidFill>
                  <a:srgbClr val="0000FF"/>
                </a:solidFill>
              </a:rPr>
              <a:t>speculative</a:t>
            </a:r>
            <a:r>
              <a:rPr lang="en-US" sz="2000" smtClean="0">
                <a:solidFill>
                  <a:srgbClr val="7F7F7F"/>
                </a:solidFill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This process is known as </a:t>
            </a:r>
            <a:r>
              <a:rPr lang="en-US" sz="2000" i="1" smtClean="0">
                <a:solidFill>
                  <a:srgbClr val="0000FF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Only one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Whichever copy (among the two copies) of a task commits first, it becomes the definitive copy, and the other copy is killed by JT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7030A0"/>
                </a:solidFill>
              </a:rPr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How does </a:t>
            </a:r>
            <a:r>
              <a:rPr lang="en-US" sz="2000" dirty="0" err="1" smtClean="0">
                <a:solidFill>
                  <a:srgbClr val="7F7F7F"/>
                </a:solidFill>
              </a:rPr>
              <a:t>Hadoop</a:t>
            </a:r>
            <a:r>
              <a:rPr lang="en-US" sz="2000" dirty="0" smtClean="0">
                <a:solidFill>
                  <a:srgbClr val="7F7F7F"/>
                </a:solidFill>
              </a:rPr>
              <a:t> locate stragglers?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rgbClr val="7F7F7F"/>
                </a:solidFill>
              </a:rPr>
              <a:t>Hadoop</a:t>
            </a:r>
            <a:r>
              <a:rPr lang="en-US" sz="1800" dirty="0" smtClean="0">
                <a:solidFill>
                  <a:srgbClr val="7F7F7F"/>
                </a:solidFill>
              </a:rPr>
              <a:t> monitors each task progress using a </a:t>
            </a:r>
            <a:r>
              <a:rPr lang="en-US" sz="1800" i="1" dirty="0" smtClean="0">
                <a:solidFill>
                  <a:srgbClr val="7F7F7F"/>
                </a:solidFill>
              </a:rPr>
              <a:t>progress score </a:t>
            </a:r>
            <a:br>
              <a:rPr lang="en-US" sz="1800" i="1" dirty="0" smtClean="0">
                <a:solidFill>
                  <a:srgbClr val="7F7F7F"/>
                </a:solidFill>
              </a:rPr>
            </a:br>
            <a:r>
              <a:rPr lang="en-US" sz="1800" dirty="0" smtClean="0">
                <a:solidFill>
                  <a:srgbClr val="7F7F7F"/>
                </a:solidFill>
              </a:rPr>
              <a:t>between 0 and 1</a:t>
            </a:r>
          </a:p>
          <a:p>
            <a:pPr marL="914400" lvl="1" indent="-45720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7F7F7F"/>
                </a:solidFill>
              </a:rPr>
              <a:t>If a task’s progress score </a:t>
            </a:r>
            <a:r>
              <a:rPr lang="en-US" sz="1800" b="1" i="1" dirty="0" smtClean="0">
                <a:solidFill>
                  <a:srgbClr val="7F7F7F"/>
                </a:solidFill>
              </a:rPr>
              <a:t>is less than</a:t>
            </a:r>
            <a:r>
              <a:rPr lang="en-US" sz="1800" dirty="0" smtClean="0">
                <a:solidFill>
                  <a:srgbClr val="7F7F7F"/>
                </a:solidFill>
              </a:rPr>
              <a:t> (average – 0.2), and the task has run for at least 1 minute, it is marked as a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straggler</a:t>
            </a:r>
            <a:endParaRPr lang="en-US" sz="1800" dirty="0">
              <a:solidFill>
                <a:srgbClr val="7F7F7F"/>
              </a:solidFill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 smtClean="0"/>
              <a:t>MapReduce</a:t>
            </a:r>
            <a:r>
              <a:rPr lang="en-IN" b="1" dirty="0" smtClean="0"/>
              <a:t> program components</a:t>
            </a:r>
            <a:endParaRPr lang="en-IN" dirty="0"/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336704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Preserving State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43000" y="1676400"/>
            <a:ext cx="2057400" cy="3886200"/>
            <a:chOff x="1143000" y="1676400"/>
            <a:chExt cx="2057400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270" name="TextBox 8"/>
            <p:cNvSpPr txBox="1">
              <a:spLocks noChangeArrowheads="1"/>
            </p:cNvSpPr>
            <p:nvPr/>
          </p:nvSpPr>
          <p:spPr bwMode="auto">
            <a:xfrm>
              <a:off x="1524000" y="1828800"/>
              <a:ext cx="12282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Mapper object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3716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configure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716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close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764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hangingPunct="0">
              <a:defRPr/>
            </a:pPr>
            <a:r>
              <a:rPr lang="en-US" sz="1100" b="1" dirty="0">
                <a:solidFill>
                  <a:srgbClr val="000000"/>
                </a:solidFill>
              </a:rPr>
              <a:t>state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0800000">
            <a:off x="3200400" y="2286000"/>
            <a:ext cx="5334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97300" y="2162175"/>
            <a:ext cx="1612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one object per task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019800" y="1676400"/>
            <a:ext cx="2057400" cy="3886200"/>
            <a:chOff x="6019800" y="1676400"/>
            <a:chExt cx="2057400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268" name="TextBox 20"/>
            <p:cNvSpPr txBox="1">
              <a:spLocks noChangeArrowheads="1"/>
            </p:cNvSpPr>
            <p:nvPr/>
          </p:nvSpPr>
          <p:spPr bwMode="auto">
            <a:xfrm>
              <a:off x="6400800" y="1828800"/>
              <a:ext cx="129554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Reducer object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248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configure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248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48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553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hangingPunct="0">
              <a:defRPr/>
            </a:pPr>
            <a:r>
              <a:rPr lang="en-US" sz="1100" b="1" dirty="0">
                <a:solidFill>
                  <a:srgbClr val="000000"/>
                </a:solidFill>
              </a:rPr>
              <a:t>state</a:t>
            </a: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5486400" y="2286000"/>
            <a:ext cx="5334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0800000">
            <a:off x="2971800" y="3705225"/>
            <a:ext cx="6096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536950" y="3581400"/>
            <a:ext cx="1504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one call per input </a:t>
            </a:r>
            <a:br>
              <a:rPr lang="en-US" sz="1200" b="1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key-value pair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0" y="4191000"/>
            <a:ext cx="139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one call per </a:t>
            </a:r>
            <a:br>
              <a:rPr lang="en-US" sz="1200" b="1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intermediate key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10800000" flipH="1">
            <a:off x="5638800" y="4341813"/>
            <a:ext cx="609600" cy="1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/>
          <p:cNvCxnSpPr>
            <a:cxnSpLocks noChangeShapeType="1"/>
            <a:endCxn id="10" idx="3"/>
          </p:cNvCxnSpPr>
          <p:nvPr/>
        </p:nvCxnSpPr>
        <p:spPr bwMode="auto">
          <a:xfrm rot="10800000">
            <a:off x="2971800" y="3124200"/>
            <a:ext cx="7620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733800" y="3000375"/>
            <a:ext cx="1789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API initialization hook</a:t>
            </a:r>
          </a:p>
        </p:txBody>
      </p:sp>
      <p:cxnSp>
        <p:nvCxnSpPr>
          <p:cNvPr id="35" name="Straight Arrow Connector 34"/>
          <p:cNvCxnSpPr>
            <a:cxnSpLocks noChangeShapeType="1"/>
            <a:endCxn id="22" idx="1"/>
          </p:cNvCxnSpPr>
          <p:nvPr/>
        </p:nvCxnSpPr>
        <p:spPr bwMode="auto">
          <a:xfrm flipV="1">
            <a:off x="5486400" y="3124200"/>
            <a:ext cx="7620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0800000">
            <a:off x="2971800" y="4953000"/>
            <a:ext cx="9144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886200" y="4829175"/>
            <a:ext cx="14779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API cleanup hook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5334000" y="4953000"/>
            <a:ext cx="914400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8" name="Curved Connector 47"/>
          <p:cNvCxnSpPr>
            <a:cxnSpLocks noChangeShapeType="1"/>
            <a:stCxn id="11" idx="1"/>
            <a:endCxn id="15" idx="1"/>
          </p:cNvCxnSpPr>
          <p:nvPr/>
        </p:nvCxnSpPr>
        <p:spPr bwMode="auto">
          <a:xfrm rot="10800000" flipH="1">
            <a:off x="1371600" y="2514600"/>
            <a:ext cx="304800" cy="1524000"/>
          </a:xfrm>
          <a:prstGeom prst="curvedConnector3">
            <a:avLst>
              <a:gd name="adj1" fmla="val -43236"/>
            </a:avLst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5" name="Curved Connector 54"/>
          <p:cNvCxnSpPr>
            <a:cxnSpLocks noChangeShapeType="1"/>
            <a:stCxn id="23" idx="3"/>
            <a:endCxn id="25" idx="3"/>
          </p:cNvCxnSpPr>
          <p:nvPr/>
        </p:nvCxnSpPr>
        <p:spPr bwMode="auto">
          <a:xfrm flipH="1" flipV="1">
            <a:off x="7543800" y="2514600"/>
            <a:ext cx="304800" cy="1524000"/>
          </a:xfrm>
          <a:prstGeom prst="curvedConnector3">
            <a:avLst>
              <a:gd name="adj1" fmla="val -39704"/>
            </a:avLst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Execution - One </a:t>
            </a:r>
            <a:r>
              <a:rPr lang="en-US" dirty="0" smtClean="0"/>
              <a:t>Picture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2010, Le Zhao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E91F6-C6F6-4DD9-9E1D-30F2D1DD5CC7}" type="slidenum">
              <a:rPr lang="en-US"/>
              <a:pPr/>
              <a:t>39</a:t>
            </a:fld>
            <a:endParaRPr lang="en-US"/>
          </a:p>
        </p:txBody>
      </p:sp>
      <p:pic>
        <p:nvPicPr>
          <p:cNvPr id="26630" name="Picture 2" descr="E:\IR_TA\hadoop-shuffle-s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4813"/>
            <a:ext cx="90678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What is </a:t>
            </a:r>
            <a:r>
              <a:rPr lang="en-IN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IN" sz="3600" b="1" dirty="0" smtClean="0">
                <a:solidFill>
                  <a:srgbClr val="7030A0"/>
                </a:solidFill>
              </a:rPr>
              <a:t>?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r>
              <a:rPr lang="en-IN" sz="2400" dirty="0" smtClean="0"/>
              <a:t>HDFS handles the Distributed </a:t>
            </a:r>
            <a:r>
              <a:rPr lang="en-IN" sz="2400" dirty="0" err="1" smtClean="0"/>
              <a:t>FileSystem</a:t>
            </a:r>
            <a:r>
              <a:rPr lang="en-IN" sz="2400" dirty="0" smtClean="0"/>
              <a:t> layer</a:t>
            </a:r>
          </a:p>
          <a:p>
            <a:r>
              <a:rPr lang="en-IN" sz="2400" dirty="0" err="1" smtClean="0"/>
              <a:t>MapReduce</a:t>
            </a:r>
            <a:r>
              <a:rPr lang="en-IN" sz="2400" dirty="0" smtClean="0"/>
              <a:t> </a:t>
            </a:r>
            <a:r>
              <a:rPr lang="en-IN" sz="2400" dirty="0" smtClean="0"/>
              <a:t>is a programming model for data processing</a:t>
            </a:r>
            <a:r>
              <a:rPr lang="en-IN" sz="2400" dirty="0" smtClean="0"/>
              <a:t>.</a:t>
            </a:r>
          </a:p>
          <a:p>
            <a:r>
              <a:rPr lang="en-IN" sz="2400" dirty="0" err="1" smtClean="0"/>
              <a:t>MapReduce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– </a:t>
            </a:r>
            <a:r>
              <a:rPr lang="en-IN" sz="2400" dirty="0" smtClean="0"/>
              <a:t>Framework for parallel computing</a:t>
            </a:r>
          </a:p>
          <a:p>
            <a:pPr>
              <a:buNone/>
            </a:pPr>
            <a:r>
              <a:rPr lang="en-IN" sz="2400" dirty="0" smtClean="0"/>
              <a:t>	– </a:t>
            </a:r>
            <a:r>
              <a:rPr lang="en-IN" sz="2400" dirty="0" smtClean="0"/>
              <a:t>Programmers get simple API</a:t>
            </a:r>
          </a:p>
          <a:p>
            <a:pPr>
              <a:buNone/>
            </a:pPr>
            <a:r>
              <a:rPr lang="en-IN" sz="2400" dirty="0" smtClean="0"/>
              <a:t>	– </a:t>
            </a:r>
            <a:r>
              <a:rPr lang="en-IN" sz="2400" dirty="0" smtClean="0"/>
              <a:t>Don’t have to worry about handling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• </a:t>
            </a:r>
            <a:r>
              <a:rPr lang="en-IN" sz="2400" dirty="0" smtClean="0"/>
              <a:t>parallelization</a:t>
            </a:r>
          </a:p>
          <a:p>
            <a:pPr>
              <a:buNone/>
            </a:pPr>
            <a:r>
              <a:rPr lang="en-IN" sz="2400" dirty="0" smtClean="0"/>
              <a:t>		• </a:t>
            </a:r>
            <a:r>
              <a:rPr lang="en-IN" sz="2400" dirty="0" smtClean="0"/>
              <a:t>data distribution</a:t>
            </a:r>
          </a:p>
          <a:p>
            <a:pPr>
              <a:buNone/>
            </a:pPr>
            <a:r>
              <a:rPr lang="en-IN" sz="2400" dirty="0" smtClean="0"/>
              <a:t>		• </a:t>
            </a:r>
            <a:r>
              <a:rPr lang="en-IN" sz="2400" dirty="0" smtClean="0"/>
              <a:t>load </a:t>
            </a:r>
            <a:r>
              <a:rPr lang="en-IN" sz="2400" dirty="0" smtClean="0"/>
              <a:t>balancing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• </a:t>
            </a:r>
            <a:r>
              <a:rPr lang="en-IN" sz="2400" dirty="0" smtClean="0"/>
              <a:t>fault tolerance</a:t>
            </a:r>
          </a:p>
          <a:p>
            <a:pPr>
              <a:buNone/>
            </a:pPr>
            <a:r>
              <a:rPr lang="en-IN" sz="2400" dirty="0" smtClean="0"/>
              <a:t>		• </a:t>
            </a:r>
            <a:r>
              <a:rPr lang="en-IN" sz="2400" dirty="0" smtClean="0"/>
              <a:t>Allows one to process huge amounts of data (</a:t>
            </a:r>
            <a:r>
              <a:rPr lang="en-IN" sz="2400" dirty="0" smtClean="0"/>
              <a:t>terabytes and </a:t>
            </a:r>
            <a:r>
              <a:rPr lang="en-IN" sz="2400" dirty="0" err="1" smtClean="0"/>
              <a:t>petabytes</a:t>
            </a:r>
            <a:r>
              <a:rPr lang="en-IN" sz="2400" dirty="0" smtClean="0"/>
              <a:t>) on thousands of processors</a:t>
            </a:r>
            <a:endParaRPr lang="en-I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3600" b="1" dirty="0" smtClean="0">
                <a:solidFill>
                  <a:srgbClr val="7030A0"/>
                </a:solidFill>
              </a:rPr>
              <a:t> Execution – Single </a:t>
            </a:r>
            <a:r>
              <a:rPr lang="en-US" sz="3600" b="1" dirty="0" smtClean="0">
                <a:solidFill>
                  <a:srgbClr val="7030A0"/>
                </a:solidFill>
              </a:rPr>
              <a:t>R</a:t>
            </a:r>
            <a:r>
              <a:rPr lang="en-US" sz="3600" b="1" dirty="0" smtClean="0">
                <a:solidFill>
                  <a:srgbClr val="7030A0"/>
                </a:solidFill>
              </a:rPr>
              <a:t>educed Task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1600200"/>
            <a:ext cx="7366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Execution – Multiple Reduce tasks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9929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Execution – With No Reduce </a:t>
            </a:r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b="1" dirty="0" smtClean="0">
                <a:solidFill>
                  <a:srgbClr val="7030A0"/>
                </a:solidFill>
              </a:rPr>
              <a:t>asks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533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3027"/>
            <a:ext cx="7723188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260648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3600" b="1" dirty="0" smtClean="0">
                <a:solidFill>
                  <a:srgbClr val="7030A0"/>
                </a:solidFill>
              </a:rPr>
              <a:t> Execution – </a:t>
            </a:r>
            <a:r>
              <a:rPr lang="en-US" sz="3600" b="1" dirty="0" smtClean="0">
                <a:solidFill>
                  <a:srgbClr val="7030A0"/>
                </a:solidFill>
              </a:rPr>
              <a:t>Shuffle and Sort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7030A0"/>
                </a:solidFill>
              </a:rPr>
              <a:t>Data Flow in a </a:t>
            </a:r>
            <a:r>
              <a:rPr lang="en-US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Program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smtClean="0"/>
              <a:t>InputFormat</a:t>
            </a:r>
          </a:p>
          <a:p>
            <a:pPr eaLnBrk="1" hangingPunct="1"/>
            <a:r>
              <a:rPr lang="en-US" sz="2800" smtClean="0"/>
              <a:t>Map function</a:t>
            </a:r>
          </a:p>
          <a:p>
            <a:pPr eaLnBrk="1" hangingPunct="1"/>
            <a:r>
              <a:rPr lang="en-US" sz="2800" smtClean="0"/>
              <a:t>Partitioner</a:t>
            </a:r>
          </a:p>
          <a:p>
            <a:pPr eaLnBrk="1" hangingPunct="1"/>
            <a:r>
              <a:rPr lang="en-US" sz="2800" smtClean="0"/>
              <a:t>Sorting &amp; Merging</a:t>
            </a:r>
          </a:p>
          <a:p>
            <a:pPr eaLnBrk="1" hangingPunct="1"/>
            <a:r>
              <a:rPr lang="en-US" sz="2800" smtClean="0"/>
              <a:t>Combiner</a:t>
            </a:r>
          </a:p>
          <a:p>
            <a:pPr eaLnBrk="1" hangingPunct="1"/>
            <a:r>
              <a:rPr lang="en-US" sz="2800" smtClean="0"/>
              <a:t>Shuffling</a:t>
            </a:r>
          </a:p>
          <a:p>
            <a:pPr eaLnBrk="1" hangingPunct="1"/>
            <a:r>
              <a:rPr lang="en-US" sz="2800" smtClean="0"/>
              <a:t>Merging</a:t>
            </a:r>
          </a:p>
          <a:p>
            <a:pPr eaLnBrk="1" hangingPunct="1"/>
            <a:r>
              <a:rPr lang="en-US" sz="2800" smtClean="0"/>
              <a:t>Reduce function</a:t>
            </a:r>
          </a:p>
          <a:p>
            <a:pPr eaLnBrk="1" hangingPunct="1"/>
            <a:r>
              <a:rPr lang="en-US" sz="2800" smtClean="0"/>
              <a:t>OutputFormat</a:t>
            </a:r>
          </a:p>
          <a:p>
            <a:pPr eaLnBrk="1" hangingPunct="1"/>
            <a:endParaRPr 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28775"/>
            <a:ext cx="3962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6629400" y="1524000"/>
            <a:ext cx="21336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Wingdings" pitchFamily="2" charset="2"/>
              </a:rPr>
              <a:t> 1:many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Configuration Parameters</a:t>
            </a:r>
          </a:p>
        </p:txBody>
      </p:sp>
      <p:sp>
        <p:nvSpPr>
          <p:cNvPr id="39939" name="Rectangle 6"/>
          <p:cNvSpPr>
            <a:spLocks noGrp="1"/>
          </p:cNvSpPr>
          <p:nvPr>
            <p:ph type="body" sz="half" idx="2"/>
          </p:nvPr>
        </p:nvSpPr>
        <p:spPr>
          <a:xfrm>
            <a:off x="5334000" y="1371600"/>
            <a:ext cx="3581400" cy="4525963"/>
          </a:xfrm>
        </p:spPr>
        <p:txBody>
          <a:bodyPr/>
          <a:lstStyle/>
          <a:p>
            <a:r>
              <a:rPr lang="en-US" sz="2400" smtClean="0"/>
              <a:t>190+ parameters in Hadoop</a:t>
            </a:r>
          </a:p>
          <a:p>
            <a:r>
              <a:rPr lang="en-US" sz="2400" smtClean="0"/>
              <a:t>Set manually or defaults are used</a:t>
            </a:r>
          </a:p>
        </p:txBody>
      </p:sp>
      <p:pic>
        <p:nvPicPr>
          <p:cNvPr id="39940" name="Picture 7" descr="con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9530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Skeleton of a </a:t>
            </a:r>
            <a:r>
              <a:rPr lang="en-IN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IN" sz="3600" b="1" dirty="0" smtClean="0">
                <a:solidFill>
                  <a:srgbClr val="7030A0"/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Program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2777"/>
            <a:ext cx="82912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Skeleton of a </a:t>
            </a:r>
            <a:r>
              <a:rPr lang="en-IN" sz="3600" b="1" dirty="0" err="1" smtClean="0">
                <a:solidFill>
                  <a:srgbClr val="7030A0"/>
                </a:solidFill>
              </a:rPr>
              <a:t>MapReduce</a:t>
            </a:r>
            <a:r>
              <a:rPr lang="en-IN" sz="3600" b="1" dirty="0" smtClean="0">
                <a:solidFill>
                  <a:srgbClr val="7030A0"/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Program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1472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Skeleton of a </a:t>
            </a:r>
            <a:r>
              <a:rPr lang="en-IN" b="1" dirty="0" err="1" smtClean="0"/>
              <a:t>MapReduce</a:t>
            </a:r>
            <a:r>
              <a:rPr lang="en-IN" b="1" dirty="0" smtClean="0"/>
              <a:t> program</a:t>
            </a:r>
            <a:endParaRPr lang="en-IN" dirty="0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48883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Executing</a:t>
            </a:r>
            <a:r>
              <a:rPr lang="en-IN" sz="4800" b="1" dirty="0" smtClean="0">
                <a:solidFill>
                  <a:srgbClr val="7030A0"/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MR </a:t>
            </a:r>
            <a:r>
              <a:rPr lang="en-IN" sz="3600" b="1" dirty="0" smtClean="0">
                <a:solidFill>
                  <a:srgbClr val="7030A0"/>
                </a:solidFill>
              </a:rPr>
              <a:t>Job in Java</a:t>
            </a:r>
            <a:endParaRPr lang="en-IN" sz="4800" dirty="0">
              <a:solidFill>
                <a:srgbClr val="7030A0"/>
              </a:solidFill>
            </a:endParaRPr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27280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parallelization work?</a:t>
            </a:r>
          </a:p>
        </p:txBody>
      </p:sp>
      <p:pic>
        <p:nvPicPr>
          <p:cNvPr id="5" name="Picture 4" descr="http://code.google.com/edu/parallel/img/mrfig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295400"/>
            <a:ext cx="7172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3789040"/>
            <a:ext cx="914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FILE(s)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295400" y="4040188"/>
            <a:ext cx="304800" cy="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132856"/>
            <a:ext cx="9001000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26876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Apply reduce function to map output before it is sent </a:t>
            </a:r>
            <a:r>
              <a:rPr lang="en-IN" b="1" dirty="0" smtClean="0"/>
              <a:t>to reducer</a:t>
            </a:r>
            <a:endParaRPr lang="en-IN" b="1" dirty="0" smtClean="0"/>
          </a:p>
          <a:p>
            <a:r>
              <a:rPr lang="en-IN" b="1" dirty="0" smtClean="0"/>
              <a:t>Reduces number of records outputted by </a:t>
            </a:r>
            <a:r>
              <a:rPr lang="en-IN" b="1" dirty="0" err="1" smtClean="0"/>
              <a:t>mapper</a:t>
            </a:r>
            <a:r>
              <a:rPr lang="en-IN" b="1" dirty="0" smtClean="0"/>
              <a:t>!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7" y="272842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Combiner</a:t>
            </a:r>
            <a:endParaRPr lang="en-IN" sz="4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Hadoop</a:t>
            </a:r>
            <a:r>
              <a:rPr lang="en-IN" b="1" dirty="0" smtClean="0"/>
              <a:t> MR Streaming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9144000" cy="4997152"/>
          </a:xfrm>
        </p:spPr>
        <p:txBody>
          <a:bodyPr>
            <a:normAutofit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 Streaming: An API to </a:t>
            </a:r>
            <a:r>
              <a:rPr lang="en-IN" dirty="0" err="1" smtClean="0"/>
              <a:t>MapReduce</a:t>
            </a:r>
            <a:r>
              <a:rPr lang="en-IN" dirty="0" smtClean="0"/>
              <a:t> to write map and reduce functions </a:t>
            </a:r>
            <a:r>
              <a:rPr lang="en-IN" dirty="0" smtClean="0"/>
              <a:t>in languages </a:t>
            </a:r>
            <a:r>
              <a:rPr lang="en-IN" dirty="0" smtClean="0"/>
              <a:t>other than Java.</a:t>
            </a:r>
          </a:p>
          <a:p>
            <a:r>
              <a:rPr lang="en-IN" dirty="0" smtClean="0"/>
              <a:t>It uses STDIN to </a:t>
            </a:r>
            <a:r>
              <a:rPr lang="en-IN" b="1" dirty="0" smtClean="0"/>
              <a:t>read text data line-by-line and write to STDOUT.</a:t>
            </a:r>
          </a:p>
          <a:p>
            <a:r>
              <a:rPr lang="en-IN" dirty="0" smtClean="0"/>
              <a:t>Map input data is passed to your map function.</a:t>
            </a:r>
          </a:p>
          <a:p>
            <a:r>
              <a:rPr lang="en-IN" dirty="0" smtClean="0"/>
              <a:t>A map </a:t>
            </a:r>
            <a:r>
              <a:rPr lang="en-IN" b="1" dirty="0" smtClean="0"/>
              <a:t>key-value pair is written as a single tab-delimited line to STDOUT.</a:t>
            </a:r>
          </a:p>
          <a:p>
            <a:r>
              <a:rPr lang="en-IN" dirty="0" smtClean="0"/>
              <a:t>The reduce function input is a tab-separated key-value pair passed over STDIN</a:t>
            </a:r>
            <a:r>
              <a:rPr lang="en-IN" dirty="0" smtClean="0"/>
              <a:t>, and </a:t>
            </a:r>
            <a:r>
              <a:rPr lang="en-IN" dirty="0" smtClean="0"/>
              <a:t>writes its results to STDOUT.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Overall MR Word Count Process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Map: (input shard) → intermediate(key/value pairs)</a:t>
            </a:r>
          </a:p>
          <a:p>
            <a:pPr>
              <a:buNone/>
            </a:pPr>
            <a:r>
              <a:rPr lang="en-IN" dirty="0" smtClean="0"/>
              <a:t>	– </a:t>
            </a:r>
            <a:r>
              <a:rPr lang="en-IN" dirty="0" smtClean="0"/>
              <a:t>Map calls are distributed across machines by automatically </a:t>
            </a:r>
            <a:r>
              <a:rPr lang="en-IN" dirty="0" smtClean="0"/>
              <a:t>partitioning the </a:t>
            </a:r>
            <a:r>
              <a:rPr lang="en-IN" dirty="0" smtClean="0"/>
              <a:t>input data into M "shards".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– </a:t>
            </a:r>
            <a:r>
              <a:rPr lang="en-IN" dirty="0" err="1" smtClean="0"/>
              <a:t>MapReduce</a:t>
            </a:r>
            <a:r>
              <a:rPr lang="en-IN" dirty="0" smtClean="0"/>
              <a:t> library groups together all intermediate values </a:t>
            </a:r>
            <a:r>
              <a:rPr lang="en-IN" dirty="0" smtClean="0"/>
              <a:t>associated with </a:t>
            </a:r>
            <a:r>
              <a:rPr lang="en-IN" dirty="0" smtClean="0"/>
              <a:t>the same intermediate key &amp; passes them to the </a:t>
            </a:r>
            <a:r>
              <a:rPr lang="en-IN" i="1" dirty="0" smtClean="0"/>
              <a:t>Reduce </a:t>
            </a:r>
            <a:r>
              <a:rPr lang="en-IN" i="1" dirty="0" smtClean="0"/>
              <a:t>function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dirty="0" smtClean="0"/>
              <a:t>•   Reduce</a:t>
            </a:r>
            <a:r>
              <a:rPr lang="en-IN" dirty="0" smtClean="0"/>
              <a:t>: intermediate(key/value pairs) → result files</a:t>
            </a:r>
          </a:p>
          <a:p>
            <a:pPr>
              <a:buNone/>
            </a:pPr>
            <a:r>
              <a:rPr lang="en-IN" dirty="0" smtClean="0"/>
              <a:t>	– </a:t>
            </a:r>
            <a:r>
              <a:rPr lang="en-IN" dirty="0" smtClean="0"/>
              <a:t>Accepts an intermediate key &amp; a set of values for the key</a:t>
            </a:r>
          </a:p>
          <a:p>
            <a:pPr>
              <a:buNone/>
            </a:pPr>
            <a:r>
              <a:rPr lang="en-IN" dirty="0" smtClean="0"/>
              <a:t>	– </a:t>
            </a:r>
            <a:r>
              <a:rPr lang="en-IN" dirty="0" smtClean="0"/>
              <a:t>It merges these values together to form a smaller set of values</a:t>
            </a:r>
          </a:p>
          <a:p>
            <a:pPr>
              <a:buNone/>
            </a:pPr>
            <a:r>
              <a:rPr lang="en-IN" dirty="0" smtClean="0"/>
              <a:t>	– </a:t>
            </a:r>
            <a:r>
              <a:rPr lang="en-IN" dirty="0" smtClean="0"/>
              <a:t>Reduce calls are distributed by partitioning the intermediate key </a:t>
            </a:r>
            <a:r>
              <a:rPr lang="en-IN" dirty="0" smtClean="0"/>
              <a:t>space into </a:t>
            </a:r>
            <a:r>
              <a:rPr lang="en-IN" dirty="0" smtClean="0"/>
              <a:t>R pieces using a partitioning </a:t>
            </a:r>
            <a:r>
              <a:rPr lang="en-IN" dirty="0" smtClean="0"/>
              <a:t>function (</a:t>
            </a:r>
            <a:r>
              <a:rPr lang="en-IN" dirty="0" smtClean="0"/>
              <a:t>e.g., </a:t>
            </a:r>
            <a:r>
              <a:rPr lang="en-IN" i="1" dirty="0" smtClean="0"/>
              <a:t>hash(key) mod R).The user specifies the # of partitions (R) </a:t>
            </a:r>
            <a:r>
              <a:rPr lang="en-IN" i="1" dirty="0" smtClean="0"/>
              <a:t>and </a:t>
            </a:r>
            <a:r>
              <a:rPr lang="en-IN" dirty="0" smtClean="0"/>
              <a:t>the </a:t>
            </a:r>
            <a:r>
              <a:rPr lang="en-IN" dirty="0" smtClean="0"/>
              <a:t>partitioning function.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8064896" cy="588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72842"/>
            <a:ext cx="666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 smtClean="0"/>
              <a:t>MapReduce</a:t>
            </a:r>
            <a:r>
              <a:rPr lang="en-IN" sz="4000" b="1" dirty="0" smtClean="0"/>
              <a:t> word count</a:t>
            </a:r>
            <a:endParaRPr lang="en-IN" sz="4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mapred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MapReduce: Example</a:t>
            </a:r>
            <a:endParaRPr lang="en-IN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IN" smtClean="0"/>
              <a:t>  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/>
            <a:endParaRPr lang="en-US" smtClean="0"/>
          </a:p>
        </p:txBody>
      </p:sp>
      <p:pic>
        <p:nvPicPr>
          <p:cNvPr id="23556" name="Picture 4" descr="mapred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714500"/>
            <a:ext cx="74580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914400"/>
          </a:xfrm>
        </p:spPr>
        <p:txBody>
          <a:bodyPr lIns="91425" tIns="45713" rIns="91425" bIns="45713"/>
          <a:lstStyle/>
          <a:p>
            <a:pPr eaLnBrk="1" hangingPunct="1"/>
            <a:r>
              <a:rPr lang="en-US" smtClean="0"/>
              <a:t>Data Types in Hadoop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017713" y="15240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 dirty="0">
                <a:latin typeface="Arial" charset="0"/>
              </a:rPr>
              <a:t>Writable 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810000" y="1524000"/>
            <a:ext cx="426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Defines a de/serialization protocol. Every data type in Hadoop is a Writable.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447800" y="2525713"/>
            <a:ext cx="2297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latin typeface="Arial" charset="0"/>
              </a:rPr>
              <a:t>WritableComprable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810000" y="2525713"/>
            <a:ext cx="4267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Defines a sort order.  All keys must be of this type (but not values).</a:t>
            </a:r>
          </a:p>
        </p:txBody>
      </p: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 rot="16200000" flipV="1">
            <a:off x="2279650" y="2209801"/>
            <a:ext cx="631825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1849438" y="4114800"/>
            <a:ext cx="14922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IntWritable</a:t>
            </a:r>
            <a:br>
              <a:rPr lang="en-US" sz="1600" b="1">
                <a:latin typeface="Arial" charset="0"/>
              </a:rPr>
            </a:br>
            <a:r>
              <a:rPr lang="en-US" sz="1600" b="1">
                <a:latin typeface="Arial" charset="0"/>
              </a:rPr>
              <a:t>LongWritable</a:t>
            </a:r>
          </a:p>
          <a:p>
            <a:pPr eaLnBrk="0" hangingPunct="0"/>
            <a:r>
              <a:rPr lang="en-US" sz="1600" b="1">
                <a:latin typeface="Arial" charset="0"/>
              </a:rPr>
              <a:t>Text</a:t>
            </a:r>
          </a:p>
          <a:p>
            <a:pPr eaLnBrk="0" hangingPunct="0"/>
            <a:r>
              <a:rPr lang="en-US" sz="1600" b="1">
                <a:latin typeface="Arial" charset="0"/>
              </a:rPr>
              <a:t>…</a:t>
            </a:r>
          </a:p>
        </p:txBody>
      </p:sp>
      <p:cxnSp>
        <p:nvCxnSpPr>
          <p:cNvPr id="16393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6757" y="3505994"/>
            <a:ext cx="12192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810000" y="4078288"/>
            <a:ext cx="449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Concrete classes for different data types.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52600" y="5822950"/>
            <a:ext cx="1619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Arial" charset="0"/>
              </a:rPr>
              <a:t>SequenceFiles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810000" y="5791200"/>
            <a:ext cx="449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Binary encoded of a sequence of key/value pairs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914400"/>
          </a:xfrm>
        </p:spPr>
        <p:txBody>
          <a:bodyPr lIns="91425" tIns="45713" rIns="91425" bIns="45713"/>
          <a:lstStyle/>
          <a:p>
            <a:pPr eaLnBrk="1" hangingPunct="1"/>
            <a:r>
              <a:rPr lang="en-US" smtClean="0"/>
              <a:t>Input and Output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772400" cy="4114800"/>
          </a:xfrm>
        </p:spPr>
        <p:txBody>
          <a:bodyPr lIns="91425" tIns="45713" rIns="91425" bIns="45713">
            <a:normAutofit fontScale="92500" lnSpcReduction="10000"/>
          </a:bodyPr>
          <a:lstStyle/>
          <a:p>
            <a:pPr marL="341313" indent="-341313" eaLnBrk="1" hangingPunct="1"/>
            <a:r>
              <a:rPr lang="en-US" smtClean="0"/>
              <a:t>InputFormat:</a:t>
            </a:r>
          </a:p>
          <a:p>
            <a:pPr marL="741363" lvl="1" indent="-284163" eaLnBrk="1" hangingPunct="1"/>
            <a:r>
              <a:rPr lang="en-US" smtClean="0"/>
              <a:t>TextInputFormat</a:t>
            </a:r>
          </a:p>
          <a:p>
            <a:pPr marL="741363" lvl="1" indent="-284163" eaLnBrk="1" hangingPunct="1"/>
            <a:r>
              <a:rPr lang="en-US" smtClean="0"/>
              <a:t>KeyValueTextInputFormat</a:t>
            </a:r>
          </a:p>
          <a:p>
            <a:pPr marL="741363" lvl="1" indent="-284163" eaLnBrk="1" hangingPunct="1"/>
            <a:r>
              <a:rPr lang="en-US" smtClean="0"/>
              <a:t>SequenceFileInputFormat</a:t>
            </a:r>
          </a:p>
          <a:p>
            <a:pPr marL="741363" lvl="1" indent="-284163" eaLnBrk="1" hangingPunct="1"/>
            <a:r>
              <a:rPr lang="en-US" smtClean="0"/>
              <a:t>…</a:t>
            </a:r>
          </a:p>
          <a:p>
            <a:pPr marL="341313" indent="-341313" eaLnBrk="1" hangingPunct="1"/>
            <a:r>
              <a:rPr lang="en-US" smtClean="0"/>
              <a:t>OutputFormat:</a:t>
            </a:r>
          </a:p>
          <a:p>
            <a:pPr marL="741363" lvl="1" indent="-284163" eaLnBrk="1" hangingPunct="1"/>
            <a:r>
              <a:rPr lang="en-US" smtClean="0"/>
              <a:t>TextOutputFormat</a:t>
            </a:r>
          </a:p>
          <a:p>
            <a:pPr marL="741363" lvl="1" indent="-284163" eaLnBrk="1" hangingPunct="1"/>
            <a:r>
              <a:rPr lang="en-US" smtClean="0"/>
              <a:t>SequenceFileOutputFormat</a:t>
            </a:r>
          </a:p>
          <a:p>
            <a:pPr marL="741363" lvl="1" indent="-284163" eaLnBrk="1" hangingPunct="1"/>
            <a:r>
              <a:rPr lang="en-US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13690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7772400" cy="685800"/>
          </a:xfrm>
        </p:spPr>
        <p:txBody>
          <a:bodyPr lIns="91425" tIns="45713" rIns="91425" bIns="45713">
            <a:normAutofit fontScale="90000"/>
          </a:bodyPr>
          <a:lstStyle/>
          <a:p>
            <a:pPr eaLnBrk="1" hangingPunct="1"/>
            <a:r>
              <a:rPr lang="en-US" sz="4000" dirty="0" smtClean="0"/>
              <a:t>Basic </a:t>
            </a:r>
            <a:r>
              <a:rPr lang="en-US" sz="4000" dirty="0" err="1" smtClean="0"/>
              <a:t>MapReduce</a:t>
            </a:r>
            <a:r>
              <a:rPr lang="en-US" sz="4000" dirty="0" smtClean="0"/>
              <a:t> </a:t>
            </a:r>
            <a:r>
              <a:rPr lang="en-US" sz="4000" dirty="0" smtClean="0"/>
              <a:t>API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8077200" cy="4114800"/>
          </a:xfrm>
        </p:spPr>
        <p:txBody>
          <a:bodyPr lIns="91425" tIns="45713" rIns="91425" bIns="45713">
            <a:normAutofit lnSpcReduction="10000"/>
          </a:bodyPr>
          <a:lstStyle/>
          <a:p>
            <a:pPr marL="341313" indent="-341313" eaLnBrk="1" hangingPunct="1"/>
            <a:r>
              <a:rPr lang="en-US" sz="2000" smtClean="0"/>
              <a:t>Mapper</a:t>
            </a:r>
          </a:p>
          <a:p>
            <a:pPr marL="741363" lvl="1" indent="-284163" eaLnBrk="1" hangingPunct="1"/>
            <a:r>
              <a:rPr lang="en-US" sz="2000" smtClean="0"/>
              <a:t>void map(K1 key, V1 value, OutputCollector&lt;K2, V2&gt; output, Reporter reporter)</a:t>
            </a:r>
          </a:p>
          <a:p>
            <a:pPr marL="741363" lvl="1" indent="-284163" eaLnBrk="1" hangingPunct="1"/>
            <a:r>
              <a:rPr lang="en-US" sz="2000" smtClean="0"/>
              <a:t>void configure(JobConf job)</a:t>
            </a:r>
          </a:p>
          <a:p>
            <a:pPr marL="741363" lvl="1" indent="-284163" eaLnBrk="1" hangingPunct="1"/>
            <a:r>
              <a:rPr lang="en-US" sz="2000" smtClean="0"/>
              <a:t>void close() throws IOException</a:t>
            </a:r>
          </a:p>
          <a:p>
            <a:pPr marL="341313" indent="-341313" eaLnBrk="1" hangingPunct="1"/>
            <a:r>
              <a:rPr lang="en-US" sz="2000" smtClean="0"/>
              <a:t>Reducer/Combiner</a:t>
            </a:r>
          </a:p>
          <a:p>
            <a:pPr marL="741363" lvl="1" indent="-284163" eaLnBrk="1" hangingPunct="1"/>
            <a:r>
              <a:rPr lang="en-US" sz="2000" smtClean="0"/>
              <a:t>void reduce(K2 key, Iterator&lt;V2&gt; values, OutputCollector&lt;K3,V3&gt; output, Reporter reporter)</a:t>
            </a:r>
          </a:p>
          <a:p>
            <a:pPr marL="741363" lvl="1" indent="-284163" eaLnBrk="1" hangingPunct="1"/>
            <a:r>
              <a:rPr lang="en-US" sz="2000" smtClean="0"/>
              <a:t>void configure(JobConf job)</a:t>
            </a:r>
          </a:p>
          <a:p>
            <a:pPr marL="741363" lvl="1" indent="-284163" eaLnBrk="1" hangingPunct="1"/>
            <a:r>
              <a:rPr lang="en-US" sz="2000" smtClean="0"/>
              <a:t>void close() throws IOException</a:t>
            </a:r>
          </a:p>
          <a:p>
            <a:pPr marL="341313" indent="-341313" eaLnBrk="1" hangingPunct="1"/>
            <a:r>
              <a:rPr lang="en-US" sz="2000" smtClean="0"/>
              <a:t>Partitioner</a:t>
            </a:r>
          </a:p>
          <a:p>
            <a:pPr marL="741363" lvl="1" indent="-284163" eaLnBrk="1" hangingPunct="1"/>
            <a:r>
              <a:rPr lang="en-US" sz="2000" smtClean="0"/>
              <a:t>void getPartition(K2 key, V2 value, int numPartitions) 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0" y="6611938"/>
            <a:ext cx="21256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>
                <a:solidFill>
                  <a:schemeClr val="bg1"/>
                </a:solidFill>
                <a:latin typeface="Arial" charset="0"/>
              </a:rPr>
              <a:t>*Note: forthcoming API changes…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68580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MapReduce: Runtime Environment</a:t>
            </a:r>
            <a:endParaRPr lang="en-IN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28662" y="2143116"/>
          <a:ext cx="750099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A5F5AED-29B8-4488-A2BD-55C56C648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A76ABB-15C4-43F8-8CD4-F3EB0DF2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81FFA3-6306-4467-9F1F-62F5ADA91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4B54BE-F461-4F12-89F7-3E4A68C2B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CA9F9F-855D-4122-8AAE-53357E3DC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MapReduce: Fault Tolerance</a:t>
            </a:r>
            <a:endParaRPr lang="en-IN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IN" sz="2400" smtClean="0"/>
              <a:t>Handled via re-execution of tasks.</a:t>
            </a:r>
          </a:p>
          <a:p>
            <a:pPr marL="265113" lvl="1" indent="-265113" eaLnBrk="1" hangingPunct="1">
              <a:lnSpc>
                <a:spcPct val="80000"/>
              </a:lnSpc>
              <a:buSzPct val="80000"/>
              <a:buFont typeface="Wingdings 2" pitchFamily="18" charset="2"/>
              <a:buChar char=""/>
            </a:pPr>
            <a:endParaRPr lang="en-US" smtClean="0"/>
          </a:p>
          <a:p>
            <a:pPr marL="265113" lvl="1" indent="-265113" eaLnBrk="1" hangingPunct="1">
              <a:lnSpc>
                <a:spcPct val="80000"/>
              </a:lnSpc>
              <a:buSzPct val="80000"/>
              <a:buFont typeface="Wingdings 2" pitchFamily="18" charset="2"/>
              <a:buChar char=""/>
            </a:pPr>
            <a:r>
              <a:rPr lang="en-US" smtClean="0"/>
              <a:t>Task completion committed through master </a:t>
            </a:r>
            <a:endParaRPr lang="en-IN" smtClean="0"/>
          </a:p>
          <a:p>
            <a:pPr marL="265113" lvl="1" indent="-265113" eaLnBrk="1" hangingPunct="1">
              <a:lnSpc>
                <a:spcPct val="80000"/>
              </a:lnSpc>
              <a:buFont typeface="Verdana" pitchFamily="34" charset="0"/>
              <a:buNone/>
            </a:pPr>
            <a:endParaRPr lang="en-IN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happens if Mapper fails ?</a:t>
            </a:r>
          </a:p>
          <a:p>
            <a:pPr marL="265113" lvl="1" indent="-265113" eaLnBrk="1" hangingPunct="1">
              <a:lnSpc>
                <a:spcPct val="80000"/>
              </a:lnSpc>
            </a:pPr>
            <a:r>
              <a:rPr lang="en-US" smtClean="0"/>
              <a:t>Re-execute completed + in-progress </a:t>
            </a:r>
            <a:r>
              <a:rPr lang="en-US" i="1" smtClean="0"/>
              <a:t>map</a:t>
            </a:r>
            <a:r>
              <a:rPr lang="en-US" smtClean="0"/>
              <a:t> tasks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happens if Reducer fails ?</a:t>
            </a:r>
          </a:p>
          <a:p>
            <a:pPr marL="265113" lvl="1" indent="-265113" eaLnBrk="1" hangingPunct="1">
              <a:lnSpc>
                <a:spcPct val="80000"/>
              </a:lnSpc>
            </a:pPr>
            <a:r>
              <a:rPr lang="en-US" smtClean="0"/>
              <a:t>Re-execute in progress </a:t>
            </a:r>
            <a:r>
              <a:rPr lang="en-US" i="1" smtClean="0"/>
              <a:t>reduce</a:t>
            </a:r>
            <a:r>
              <a:rPr lang="en-US" smtClean="0"/>
              <a:t> tasks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happens if Master fails ?</a:t>
            </a:r>
          </a:p>
          <a:p>
            <a:pPr marL="265113" lvl="1" indent="-265113" eaLnBrk="1" hangingPunct="1">
              <a:lnSpc>
                <a:spcPct val="80000"/>
              </a:lnSpc>
            </a:pPr>
            <a:r>
              <a:rPr lang="en-US" smtClean="0"/>
              <a:t>Potential trouble !! </a:t>
            </a:r>
          </a:p>
          <a:p>
            <a:pPr marL="265113" lvl="1" indent="-265113" eaLnBrk="1" hangingPunct="1">
              <a:lnSpc>
                <a:spcPct val="80000"/>
              </a:lnSpc>
            </a:pPr>
            <a:endParaRPr lang="en-US" smtClean="0"/>
          </a:p>
          <a:p>
            <a:pPr marL="265113" lvl="1" indent="-265113" eaLnBrk="1" hangingPunct="1">
              <a:lnSpc>
                <a:spcPct val="80000"/>
              </a:lnSpc>
            </a:pPr>
            <a:endParaRPr lang="en-US" smtClean="0"/>
          </a:p>
          <a:p>
            <a:pPr marL="265113" lvl="1" indent="-265113"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IN" sz="24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IN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/>
            <a: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Refinements </a:t>
            </a:r>
            <a:b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Locality Optimization</a:t>
            </a:r>
            <a:endParaRPr lang="en-I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IN" sz="2600" smtClean="0"/>
              <a:t>  </a:t>
            </a:r>
          </a:p>
          <a:p>
            <a:pPr eaLnBrk="1" hangingPunct="1"/>
            <a:r>
              <a:rPr lang="en-US" sz="2600" smtClean="0"/>
              <a:t>Leverage GFS </a:t>
            </a:r>
            <a:r>
              <a:rPr lang="en-IN" sz="2600" smtClean="0"/>
              <a:t>to schedule a map task on a machine that contains a replica of the corresponding input data.</a:t>
            </a:r>
          </a:p>
          <a:p>
            <a:pPr eaLnBrk="1" hangingPunct="1"/>
            <a:endParaRPr lang="en-IN" sz="2700" smtClean="0"/>
          </a:p>
          <a:p>
            <a:pPr eaLnBrk="1" hangingPunct="1"/>
            <a:r>
              <a:rPr lang="en-US" sz="2700" smtClean="0"/>
              <a:t>Thousands of machines read input at local disk speed</a:t>
            </a:r>
          </a:p>
          <a:p>
            <a:pPr eaLnBrk="1" hangingPunct="1"/>
            <a:endParaRPr lang="en-US" sz="2700" smtClean="0"/>
          </a:p>
          <a:p>
            <a:pPr eaLnBrk="1" hangingPunct="1"/>
            <a:r>
              <a:rPr lang="en-US" sz="2700" smtClean="0"/>
              <a:t>Without this, rack switches limit read rate</a:t>
            </a:r>
          </a:p>
          <a:p>
            <a:pPr eaLnBrk="1" hangingPunct="1"/>
            <a:endParaRPr lang="en-US" sz="2600" smtClean="0"/>
          </a:p>
          <a:p>
            <a:pPr eaLnBrk="1" hangingPunct="1">
              <a:buFont typeface="Wingdings 2" pitchFamily="18" charset="2"/>
              <a:buNone/>
            </a:pPr>
            <a:endParaRPr lang="en-US" sz="2600" smtClean="0"/>
          </a:p>
          <a:p>
            <a:pPr eaLnBrk="1" hangingPunct="1">
              <a:buFont typeface="Wingdings 2" pitchFamily="18" charset="2"/>
              <a:buNone/>
            </a:pPr>
            <a:endParaRPr lang="en-IN" sz="2600" smtClean="0"/>
          </a:p>
          <a:p>
            <a:pPr eaLnBrk="1" hangingPunct="1">
              <a:buFont typeface="Wingdings 2" pitchFamily="18" charset="2"/>
              <a:buNone/>
            </a:pPr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>
              <a:buFont typeface="Wingdings 2" pitchFamily="18" charset="2"/>
              <a:buNone/>
            </a:pPr>
            <a:endParaRPr lang="en-IN" sz="2600" smtClean="0"/>
          </a:p>
          <a:p>
            <a:pPr eaLnBrk="1" hangingPunct="1">
              <a:buFont typeface="Wingdings 2" pitchFamily="18" charset="2"/>
              <a:buNone/>
            </a:pPr>
            <a:endParaRPr lang="en-IN" sz="2600" smtClean="0"/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lIns="91440" tIns="45720" rIns="91440" bIns="45720"/>
          <a:lstStyle/>
          <a:p>
            <a:pPr eaLnBrk="1" hangingPunct="1"/>
            <a: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Refinements 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Execution</a:t>
            </a:r>
            <a:endParaRPr lang="en-I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IN" smtClean="0"/>
              <a:t>  </a:t>
            </a:r>
          </a:p>
          <a:p>
            <a:pPr eaLnBrk="1" hangingPunct="1"/>
            <a:r>
              <a:rPr lang="en-US" smtClean="0"/>
              <a:t>Slow workers are source of bottleneck, may delay completion time.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Near end of phase, spawn backup tasks, one to finish first wins.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Effectively utilizes computing power, reducing job completion time by a factor. 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/>
            <a: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Refinements </a:t>
            </a:r>
            <a:b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Skipping Bad Records</a:t>
            </a:r>
            <a:endParaRPr lang="en-I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IN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Map/Reduce functions sometimes fail for particular inputs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Fixing the Bug might not be possible : Third Party Libraries.</a:t>
            </a:r>
          </a:p>
          <a:p>
            <a:pPr eaLnBrk="1" hangingPunct="1"/>
            <a:endParaRPr lang="en-IN" smtClean="0"/>
          </a:p>
          <a:p>
            <a:pPr eaLnBrk="1" hangingPunct="1"/>
            <a:r>
              <a:rPr lang="en-US" smtClean="0"/>
              <a:t>On Error</a:t>
            </a:r>
          </a:p>
          <a:p>
            <a:pPr lvl="1" eaLnBrk="1" hangingPunct="1"/>
            <a:r>
              <a:rPr lang="en-US" smtClean="0"/>
              <a:t>Worker sends signal to Master</a:t>
            </a:r>
          </a:p>
          <a:p>
            <a:pPr lvl="1" eaLnBrk="1" hangingPunct="1"/>
            <a:r>
              <a:rPr lang="en-US" smtClean="0"/>
              <a:t>If multiple error on same record, skip record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/>
            <a: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Refinements </a:t>
            </a:r>
            <a:br>
              <a:rPr lang="en-I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Miscellaneous</a:t>
            </a:r>
            <a:endParaRPr lang="en-I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IN" smtClean="0"/>
              <a:t>  </a:t>
            </a:r>
          </a:p>
          <a:p>
            <a:pPr eaLnBrk="1" hangingPunct="1"/>
            <a:r>
              <a:rPr lang="en-US" smtClean="0"/>
              <a:t>Combiner Function at Mapper</a:t>
            </a:r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Sorting Guarantees within each reduce partition.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Local execution for debugging/testing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User-defined counters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Spinnaker Labs, Inc.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34363" cy="7620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Combining Phase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4363" cy="3306763"/>
          </a:xfrm>
        </p:spPr>
        <p:txBody>
          <a:bodyPr lIns="90000" tIns="46800" rIns="90000" bIns="46800">
            <a:spAutoFit/>
          </a:bodyPr>
          <a:lstStyle/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Run on mapper nodes after map phase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“Mini-reduce,” only on local map output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Used to save bandwidth before sending data to full reducer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Reducer can be combiner if commutative &amp; associative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Spinnaker Labs, Inc.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Combiner, graphically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1"/>
          </p:nvPr>
        </p:nvGraphicFramePr>
        <p:xfrm>
          <a:off x="762000" y="1371600"/>
          <a:ext cx="6858000" cy="4427538"/>
        </p:xfrm>
        <a:graphic>
          <a:graphicData uri="http://schemas.openxmlformats.org/presentationml/2006/ole">
            <p:oleObj spid="_x0000_s94210" name="Visio" r:id="rId3" imgW="4487251" imgH="289733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 lIns="91425" tIns="45713" rIns="91425" bIns="45713"/>
          <a:lstStyle/>
          <a:p>
            <a:pPr eaLnBrk="1" hangingPunct="1"/>
            <a:r>
              <a:rPr lang="en-US" b="1" dirty="0" smtClean="0">
                <a:solidFill>
                  <a:srgbClr val="7030A0"/>
                </a:solidFill>
              </a:rPr>
              <a:t>Anatomy of a </a:t>
            </a:r>
            <a:r>
              <a:rPr lang="en-US" b="1" dirty="0" smtClean="0">
                <a:solidFill>
                  <a:srgbClr val="7030A0"/>
                </a:solidFill>
              </a:rPr>
              <a:t>MR Job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66856" cy="5005536"/>
          </a:xfrm>
        </p:spPr>
        <p:txBody>
          <a:bodyPr lIns="91425" tIns="45713" rIns="91425" bIns="45713">
            <a:normAutofit/>
          </a:bodyPr>
          <a:lstStyle/>
          <a:p>
            <a:pPr marL="341313" indent="-341313" eaLnBrk="1" hangingPunct="1"/>
            <a:r>
              <a:rPr lang="en-US" sz="2000" dirty="0" err="1" smtClean="0">
                <a:cs typeface="Times New Roman" pitchFamily="18" charset="0"/>
              </a:rPr>
              <a:t>MapReduce</a:t>
            </a:r>
            <a:r>
              <a:rPr lang="en-US" sz="2000" dirty="0" smtClean="0">
                <a:cs typeface="Times New Roman" pitchFamily="18" charset="0"/>
              </a:rPr>
              <a:t> program in </a:t>
            </a:r>
            <a:r>
              <a:rPr lang="en-US" sz="2000" dirty="0" err="1" smtClean="0">
                <a:cs typeface="Times New Roman" pitchFamily="18" charset="0"/>
              </a:rPr>
              <a:t>Hadoop</a:t>
            </a:r>
            <a:r>
              <a:rPr lang="en-US" sz="2000" dirty="0" smtClean="0">
                <a:cs typeface="Times New Roman" pitchFamily="18" charset="0"/>
              </a:rPr>
              <a:t> = </a:t>
            </a:r>
            <a:r>
              <a:rPr lang="en-US" sz="2000" dirty="0" err="1" smtClean="0">
                <a:cs typeface="Times New Roman" pitchFamily="18" charset="0"/>
              </a:rPr>
              <a:t>Hadoop</a:t>
            </a:r>
            <a:r>
              <a:rPr lang="en-US" sz="2000" dirty="0" smtClean="0">
                <a:cs typeface="Times New Roman" pitchFamily="18" charset="0"/>
              </a:rPr>
              <a:t> job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Jobs are divided into map and reduce tasks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An instance of running a task is called a task attempt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Multiple jobs can be composed into a workflow</a:t>
            </a:r>
          </a:p>
          <a:p>
            <a:pPr marL="341313" indent="-341313" eaLnBrk="1" hangingPunct="1"/>
            <a:r>
              <a:rPr lang="en-US" sz="2000" dirty="0" smtClean="0">
                <a:cs typeface="Times New Roman" pitchFamily="18" charset="0"/>
              </a:rPr>
              <a:t>Job submission process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Client (i.e., driver program) creates a job, configures it, and submits it to job tracker</a:t>
            </a:r>
          </a:p>
          <a:p>
            <a:pPr marL="741363" lvl="1" indent="-284163" eaLnBrk="1" hangingPunct="1"/>
            <a:r>
              <a:rPr lang="en-US" sz="2000" dirty="0" err="1" smtClean="0">
                <a:cs typeface="Times New Roman" pitchFamily="18" charset="0"/>
              </a:rPr>
              <a:t>JobClient</a:t>
            </a:r>
            <a:r>
              <a:rPr lang="en-US" sz="2000" dirty="0" smtClean="0">
                <a:cs typeface="Times New Roman" pitchFamily="18" charset="0"/>
              </a:rPr>
              <a:t> computes input splits (on client end)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Job data (jar, configuration XML) are sent to </a:t>
            </a:r>
            <a:r>
              <a:rPr lang="en-US" sz="2000" dirty="0" err="1" smtClean="0">
                <a:cs typeface="Times New Roman" pitchFamily="18" charset="0"/>
              </a:rPr>
              <a:t>JobTracker</a:t>
            </a:r>
            <a:endParaRPr lang="en-US" sz="2000" dirty="0" smtClean="0">
              <a:cs typeface="Times New Roman" pitchFamily="18" charset="0"/>
            </a:endParaRP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Application Manager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puts job data in shared location, </a:t>
            </a:r>
            <a:r>
              <a:rPr lang="en-US" sz="2000" dirty="0" err="1" smtClean="0">
                <a:cs typeface="Times New Roman" pitchFamily="18" charset="0"/>
              </a:rPr>
              <a:t>enqueues</a:t>
            </a:r>
            <a:r>
              <a:rPr lang="en-US" sz="2000" dirty="0" smtClean="0">
                <a:cs typeface="Times New Roman" pitchFamily="18" charset="0"/>
              </a:rPr>
              <a:t> tasks</a:t>
            </a:r>
          </a:p>
          <a:p>
            <a:pPr marL="741363" lvl="1" indent="-284163" eaLnBrk="1" hangingPunct="1"/>
            <a:r>
              <a:rPr lang="en-US" sz="2000" dirty="0" err="1" smtClean="0">
                <a:cs typeface="Times New Roman" pitchFamily="18" charset="0"/>
              </a:rPr>
              <a:t>TaskTrackers</a:t>
            </a:r>
            <a:r>
              <a:rPr lang="en-US" sz="2000" dirty="0" smtClean="0">
                <a:cs typeface="Times New Roman" pitchFamily="18" charset="0"/>
              </a:rPr>
              <a:t> poll for tasks</a:t>
            </a:r>
          </a:p>
          <a:p>
            <a:pPr marL="741363" lvl="1" indent="-284163" eaLnBrk="1" hangingPunct="1"/>
            <a:r>
              <a:rPr lang="en-US" sz="2000" dirty="0" smtClean="0">
                <a:cs typeface="Times New Roman" pitchFamily="18" charset="0"/>
              </a:rPr>
              <a:t>Off to the races…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MapReduce to Construct Indexes:</a:t>
            </a:r>
            <a:br>
              <a:rPr lang="en-US" smtClean="0"/>
            </a:br>
            <a:r>
              <a:rPr lang="en-US" smtClean="0"/>
              <a:t>Secondary Sort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8001000" cy="4114800"/>
          </a:xfrm>
        </p:spPr>
        <p:txBody>
          <a:bodyPr>
            <a:normAutofit fontScale="70000" lnSpcReduction="20000"/>
          </a:bodyPr>
          <a:lstStyle/>
          <a:p>
            <a:pPr>
              <a:buFont typeface="Monaco" charset="0"/>
              <a:buNone/>
            </a:pPr>
            <a:r>
              <a:rPr lang="en-US" smtClean="0">
                <a:sym typeface="Wingdings" pitchFamily="2" charset="2"/>
              </a:rPr>
              <a:t>So far, we have assumed that Reduce can sort values in memory        …but what if there are too many to fit in memory?</a:t>
            </a:r>
            <a:endParaRPr lang="en-US" smtClean="0"/>
          </a:p>
          <a:p>
            <a:r>
              <a:rPr lang="en-US" smtClean="0"/>
              <a:t>Map:  </a:t>
            </a:r>
            <a:r>
              <a:rPr lang="en-US" b="0" smtClean="0">
                <a:solidFill>
                  <a:schemeClr val="tx1"/>
                </a:solidFill>
              </a:rPr>
              <a:t>(docid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</a:rPr>
              <a:t>, content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</a:rPr>
              <a:t>)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 ([t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smtClean="0">
                <a:sym typeface="Wingdings" pitchFamily="2" charset="2"/>
              </a:rPr>
              <a:t>Combine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to sort and group values</a:t>
            </a:r>
          </a:p>
          <a:p>
            <a:r>
              <a:rPr lang="en-US" smtClean="0">
                <a:sym typeface="Wingdings" pitchFamily="2" charset="2"/>
              </a:rPr>
              <a:t>Shuffle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by t</a:t>
            </a:r>
          </a:p>
          <a:p>
            <a:r>
              <a:rPr lang="en-US" smtClean="0">
                <a:sym typeface="Wingdings" pitchFamily="2" charset="2"/>
              </a:rPr>
              <a:t>Sort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by [t, fd], then </a:t>
            </a:r>
            <a:r>
              <a:rPr lang="en-US" smtClean="0">
                <a:sym typeface="Wingdings" pitchFamily="2" charset="2"/>
              </a:rPr>
              <a:t>Group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by t  (</a:t>
            </a:r>
            <a:r>
              <a:rPr lang="en-US" smtClean="0">
                <a:sym typeface="Wingdings" pitchFamily="2" charset="2"/>
              </a:rPr>
              <a:t>Secondary Sort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Monaco" charset="0"/>
              <a:buNone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	 ([t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7,2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), ([t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7,1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 …   (t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[ilist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…])</a:t>
            </a:r>
          </a:p>
          <a:p>
            <a:r>
              <a:rPr lang="en-US" smtClean="0">
                <a:sym typeface="Wingdings" pitchFamily="2" charset="2"/>
              </a:rPr>
              <a:t>Reduce: 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(t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[ilist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…])  (t</a:t>
            </a:r>
            <a:r>
              <a:rPr lang="en-US" b="0" baseline="-25000" smtClean="0">
                <a:solidFill>
                  <a:schemeClr val="tx1"/>
                </a:solidFill>
              </a:rPr>
              <a:t>7</a:t>
            </a:r>
            <a:r>
              <a:rPr lang="en-US" b="0" smtClean="0">
                <a:solidFill>
                  <a:schemeClr val="tx1"/>
                </a:solidFill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</a:rPr>
              <a:t>final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Monaco" charset="0"/>
              <a:buNone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	Values arrive in order, so Reduce can stream its output</a:t>
            </a:r>
          </a:p>
          <a:p>
            <a:pPr>
              <a:buFont typeface="Monaco" charset="0"/>
              <a:buNone/>
            </a:pPr>
            <a:endParaRPr lang="en-US" b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Monaco" charset="0"/>
              <a:buNone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fd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i,j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 is the first docid in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i,j</a:t>
            </a:r>
            <a:endParaRPr lang="en-US" b="0" smtClean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2010, Jamie Callan 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CAE9C-E7DF-4CBA-BB6F-3314F7DA456A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MapReduce to Construct Indexes:</a:t>
            </a:r>
            <a:br>
              <a:rPr lang="en-US" smtClean="0"/>
            </a:br>
            <a:r>
              <a:rPr lang="en-US" smtClean="0"/>
              <a:t>Putting it All Together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8153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Map:  </a:t>
            </a:r>
            <a:r>
              <a:rPr lang="en-US" b="0" smtClean="0">
                <a:solidFill>
                  <a:schemeClr val="tx1"/>
                </a:solidFill>
              </a:rPr>
              <a:t>(docid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</a:rPr>
              <a:t>, content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</a:rPr>
              <a:t>)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 ([p, 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smtClean="0">
                <a:sym typeface="Wingdings" pitchFamily="2" charset="2"/>
              </a:rPr>
              <a:t>Combine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to sort and group values</a:t>
            </a:r>
          </a:p>
          <a:p>
            <a:pPr>
              <a:buFont typeface="Monaco" charset="0"/>
              <a:buNone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	 ([p, 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 [</a:t>
            </a:r>
            <a:r>
              <a:rPr lang="en-US" b="0" smtClean="0">
                <a:solidFill>
                  <a:schemeClr val="tx1"/>
                </a:solidFill>
              </a:rPr>
              <a:t>ilist</a:t>
            </a:r>
            <a:r>
              <a:rPr lang="en-US" b="0" baseline="-25000" smtClean="0">
                <a:solidFill>
                  <a:schemeClr val="tx1"/>
                </a:solidFill>
              </a:rPr>
              <a:t>1,2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0" smtClean="0">
                <a:solidFill>
                  <a:schemeClr val="tx1"/>
                </a:solidFill>
              </a:rPr>
              <a:t>ilist</a:t>
            </a:r>
            <a:r>
              <a:rPr lang="en-US" b="0" baseline="-25000" smtClean="0">
                <a:solidFill>
                  <a:schemeClr val="tx1"/>
                </a:solidFill>
              </a:rPr>
              <a:t>1,3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0" smtClean="0">
                <a:solidFill>
                  <a:schemeClr val="tx1"/>
                </a:solidFill>
              </a:rPr>
              <a:t>ilist</a:t>
            </a:r>
            <a:r>
              <a:rPr lang="en-US" b="0" baseline="-25000" smtClean="0">
                <a:solidFill>
                  <a:schemeClr val="tx1"/>
                </a:solidFill>
              </a:rPr>
              <a:t>1,1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 …])  ([p, </a:t>
            </a:r>
            <a:r>
              <a:rPr lang="en-US" b="0" smtClean="0">
                <a:solidFill>
                  <a:schemeClr val="tx1"/>
                </a:solidFill>
              </a:rPr>
              <a:t>t</a:t>
            </a:r>
            <a:r>
              <a:rPr lang="en-US" b="0" baseline="-25000" smtClean="0">
                <a:solidFill>
                  <a:schemeClr val="tx1"/>
                </a:solidFill>
              </a:rPr>
              <a:t>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fd</a:t>
            </a:r>
            <a:r>
              <a:rPr lang="en-US" b="0" baseline="-25000" smtClean="0">
                <a:solidFill>
                  <a:schemeClr val="tx1"/>
                </a:solidFill>
              </a:rPr>
              <a:t>1,27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</a:rPr>
              <a:t>1,27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 </a:t>
            </a:r>
          </a:p>
          <a:p>
            <a:r>
              <a:rPr lang="en-US" smtClean="0">
                <a:sym typeface="Wingdings" pitchFamily="2" charset="2"/>
              </a:rPr>
              <a:t>Shuffle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by p</a:t>
            </a:r>
          </a:p>
          <a:p>
            <a:r>
              <a:rPr lang="en-US" smtClean="0">
                <a:sym typeface="Wingdings" pitchFamily="2" charset="2"/>
              </a:rPr>
              <a:t>Secondary Sort</a:t>
            </a:r>
            <a:r>
              <a:rPr lang="en-US" smtClean="0">
                <a:solidFill>
                  <a:srgbClr val="2D2DB9"/>
                </a:solidFill>
                <a:sym typeface="Wingdings" pitchFamily="2" charset="2"/>
              </a:rPr>
              <a:t>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by [(p, t), fd]</a:t>
            </a:r>
          </a:p>
          <a:p>
            <a:pPr>
              <a:buFont typeface="Monaco" charset="0"/>
              <a:buNone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	 ([p, 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[ilist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,4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…])   ([p, 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[ilist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,4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…])</a:t>
            </a:r>
          </a:p>
          <a:p>
            <a:r>
              <a:rPr lang="en-US" smtClean="0">
                <a:sym typeface="Wingdings" pitchFamily="2" charset="2"/>
              </a:rPr>
              <a:t>Reduce:  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([p, 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], [ilist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,1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,2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ilist</a:t>
            </a:r>
            <a:r>
              <a:rPr lang="en-US" b="0" baseline="-25000" smtClean="0">
                <a:solidFill>
                  <a:schemeClr val="tx1"/>
                </a:solidFill>
                <a:sym typeface="Wingdings" pitchFamily="2" charset="2"/>
              </a:rPr>
              <a:t>7</a:t>
            </a:r>
            <a:r>
              <a:rPr lang="en-US" b="0" baseline="-25000" smtClean="0">
                <a:solidFill>
                  <a:schemeClr val="tx1"/>
                </a:solidFill>
              </a:rPr>
              <a:t>,4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, …])  ([p, t</a:t>
            </a:r>
            <a:r>
              <a:rPr lang="en-US" b="0" baseline="-25000" smtClean="0">
                <a:solidFill>
                  <a:schemeClr val="tx1"/>
                </a:solidFill>
              </a:rPr>
              <a:t>7</a:t>
            </a:r>
            <a:r>
              <a:rPr lang="en-US" b="0" smtClean="0">
                <a:solidFill>
                  <a:schemeClr val="tx1"/>
                </a:solidFill>
              </a:rPr>
              <a:t>], ilist</a:t>
            </a:r>
            <a:r>
              <a:rPr lang="en-US" b="0" baseline="-25000" smtClean="0">
                <a:solidFill>
                  <a:schemeClr val="tx1"/>
                </a:solidFill>
              </a:rPr>
              <a:t>final</a:t>
            </a: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Monaco" charset="0"/>
              <a:buNone/>
            </a:pPr>
            <a:endParaRPr lang="en-US" b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Monaco" charset="0"/>
              <a:buNone/>
            </a:pPr>
            <a:endParaRPr lang="en-US" b="0" smtClean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2010, Jamie Callan 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6D15FD-CC4A-465E-8AD6-F0A662D3FD9C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MapReduce: Execution overview</a:t>
            </a:r>
            <a:endParaRPr lang="en-IN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IN" smtClean="0"/>
              <a:t>  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>
              <a:buFont typeface="Wingdings 2" pitchFamily="18" charset="2"/>
              <a:buNone/>
            </a:pPr>
            <a:endParaRPr lang="en-IN" smtClean="0"/>
          </a:p>
          <a:p>
            <a:pPr eaLnBrk="1" hangingPunct="1"/>
            <a:endParaRPr lang="en-US" smtClean="0"/>
          </a:p>
        </p:txBody>
      </p:sp>
      <p:pic>
        <p:nvPicPr>
          <p:cNvPr id="21508" name="Picture 3" descr="mapredu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714500"/>
            <a:ext cx="77152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MapReduce: Execution overview</a:t>
            </a:r>
            <a:endParaRPr lang="en-IN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71538" y="1857364"/>
          <a:ext cx="685804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006889-4A86-403F-8377-D45930F5E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2A586-3A85-4624-B601-30D4837AE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53EFE-586E-4B00-8B70-AB60D936D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BF532-5CC2-4C65-82B9-E737D6929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2708275" y="1981200"/>
            <a:ext cx="6858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2708275" y="2514600"/>
            <a:ext cx="10668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2479675" y="3048000"/>
            <a:ext cx="9144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53" name="Rectangle 5"/>
          <p:cNvSpPr>
            <a:spLocks noChangeArrowheads="1"/>
          </p:cNvSpPr>
          <p:nvPr/>
        </p:nvSpPr>
        <p:spPr bwMode="auto">
          <a:xfrm>
            <a:off x="2479675" y="3581400"/>
            <a:ext cx="9144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2701925" y="4022725"/>
            <a:ext cx="10318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Map </a:t>
            </a:r>
          </a:p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Wave 1</a:t>
            </a:r>
          </a:p>
        </p:txBody>
      </p:sp>
      <p:sp>
        <p:nvSpPr>
          <p:cNvPr id="744455" name="Rectangle 7"/>
          <p:cNvSpPr>
            <a:spLocks noChangeArrowheads="1"/>
          </p:cNvSpPr>
          <p:nvPr/>
        </p:nvSpPr>
        <p:spPr bwMode="auto">
          <a:xfrm>
            <a:off x="3581400" y="198120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248400" y="2286000"/>
            <a:ext cx="1108075" cy="2454275"/>
            <a:chOff x="3936" y="1440"/>
            <a:chExt cx="698" cy="1546"/>
          </a:xfrm>
        </p:grpSpPr>
        <p:sp>
          <p:nvSpPr>
            <p:cNvPr id="38976" name="Rectangle 8"/>
            <p:cNvSpPr>
              <a:spLocks noChangeArrowheads="1"/>
            </p:cNvSpPr>
            <p:nvPr/>
          </p:nvSpPr>
          <p:spPr bwMode="auto">
            <a:xfrm>
              <a:off x="4010" y="1440"/>
              <a:ext cx="528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7" name="Rectangle 9"/>
            <p:cNvSpPr>
              <a:spLocks noChangeArrowheads="1"/>
            </p:cNvSpPr>
            <p:nvPr/>
          </p:nvSpPr>
          <p:spPr bwMode="auto">
            <a:xfrm>
              <a:off x="4010" y="1776"/>
              <a:ext cx="624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8" name="Rectangle 10"/>
            <p:cNvSpPr>
              <a:spLocks noChangeArrowheads="1"/>
            </p:cNvSpPr>
            <p:nvPr/>
          </p:nvSpPr>
          <p:spPr bwMode="auto">
            <a:xfrm>
              <a:off x="4010" y="2112"/>
              <a:ext cx="576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9" name="Text Box 11"/>
            <p:cNvSpPr txBox="1">
              <a:spLocks noChangeArrowheads="1"/>
            </p:cNvSpPr>
            <p:nvPr/>
          </p:nvSpPr>
          <p:spPr bwMode="auto">
            <a:xfrm>
              <a:off x="3936" y="2544"/>
              <a:ext cx="652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Reduce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Wave 1</a:t>
              </a:r>
            </a:p>
          </p:txBody>
        </p:sp>
      </p:grpSp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3927475" y="251460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1" name="Rectangle 13"/>
          <p:cNvSpPr>
            <a:spLocks noChangeArrowheads="1"/>
          </p:cNvSpPr>
          <p:nvPr/>
        </p:nvSpPr>
        <p:spPr bwMode="auto">
          <a:xfrm>
            <a:off x="3546475" y="304800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3546475" y="358140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3657600" y="19812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4" name="Rectangle 16"/>
          <p:cNvSpPr>
            <a:spLocks noChangeArrowheads="1"/>
          </p:cNvSpPr>
          <p:nvPr/>
        </p:nvSpPr>
        <p:spPr bwMode="auto">
          <a:xfrm>
            <a:off x="3657600" y="19812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5" name="Rectangle 17"/>
          <p:cNvSpPr>
            <a:spLocks noChangeArrowheads="1"/>
          </p:cNvSpPr>
          <p:nvPr/>
        </p:nvSpPr>
        <p:spPr bwMode="auto">
          <a:xfrm>
            <a:off x="4038600" y="25146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6" name="Rectangle 18"/>
          <p:cNvSpPr>
            <a:spLocks noChangeArrowheads="1"/>
          </p:cNvSpPr>
          <p:nvPr/>
        </p:nvSpPr>
        <p:spPr bwMode="auto">
          <a:xfrm>
            <a:off x="4038600" y="25146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7" name="Rectangle 19"/>
          <p:cNvSpPr>
            <a:spLocks noChangeArrowheads="1"/>
          </p:cNvSpPr>
          <p:nvPr/>
        </p:nvSpPr>
        <p:spPr bwMode="auto">
          <a:xfrm>
            <a:off x="4038600" y="25146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8" name="Rectangle 20"/>
          <p:cNvSpPr>
            <a:spLocks noChangeArrowheads="1"/>
          </p:cNvSpPr>
          <p:nvPr/>
        </p:nvSpPr>
        <p:spPr bwMode="auto">
          <a:xfrm>
            <a:off x="4038600" y="25146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69" name="Rectangle 21"/>
          <p:cNvSpPr>
            <a:spLocks noChangeArrowheads="1"/>
          </p:cNvSpPr>
          <p:nvPr/>
        </p:nvSpPr>
        <p:spPr bwMode="auto">
          <a:xfrm>
            <a:off x="3657600" y="30480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0" name="Rectangle 22"/>
          <p:cNvSpPr>
            <a:spLocks noChangeArrowheads="1"/>
          </p:cNvSpPr>
          <p:nvPr/>
        </p:nvSpPr>
        <p:spPr bwMode="auto">
          <a:xfrm>
            <a:off x="3657600" y="30480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1" name="Rectangle 23"/>
          <p:cNvSpPr>
            <a:spLocks noChangeArrowheads="1"/>
          </p:cNvSpPr>
          <p:nvPr/>
        </p:nvSpPr>
        <p:spPr bwMode="auto">
          <a:xfrm>
            <a:off x="3657600" y="30480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2" name="Rectangle 24"/>
          <p:cNvSpPr>
            <a:spLocks noChangeArrowheads="1"/>
          </p:cNvSpPr>
          <p:nvPr/>
        </p:nvSpPr>
        <p:spPr bwMode="auto">
          <a:xfrm>
            <a:off x="3581400" y="35814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3" name="Rectangle 25"/>
          <p:cNvSpPr>
            <a:spLocks noChangeArrowheads="1"/>
          </p:cNvSpPr>
          <p:nvPr/>
        </p:nvSpPr>
        <p:spPr bwMode="auto">
          <a:xfrm>
            <a:off x="3657600" y="35814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4" name="Rectangle 26"/>
          <p:cNvSpPr>
            <a:spLocks noChangeArrowheads="1"/>
          </p:cNvSpPr>
          <p:nvPr/>
        </p:nvSpPr>
        <p:spPr bwMode="auto">
          <a:xfrm>
            <a:off x="3657600" y="3581400"/>
            <a:ext cx="76200" cy="228600"/>
          </a:xfrm>
          <a:prstGeom prst="rect">
            <a:avLst/>
          </a:prstGeom>
          <a:solidFill>
            <a:srgbClr val="FF00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44475" name="Text Box 27"/>
          <p:cNvSpPr txBox="1">
            <a:spLocks noChangeArrowheads="1"/>
          </p:cNvSpPr>
          <p:nvPr/>
        </p:nvSpPr>
        <p:spPr bwMode="auto">
          <a:xfrm>
            <a:off x="4343400" y="4038600"/>
            <a:ext cx="10731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Map </a:t>
            </a:r>
          </a:p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Wave 2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2400" y="1905000"/>
            <a:ext cx="1752600" cy="304800"/>
            <a:chOff x="2496" y="1968"/>
            <a:chExt cx="1104" cy="192"/>
          </a:xfrm>
        </p:grpSpPr>
        <p:sp>
          <p:nvSpPr>
            <p:cNvPr id="38973" name="Rectangle 29"/>
            <p:cNvSpPr>
              <a:spLocks noChangeArrowheads="1"/>
            </p:cNvSpPr>
            <p:nvPr/>
          </p:nvSpPr>
          <p:spPr bwMode="auto">
            <a:xfrm>
              <a:off x="2736" y="2016"/>
              <a:ext cx="62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4" name="Rectangle 30"/>
            <p:cNvSpPr>
              <a:spLocks noChangeArrowheads="1"/>
            </p:cNvSpPr>
            <p:nvPr/>
          </p:nvSpPr>
          <p:spPr bwMode="auto">
            <a:xfrm>
              <a:off x="3456" y="2016"/>
              <a:ext cx="144" cy="144"/>
            </a:xfrm>
            <a:prstGeom prst="rect">
              <a:avLst/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5" name="Rectangle 31"/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267200" y="2438400"/>
            <a:ext cx="1752600" cy="304800"/>
            <a:chOff x="2688" y="2304"/>
            <a:chExt cx="1104" cy="192"/>
          </a:xfrm>
        </p:grpSpPr>
        <p:sp>
          <p:nvSpPr>
            <p:cNvPr id="38970" name="Rectangle 33"/>
            <p:cNvSpPr>
              <a:spLocks noChangeArrowheads="1"/>
            </p:cNvSpPr>
            <p:nvPr/>
          </p:nvSpPr>
          <p:spPr bwMode="auto">
            <a:xfrm>
              <a:off x="2928" y="2352"/>
              <a:ext cx="62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1" name="Rectangle 34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72" name="Rectangle 3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886200" y="2971800"/>
            <a:ext cx="1905000" cy="838200"/>
            <a:chOff x="2448" y="2640"/>
            <a:chExt cx="1200" cy="528"/>
          </a:xfrm>
        </p:grpSpPr>
        <p:sp>
          <p:nvSpPr>
            <p:cNvPr id="38964" name="Rectangle 37"/>
            <p:cNvSpPr>
              <a:spLocks noChangeArrowheads="1"/>
            </p:cNvSpPr>
            <p:nvPr/>
          </p:nvSpPr>
          <p:spPr bwMode="auto">
            <a:xfrm>
              <a:off x="2688" y="3024"/>
              <a:ext cx="720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5" name="Rectangle 38"/>
            <p:cNvSpPr>
              <a:spLocks noChangeArrowheads="1"/>
            </p:cNvSpPr>
            <p:nvPr/>
          </p:nvSpPr>
          <p:spPr bwMode="auto">
            <a:xfrm>
              <a:off x="2736" y="2688"/>
              <a:ext cx="576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6" name="Rectangle 39"/>
            <p:cNvSpPr>
              <a:spLocks noChangeArrowheads="1"/>
            </p:cNvSpPr>
            <p:nvPr/>
          </p:nvSpPr>
          <p:spPr bwMode="auto">
            <a:xfrm>
              <a:off x="3504" y="3024"/>
              <a:ext cx="144" cy="144"/>
            </a:xfrm>
            <a:prstGeom prst="rect">
              <a:avLst/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7" name="Rectangle 40"/>
            <p:cNvSpPr>
              <a:spLocks noChangeArrowheads="1"/>
            </p:cNvSpPr>
            <p:nvPr/>
          </p:nvSpPr>
          <p:spPr bwMode="auto">
            <a:xfrm>
              <a:off x="3408" y="2688"/>
              <a:ext cx="144" cy="144"/>
            </a:xfrm>
            <a:prstGeom prst="rect">
              <a:avLst/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8" name="Rectangle 41"/>
            <p:cNvSpPr>
              <a:spLocks noChangeArrowheads="1"/>
            </p:cNvSpPr>
            <p:nvPr/>
          </p:nvSpPr>
          <p:spPr bwMode="auto">
            <a:xfrm>
              <a:off x="2448" y="2976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9" name="Rectangle 42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315200" y="2286000"/>
            <a:ext cx="1600200" cy="2454275"/>
            <a:chOff x="4608" y="2208"/>
            <a:chExt cx="1008" cy="1546"/>
          </a:xfrm>
        </p:grpSpPr>
        <p:sp>
          <p:nvSpPr>
            <p:cNvPr id="38954" name="Rectangle 44"/>
            <p:cNvSpPr>
              <a:spLocks noChangeArrowheads="1"/>
            </p:cNvSpPr>
            <p:nvPr/>
          </p:nvSpPr>
          <p:spPr bwMode="auto">
            <a:xfrm>
              <a:off x="4800" y="2208"/>
              <a:ext cx="480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5" name="Rectangle 45"/>
            <p:cNvSpPr>
              <a:spLocks noChangeArrowheads="1"/>
            </p:cNvSpPr>
            <p:nvPr/>
          </p:nvSpPr>
          <p:spPr bwMode="auto">
            <a:xfrm>
              <a:off x="4896" y="2544"/>
              <a:ext cx="528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6" name="Rectangle 46"/>
            <p:cNvSpPr>
              <a:spLocks noChangeArrowheads="1"/>
            </p:cNvSpPr>
            <p:nvPr/>
          </p:nvSpPr>
          <p:spPr bwMode="auto">
            <a:xfrm>
              <a:off x="4896" y="2880"/>
              <a:ext cx="624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7" name="Text Box 47"/>
            <p:cNvSpPr txBox="1">
              <a:spLocks noChangeArrowheads="1"/>
            </p:cNvSpPr>
            <p:nvPr/>
          </p:nvSpPr>
          <p:spPr bwMode="auto">
            <a:xfrm>
              <a:off x="4796" y="3312"/>
              <a:ext cx="676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Reduce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Wave 2</a:t>
              </a:r>
            </a:p>
          </p:txBody>
        </p:sp>
        <p:sp>
          <p:nvSpPr>
            <p:cNvPr id="38958" name="Rectangle 48"/>
            <p:cNvSpPr>
              <a:spLocks noChangeArrowheads="1"/>
            </p:cNvSpPr>
            <p:nvPr/>
          </p:nvSpPr>
          <p:spPr bwMode="auto">
            <a:xfrm>
              <a:off x="4608" y="2208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9" name="Rectangle 49"/>
            <p:cNvSpPr>
              <a:spLocks noChangeArrowheads="1"/>
            </p:cNvSpPr>
            <p:nvPr/>
          </p:nvSpPr>
          <p:spPr bwMode="auto">
            <a:xfrm>
              <a:off x="4704" y="2544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0" name="Rectangle 50"/>
            <p:cNvSpPr>
              <a:spLocks noChangeArrowheads="1"/>
            </p:cNvSpPr>
            <p:nvPr/>
          </p:nvSpPr>
          <p:spPr bwMode="auto">
            <a:xfrm>
              <a:off x="4656" y="2880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1" name="Rectangle 51"/>
            <p:cNvSpPr>
              <a:spLocks noChangeArrowheads="1"/>
            </p:cNvSpPr>
            <p:nvPr/>
          </p:nvSpPr>
          <p:spPr bwMode="auto">
            <a:xfrm>
              <a:off x="5328" y="2208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2" name="Rectangle 52"/>
            <p:cNvSpPr>
              <a:spLocks noChangeArrowheads="1"/>
            </p:cNvSpPr>
            <p:nvPr/>
          </p:nvSpPr>
          <p:spPr bwMode="auto">
            <a:xfrm>
              <a:off x="5472" y="2544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63" name="Rectangle 53"/>
            <p:cNvSpPr>
              <a:spLocks noChangeArrowheads="1"/>
            </p:cNvSpPr>
            <p:nvPr/>
          </p:nvSpPr>
          <p:spPr bwMode="auto">
            <a:xfrm>
              <a:off x="5568" y="2880"/>
              <a:ext cx="48" cy="144"/>
            </a:xfrm>
            <a:prstGeom prst="rect">
              <a:avLst/>
            </a:prstGeom>
            <a:solidFill>
              <a:srgbClr val="9933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676400" y="1905000"/>
            <a:ext cx="919163" cy="2819400"/>
            <a:chOff x="1056" y="1968"/>
            <a:chExt cx="579" cy="1776"/>
          </a:xfrm>
        </p:grpSpPr>
        <p:sp>
          <p:nvSpPr>
            <p:cNvPr id="38949" name="Rectangle 55"/>
            <p:cNvSpPr>
              <a:spLocks noChangeArrowheads="1"/>
            </p:cNvSpPr>
            <p:nvPr/>
          </p:nvSpPr>
          <p:spPr bwMode="auto">
            <a:xfrm>
              <a:off x="1296" y="2976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0" name="Rectangle 56"/>
            <p:cNvSpPr>
              <a:spLocks noChangeArrowheads="1"/>
            </p:cNvSpPr>
            <p:nvPr/>
          </p:nvSpPr>
          <p:spPr bwMode="auto">
            <a:xfrm>
              <a:off x="1296" y="2640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1" name="Rectangle 57"/>
            <p:cNvSpPr>
              <a:spLocks noChangeArrowheads="1"/>
            </p:cNvSpPr>
            <p:nvPr/>
          </p:nvSpPr>
          <p:spPr bwMode="auto">
            <a:xfrm>
              <a:off x="1296" y="2304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2" name="Rectangle 58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38953" name="Text Box 59"/>
            <p:cNvSpPr txBox="1">
              <a:spLocks noChangeArrowheads="1"/>
            </p:cNvSpPr>
            <p:nvPr/>
          </p:nvSpPr>
          <p:spPr bwMode="auto">
            <a:xfrm>
              <a:off x="1056" y="3302"/>
              <a:ext cx="579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Input </a:t>
              </a:r>
            </a:p>
            <a:p>
              <a:pPr algn="ctr" eaLnBrk="1" hangingPunct="1"/>
              <a:r>
                <a:rPr lang="en-US" sz="2000">
                  <a:solidFill>
                    <a:srgbClr val="000000"/>
                  </a:solidFill>
                  <a:latin typeface="Comic Sans MS" pitchFamily="66" charset="0"/>
                </a:rPr>
                <a:t>Splits</a:t>
              </a:r>
            </a:p>
          </p:txBody>
        </p:sp>
      </p:grpSp>
      <p:sp>
        <p:nvSpPr>
          <p:cNvPr id="38942" name="Rectangle 60"/>
          <p:cNvSpPr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>
                <a:solidFill>
                  <a:srgbClr val="0070C0"/>
                </a:solidFill>
                <a:latin typeface="Times New Roman" pitchFamily="18" charset="0"/>
              </a:rPr>
              <a:t>Lifecycle of a MapReduce Job</a:t>
            </a:r>
          </a:p>
        </p:txBody>
      </p:sp>
      <p:pic>
        <p:nvPicPr>
          <p:cNvPr id="38943" name="Picture 63" descr="mapredu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1106488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438400" y="990600"/>
            <a:ext cx="5791200" cy="457200"/>
            <a:chOff x="1536" y="624"/>
            <a:chExt cx="3648" cy="288"/>
          </a:xfrm>
        </p:grpSpPr>
        <p:sp>
          <p:nvSpPr>
            <p:cNvPr id="38947" name="Line 65"/>
            <p:cNvSpPr>
              <a:spLocks noChangeShapeType="1"/>
            </p:cNvSpPr>
            <p:nvPr/>
          </p:nvSpPr>
          <p:spPr bwMode="auto">
            <a:xfrm>
              <a:off x="1536" y="912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8948" name="Text Box 66"/>
            <p:cNvSpPr txBox="1">
              <a:spLocks noChangeArrowheads="1"/>
            </p:cNvSpPr>
            <p:nvPr/>
          </p:nvSpPr>
          <p:spPr bwMode="auto">
            <a:xfrm>
              <a:off x="4464" y="624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38945" name="Line 68"/>
          <p:cNvSpPr>
            <a:spLocks noChangeShapeType="1"/>
          </p:cNvSpPr>
          <p:nvPr/>
        </p:nvSpPr>
        <p:spPr bwMode="auto">
          <a:xfrm>
            <a:off x="1295400" y="2819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44517" name="Text Box 69"/>
          <p:cNvSpPr txBox="1">
            <a:spLocks noChangeArrowheads="1"/>
          </p:cNvSpPr>
          <p:nvPr/>
        </p:nvSpPr>
        <p:spPr bwMode="auto">
          <a:xfrm>
            <a:off x="638175" y="5121275"/>
            <a:ext cx="789622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A13B39"/>
                </a:solidFill>
              </a:rPr>
              <a:t>How are the number of splits, number of map and reduce</a:t>
            </a:r>
          </a:p>
          <a:p>
            <a:pPr algn="ctr" eaLnBrk="1" hangingPunct="1"/>
            <a:r>
              <a:rPr lang="en-US" sz="2400">
                <a:solidFill>
                  <a:srgbClr val="A13B39"/>
                </a:solidFill>
              </a:rPr>
              <a:t>tasks, memory allocation to tasks, etc., determined?</a:t>
            </a:r>
            <a:r>
              <a:rPr lang="en-US" sz="2400">
                <a:solidFill>
                  <a:srgbClr val="1F497D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875 0.0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1667 L 0.2875 0.205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7222 L 0.24584 0.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6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-0.027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1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0.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2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0.1277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-0.1055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5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-0.0277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1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0.0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44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3.33333E-6 L 0.29167 -0.1833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44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-9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75 -0.1055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5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75 -0.0277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0" grpId="0" animBg="1"/>
      <p:bldP spid="744451" grpId="0" animBg="1"/>
      <p:bldP spid="744452" grpId="0" animBg="1"/>
      <p:bldP spid="744453" grpId="0" animBg="1"/>
      <p:bldP spid="744454" grpId="0"/>
      <p:bldP spid="744455" grpId="0" animBg="1"/>
      <p:bldP spid="744460" grpId="0" animBg="1"/>
      <p:bldP spid="744461" grpId="0" animBg="1"/>
      <p:bldP spid="744462" grpId="0" animBg="1"/>
      <p:bldP spid="744463" grpId="0" animBg="1"/>
      <p:bldP spid="744463" grpId="1" animBg="1"/>
      <p:bldP spid="744464" grpId="0" animBg="1"/>
      <p:bldP spid="744464" grpId="1" animBg="1"/>
      <p:bldP spid="744465" grpId="0" animBg="1"/>
      <p:bldP spid="744465" grpId="1" animBg="1"/>
      <p:bldP spid="744466" grpId="0" animBg="1"/>
      <p:bldP spid="744466" grpId="1" animBg="1"/>
      <p:bldP spid="744467" grpId="0" animBg="1"/>
      <p:bldP spid="744467" grpId="1" animBg="1"/>
      <p:bldP spid="744468" grpId="0" animBg="1"/>
      <p:bldP spid="744468" grpId="1" animBg="1"/>
      <p:bldP spid="744469" grpId="0" animBg="1"/>
      <p:bldP spid="744469" grpId="1" animBg="1"/>
      <p:bldP spid="744470" grpId="0" animBg="1"/>
      <p:bldP spid="744470" grpId="1" animBg="1"/>
      <p:bldP spid="744471" grpId="0" animBg="1"/>
      <p:bldP spid="744471" grpId="1" animBg="1"/>
      <p:bldP spid="744472" grpId="0" animBg="1"/>
      <p:bldP spid="744472" grpId="1" animBg="1"/>
      <p:bldP spid="744473" grpId="0" animBg="1"/>
      <p:bldP spid="744473" grpId="1" animBg="1"/>
      <p:bldP spid="744474" grpId="0" animBg="1"/>
      <p:bldP spid="744474" grpId="1" animBg="1"/>
      <p:bldP spid="744475" grpId="0"/>
      <p:bldP spid="7445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7030A0"/>
                </a:solidFill>
              </a:rPr>
              <a:t>MapReduce</a:t>
            </a:r>
            <a:r>
              <a:rPr lang="en-IN" b="1" dirty="0" smtClean="0">
                <a:solidFill>
                  <a:srgbClr val="7030A0"/>
                </a:solidFill>
              </a:rPr>
              <a:t> - </a:t>
            </a:r>
            <a:r>
              <a:rPr lang="en-IN" b="1" dirty="0" smtClean="0">
                <a:solidFill>
                  <a:srgbClr val="7030A0"/>
                </a:solidFill>
              </a:rPr>
              <a:t>what happens in between?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188" y="1600200"/>
            <a:ext cx="69616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7030A0"/>
                </a:solidFill>
              </a:rPr>
              <a:t>MapReduce</a:t>
            </a:r>
            <a:r>
              <a:rPr lang="en-US" b="1" dirty="0" smtClean="0">
                <a:solidFill>
                  <a:srgbClr val="7030A0"/>
                </a:solidFill>
              </a:rPr>
              <a:t> - </a:t>
            </a:r>
            <a:r>
              <a:rPr lang="en-US" b="1" dirty="0" smtClean="0">
                <a:solidFill>
                  <a:srgbClr val="7030A0"/>
                </a:solidFill>
              </a:rPr>
              <a:t>A </a:t>
            </a:r>
            <a:r>
              <a:rPr lang="en-US" b="1" dirty="0" smtClean="0">
                <a:solidFill>
                  <a:srgbClr val="7030A0"/>
                </a:solidFill>
              </a:rPr>
              <a:t>Bird’s-Eye 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MapReduce, chunks are processed in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isolation by tasks called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outputs from the mappers are denoted as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intermediate outputs (IOs) and are brought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 a second set of tasks called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Reducers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process of bringing together IOs into a set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Reducers is known as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shuffling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Reducers produce the final outputs (FOs)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Overall, MapReduce breaks the data flow into two phases, </a:t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phase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phase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024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C0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58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92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6475" y="17526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C3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1024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6358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191500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626475" y="2009775"/>
            <a:ext cx="3048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024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M0</a:t>
            </a:r>
          </a:p>
        </p:txBody>
      </p:sp>
      <p:sp>
        <p:nvSpPr>
          <p:cNvPr id="15" name="Oval 14"/>
          <p:cNvSpPr/>
          <p:nvPr/>
        </p:nvSpPr>
        <p:spPr>
          <a:xfrm>
            <a:off x="76358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M1</a:t>
            </a:r>
          </a:p>
        </p:txBody>
      </p:sp>
      <p:sp>
        <p:nvSpPr>
          <p:cNvPr id="16" name="Oval 15"/>
          <p:cNvSpPr/>
          <p:nvPr/>
        </p:nvSpPr>
        <p:spPr>
          <a:xfrm>
            <a:off x="8197850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M2</a:t>
            </a:r>
          </a:p>
        </p:txBody>
      </p:sp>
      <p:sp>
        <p:nvSpPr>
          <p:cNvPr id="17" name="Oval 16"/>
          <p:cNvSpPr/>
          <p:nvPr/>
        </p:nvSpPr>
        <p:spPr>
          <a:xfrm>
            <a:off x="8626475" y="2514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M3</a:t>
            </a:r>
          </a:p>
        </p:txBody>
      </p:sp>
      <p:sp>
        <p:nvSpPr>
          <p:cNvPr id="18" name="Chevron 17"/>
          <p:cNvSpPr/>
          <p:nvPr/>
        </p:nvSpPr>
        <p:spPr>
          <a:xfrm rot="5400000">
            <a:off x="7085013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762158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818673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5400000">
            <a:off x="8612188" y="2863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24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358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97850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26475" y="3200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IO3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54875" y="3429000"/>
            <a:ext cx="6096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12075" y="4419600"/>
            <a:ext cx="304800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R0</a:t>
            </a:r>
          </a:p>
        </p:txBody>
      </p:sp>
      <p:sp>
        <p:nvSpPr>
          <p:cNvPr id="28" name="Oval 27"/>
          <p:cNvSpPr/>
          <p:nvPr/>
        </p:nvSpPr>
        <p:spPr>
          <a:xfrm>
            <a:off x="8245475" y="4419600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 flipH="1">
            <a:off x="7908925" y="3429000"/>
            <a:ext cx="441325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88275" y="3429000"/>
            <a:ext cx="6096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8" idx="0"/>
          </p:cNvCxnSpPr>
          <p:nvPr/>
        </p:nvCxnSpPr>
        <p:spPr>
          <a:xfrm flipH="1">
            <a:off x="8397875" y="3429000"/>
            <a:ext cx="381000" cy="990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hevron 31"/>
          <p:cNvSpPr/>
          <p:nvPr/>
        </p:nvSpPr>
        <p:spPr>
          <a:xfrm rot="5400000">
            <a:off x="7697788" y="4768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 rot="5400000">
            <a:off x="8231188" y="4768850"/>
            <a:ext cx="331788" cy="242887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2075" y="5105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45475" y="5105400"/>
            <a:ext cx="304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FO1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40475" y="1752600"/>
            <a:ext cx="669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chunks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40475" y="2543175"/>
            <a:ext cx="781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mappers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826250" y="4448175"/>
            <a:ext cx="8397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Reducers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16200000">
            <a:off x="5702300" y="2398713"/>
            <a:ext cx="1120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</a:rPr>
              <a:t>Map Phase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16200000">
            <a:off x="5558631" y="4242594"/>
            <a:ext cx="14081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92D050"/>
                </a:solidFill>
              </a:rPr>
              <a:t>Reduce Phase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416675" y="3810000"/>
            <a:ext cx="1144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Shuffling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416675" y="1600200"/>
            <a:ext cx="2590800" cy="19050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432550" y="3581400"/>
            <a:ext cx="2590800" cy="19812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2707</Words>
  <Application>Microsoft Office PowerPoint</Application>
  <PresentationFormat>On-screen Show (4:3)</PresentationFormat>
  <Paragraphs>1017</Paragraphs>
  <Slides>74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Visio</vt:lpstr>
      <vt:lpstr>What is Hadoop?</vt:lpstr>
      <vt:lpstr>Basic Hadoop Cluster Components</vt:lpstr>
      <vt:lpstr>Putting everything together…</vt:lpstr>
      <vt:lpstr>What is MapReduce?</vt:lpstr>
      <vt:lpstr>Slide 5</vt:lpstr>
      <vt:lpstr>Slide 6</vt:lpstr>
      <vt:lpstr>Anatomy of a MR Job</vt:lpstr>
      <vt:lpstr>MapReduce - what happens in between?</vt:lpstr>
      <vt:lpstr>MapReduce - A Bird’s-Eye View</vt:lpstr>
      <vt:lpstr>MapReduce - Job Flow</vt:lpstr>
      <vt:lpstr>Slide 11</vt:lpstr>
      <vt:lpstr>Slide 12</vt:lpstr>
      <vt:lpstr>Slide 13</vt:lpstr>
      <vt:lpstr>MapReduce - A Closer Look - Complete picture</vt:lpstr>
      <vt:lpstr>MapReduce API - Overview</vt:lpstr>
      <vt:lpstr>MapReduce API Data Types: Writables</vt:lpstr>
      <vt:lpstr>MapReduce - Keys and Values</vt:lpstr>
      <vt:lpstr>MapReduce - Input Files</vt:lpstr>
      <vt:lpstr>MapReduce - InputFormat</vt:lpstr>
      <vt:lpstr>MapReduce - InputFormat Types</vt:lpstr>
      <vt:lpstr>MapReduce API - InputFormats</vt:lpstr>
      <vt:lpstr>Input Splits</vt:lpstr>
      <vt:lpstr>RecordReader</vt:lpstr>
      <vt:lpstr>Mapper and Reducer</vt:lpstr>
      <vt:lpstr>Partitioner</vt:lpstr>
      <vt:lpstr>Shuffle and Sort</vt:lpstr>
      <vt:lpstr>Shuffle and Sort</vt:lpstr>
      <vt:lpstr>OutputFormat</vt:lpstr>
      <vt:lpstr>MapReduce API– OutputFormats</vt:lpstr>
      <vt:lpstr>MR Additional functionalities - Combiner Functions</vt:lpstr>
      <vt:lpstr>Scheduling and fault-tolerance in MapReduce - Task Scheduling in MapReduce</vt:lpstr>
      <vt:lpstr>Scheduling and fault-tolerance in MapReduce - Map and Reduce Task Scheduling</vt:lpstr>
      <vt:lpstr>Scheduling and fault-tolerance in MapReduce   - Job Scheduling in MapReduce</vt:lpstr>
      <vt:lpstr>Scheduling and fault-tolerance in MapReduce  - Fault Tolerance</vt:lpstr>
      <vt:lpstr>Speculative Execution</vt:lpstr>
      <vt:lpstr>Locating Stragglers</vt:lpstr>
      <vt:lpstr>MapReduce program components</vt:lpstr>
      <vt:lpstr>Preserving State</vt:lpstr>
      <vt:lpstr>MapReduce Execution - One Picture</vt:lpstr>
      <vt:lpstr>MapReduce Execution – Single Reduced Task</vt:lpstr>
      <vt:lpstr>MapReduce Execution – Multiple Reduce tasks</vt:lpstr>
      <vt:lpstr>MapReduce Execution – With No Reduce Tasks</vt:lpstr>
      <vt:lpstr>Slide 43</vt:lpstr>
      <vt:lpstr>Data Flow in a MapReduce Program</vt:lpstr>
      <vt:lpstr>Job Configuration Parameters</vt:lpstr>
      <vt:lpstr>Skeleton of a MapReduce Program</vt:lpstr>
      <vt:lpstr>Skeleton of a MapReduce Program</vt:lpstr>
      <vt:lpstr>Skeleton of a MapReduce program</vt:lpstr>
      <vt:lpstr>Executing MR Job in Java</vt:lpstr>
      <vt:lpstr>Slide 50</vt:lpstr>
      <vt:lpstr>Hadoop MR Streaming</vt:lpstr>
      <vt:lpstr>Overall MR Word Count Process</vt:lpstr>
      <vt:lpstr>MapReduce</vt:lpstr>
      <vt:lpstr>Slide 54</vt:lpstr>
      <vt:lpstr>Slide 55</vt:lpstr>
      <vt:lpstr>Slide 56</vt:lpstr>
      <vt:lpstr>MapReduce: Example</vt:lpstr>
      <vt:lpstr>Data Types in Hadoop</vt:lpstr>
      <vt:lpstr>Input and Output</vt:lpstr>
      <vt:lpstr>Basic MapReduce API</vt:lpstr>
      <vt:lpstr>Slide 61</vt:lpstr>
      <vt:lpstr>MapReduce: Runtime Environment</vt:lpstr>
      <vt:lpstr>MapReduce: Fault Tolerance</vt:lpstr>
      <vt:lpstr>MapReduce: Refinements  Locality Optimization</vt:lpstr>
      <vt:lpstr>MapReduce: Refinements Redundant Execution</vt:lpstr>
      <vt:lpstr>MapReduce: Refinements   Skipping Bad Records</vt:lpstr>
      <vt:lpstr>MapReduce: Refinements   Miscellaneous</vt:lpstr>
      <vt:lpstr>Combining Phase</vt:lpstr>
      <vt:lpstr>Combiner, graphically</vt:lpstr>
      <vt:lpstr>Using MapReduce to Construct Indexes: Secondary Sort</vt:lpstr>
      <vt:lpstr>Using MapReduce to Construct Indexes: Putting it All Together</vt:lpstr>
      <vt:lpstr>MapReduce: Execution overview</vt:lpstr>
      <vt:lpstr>MapReduce: Execution overview</vt:lpstr>
      <vt:lpstr>Slide 74</vt:lpstr>
    </vt:vector>
  </TitlesOfParts>
  <Company>HCL Infosystems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kirankumar</dc:creator>
  <cp:lastModifiedBy>kirankumar</cp:lastModifiedBy>
  <cp:revision>232</cp:revision>
  <dcterms:created xsi:type="dcterms:W3CDTF">2013-05-11T16:41:58Z</dcterms:created>
  <dcterms:modified xsi:type="dcterms:W3CDTF">2013-05-13T13:12:34Z</dcterms:modified>
</cp:coreProperties>
</file>