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6527-7E08-4580-B203-D1DDA9F65203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AEE8-7655-483E-8320-E35C70E8D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6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5DA5C20-2007-4E79-913F-F17336244FFF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83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/>
            <a:fld id="{4BBC9029-2481-428C-A42E-CBCC1A95CC92}" type="slidenum">
              <a:rPr lang="en-US" smtClean="0">
                <a:solidFill>
                  <a:srgbClr val="000000"/>
                </a:solidFill>
                <a:latin typeface="Times New Roman" pitchFamily="16" charset="0"/>
              </a:rPr>
              <a:pPr eaLnBrk="1"/>
              <a:t>4</a:t>
            </a:fld>
            <a:endParaRPr lang="en-US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86C1FAB-D5E0-480B-9315-AC706EC829AA}" type="slidenum">
              <a:rPr lang="en-US"/>
              <a:pPr/>
              <a:t>5</a:t>
            </a:fld>
            <a:endParaRPr lang="en-US"/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25B6641C-8074-4B11-846C-BF3E8B129951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5</a:t>
            </a:fld>
            <a:fld id="{C9860080-A584-43E3-924E-60DDD52CA9B2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88900" y="3175"/>
            <a:ext cx="1588" cy="1588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  <p:txBody>
          <a:bodyPr lIns="90000" tIns="77760" rIns="90000" bIns="45000"/>
          <a:lstStyle/>
          <a:p>
            <a:pPr>
              <a:lnSpc>
                <a:spcPct val="87000"/>
              </a:lnSpc>
            </a:pPr>
            <a:fld id="{088D6439-656A-40EA-9F3E-8C2BFED7E4C5}" type="slidenum">
              <a:rPr lang="en-US" sz="2000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5</a:t>
            </a:fld>
            <a:fld id="{F9EBC85D-596E-48B9-80EB-F98DE46596D2}" type="slidenum">
              <a:rPr lang="en-US" sz="2000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5</a:t>
            </a:fld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696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4438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8713" cy="4518025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84B3284-95B9-4D07-A625-06E4A8E3309D}" type="slidenum">
              <a:rPr lang="en-US"/>
              <a:pPr/>
              <a:t>6</a:t>
            </a:fld>
            <a:endParaRPr lang="en-US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74484" rIns="90000" bIns="45000" anchor="b"/>
          <a:lstStyle/>
          <a:p>
            <a:pPr>
              <a:lnSpc>
                <a:spcPct val="87000"/>
              </a:lnSpc>
            </a:pPr>
            <a:fld id="{AE4E1415-70B7-473C-B14C-562F1588199F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</a:t>
            </a:fld>
            <a:fld id="{0805D42A-57C5-4CB8-8977-371B31CE883A}" type="slidenum">
              <a:rPr lang="en-US">
                <a:solidFill>
                  <a:srgbClr val="000000"/>
                </a:solidFill>
              </a:rPr>
              <a:pPr>
                <a:lnSpc>
                  <a:spcPct val="87000"/>
                </a:lnSpc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38300" y="841375"/>
            <a:ext cx="5530850" cy="41481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23900" y="5078413"/>
            <a:ext cx="7046913" cy="49784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9B6-E12A-4AF9-BC86-383F7D368F7E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F52A-A7C3-4C33-B193-3B5662C8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1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9B6-E12A-4AF9-BC86-383F7D368F7E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F52A-A7C3-4C33-B193-3B5662C8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1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9B6-E12A-4AF9-BC86-383F7D368F7E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F52A-A7C3-4C33-B193-3B5662C8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4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9B6-E12A-4AF9-BC86-383F7D368F7E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F52A-A7C3-4C33-B193-3B5662C8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5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9B6-E12A-4AF9-BC86-383F7D368F7E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F52A-A7C3-4C33-B193-3B5662C8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5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9B6-E12A-4AF9-BC86-383F7D368F7E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F52A-A7C3-4C33-B193-3B5662C8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5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9B6-E12A-4AF9-BC86-383F7D368F7E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F52A-A7C3-4C33-B193-3B5662C8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6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9B6-E12A-4AF9-BC86-383F7D368F7E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F52A-A7C3-4C33-B193-3B5662C8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1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9B6-E12A-4AF9-BC86-383F7D368F7E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F52A-A7C3-4C33-B193-3B5662C8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9B6-E12A-4AF9-BC86-383F7D368F7E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F52A-A7C3-4C33-B193-3B5662C8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2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9B6-E12A-4AF9-BC86-383F7D368F7E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F52A-A7C3-4C33-B193-3B5662C8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41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B9B6-E12A-4AF9-BC86-383F7D368F7E}" type="datetimeFigureOut">
              <a:rPr lang="en-IN" smtClean="0"/>
              <a:t>14-09-2013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F52A-A7C3-4C33-B193-3B5662C8A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73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BIGDATA</a:t>
            </a:r>
            <a:endParaRPr lang="en-IN" dirty="0"/>
          </a:p>
        </p:txBody>
      </p:sp>
      <p:pic>
        <p:nvPicPr>
          <p:cNvPr id="1026" name="Picture 2" descr="C:\Users\tiru\Desktop\BIG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1196752"/>
            <a:ext cx="8974137" cy="543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5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Orgs using big data</a:t>
            </a:r>
            <a:endParaRPr lang="en-IN" dirty="0"/>
          </a:p>
        </p:txBody>
      </p:sp>
      <p:pic>
        <p:nvPicPr>
          <p:cNvPr id="2050" name="Picture 2" descr="C:\Users\tiru\Desktop\compa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" y="1340768"/>
            <a:ext cx="9012237" cy="547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42900" y="228600"/>
            <a:ext cx="8440738" cy="59372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81287" rIns="90000" bIns="45000" anchor="ctr"/>
          <a:lstStyle/>
          <a:p>
            <a:pPr algn="ctr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70C0"/>
                </a:solidFill>
                <a:latin typeface="Gill Sans MT" charset="0"/>
              </a:rPr>
              <a:t>Introduction to Big Data and </a:t>
            </a:r>
            <a:r>
              <a:rPr lang="en-US" sz="3200" dirty="0" err="1">
                <a:solidFill>
                  <a:srgbClr val="0070C0"/>
                </a:solidFill>
                <a:latin typeface="Gill Sans MT" charset="0"/>
              </a:rPr>
              <a:t>Hadoop</a:t>
            </a:r>
            <a:endParaRPr lang="en-US" sz="3200" dirty="0">
              <a:solidFill>
                <a:srgbClr val="0070C0"/>
              </a:solidFill>
              <a:latin typeface="Gill Sans MT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310541" y="822324"/>
            <a:ext cx="7924800" cy="5654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65412" rIns="90000" bIns="45000"/>
          <a:lstStyle/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underlying Technology was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invented by Google 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and developed by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Doug 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Cutting</a:t>
            </a: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1600" dirty="0" smtClean="0">
              <a:latin typeface="Arial" pitchFamily="34" charset="0"/>
              <a:cs typeface="Arial" pitchFamily="34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1600" dirty="0" err="1" smtClean="0">
                <a:latin typeface="Arial" pitchFamily="34" charset="0"/>
                <a:cs typeface="Arial" pitchFamily="34" charset="0"/>
              </a:rPr>
              <a:t>Hadoop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is designed to efficiently process large volumes of information by connecting many commodity computers together to work in parallel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IN" sz="1600" dirty="0">
              <a:latin typeface="Arial" pitchFamily="34" charset="0"/>
              <a:cs typeface="Arial" pitchFamily="34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IN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Big data is a term applied to data sets whose size is beyond the ability of commonly used software tools to capture, manage, and process the data within a tolerable elapsed time. Big data sizes are a constantly moving target currently ranging from a few dozen terabytes to many petabytes of data in a single data set.</a:t>
            </a: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Examples</a:t>
            </a: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web logs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sensor networks,</a:t>
            </a: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social networks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Internet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search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indexing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call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detail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records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dirty="0"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dirty="0">
              <a:latin typeface="Gill Sans MT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hadoop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0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42900" y="228600"/>
            <a:ext cx="84407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81287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91000"/>
              </a:lnSpc>
            </a:pPr>
            <a:r>
              <a:rPr lang="en-US" sz="3200" dirty="0" err="1">
                <a:solidFill>
                  <a:srgbClr val="0070C0"/>
                </a:solidFill>
                <a:latin typeface="Gill Sans MT" charset="0"/>
              </a:rPr>
              <a:t>Hadoop</a:t>
            </a:r>
            <a:r>
              <a:rPr lang="en-US" sz="3200" dirty="0">
                <a:solidFill>
                  <a:srgbClr val="0070C0"/>
                </a:solidFill>
                <a:latin typeface="Gill Sans MT" charset="0"/>
              </a:rPr>
              <a:t> and its eco system</a:t>
            </a: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914400" y="4800600"/>
            <a:ext cx="7315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65412" rIns="90000" bIns="45000"/>
          <a:lstStyle/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C00000"/>
                </a:solidFill>
                <a:latin typeface="Gill Sans MT" charset="0"/>
              </a:rPr>
              <a:t>    </a:t>
            </a:r>
            <a:r>
              <a:rPr lang="en-US" sz="1200">
                <a:solidFill>
                  <a:srgbClr val="C00000"/>
                </a:solidFill>
                <a:latin typeface="Gill Sans MT" charset="0"/>
              </a:rPr>
              <a:t>.</a:t>
            </a: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1200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9220" name="Picture 5" descr="090111Rogers_Figure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543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2252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9144000" cy="6342063"/>
          </a:xfrm>
          <a:prstGeom prst="rect">
            <a:avLst/>
          </a:prstGeom>
          <a:noFill/>
          <a:ln w="9360">
            <a:noFill/>
            <a:round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hadoop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464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8412162" cy="541337"/>
          </a:xfrm>
        </p:spPr>
        <p:txBody>
          <a:bodyPr>
            <a:normAutofit fontScale="90000"/>
          </a:bodyPr>
          <a:lstStyle/>
          <a:p>
            <a:pPr eaLnBrk="1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 sz="3200" kern="1200" dirty="0" err="1" smtClean="0">
                <a:solidFill>
                  <a:srgbClr val="0070C0"/>
                </a:solidFill>
                <a:latin typeface="Gill Sans MT" charset="0"/>
                <a:ea typeface="+mn-ea"/>
                <a:cs typeface="DejaVu Sans" charset="0"/>
              </a:rPr>
              <a:t>MapReduce</a:t>
            </a:r>
            <a:r>
              <a:rPr lang="en-US" sz="3200" kern="1200" dirty="0" smtClean="0">
                <a:solidFill>
                  <a:srgbClr val="0070C0"/>
                </a:solidFill>
                <a:latin typeface="Gill Sans MT" charset="0"/>
                <a:ea typeface="+mn-ea"/>
                <a:cs typeface="DejaVu Sans" charset="0"/>
              </a:rPr>
              <a:t> co-located with HDFS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192213" y="3665538"/>
            <a:ext cx="1366837" cy="2146300"/>
          </a:xfrm>
          <a:prstGeom prst="rect">
            <a:avLst/>
          </a:prstGeom>
          <a:solidFill>
            <a:srgbClr val="FFFF99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5412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Slave node</a:t>
            </a: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A</a:t>
            </a: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457200" y="1701800"/>
            <a:ext cx="1638300" cy="1058863"/>
          </a:xfrm>
          <a:prstGeom prst="ellipse">
            <a:avLst/>
          </a:prstGeom>
          <a:solidFill>
            <a:srgbClr val="C0C0C0"/>
          </a:solidFill>
          <a:ln w="11520" cap="rnd">
            <a:solidFill>
              <a:srgbClr val="994733"/>
            </a:solidFill>
            <a:prstDash val="dash"/>
            <a:round/>
            <a:headEnd/>
            <a:tailEnd/>
          </a:ln>
        </p:spPr>
        <p:txBody>
          <a:bodyPr lIns="90000" tIns="48024" rIns="90000" bIns="45000"/>
          <a:lstStyle/>
          <a:p>
            <a:pPr algn="ctr" hangingPunct="1">
              <a:lnSpc>
                <a:spcPct val="98000"/>
              </a:lnSpc>
              <a:tabLst>
                <a:tab pos="723900" algn="l"/>
                <a:tab pos="1447800" algn="l"/>
              </a:tabLst>
            </a:pPr>
            <a:r>
              <a:rPr lang="en-US" sz="1200">
                <a:solidFill>
                  <a:srgbClr val="000000"/>
                </a:solidFill>
                <a:latin typeface="Georgia" pitchFamily="16" charset="0"/>
              </a:rPr>
              <a:t>Client submits MapReduce job</a:t>
            </a:r>
          </a:p>
        </p:txBody>
      </p:sp>
      <p:cxnSp>
        <p:nvCxnSpPr>
          <p:cNvPr id="28677" name="AutoShape 4"/>
          <p:cNvCxnSpPr>
            <a:cxnSpLocks noChangeShapeType="1"/>
          </p:cNvCxnSpPr>
          <p:nvPr/>
        </p:nvCxnSpPr>
        <p:spPr bwMode="auto">
          <a:xfrm flipV="1">
            <a:off x="1993900" y="2003425"/>
            <a:ext cx="1612900" cy="36513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BE0E3"/>
            </a:solidFill>
            <a:round/>
            <a:headEnd/>
            <a:tailEnd type="triangle" w="med" len="med"/>
          </a:ln>
        </p:spPr>
      </p:cxnSp>
      <p:sp>
        <p:nvSpPr>
          <p:cNvPr id="28678" name="AutoShape 5"/>
          <p:cNvSpPr>
            <a:spLocks noChangeArrowheads="1"/>
          </p:cNvSpPr>
          <p:nvPr/>
        </p:nvSpPr>
        <p:spPr bwMode="auto">
          <a:xfrm>
            <a:off x="4024313" y="1457325"/>
            <a:ext cx="2278062" cy="12858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1520" cap="rnd">
            <a:solidFill>
              <a:srgbClr val="994733"/>
            </a:solidFill>
            <a:prstDash val="dash"/>
            <a:round/>
            <a:headEnd/>
            <a:tailEnd/>
          </a:ln>
        </p:spPr>
        <p:txBody>
          <a:bodyPr lIns="90000" tIns="87335" rIns="90000" bIns="45000"/>
          <a:lstStyle/>
          <a:p>
            <a:pPr algn="ctr" hangingPunct="1">
              <a:lnSpc>
                <a:spcPct val="86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sz="2400">
              <a:solidFill>
                <a:srgbClr val="000000"/>
              </a:solidFill>
              <a:latin typeface="Times New Roman" pitchFamily="16" charset="0"/>
            </a:endParaRPr>
          </a:p>
          <a:p>
            <a:pPr algn="ctr" hangingPunct="1">
              <a:lnSpc>
                <a:spcPct val="86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sz="2400">
              <a:solidFill>
                <a:srgbClr val="000000"/>
              </a:solidFill>
              <a:latin typeface="Times New Roman" pitchFamily="16" charset="0"/>
            </a:endParaRPr>
          </a:p>
          <a:p>
            <a:pPr algn="ctr" hangingPunct="1">
              <a:lnSpc>
                <a:spcPct val="86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sz="2400">
              <a:solidFill>
                <a:srgbClr val="000000"/>
              </a:solidFill>
              <a:latin typeface="Times New Roman" pitchFamily="16" charset="0"/>
            </a:endParaRPr>
          </a:p>
          <a:p>
            <a:pPr algn="ctr" hangingPunct="1">
              <a:lnSpc>
                <a:spcPct val="86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US" sz="240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4379913" y="1573213"/>
            <a:ext cx="1400175" cy="441325"/>
          </a:xfrm>
          <a:prstGeom prst="rect">
            <a:avLst/>
          </a:prstGeom>
          <a:solidFill>
            <a:srgbClr val="000000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5412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D9D9D9"/>
                </a:solidFill>
                <a:latin typeface="Gill Sans MT" charset="0"/>
              </a:rPr>
              <a:t>JobTracker</a:t>
            </a: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276350" y="4445000"/>
            <a:ext cx="1182688" cy="441325"/>
          </a:xfrm>
          <a:prstGeom prst="rect">
            <a:avLst/>
          </a:prstGeom>
          <a:solidFill>
            <a:srgbClr val="FF9900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0876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 sz="1400">
                <a:solidFill>
                  <a:srgbClr val="000000"/>
                </a:solidFill>
                <a:latin typeface="Gill Sans MT" charset="0"/>
              </a:rPr>
              <a:t>TaskTracker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3719513" y="3595688"/>
            <a:ext cx="1366837" cy="2216150"/>
          </a:xfrm>
          <a:prstGeom prst="rect">
            <a:avLst/>
          </a:prstGeom>
          <a:solidFill>
            <a:srgbClr val="FFFF99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5412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Slave node B</a:t>
            </a: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6462713" y="3665538"/>
            <a:ext cx="1366837" cy="2146300"/>
          </a:xfrm>
          <a:prstGeom prst="rect">
            <a:avLst/>
          </a:prstGeom>
          <a:solidFill>
            <a:srgbClr val="FFFF99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5412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Slave node</a:t>
            </a: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C</a:t>
            </a: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endParaRPr lang="en-US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3816350" y="4611688"/>
            <a:ext cx="1181100" cy="441325"/>
          </a:xfrm>
          <a:prstGeom prst="rect">
            <a:avLst/>
          </a:prstGeom>
          <a:solidFill>
            <a:srgbClr val="FF9900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0876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 sz="1400">
                <a:solidFill>
                  <a:srgbClr val="000000"/>
                </a:solidFill>
                <a:latin typeface="Gill Sans MT" charset="0"/>
              </a:rPr>
              <a:t>TaskTracker</a:t>
            </a:r>
          </a:p>
        </p:txBody>
      </p:sp>
      <p:sp>
        <p:nvSpPr>
          <p:cNvPr id="28684" name="Rectangle 11"/>
          <p:cNvSpPr>
            <a:spLocks noChangeArrowheads="1"/>
          </p:cNvSpPr>
          <p:nvPr/>
        </p:nvSpPr>
        <p:spPr bwMode="auto">
          <a:xfrm>
            <a:off x="6532563" y="4613275"/>
            <a:ext cx="1182687" cy="441325"/>
          </a:xfrm>
          <a:prstGeom prst="rect">
            <a:avLst/>
          </a:prstGeom>
          <a:solidFill>
            <a:srgbClr val="FF9900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0876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 sz="1400">
                <a:solidFill>
                  <a:srgbClr val="000000"/>
                </a:solidFill>
                <a:latin typeface="Gill Sans MT" charset="0"/>
              </a:rPr>
              <a:t>TaskTracker</a:t>
            </a:r>
          </a:p>
        </p:txBody>
      </p:sp>
      <p:cxnSp>
        <p:nvCxnSpPr>
          <p:cNvPr id="28685" name="AutoShape 12"/>
          <p:cNvCxnSpPr>
            <a:cxnSpLocks noChangeShapeType="1"/>
          </p:cNvCxnSpPr>
          <p:nvPr/>
        </p:nvCxnSpPr>
        <p:spPr bwMode="auto">
          <a:xfrm flipH="1">
            <a:off x="2160588" y="2533650"/>
            <a:ext cx="2538412" cy="773113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BE0E3"/>
            </a:solidFill>
            <a:round/>
            <a:headEnd/>
            <a:tailEnd type="triangle" w="med" len="med"/>
          </a:ln>
        </p:spPr>
      </p:cxnSp>
      <p:cxnSp>
        <p:nvCxnSpPr>
          <p:cNvPr id="28686" name="AutoShape 13"/>
          <p:cNvCxnSpPr>
            <a:cxnSpLocks noChangeShapeType="1"/>
          </p:cNvCxnSpPr>
          <p:nvPr/>
        </p:nvCxnSpPr>
        <p:spPr bwMode="auto">
          <a:xfrm flipH="1">
            <a:off x="4295775" y="2533650"/>
            <a:ext cx="403225" cy="773113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BE0E3"/>
            </a:solidFill>
            <a:round/>
            <a:headEnd/>
            <a:tailEnd type="triangle" w="med" len="med"/>
          </a:ln>
        </p:spPr>
      </p:cxnSp>
      <p:cxnSp>
        <p:nvCxnSpPr>
          <p:cNvPr id="28687" name="AutoShape 14"/>
          <p:cNvCxnSpPr>
            <a:cxnSpLocks noChangeShapeType="1"/>
          </p:cNvCxnSpPr>
          <p:nvPr/>
        </p:nvCxnSpPr>
        <p:spPr bwMode="auto">
          <a:xfrm>
            <a:off x="4730750" y="2554288"/>
            <a:ext cx="1631950" cy="814387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rgbClr val="BBE0E3"/>
            </a:solidFill>
            <a:round/>
            <a:headEnd/>
            <a:tailEnd type="triangle" w="med" len="med"/>
          </a:ln>
        </p:spPr>
      </p:cxn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4433888" y="2197100"/>
            <a:ext cx="1377950" cy="341313"/>
          </a:xfrm>
          <a:prstGeom prst="rect">
            <a:avLst/>
          </a:prstGeom>
          <a:solidFill>
            <a:srgbClr val="99CC00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5412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NameNode</a:t>
            </a:r>
          </a:p>
        </p:txBody>
      </p:sp>
      <p:sp>
        <p:nvSpPr>
          <p:cNvPr id="28689" name="Rectangle 16"/>
          <p:cNvSpPr>
            <a:spLocks noChangeArrowheads="1"/>
          </p:cNvSpPr>
          <p:nvPr/>
        </p:nvSpPr>
        <p:spPr bwMode="auto">
          <a:xfrm>
            <a:off x="6342063" y="1708150"/>
            <a:ext cx="2801937" cy="97313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3143" rIns="90000" bIns="45000"/>
          <a:lstStyle/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1600">
                <a:solidFill>
                  <a:srgbClr val="000000"/>
                </a:solidFill>
                <a:latin typeface="Gill Sans MT" charset="0"/>
              </a:rPr>
              <a:t>JobTracker and NameNode</a:t>
            </a: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1600">
                <a:solidFill>
                  <a:srgbClr val="000000"/>
                </a:solidFill>
                <a:latin typeface="Gill Sans MT" charset="0"/>
              </a:rPr>
              <a:t>need not be on same </a:t>
            </a:r>
          </a:p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1600">
                <a:solidFill>
                  <a:srgbClr val="000000"/>
                </a:solidFill>
                <a:latin typeface="Gill Sans MT" charset="0"/>
              </a:rPr>
              <a:t>node</a:t>
            </a:r>
          </a:p>
        </p:txBody>
      </p:sp>
      <p:sp>
        <p:nvSpPr>
          <p:cNvPr id="28690" name="Rectangle 17"/>
          <p:cNvSpPr>
            <a:spLocks noChangeArrowheads="1"/>
          </p:cNvSpPr>
          <p:nvPr/>
        </p:nvSpPr>
        <p:spPr bwMode="auto">
          <a:xfrm>
            <a:off x="1276350" y="5226050"/>
            <a:ext cx="1182688" cy="441325"/>
          </a:xfrm>
          <a:prstGeom prst="rect">
            <a:avLst/>
          </a:prstGeom>
          <a:solidFill>
            <a:srgbClr val="99FF33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3143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latin typeface="Gill Sans MT" charset="0"/>
              </a:rPr>
              <a:t>DataNode</a:t>
            </a:r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461963" y="5811838"/>
            <a:ext cx="8407400" cy="588962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65412" rIns="90000" bIns="45000"/>
          <a:lstStyle/>
          <a:p>
            <a:pPr hangingPunct="1">
              <a:lnSpc>
                <a:spcPct val="91000"/>
              </a:lnSpc>
              <a:tabLst>
                <a:tab pos="723900" algn="l"/>
                <a:tab pos="1447800" algn="l"/>
                <a:tab pos="2171700" algn="l"/>
                <a:tab pos="2894013" algn="l"/>
                <a:tab pos="3617913" algn="l"/>
                <a:tab pos="4343400" algn="l"/>
                <a:tab pos="5067300" algn="l"/>
                <a:tab pos="5791200" algn="l"/>
                <a:tab pos="6515100" algn="l"/>
                <a:tab pos="7237413" algn="l"/>
                <a:tab pos="7961313" algn="l"/>
                <a:tab pos="7962900" algn="l"/>
              </a:tabLst>
            </a:pPr>
            <a:r>
              <a:rPr lang="en-US">
                <a:solidFill>
                  <a:srgbClr val="000000"/>
                </a:solidFill>
                <a:latin typeface="Gill Sans MT" charset="0"/>
              </a:rPr>
              <a:t>TaskTrackers (compute nodes) and DataNodes colocate = high aggregate bandwidth across cluster</a:t>
            </a:r>
          </a:p>
        </p:txBody>
      </p:sp>
      <p:sp>
        <p:nvSpPr>
          <p:cNvPr id="28692" name="Rectangle 19"/>
          <p:cNvSpPr>
            <a:spLocks noChangeArrowheads="1"/>
          </p:cNvSpPr>
          <p:nvPr/>
        </p:nvSpPr>
        <p:spPr bwMode="auto">
          <a:xfrm>
            <a:off x="3790950" y="5314950"/>
            <a:ext cx="1182688" cy="441325"/>
          </a:xfrm>
          <a:prstGeom prst="rect">
            <a:avLst/>
          </a:prstGeom>
          <a:solidFill>
            <a:srgbClr val="99FF33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3143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latin typeface="Gill Sans MT" charset="0"/>
              </a:rPr>
              <a:t>DataNode</a:t>
            </a:r>
          </a:p>
        </p:txBody>
      </p:sp>
      <p:sp>
        <p:nvSpPr>
          <p:cNvPr id="28693" name="Rectangle 20"/>
          <p:cNvSpPr>
            <a:spLocks noChangeArrowheads="1"/>
          </p:cNvSpPr>
          <p:nvPr/>
        </p:nvSpPr>
        <p:spPr bwMode="auto">
          <a:xfrm>
            <a:off x="6569075" y="5305425"/>
            <a:ext cx="1182688" cy="441325"/>
          </a:xfrm>
          <a:prstGeom prst="rect">
            <a:avLst/>
          </a:prstGeom>
          <a:solidFill>
            <a:srgbClr val="99FF33"/>
          </a:solidFill>
          <a:ln w="11520" cap="rnd">
            <a:solidFill>
              <a:srgbClr val="994733"/>
            </a:solidFill>
            <a:prstDash val="dash"/>
            <a:miter lim="800000"/>
            <a:headEnd/>
            <a:tailEnd/>
          </a:ln>
        </p:spPr>
        <p:txBody>
          <a:bodyPr lIns="90000" tIns="63143" rIns="90000" bIns="45000"/>
          <a:lstStyle/>
          <a:p>
            <a:pPr algn="ctr" hangingPunct="1">
              <a:lnSpc>
                <a:spcPct val="91000"/>
              </a:lnSpc>
              <a:tabLst>
                <a:tab pos="723900" algn="l"/>
              </a:tabLst>
            </a:pPr>
            <a:r>
              <a:rPr lang="en-US" sz="1600">
                <a:solidFill>
                  <a:srgbClr val="000000"/>
                </a:solidFill>
                <a:latin typeface="Gill Sans MT" charset="0"/>
              </a:rPr>
              <a:t>DataNode</a:t>
            </a:r>
          </a:p>
        </p:txBody>
      </p:sp>
    </p:spTree>
    <p:extLst>
      <p:ext uri="{BB962C8B-B14F-4D97-AF65-F5344CB8AC3E}">
        <p14:creationId xmlns:p14="http://schemas.microsoft.com/office/powerpoint/2010/main" val="369101937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 lIns="0" rIns="0">
            <a:normAutofit/>
          </a:bodyPr>
          <a:lstStyle/>
          <a:p>
            <a:pPr eaLnBrk="1" hangingPunct="1"/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Hadoop</a:t>
            </a:r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MapReduce</a:t>
            </a:r>
            <a:r>
              <a:rPr lang="en-US" sz="3200" dirty="0">
                <a:solidFill>
                  <a:srgbClr val="0070C0"/>
                </a:solidFill>
                <a:latin typeface="Gill Sans MT" charset="0"/>
                <a:ea typeface="+mn-ea"/>
                <a:cs typeface="+mn-cs"/>
              </a:rPr>
              <a:t>: A Closer Look</a:t>
            </a:r>
          </a:p>
        </p:txBody>
      </p:sp>
      <p:sp>
        <p:nvSpPr>
          <p:cNvPr id="3" name="Can 2"/>
          <p:cNvSpPr/>
          <p:nvPr/>
        </p:nvSpPr>
        <p:spPr>
          <a:xfrm>
            <a:off x="6858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620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8" name="Straight Connector 7"/>
          <p:cNvCxnSpPr>
            <a:stCxn id="3" idx="1"/>
          </p:cNvCxnSpPr>
          <p:nvPr/>
        </p:nvCxnSpPr>
        <p:spPr>
          <a:xfrm flipV="1">
            <a:off x="10668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1371600"/>
            <a:ext cx="167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2743200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146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0400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7168" name="Straight Arrow Connector 7167"/>
          <p:cNvCxnSpPr>
            <a:endCxn id="13" idx="0"/>
          </p:cNvCxnSpPr>
          <p:nvPr/>
        </p:nvCxnSpPr>
        <p:spPr>
          <a:xfrm>
            <a:off x="2057400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/>
          <p:cNvCxnSpPr>
            <a:stCxn id="6" idx="2"/>
            <a:endCxn id="33" idx="0"/>
          </p:cNvCxnSpPr>
          <p:nvPr/>
        </p:nvCxnSpPr>
        <p:spPr>
          <a:xfrm>
            <a:off x="27432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>
            <a:endCxn id="34" idx="0"/>
          </p:cNvCxnSpPr>
          <p:nvPr/>
        </p:nvCxnSpPr>
        <p:spPr>
          <a:xfrm>
            <a:off x="3429000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828800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5146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00400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7177" name="Straight Arrow Connector 7176"/>
          <p:cNvCxnSpPr>
            <a:stCxn id="13" idx="2"/>
            <a:endCxn id="41" idx="0"/>
          </p:cNvCxnSpPr>
          <p:nvPr/>
        </p:nvCxnSpPr>
        <p:spPr>
          <a:xfrm>
            <a:off x="2057400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/>
          <p:cNvCxnSpPr>
            <a:stCxn id="33" idx="2"/>
            <a:endCxn id="42" idx="0"/>
          </p:cNvCxnSpPr>
          <p:nvPr/>
        </p:nvCxnSpPr>
        <p:spPr>
          <a:xfrm>
            <a:off x="27432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/>
          <p:cNvCxnSpPr>
            <a:stCxn id="34" idx="2"/>
            <a:endCxn id="43" idx="0"/>
          </p:cNvCxnSpPr>
          <p:nvPr/>
        </p:nvCxnSpPr>
        <p:spPr>
          <a:xfrm>
            <a:off x="3429000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828800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5146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200400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7183" name="Straight Arrow Connector 7182"/>
          <p:cNvCxnSpPr>
            <a:stCxn id="41" idx="2"/>
            <a:endCxn id="52" idx="0"/>
          </p:cNvCxnSpPr>
          <p:nvPr/>
        </p:nvCxnSpPr>
        <p:spPr>
          <a:xfrm>
            <a:off x="2057400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/>
          <p:cNvCxnSpPr>
            <a:stCxn id="42" idx="2"/>
            <a:endCxn id="53" idx="0"/>
          </p:cNvCxnSpPr>
          <p:nvPr/>
        </p:nvCxnSpPr>
        <p:spPr>
          <a:xfrm>
            <a:off x="27432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/>
          <p:cNvCxnSpPr>
            <a:stCxn id="43" idx="2"/>
            <a:endCxn id="54" idx="0"/>
          </p:cNvCxnSpPr>
          <p:nvPr/>
        </p:nvCxnSpPr>
        <p:spPr>
          <a:xfrm>
            <a:off x="3429000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8" name="TextBox 7187"/>
          <p:cNvSpPr txBox="1">
            <a:spLocks noChangeArrowheads="1"/>
          </p:cNvSpPr>
          <p:nvPr/>
        </p:nvSpPr>
        <p:spPr bwMode="auto">
          <a:xfrm>
            <a:off x="552450" y="3338513"/>
            <a:ext cx="1339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Input (K, V) pairs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296863" y="3990975"/>
            <a:ext cx="1851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Intermediate (K, V) pairs</a:t>
            </a:r>
          </a:p>
        </p:txBody>
      </p:sp>
      <p:cxnSp>
        <p:nvCxnSpPr>
          <p:cNvPr id="7190" name="Straight Arrow Connector 7189"/>
          <p:cNvCxnSpPr>
            <a:stCxn id="52" idx="2"/>
            <a:endCxn id="62" idx="0"/>
          </p:cNvCxnSpPr>
          <p:nvPr/>
        </p:nvCxnSpPr>
        <p:spPr>
          <a:xfrm>
            <a:off x="2057400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/>
          <p:cNvCxnSpPr>
            <a:stCxn id="53" idx="2"/>
            <a:endCxn id="62" idx="0"/>
          </p:cNvCxnSpPr>
          <p:nvPr/>
        </p:nvCxnSpPr>
        <p:spPr>
          <a:xfrm>
            <a:off x="2743200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/>
          <p:cNvCxnSpPr>
            <a:stCxn id="54" idx="2"/>
            <a:endCxn id="62" idx="0"/>
          </p:cNvCxnSpPr>
          <p:nvPr/>
        </p:nvCxnSpPr>
        <p:spPr>
          <a:xfrm flipH="1">
            <a:off x="2743200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828800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7196" name="Straight Arrow Connector 7195"/>
          <p:cNvCxnSpPr>
            <a:stCxn id="62" idx="2"/>
            <a:endCxn id="70" idx="0"/>
          </p:cNvCxnSpPr>
          <p:nvPr/>
        </p:nvCxnSpPr>
        <p:spPr>
          <a:xfrm>
            <a:off x="2743200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828800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828800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7198" name="Straight Connector 7197"/>
          <p:cNvCxnSpPr>
            <a:stCxn id="74" idx="2"/>
          </p:cNvCxnSpPr>
          <p:nvPr/>
        </p:nvCxnSpPr>
        <p:spPr>
          <a:xfrm>
            <a:off x="2743200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6863" y="6705600"/>
            <a:ext cx="24463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96863" y="1600200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8813" y="10668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571500" y="2971800"/>
            <a:ext cx="125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RecordReaders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96863" y="1600200"/>
            <a:ext cx="655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52500" y="1600200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0" idx="2"/>
            <a:endCxn id="73" idx="0"/>
          </p:cNvCxnSpPr>
          <p:nvPr/>
        </p:nvCxnSpPr>
        <p:spPr>
          <a:xfrm>
            <a:off x="2743200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3" idx="2"/>
            <a:endCxn id="74" idx="0"/>
          </p:cNvCxnSpPr>
          <p:nvPr/>
        </p:nvCxnSpPr>
        <p:spPr>
          <a:xfrm>
            <a:off x="2743200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750888" y="5729288"/>
            <a:ext cx="1328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Final (K, V) pairs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392113" y="6248400"/>
            <a:ext cx="1436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Writeback to local </a:t>
            </a:r>
            <a:br>
              <a:rPr lang="en-US" sz="1200"/>
            </a:br>
            <a:r>
              <a:rPr lang="en-US" sz="1200"/>
              <a:t>HDFS store</a:t>
            </a:r>
          </a:p>
        </p:txBody>
      </p:sp>
      <p:sp>
        <p:nvSpPr>
          <p:cNvPr id="99" name="Can 98"/>
          <p:cNvSpPr/>
          <p:nvPr/>
        </p:nvSpPr>
        <p:spPr>
          <a:xfrm>
            <a:off x="7772400" y="1752600"/>
            <a:ext cx="762000" cy="1143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8077200" y="21113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7848600" y="2543175"/>
            <a:ext cx="381000" cy="27622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570538" y="1506538"/>
            <a:ext cx="1828800" cy="533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InputFormat</a:t>
            </a:r>
            <a:endParaRPr lang="en-US" sz="1400" dirty="0"/>
          </a:p>
        </p:txBody>
      </p:sp>
      <p:cxnSp>
        <p:nvCxnSpPr>
          <p:cNvPr id="103" name="Straight Connector 102"/>
          <p:cNvCxnSpPr>
            <a:stCxn id="99" idx="1"/>
          </p:cNvCxnSpPr>
          <p:nvPr/>
        </p:nvCxnSpPr>
        <p:spPr>
          <a:xfrm flipV="1">
            <a:off x="8153400" y="1371600"/>
            <a:ext cx="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6484938" y="1371600"/>
            <a:ext cx="1668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2" idx="0"/>
          </p:cNvCxnSpPr>
          <p:nvPr/>
        </p:nvCxnSpPr>
        <p:spPr>
          <a:xfrm>
            <a:off x="6484938" y="1371600"/>
            <a:ext cx="0" cy="134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570538" y="2230438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2563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42138" y="2233613"/>
            <a:ext cx="457200" cy="3571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Split</a:t>
            </a:r>
          </a:p>
        </p:txBody>
      </p:sp>
      <p:cxnSp>
        <p:nvCxnSpPr>
          <p:cNvPr id="109" name="Straight Arrow Connector 108"/>
          <p:cNvCxnSpPr>
            <a:endCxn id="106" idx="0"/>
          </p:cNvCxnSpPr>
          <p:nvPr/>
        </p:nvCxnSpPr>
        <p:spPr>
          <a:xfrm>
            <a:off x="5799138" y="2039938"/>
            <a:ext cx="0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  <a:endCxn id="107" idx="0"/>
          </p:cNvCxnSpPr>
          <p:nvPr/>
        </p:nvCxnSpPr>
        <p:spPr>
          <a:xfrm>
            <a:off x="64849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108" idx="0"/>
          </p:cNvCxnSpPr>
          <p:nvPr/>
        </p:nvCxnSpPr>
        <p:spPr>
          <a:xfrm>
            <a:off x="7170738" y="2039938"/>
            <a:ext cx="0" cy="1936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570538" y="2916238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2563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942138" y="2919413"/>
            <a:ext cx="457200" cy="35718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RR</a:t>
            </a:r>
          </a:p>
        </p:txBody>
      </p:sp>
      <p:cxnSp>
        <p:nvCxnSpPr>
          <p:cNvPr id="115" name="Straight Arrow Connector 114"/>
          <p:cNvCxnSpPr>
            <a:stCxn id="106" idx="2"/>
            <a:endCxn id="112" idx="0"/>
          </p:cNvCxnSpPr>
          <p:nvPr/>
        </p:nvCxnSpPr>
        <p:spPr>
          <a:xfrm>
            <a:off x="5799138" y="25876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7" idx="2"/>
            <a:endCxn id="113" idx="0"/>
          </p:cNvCxnSpPr>
          <p:nvPr/>
        </p:nvCxnSpPr>
        <p:spPr>
          <a:xfrm>
            <a:off x="64849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8" idx="2"/>
            <a:endCxn id="114" idx="0"/>
          </p:cNvCxnSpPr>
          <p:nvPr/>
        </p:nvCxnSpPr>
        <p:spPr>
          <a:xfrm>
            <a:off x="7170738" y="25908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570538" y="3602038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2563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942138" y="3605213"/>
            <a:ext cx="457200" cy="3571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Map</a:t>
            </a:r>
          </a:p>
        </p:txBody>
      </p:sp>
      <p:cxnSp>
        <p:nvCxnSpPr>
          <p:cNvPr id="121" name="Straight Arrow Connector 120"/>
          <p:cNvCxnSpPr>
            <a:stCxn id="112" idx="2"/>
            <a:endCxn id="118" idx="0"/>
          </p:cNvCxnSpPr>
          <p:nvPr/>
        </p:nvCxnSpPr>
        <p:spPr>
          <a:xfrm>
            <a:off x="5799138" y="3273425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3" idx="2"/>
            <a:endCxn id="119" idx="0"/>
          </p:cNvCxnSpPr>
          <p:nvPr/>
        </p:nvCxnSpPr>
        <p:spPr>
          <a:xfrm>
            <a:off x="64849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2"/>
            <a:endCxn id="120" idx="0"/>
          </p:cNvCxnSpPr>
          <p:nvPr/>
        </p:nvCxnSpPr>
        <p:spPr>
          <a:xfrm>
            <a:off x="7170738" y="3276600"/>
            <a:ext cx="0" cy="3286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7483475" y="3348038"/>
            <a:ext cx="13398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Input (K, V) pairs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27738" y="4214813"/>
            <a:ext cx="914400" cy="357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Partitioner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7113588" y="3990975"/>
            <a:ext cx="1849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Intermediate (K, V) pairs</a:t>
            </a:r>
          </a:p>
        </p:txBody>
      </p:sp>
      <p:cxnSp>
        <p:nvCxnSpPr>
          <p:cNvPr id="127" name="Straight Arrow Connector 126"/>
          <p:cNvCxnSpPr>
            <a:stCxn id="118" idx="2"/>
            <a:endCxn id="125" idx="0"/>
          </p:cNvCxnSpPr>
          <p:nvPr/>
        </p:nvCxnSpPr>
        <p:spPr>
          <a:xfrm>
            <a:off x="5799138" y="3959225"/>
            <a:ext cx="685800" cy="255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9" idx="2"/>
            <a:endCxn id="125" idx="0"/>
          </p:cNvCxnSpPr>
          <p:nvPr/>
        </p:nvCxnSpPr>
        <p:spPr>
          <a:xfrm>
            <a:off x="6484938" y="39624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0" idx="2"/>
            <a:endCxn id="125" idx="0"/>
          </p:cNvCxnSpPr>
          <p:nvPr/>
        </p:nvCxnSpPr>
        <p:spPr>
          <a:xfrm flipH="1">
            <a:off x="6484938" y="3962400"/>
            <a:ext cx="68580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570538" y="4824413"/>
            <a:ext cx="1828800" cy="357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Sort</a:t>
            </a:r>
          </a:p>
        </p:txBody>
      </p:sp>
      <p:cxnSp>
        <p:nvCxnSpPr>
          <p:cNvPr id="131" name="Straight Arrow Connector 130"/>
          <p:cNvCxnSpPr>
            <a:stCxn id="125" idx="2"/>
            <a:endCxn id="130" idx="0"/>
          </p:cNvCxnSpPr>
          <p:nvPr/>
        </p:nvCxnSpPr>
        <p:spPr>
          <a:xfrm>
            <a:off x="6484938" y="4572000"/>
            <a:ext cx="0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570538" y="5357813"/>
            <a:ext cx="1828800" cy="3571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200" dirty="0"/>
              <a:t>Reduce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570538" y="6019800"/>
            <a:ext cx="1828800" cy="533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err="1"/>
              <a:t>OutputFormat</a:t>
            </a:r>
            <a:endParaRPr lang="en-US" sz="1400" dirty="0"/>
          </a:p>
        </p:txBody>
      </p:sp>
      <p:cxnSp>
        <p:nvCxnSpPr>
          <p:cNvPr id="134" name="Straight Connector 133"/>
          <p:cNvCxnSpPr>
            <a:stCxn id="133" idx="2"/>
          </p:cNvCxnSpPr>
          <p:nvPr/>
        </p:nvCxnSpPr>
        <p:spPr>
          <a:xfrm>
            <a:off x="6484938" y="65532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915400" y="1576388"/>
            <a:ext cx="0" cy="5105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>
            <a:spLocks noChangeArrowheads="1"/>
          </p:cNvSpPr>
          <p:nvPr/>
        </p:nvSpPr>
        <p:spPr bwMode="auto">
          <a:xfrm>
            <a:off x="5553075" y="1066800"/>
            <a:ext cx="2565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Files loaded from local HDFS store</a:t>
            </a:r>
          </a:p>
        </p:txBody>
      </p:sp>
      <p:sp>
        <p:nvSpPr>
          <p:cNvPr id="138" name="TextBox 137"/>
          <p:cNvSpPr txBox="1">
            <a:spLocks noChangeArrowheads="1"/>
          </p:cNvSpPr>
          <p:nvPr/>
        </p:nvSpPr>
        <p:spPr bwMode="auto">
          <a:xfrm>
            <a:off x="7448550" y="2971800"/>
            <a:ext cx="1257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RecordReaders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8267700" y="1584325"/>
            <a:ext cx="654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8267700" y="1584325"/>
            <a:ext cx="0" cy="1730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0" idx="2"/>
            <a:endCxn id="132" idx="0"/>
          </p:cNvCxnSpPr>
          <p:nvPr/>
        </p:nvCxnSpPr>
        <p:spPr>
          <a:xfrm>
            <a:off x="6484938" y="5181600"/>
            <a:ext cx="0" cy="1762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2" idx="2"/>
            <a:endCxn id="133" idx="0"/>
          </p:cNvCxnSpPr>
          <p:nvPr/>
        </p:nvCxnSpPr>
        <p:spPr>
          <a:xfrm>
            <a:off x="6484938" y="571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>
            <a:spLocks noChangeArrowheads="1"/>
          </p:cNvSpPr>
          <p:nvPr/>
        </p:nvSpPr>
        <p:spPr bwMode="auto">
          <a:xfrm>
            <a:off x="7343775" y="5729288"/>
            <a:ext cx="1328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Final (K, V) pairs</a:t>
            </a:r>
          </a:p>
        </p:txBody>
      </p:sp>
      <p:sp>
        <p:nvSpPr>
          <p:cNvPr id="144" name="TextBox 143"/>
          <p:cNvSpPr txBox="1">
            <a:spLocks noChangeArrowheads="1"/>
          </p:cNvSpPr>
          <p:nvPr/>
        </p:nvSpPr>
        <p:spPr bwMode="auto">
          <a:xfrm>
            <a:off x="7543800" y="6259513"/>
            <a:ext cx="1436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/>
              <a:t>Writeback to local </a:t>
            </a:r>
            <a:br>
              <a:rPr lang="en-US" sz="1200"/>
            </a:br>
            <a:r>
              <a:rPr lang="en-US" sz="1200"/>
              <a:t>HDFS store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6200" y="990600"/>
            <a:ext cx="3962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105400" y="990600"/>
            <a:ext cx="3962400" cy="5791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6484938" y="6705600"/>
            <a:ext cx="2430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1571625" y="68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>
                <a:solidFill>
                  <a:srgbClr val="0070C0"/>
                </a:solidFill>
              </a:rPr>
              <a:t>Node 1</a:t>
            </a: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6686550" y="685800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i="1">
                <a:solidFill>
                  <a:srgbClr val="0070C0"/>
                </a:solidFill>
              </a:rPr>
              <a:t>Node 2</a:t>
            </a:r>
          </a:p>
        </p:txBody>
      </p:sp>
      <p:cxnSp>
        <p:nvCxnSpPr>
          <p:cNvPr id="75" name="Straight Arrow Connector 74"/>
          <p:cNvCxnSpPr>
            <a:stCxn id="125" idx="2"/>
            <a:endCxn id="70" idx="0"/>
          </p:cNvCxnSpPr>
          <p:nvPr/>
        </p:nvCxnSpPr>
        <p:spPr>
          <a:xfrm flipH="1"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2" idx="2"/>
            <a:endCxn id="130" idx="0"/>
          </p:cNvCxnSpPr>
          <p:nvPr/>
        </p:nvCxnSpPr>
        <p:spPr>
          <a:xfrm>
            <a:off x="2743200" y="4572000"/>
            <a:ext cx="3741738" cy="2524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4000500" y="4076700"/>
            <a:ext cx="1181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i="1"/>
              <a:t>Shuffling </a:t>
            </a:r>
          </a:p>
          <a:p>
            <a:pPr algn="ctr" eaLnBrk="1" hangingPunct="1"/>
            <a:r>
              <a:rPr lang="en-US" sz="1200" b="1" i="1"/>
              <a:t>Process</a:t>
            </a:r>
          </a:p>
          <a:p>
            <a:pPr algn="ctr" eaLnBrk="1" hangingPunct="1"/>
            <a:endParaRPr lang="en-US" sz="1200"/>
          </a:p>
          <a:p>
            <a:pPr algn="ctr" eaLnBrk="1" hangingPunct="1"/>
            <a:endParaRPr lang="en-US" sz="1200"/>
          </a:p>
          <a:p>
            <a:pPr algn="ctr" eaLnBrk="1" hangingPunct="1"/>
            <a:r>
              <a:rPr lang="en-US" sz="1200"/>
              <a:t>Intermediate </a:t>
            </a:r>
          </a:p>
          <a:p>
            <a:pPr algn="ctr" eaLnBrk="1" hangingPunct="1"/>
            <a:r>
              <a:rPr lang="en-US" sz="1200"/>
              <a:t>(K,V) pairs </a:t>
            </a:r>
          </a:p>
          <a:p>
            <a:pPr algn="ctr" eaLnBrk="1" hangingPunct="1"/>
            <a:r>
              <a:rPr lang="en-US" sz="1200"/>
              <a:t>exchanged by </a:t>
            </a:r>
          </a:p>
          <a:p>
            <a:pPr algn="ctr" eaLnBrk="1" hangingPunct="1"/>
            <a:r>
              <a:rPr lang="en-US" sz="1200"/>
              <a:t>all nodes</a:t>
            </a:r>
          </a:p>
        </p:txBody>
      </p:sp>
    </p:spTree>
    <p:extLst>
      <p:ext uri="{BB962C8B-B14F-4D97-AF65-F5344CB8AC3E}">
        <p14:creationId xmlns:p14="http://schemas.microsoft.com/office/powerpoint/2010/main" val="213338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0" grpId="0" animBg="1"/>
      <p:bldP spid="6" grpId="0" animBg="1"/>
      <p:bldP spid="13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52" grpId="0" animBg="1"/>
      <p:bldP spid="53" grpId="0" animBg="1"/>
      <p:bldP spid="54" grpId="0" animBg="1"/>
      <p:bldP spid="7188" grpId="0"/>
      <p:bldP spid="62" grpId="0" animBg="1"/>
      <p:bldP spid="63" grpId="0"/>
      <p:bldP spid="70" grpId="0" animBg="1"/>
      <p:bldP spid="73" grpId="0" animBg="1"/>
      <p:bldP spid="74" grpId="0" animBg="1"/>
      <p:bldP spid="85" grpId="0"/>
      <p:bldP spid="8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6" grpId="0" animBg="1"/>
      <p:bldP spid="107" grpId="0" animBg="1"/>
      <p:bldP spid="108" grpId="0" animBg="1"/>
      <p:bldP spid="112" grpId="0" animBg="1"/>
      <p:bldP spid="113" grpId="0" animBg="1"/>
      <p:bldP spid="114" grpId="0" animBg="1"/>
      <p:bldP spid="118" grpId="0" animBg="1"/>
      <p:bldP spid="119" grpId="0" animBg="1"/>
      <p:bldP spid="120" grpId="0" animBg="1"/>
      <p:bldP spid="124" grpId="0"/>
      <p:bldP spid="125" grpId="0" animBg="1"/>
      <p:bldP spid="126" grpId="0"/>
      <p:bldP spid="130" grpId="0" animBg="1"/>
      <p:bldP spid="132" grpId="0" animBg="1"/>
      <p:bldP spid="133" grpId="0" animBg="1"/>
      <p:bldP spid="137" grpId="0"/>
      <p:bldP spid="138" grpId="0"/>
      <p:bldP spid="143" grpId="0"/>
      <p:bldP spid="144" grpId="0"/>
      <p:bldP spid="61" grpId="0" animBg="1"/>
      <p:bldP spid="150" grpId="0" animBg="1"/>
      <p:bldP spid="158" grpId="0"/>
      <p:bldP spid="159" grpId="0"/>
      <p:bldP spid="16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191</Words>
  <Application>Microsoft Office PowerPoint</Application>
  <PresentationFormat>On-screen Show (4:3)</PresentationFormat>
  <Paragraphs>135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BIGDATA</vt:lpstr>
      <vt:lpstr>Orgs using big data</vt:lpstr>
      <vt:lpstr>PowerPoint Presentation</vt:lpstr>
      <vt:lpstr>PowerPoint Presentation</vt:lpstr>
      <vt:lpstr>PowerPoint Presentation</vt:lpstr>
      <vt:lpstr>MapReduce co-located with HDFS</vt:lpstr>
      <vt:lpstr>Hadoop MapReduce: A Closer Look</vt:lpstr>
    </vt:vector>
  </TitlesOfParts>
  <Company>HCL Infosystems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tiru</dc:creator>
  <cp:lastModifiedBy>tiru</cp:lastModifiedBy>
  <cp:revision>6</cp:revision>
  <dcterms:created xsi:type="dcterms:W3CDTF">2013-05-01T13:52:37Z</dcterms:created>
  <dcterms:modified xsi:type="dcterms:W3CDTF">2013-09-14T12:48:47Z</dcterms:modified>
</cp:coreProperties>
</file>