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7" r:id="rId2"/>
    <p:sldId id="270" r:id="rId3"/>
    <p:sldId id="271" r:id="rId4"/>
    <p:sldId id="272" r:id="rId5"/>
    <p:sldId id="273" r:id="rId6"/>
    <p:sldId id="281" r:id="rId7"/>
    <p:sldId id="276" r:id="rId8"/>
    <p:sldId id="277" r:id="rId9"/>
    <p:sldId id="278"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6558A-7476-47DC-8CC1-0AFB0C077D08}"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16DF8C77-876E-437F-B98A-B5CAF7DAEBD1}">
      <dgm:prSet/>
      <dgm:spPr/>
      <dgm:t>
        <a:bodyPr/>
        <a:lstStyle/>
        <a:p>
          <a:pPr rtl="0"/>
          <a:r>
            <a:rPr lang="en-US" dirty="0" smtClean="0"/>
            <a:t>Exponential data growth (Yahoo, Google etc.)</a:t>
          </a:r>
          <a:endParaRPr lang="en-US" dirty="0"/>
        </a:p>
      </dgm:t>
    </dgm:pt>
    <dgm:pt modelId="{0901438C-7968-429A-B12D-90C593917F6A}" type="parTrans" cxnId="{89D27D67-8003-483C-9E5A-DFB4813D1816}">
      <dgm:prSet/>
      <dgm:spPr/>
      <dgm:t>
        <a:bodyPr/>
        <a:lstStyle/>
        <a:p>
          <a:endParaRPr lang="en-US"/>
        </a:p>
      </dgm:t>
    </dgm:pt>
    <dgm:pt modelId="{18513021-20CD-4FC0-9297-27C8B2898A95}" type="sibTrans" cxnId="{89D27D67-8003-483C-9E5A-DFB4813D1816}">
      <dgm:prSet/>
      <dgm:spPr/>
      <dgm:t>
        <a:bodyPr/>
        <a:lstStyle/>
        <a:p>
          <a:endParaRPr lang="en-US"/>
        </a:p>
      </dgm:t>
    </dgm:pt>
    <dgm:pt modelId="{40CCC4B7-2EA0-4CFA-A4CB-57F2545F7484}">
      <dgm:prSet custT="1"/>
      <dgm:spPr/>
      <dgm:t>
        <a:bodyPr/>
        <a:lstStyle/>
        <a:p>
          <a:pPr algn="l" rtl="0"/>
          <a:r>
            <a:rPr lang="en-US" sz="900" dirty="0" smtClean="0"/>
            <a:t>RDBMS systems unable to handle this growth</a:t>
          </a:r>
          <a:endParaRPr lang="en-US" sz="900" dirty="0"/>
        </a:p>
      </dgm:t>
    </dgm:pt>
    <dgm:pt modelId="{D064839A-3289-4F3C-9459-FA0C6B67D695}" type="parTrans" cxnId="{9F7FD086-29C8-47F8-BA73-8B4E69707933}">
      <dgm:prSet/>
      <dgm:spPr/>
      <dgm:t>
        <a:bodyPr/>
        <a:lstStyle/>
        <a:p>
          <a:endParaRPr lang="en-US"/>
        </a:p>
      </dgm:t>
    </dgm:pt>
    <dgm:pt modelId="{08566D79-00BF-4854-B9E9-2177ECC52D2A}" type="sibTrans" cxnId="{9F7FD086-29C8-47F8-BA73-8B4E69707933}">
      <dgm:prSet/>
      <dgm:spPr/>
      <dgm:t>
        <a:bodyPr/>
        <a:lstStyle/>
        <a:p>
          <a:endParaRPr lang="en-US"/>
        </a:p>
      </dgm:t>
    </dgm:pt>
    <dgm:pt modelId="{1054F5E8-B2BE-4B48-8C01-4D4A14810C6E}">
      <dgm:prSet custT="1"/>
      <dgm:spPr/>
      <dgm:t>
        <a:bodyPr/>
        <a:lstStyle/>
        <a:p>
          <a:pPr algn="l" rtl="0"/>
          <a:r>
            <a:rPr lang="en-US" sz="900" dirty="0" smtClean="0"/>
            <a:t>Solution - Map-Reduce, Big-Table, GFS</a:t>
          </a:r>
          <a:endParaRPr lang="en-US" sz="900" dirty="0"/>
        </a:p>
      </dgm:t>
    </dgm:pt>
    <dgm:pt modelId="{FF160F91-F1F1-4DC8-AFD1-7D323F540C25}" type="parTrans" cxnId="{40199C6A-1630-4E96-92F1-B95E8458D847}">
      <dgm:prSet/>
      <dgm:spPr/>
      <dgm:t>
        <a:bodyPr/>
        <a:lstStyle/>
        <a:p>
          <a:endParaRPr lang="en-US"/>
        </a:p>
      </dgm:t>
    </dgm:pt>
    <dgm:pt modelId="{0283493A-7F64-4196-8078-B025821E66B9}" type="sibTrans" cxnId="{40199C6A-1630-4E96-92F1-B95E8458D847}">
      <dgm:prSet/>
      <dgm:spPr/>
      <dgm:t>
        <a:bodyPr/>
        <a:lstStyle/>
        <a:p>
          <a:endParaRPr lang="en-US"/>
        </a:p>
      </dgm:t>
    </dgm:pt>
    <dgm:pt modelId="{CFAD6653-E675-4280-9A02-E0387FA96856}">
      <dgm:prSet/>
      <dgm:spPr/>
      <dgm:t>
        <a:bodyPr/>
        <a:lstStyle/>
        <a:p>
          <a:pPr algn="l" rtl="0"/>
          <a:r>
            <a:rPr lang="en-US" dirty="0" smtClean="0"/>
            <a:t>BIG Data Management Problem –  Industries have started realizing  </a:t>
          </a:r>
          <a:endParaRPr lang="en-US" dirty="0"/>
        </a:p>
      </dgm:t>
    </dgm:pt>
    <dgm:pt modelId="{27814F15-7ADB-478F-926A-EA610F74FEB2}" type="parTrans" cxnId="{D02E135E-AAD8-4804-ACDB-E58F8C94ED36}">
      <dgm:prSet/>
      <dgm:spPr/>
      <dgm:t>
        <a:bodyPr/>
        <a:lstStyle/>
        <a:p>
          <a:endParaRPr lang="en-US"/>
        </a:p>
      </dgm:t>
    </dgm:pt>
    <dgm:pt modelId="{47795F80-A2A6-4EE8-AD12-C3A9E3950808}" type="sibTrans" cxnId="{D02E135E-AAD8-4804-ACDB-E58F8C94ED36}">
      <dgm:prSet/>
      <dgm:spPr/>
      <dgm:t>
        <a:bodyPr/>
        <a:lstStyle/>
        <a:p>
          <a:endParaRPr lang="en-US"/>
        </a:p>
      </dgm:t>
    </dgm:pt>
    <dgm:pt modelId="{CD6FC88E-7D32-4196-870E-29B935777ED6}" type="pres">
      <dgm:prSet presAssocID="{81E6558A-7476-47DC-8CC1-0AFB0C077D08}" presName="arrowDiagram" presStyleCnt="0">
        <dgm:presLayoutVars>
          <dgm:chMax val="5"/>
          <dgm:dir/>
          <dgm:resizeHandles val="exact"/>
        </dgm:presLayoutVars>
      </dgm:prSet>
      <dgm:spPr/>
      <dgm:t>
        <a:bodyPr/>
        <a:lstStyle/>
        <a:p>
          <a:endParaRPr lang="en-US"/>
        </a:p>
      </dgm:t>
    </dgm:pt>
    <dgm:pt modelId="{C46D02A8-F7C6-4CE7-A1F2-AF554FBD09B3}" type="pres">
      <dgm:prSet presAssocID="{81E6558A-7476-47DC-8CC1-0AFB0C077D08}" presName="arrow" presStyleLbl="bgShp" presStyleIdx="0" presStyleCnt="1" custLinFactNeighborX="5674" custLinFactNeighborY="-3827">
        <dgm:style>
          <a:lnRef idx="0">
            <a:schemeClr val="accent5"/>
          </a:lnRef>
          <a:fillRef idx="3">
            <a:schemeClr val="accent5"/>
          </a:fillRef>
          <a:effectRef idx="3">
            <a:schemeClr val="accent5"/>
          </a:effectRef>
          <a:fontRef idx="minor">
            <a:schemeClr val="lt1"/>
          </a:fontRef>
        </dgm:style>
      </dgm:prSet>
      <dgm:spPr/>
      <dgm:t>
        <a:bodyPr/>
        <a:lstStyle/>
        <a:p>
          <a:endParaRPr lang="en-US"/>
        </a:p>
      </dgm:t>
    </dgm:pt>
    <dgm:pt modelId="{0B497FEF-9A36-435D-ACB6-3FD285020753}" type="pres">
      <dgm:prSet presAssocID="{81E6558A-7476-47DC-8CC1-0AFB0C077D08}" presName="arrowDiagram4" presStyleCnt="0"/>
      <dgm:spPr/>
    </dgm:pt>
    <dgm:pt modelId="{8143B38E-8955-4D71-97DA-11E112E355A0}" type="pres">
      <dgm:prSet presAssocID="{16DF8C77-876E-437F-B98A-B5CAF7DAEBD1}" presName="bullet4a" presStyleLbl="node1" presStyleIdx="0" presStyleCnt="4"/>
      <dgm:spPr>
        <a:solidFill>
          <a:srgbClr val="0284D4"/>
        </a:solidFill>
      </dgm:spPr>
    </dgm:pt>
    <dgm:pt modelId="{768E1076-B7D9-4C14-B306-8F5E3EAE3948}" type="pres">
      <dgm:prSet presAssocID="{16DF8C77-876E-437F-B98A-B5CAF7DAEBD1}" presName="textBox4a" presStyleLbl="revTx" presStyleIdx="0" presStyleCnt="4" custScaleX="202809" custScaleY="53159" custLinFactNeighborX="75329" custLinFactNeighborY="-24909">
        <dgm:presLayoutVars>
          <dgm:bulletEnabled val="1"/>
        </dgm:presLayoutVars>
      </dgm:prSet>
      <dgm:spPr/>
      <dgm:t>
        <a:bodyPr/>
        <a:lstStyle/>
        <a:p>
          <a:endParaRPr lang="en-US"/>
        </a:p>
      </dgm:t>
    </dgm:pt>
    <dgm:pt modelId="{8522DF72-3C19-48D4-87CB-553C97F41555}" type="pres">
      <dgm:prSet presAssocID="{40CCC4B7-2EA0-4CFA-A4CB-57F2545F7484}" presName="bullet4b" presStyleLbl="node1" presStyleIdx="1" presStyleCnt="4"/>
      <dgm:spPr>
        <a:solidFill>
          <a:srgbClr val="0284D4"/>
        </a:solidFill>
      </dgm:spPr>
    </dgm:pt>
    <dgm:pt modelId="{09ABCDD9-0443-4E01-80C5-C67C2A76067D}" type="pres">
      <dgm:prSet presAssocID="{40CCC4B7-2EA0-4CFA-A4CB-57F2545F7484}" presName="textBox4b" presStyleLbl="revTx" presStyleIdx="1" presStyleCnt="4" custScaleX="173101" custScaleY="26814" custLinFactNeighborX="45111" custLinFactNeighborY="-28849">
        <dgm:presLayoutVars>
          <dgm:bulletEnabled val="1"/>
        </dgm:presLayoutVars>
      </dgm:prSet>
      <dgm:spPr/>
      <dgm:t>
        <a:bodyPr/>
        <a:lstStyle/>
        <a:p>
          <a:endParaRPr lang="en-US"/>
        </a:p>
      </dgm:t>
    </dgm:pt>
    <dgm:pt modelId="{79E9BB65-6E21-4072-8BFF-D61AFF574A79}" type="pres">
      <dgm:prSet presAssocID="{1054F5E8-B2BE-4B48-8C01-4D4A14810C6E}" presName="bullet4c" presStyleLbl="node1" presStyleIdx="2" presStyleCnt="4"/>
      <dgm:spPr>
        <a:solidFill>
          <a:srgbClr val="0284D4"/>
        </a:solidFill>
      </dgm:spPr>
    </dgm:pt>
    <dgm:pt modelId="{E31D8B3E-83B4-417E-8F71-4CB9B8A055E2}" type="pres">
      <dgm:prSet presAssocID="{1054F5E8-B2BE-4B48-8C01-4D4A14810C6E}" presName="textBox4c" presStyleLbl="revTx" presStyleIdx="2" presStyleCnt="4" custScaleX="176071" custScaleY="17258" custLinFactNeighborX="44233" custLinFactNeighborY="-32143">
        <dgm:presLayoutVars>
          <dgm:bulletEnabled val="1"/>
        </dgm:presLayoutVars>
      </dgm:prSet>
      <dgm:spPr/>
      <dgm:t>
        <a:bodyPr/>
        <a:lstStyle/>
        <a:p>
          <a:endParaRPr lang="en-US"/>
        </a:p>
      </dgm:t>
    </dgm:pt>
    <dgm:pt modelId="{684D2AC2-2A16-46C8-824B-B90D4B2CD270}" type="pres">
      <dgm:prSet presAssocID="{CFAD6653-E675-4280-9A02-E0387FA96856}" presName="bullet4d" presStyleLbl="node1" presStyleIdx="3" presStyleCnt="4"/>
      <dgm:spPr>
        <a:solidFill>
          <a:srgbClr val="0284D4"/>
        </a:solidFill>
      </dgm:spPr>
    </dgm:pt>
    <dgm:pt modelId="{9D2FA6D8-ABDA-49EC-A822-224B47783BC7}" type="pres">
      <dgm:prSet presAssocID="{CFAD6653-E675-4280-9A02-E0387FA96856}" presName="textBox4d" presStyleLbl="revTx" presStyleIdx="3" presStyleCnt="4" custScaleX="248620" custScaleY="17380" custLinFactX="-84624" custLinFactNeighborX="-100000" custLinFactNeighborY="-77857">
        <dgm:presLayoutVars>
          <dgm:bulletEnabled val="1"/>
        </dgm:presLayoutVars>
      </dgm:prSet>
      <dgm:spPr/>
      <dgm:t>
        <a:bodyPr/>
        <a:lstStyle/>
        <a:p>
          <a:endParaRPr lang="en-US"/>
        </a:p>
      </dgm:t>
    </dgm:pt>
  </dgm:ptLst>
  <dgm:cxnLst>
    <dgm:cxn modelId="{D02E135E-AAD8-4804-ACDB-E58F8C94ED36}" srcId="{81E6558A-7476-47DC-8CC1-0AFB0C077D08}" destId="{CFAD6653-E675-4280-9A02-E0387FA96856}" srcOrd="3" destOrd="0" parTransId="{27814F15-7ADB-478F-926A-EA610F74FEB2}" sibTransId="{47795F80-A2A6-4EE8-AD12-C3A9E3950808}"/>
    <dgm:cxn modelId="{D554DF42-33C2-435F-84EB-88EC628DE871}" type="presOf" srcId="{40CCC4B7-2EA0-4CFA-A4CB-57F2545F7484}" destId="{09ABCDD9-0443-4E01-80C5-C67C2A76067D}" srcOrd="0" destOrd="0" presId="urn:microsoft.com/office/officeart/2005/8/layout/arrow2"/>
    <dgm:cxn modelId="{35F70739-71E3-41E0-814C-A292AACD3C45}" type="presOf" srcId="{1054F5E8-B2BE-4B48-8C01-4D4A14810C6E}" destId="{E31D8B3E-83B4-417E-8F71-4CB9B8A055E2}" srcOrd="0" destOrd="0" presId="urn:microsoft.com/office/officeart/2005/8/layout/arrow2"/>
    <dgm:cxn modelId="{FFBBE85E-6CD7-4B55-85F9-922E0149E6E5}" type="presOf" srcId="{CFAD6653-E675-4280-9A02-E0387FA96856}" destId="{9D2FA6D8-ABDA-49EC-A822-224B47783BC7}" srcOrd="0" destOrd="0" presId="urn:microsoft.com/office/officeart/2005/8/layout/arrow2"/>
    <dgm:cxn modelId="{40199C6A-1630-4E96-92F1-B95E8458D847}" srcId="{81E6558A-7476-47DC-8CC1-0AFB0C077D08}" destId="{1054F5E8-B2BE-4B48-8C01-4D4A14810C6E}" srcOrd="2" destOrd="0" parTransId="{FF160F91-F1F1-4DC8-AFD1-7D323F540C25}" sibTransId="{0283493A-7F64-4196-8078-B025821E66B9}"/>
    <dgm:cxn modelId="{89D27D67-8003-483C-9E5A-DFB4813D1816}" srcId="{81E6558A-7476-47DC-8CC1-0AFB0C077D08}" destId="{16DF8C77-876E-437F-B98A-B5CAF7DAEBD1}" srcOrd="0" destOrd="0" parTransId="{0901438C-7968-429A-B12D-90C593917F6A}" sibTransId="{18513021-20CD-4FC0-9297-27C8B2898A95}"/>
    <dgm:cxn modelId="{3CDA5D2A-4365-49E2-B4C8-61BD89A6C64F}" type="presOf" srcId="{81E6558A-7476-47DC-8CC1-0AFB0C077D08}" destId="{CD6FC88E-7D32-4196-870E-29B935777ED6}" srcOrd="0" destOrd="0" presId="urn:microsoft.com/office/officeart/2005/8/layout/arrow2"/>
    <dgm:cxn modelId="{4D11C760-2BF4-415A-B1D6-FA4FB968D4F2}" type="presOf" srcId="{16DF8C77-876E-437F-B98A-B5CAF7DAEBD1}" destId="{768E1076-B7D9-4C14-B306-8F5E3EAE3948}" srcOrd="0" destOrd="0" presId="urn:microsoft.com/office/officeart/2005/8/layout/arrow2"/>
    <dgm:cxn modelId="{9F7FD086-29C8-47F8-BA73-8B4E69707933}" srcId="{81E6558A-7476-47DC-8CC1-0AFB0C077D08}" destId="{40CCC4B7-2EA0-4CFA-A4CB-57F2545F7484}" srcOrd="1" destOrd="0" parTransId="{D064839A-3289-4F3C-9459-FA0C6B67D695}" sibTransId="{08566D79-00BF-4854-B9E9-2177ECC52D2A}"/>
    <dgm:cxn modelId="{1DBDE845-F196-432D-9DF4-BB5F27AE1B62}" type="presParOf" srcId="{CD6FC88E-7D32-4196-870E-29B935777ED6}" destId="{C46D02A8-F7C6-4CE7-A1F2-AF554FBD09B3}" srcOrd="0" destOrd="0" presId="urn:microsoft.com/office/officeart/2005/8/layout/arrow2"/>
    <dgm:cxn modelId="{0159CE4F-4F38-4643-9EBC-594783B7570B}" type="presParOf" srcId="{CD6FC88E-7D32-4196-870E-29B935777ED6}" destId="{0B497FEF-9A36-435D-ACB6-3FD285020753}" srcOrd="1" destOrd="0" presId="urn:microsoft.com/office/officeart/2005/8/layout/arrow2"/>
    <dgm:cxn modelId="{208C924E-42BD-4D32-BD75-693F0E7FE270}" type="presParOf" srcId="{0B497FEF-9A36-435D-ACB6-3FD285020753}" destId="{8143B38E-8955-4D71-97DA-11E112E355A0}" srcOrd="0" destOrd="0" presId="urn:microsoft.com/office/officeart/2005/8/layout/arrow2"/>
    <dgm:cxn modelId="{0927AA52-B88C-4E9B-B0A0-29973DDE72F1}" type="presParOf" srcId="{0B497FEF-9A36-435D-ACB6-3FD285020753}" destId="{768E1076-B7D9-4C14-B306-8F5E3EAE3948}" srcOrd="1" destOrd="0" presId="urn:microsoft.com/office/officeart/2005/8/layout/arrow2"/>
    <dgm:cxn modelId="{7BBD5973-5732-4ABB-B142-61E38C1F6F32}" type="presParOf" srcId="{0B497FEF-9A36-435D-ACB6-3FD285020753}" destId="{8522DF72-3C19-48D4-87CB-553C97F41555}" srcOrd="2" destOrd="0" presId="urn:microsoft.com/office/officeart/2005/8/layout/arrow2"/>
    <dgm:cxn modelId="{38D72BD1-3DB1-4620-9E0B-9471790F34CF}" type="presParOf" srcId="{0B497FEF-9A36-435D-ACB6-3FD285020753}" destId="{09ABCDD9-0443-4E01-80C5-C67C2A76067D}" srcOrd="3" destOrd="0" presId="urn:microsoft.com/office/officeart/2005/8/layout/arrow2"/>
    <dgm:cxn modelId="{D764F1C6-D34F-4F16-982C-E7064A4478F2}" type="presParOf" srcId="{0B497FEF-9A36-435D-ACB6-3FD285020753}" destId="{79E9BB65-6E21-4072-8BFF-D61AFF574A79}" srcOrd="4" destOrd="0" presId="urn:microsoft.com/office/officeart/2005/8/layout/arrow2"/>
    <dgm:cxn modelId="{8FF288B3-1161-4CBC-B0A4-59F2E2810D7A}" type="presParOf" srcId="{0B497FEF-9A36-435D-ACB6-3FD285020753}" destId="{E31D8B3E-83B4-417E-8F71-4CB9B8A055E2}" srcOrd="5" destOrd="0" presId="urn:microsoft.com/office/officeart/2005/8/layout/arrow2"/>
    <dgm:cxn modelId="{D1191E71-47E1-4A5D-869E-8D8027C0F545}" type="presParOf" srcId="{0B497FEF-9A36-435D-ACB6-3FD285020753}" destId="{684D2AC2-2A16-46C8-824B-B90D4B2CD270}" srcOrd="6" destOrd="0" presId="urn:microsoft.com/office/officeart/2005/8/layout/arrow2"/>
    <dgm:cxn modelId="{3BAD4C53-8F02-4235-ABD1-55F4C1C6196F}" type="presParOf" srcId="{0B497FEF-9A36-435D-ACB6-3FD285020753}" destId="{9D2FA6D8-ABDA-49EC-A822-224B47783BC7}"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D02A8-F7C6-4CE7-A1F2-AF554FBD09B3}">
      <dsp:nvSpPr>
        <dsp:cNvPr id="0" name=""/>
        <dsp:cNvSpPr/>
      </dsp:nvSpPr>
      <dsp:spPr>
        <a:xfrm>
          <a:off x="0" y="255414"/>
          <a:ext cx="3657600" cy="2285999"/>
        </a:xfrm>
        <a:prstGeom prst="swooshArrow">
          <a:avLst>
            <a:gd name="adj1" fmla="val 25000"/>
            <a:gd name="adj2" fmla="val 25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satMod val="300000"/>
            </a:schemeClr>
          </a:contourClr>
        </a:sp3d>
      </dsp:spPr>
      <dsp:style>
        <a:lnRef idx="0">
          <a:schemeClr val="accent5"/>
        </a:lnRef>
        <a:fillRef idx="3">
          <a:schemeClr val="accent5"/>
        </a:fillRef>
        <a:effectRef idx="3">
          <a:schemeClr val="accent5"/>
        </a:effectRef>
        <a:fontRef idx="minor">
          <a:schemeClr val="lt1"/>
        </a:fontRef>
      </dsp:style>
    </dsp:sp>
    <dsp:sp modelId="{8143B38E-8955-4D71-97DA-11E112E355A0}">
      <dsp:nvSpPr>
        <dsp:cNvPr id="0" name=""/>
        <dsp:cNvSpPr/>
      </dsp:nvSpPr>
      <dsp:spPr>
        <a:xfrm>
          <a:off x="184615" y="2042769"/>
          <a:ext cx="84124" cy="84124"/>
        </a:xfrm>
        <a:prstGeom prst="ellipse">
          <a:avLst/>
        </a:prstGeom>
        <a:solidFill>
          <a:srgbClr val="0284D4"/>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E1076-B7D9-4C14-B306-8F5E3EAE3948}">
      <dsp:nvSpPr>
        <dsp:cNvPr id="0" name=""/>
        <dsp:cNvSpPr/>
      </dsp:nvSpPr>
      <dsp:spPr>
        <a:xfrm>
          <a:off x="376313" y="2076733"/>
          <a:ext cx="1268468" cy="289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576" tIns="0" rIns="0" bIns="0" numCol="1" spcCol="1270" anchor="t" anchorCtr="0">
          <a:noAutofit/>
        </a:bodyPr>
        <a:lstStyle/>
        <a:p>
          <a:pPr lvl="0" algn="l" defTabSz="311150" rtl="0">
            <a:lnSpc>
              <a:spcPct val="90000"/>
            </a:lnSpc>
            <a:spcBef>
              <a:spcPct val="0"/>
            </a:spcBef>
            <a:spcAft>
              <a:spcPct val="35000"/>
            </a:spcAft>
          </a:pPr>
          <a:r>
            <a:rPr lang="en-US" sz="700" kern="1200" dirty="0" smtClean="0"/>
            <a:t>Exponential data growth (Yahoo, Google etc.)</a:t>
          </a:r>
          <a:endParaRPr lang="en-US" sz="700" kern="1200" dirty="0"/>
        </a:p>
      </dsp:txBody>
      <dsp:txXfrm>
        <a:off x="376313" y="2076733"/>
        <a:ext cx="1268468" cy="289221"/>
      </dsp:txXfrm>
    </dsp:sp>
    <dsp:sp modelId="{8522DF72-3C19-48D4-87CB-553C97F41555}">
      <dsp:nvSpPr>
        <dsp:cNvPr id="0" name=""/>
        <dsp:cNvSpPr/>
      </dsp:nvSpPr>
      <dsp:spPr>
        <a:xfrm>
          <a:off x="778975" y="1511046"/>
          <a:ext cx="146304" cy="146304"/>
        </a:xfrm>
        <a:prstGeom prst="ellipse">
          <a:avLst/>
        </a:prstGeom>
        <a:solidFill>
          <a:srgbClr val="0284D4"/>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BCDD9-0443-4E01-80C5-C67C2A76067D}">
      <dsp:nvSpPr>
        <dsp:cNvPr id="0" name=""/>
        <dsp:cNvSpPr/>
      </dsp:nvSpPr>
      <dsp:spPr>
        <a:xfrm>
          <a:off x="917880" y="1665099"/>
          <a:ext cx="1329581" cy="28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23" tIns="0" rIns="0" bIns="0" numCol="1" spcCol="1270" anchor="t" anchorCtr="0">
          <a:noAutofit/>
        </a:bodyPr>
        <a:lstStyle/>
        <a:p>
          <a:pPr lvl="0" algn="l" defTabSz="400050" rtl="0">
            <a:lnSpc>
              <a:spcPct val="90000"/>
            </a:lnSpc>
            <a:spcBef>
              <a:spcPct val="0"/>
            </a:spcBef>
            <a:spcAft>
              <a:spcPct val="35000"/>
            </a:spcAft>
          </a:pPr>
          <a:r>
            <a:rPr lang="en-US" sz="900" kern="1200" dirty="0" smtClean="0"/>
            <a:t>RDBMS systems unable to handle this growth</a:t>
          </a:r>
          <a:endParaRPr lang="en-US" sz="900" kern="1200" dirty="0"/>
        </a:p>
      </dsp:txBody>
      <dsp:txXfrm>
        <a:off x="917880" y="1665099"/>
        <a:ext cx="1329581" cy="280126"/>
      </dsp:txXfrm>
    </dsp:sp>
    <dsp:sp modelId="{79E9BB65-6E21-4072-8BFF-D61AFF574A79}">
      <dsp:nvSpPr>
        <dsp:cNvPr id="0" name=""/>
        <dsp:cNvSpPr/>
      </dsp:nvSpPr>
      <dsp:spPr>
        <a:xfrm>
          <a:off x="1537927" y="1119225"/>
          <a:ext cx="193852" cy="193852"/>
        </a:xfrm>
        <a:prstGeom prst="ellipse">
          <a:avLst/>
        </a:prstGeom>
        <a:solidFill>
          <a:srgbClr val="0284D4"/>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D8B3E-83B4-417E-8F71-4CB9B8A055E2}">
      <dsp:nvSpPr>
        <dsp:cNvPr id="0" name=""/>
        <dsp:cNvSpPr/>
      </dsp:nvSpPr>
      <dsp:spPr>
        <a:xfrm>
          <a:off x="1682456" y="1346520"/>
          <a:ext cx="1352394" cy="243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19" tIns="0" rIns="0" bIns="0" numCol="1" spcCol="1270" anchor="t" anchorCtr="0">
          <a:noAutofit/>
        </a:bodyPr>
        <a:lstStyle/>
        <a:p>
          <a:pPr lvl="0" algn="l" defTabSz="400050" rtl="0">
            <a:lnSpc>
              <a:spcPct val="90000"/>
            </a:lnSpc>
            <a:spcBef>
              <a:spcPct val="0"/>
            </a:spcBef>
            <a:spcAft>
              <a:spcPct val="35000"/>
            </a:spcAft>
          </a:pPr>
          <a:r>
            <a:rPr lang="en-US" sz="900" kern="1200" dirty="0" smtClean="0"/>
            <a:t>Solution - Map-Reduce, Big-Table, GFS</a:t>
          </a:r>
          <a:endParaRPr lang="en-US" sz="900" kern="1200" dirty="0"/>
        </a:p>
      </dsp:txBody>
      <dsp:txXfrm>
        <a:off x="1682456" y="1346520"/>
        <a:ext cx="1352394" cy="243812"/>
      </dsp:txXfrm>
    </dsp:sp>
    <dsp:sp modelId="{684D2AC2-2A16-46C8-824B-B90D4B2CD270}">
      <dsp:nvSpPr>
        <dsp:cNvPr id="0" name=""/>
        <dsp:cNvSpPr/>
      </dsp:nvSpPr>
      <dsp:spPr>
        <a:xfrm>
          <a:off x="2364545" y="859993"/>
          <a:ext cx="259689" cy="259689"/>
        </a:xfrm>
        <a:prstGeom prst="ellipse">
          <a:avLst/>
        </a:prstGeom>
        <a:solidFill>
          <a:srgbClr val="0284D4"/>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2FA6D8-ABDA-49EC-A822-224B47783BC7}">
      <dsp:nvSpPr>
        <dsp:cNvPr id="0" name=""/>
        <dsp:cNvSpPr/>
      </dsp:nvSpPr>
      <dsp:spPr>
        <a:xfrm>
          <a:off x="505528" y="390810"/>
          <a:ext cx="1909640" cy="284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04" tIns="0" rIns="0" bIns="0" numCol="1" spcCol="1270" anchor="t" anchorCtr="0">
          <a:noAutofit/>
        </a:bodyPr>
        <a:lstStyle/>
        <a:p>
          <a:pPr lvl="0" algn="l" defTabSz="311150" rtl="0">
            <a:lnSpc>
              <a:spcPct val="90000"/>
            </a:lnSpc>
            <a:spcBef>
              <a:spcPct val="0"/>
            </a:spcBef>
            <a:spcAft>
              <a:spcPct val="35000"/>
            </a:spcAft>
          </a:pPr>
          <a:r>
            <a:rPr lang="en-US" sz="700" kern="1200" dirty="0" smtClean="0"/>
            <a:t>BIG Data Management Problem –  Industries have started realizing  </a:t>
          </a:r>
          <a:endParaRPr lang="en-US" sz="700" kern="1200" dirty="0"/>
        </a:p>
      </dsp:txBody>
      <dsp:txXfrm>
        <a:off x="505528" y="390810"/>
        <a:ext cx="1909640" cy="28486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74425-AA94-4976-8578-5807A52CD082}" type="datetimeFigureOut">
              <a:rPr lang="en-IN" smtClean="0"/>
              <a:t>01-08-2013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8176F8-185D-4B60-918F-DADDCB64B5E6}" type="slidenum">
              <a:rPr lang="en-IN" smtClean="0"/>
              <a:t>‹#›</a:t>
            </a:fld>
            <a:endParaRPr lang="en-IN"/>
          </a:p>
        </p:txBody>
      </p:sp>
    </p:spTree>
    <p:extLst>
      <p:ext uri="{BB962C8B-B14F-4D97-AF65-F5344CB8AC3E}">
        <p14:creationId xmlns:p14="http://schemas.microsoft.com/office/powerpoint/2010/main" val="239502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14915E4E-0F17-4170-B13B-95C3D60D580B}" type="slidenum">
              <a:rPr lang="en-US" smtClean="0">
                <a:solidFill>
                  <a:srgbClr val="000000"/>
                </a:solidFill>
                <a:latin typeface="Times New Roman" pitchFamily="18" charset="0"/>
              </a:rPr>
              <a:pPr eaLnBrk="1">
                <a:buFont typeface="Times New Roman" pitchFamily="18" charset="0"/>
                <a:buNone/>
              </a:pPr>
              <a:t>1</a:t>
            </a:fld>
            <a:endParaRPr lang="en-US" smtClean="0">
              <a:solidFill>
                <a:srgbClr val="000000"/>
              </a:solidFill>
              <a:latin typeface="Times New Roman" pitchFamily="18" charset="0"/>
            </a:endParaRPr>
          </a:p>
        </p:txBody>
      </p:sp>
      <p:sp>
        <p:nvSpPr>
          <p:cNvPr id="102403"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74484" rIns="90000" bIns="45000" anchor="b"/>
          <a:lstStyle/>
          <a:p>
            <a:pPr>
              <a:lnSpc>
                <a:spcPct val="87000"/>
              </a:lnSpc>
            </a:pPr>
            <a:fld id="{6D3FA7DD-B8A1-429F-81CA-EE3559A618D0}" type="slidenum">
              <a:rPr lang="en-US">
                <a:solidFill>
                  <a:srgbClr val="000000"/>
                </a:solidFill>
              </a:rPr>
              <a:pPr>
                <a:lnSpc>
                  <a:spcPct val="87000"/>
                </a:lnSpc>
              </a:pPr>
              <a:t>1</a:t>
            </a:fld>
            <a:fld id="{A54B2369-470E-4814-A04C-F6C206D06E6C}" type="slidenum">
              <a:rPr lang="en-US">
                <a:solidFill>
                  <a:srgbClr val="000000"/>
                </a:solidFill>
              </a:rPr>
              <a:pPr>
                <a:lnSpc>
                  <a:spcPct val="87000"/>
                </a:lnSpc>
              </a:pPr>
              <a:t>1</a:t>
            </a:fld>
            <a:endParaRPr lang="en-US">
              <a:solidFill>
                <a:srgbClr val="000000"/>
              </a:solidFill>
            </a:endParaRPr>
          </a:p>
        </p:txBody>
      </p:sp>
      <p:sp>
        <p:nvSpPr>
          <p:cNvPr id="102404" name="Rectangle 2"/>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02405" name="Rectangle 3"/>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DBC3A5DC-31BA-474D-ACC8-B8E462C02A53}" type="slidenum">
              <a:rPr lang="en-US" smtClean="0">
                <a:solidFill>
                  <a:srgbClr val="000000"/>
                </a:solidFill>
                <a:latin typeface="Times New Roman" pitchFamily="18" charset="0"/>
              </a:rPr>
              <a:pPr eaLnBrk="1">
                <a:buFont typeface="Times New Roman" pitchFamily="18" charset="0"/>
                <a:buNone/>
              </a:pPr>
              <a:t>2</a:t>
            </a:fld>
            <a:endParaRPr lang="en-US" smtClean="0">
              <a:solidFill>
                <a:srgbClr val="000000"/>
              </a:solidFill>
              <a:latin typeface="Times New Roman" pitchFamily="18" charset="0"/>
            </a:endParaRPr>
          </a:p>
        </p:txBody>
      </p:sp>
      <p:sp>
        <p:nvSpPr>
          <p:cNvPr id="104451"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0445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fontScale="92500"/>
          </a:bodyPr>
          <a:lstStyle/>
          <a:p>
            <a:pPr>
              <a:defRPr/>
            </a:pPr>
            <a:r>
              <a:rPr lang="en-US" b="1" dirty="0" smtClean="0"/>
              <a:t>Creating transparency</a:t>
            </a:r>
            <a:endParaRPr lang="en-US" dirty="0" smtClean="0"/>
          </a:p>
          <a:p>
            <a:pPr lvl="1">
              <a:defRPr/>
            </a:pPr>
            <a:r>
              <a:rPr lang="en-US" dirty="0" smtClean="0"/>
              <a:t>Simply making big data more easily accessible to relevant stakeholders in a timely manner can create tremendous value</a:t>
            </a:r>
          </a:p>
          <a:p>
            <a:pPr>
              <a:defRPr/>
            </a:pPr>
            <a:r>
              <a:rPr lang="en-US" b="1" dirty="0" smtClean="0"/>
              <a:t>Enabling experimentation to discover needs, expose variability, and improve performance</a:t>
            </a:r>
          </a:p>
          <a:p>
            <a:pPr lvl="1">
              <a:defRPr/>
            </a:pPr>
            <a:r>
              <a:rPr lang="en-US" dirty="0" smtClean="0"/>
              <a:t>IT enables organizations to instrument processes and then set up controlled experiments. Using data to analyze variability in performance—that which either occurs naturally or is generated by controlled experiments—and to understand its root causes can enable leaders to manage performance to higher level</a:t>
            </a:r>
          </a:p>
          <a:p>
            <a:pPr marL="122238" lvl="1" indent="-122238">
              <a:buFontTx/>
              <a:buChar char="•"/>
              <a:defRPr/>
            </a:pPr>
            <a:r>
              <a:rPr lang="en-US" b="1" dirty="0" smtClean="0"/>
              <a:t>Segmenting populations to customize action</a:t>
            </a:r>
          </a:p>
          <a:p>
            <a:pPr marL="808038" lvl="3">
              <a:defRPr/>
            </a:pPr>
            <a:r>
              <a:rPr lang="en-US" dirty="0" smtClean="0"/>
              <a:t>Big data allows organizations to create highly specific segmentations and to tailor products and services precisely to meet those needs</a:t>
            </a:r>
            <a:endParaRPr lang="en-US" b="1" dirty="0" smtClean="0"/>
          </a:p>
          <a:p>
            <a:pPr marL="122238" lvl="1" indent="-122238">
              <a:buFontTx/>
              <a:buChar char="•"/>
              <a:defRPr/>
            </a:pPr>
            <a:r>
              <a:rPr lang="en-US" b="1" dirty="0" smtClean="0"/>
              <a:t>Replacing/supporting human decision making with automated algorithms</a:t>
            </a:r>
          </a:p>
          <a:p>
            <a:pPr lvl="3">
              <a:defRPr/>
            </a:pPr>
            <a:r>
              <a:rPr lang="en-US" dirty="0" smtClean="0"/>
              <a:t>Sophisticated analytics can substantially improve decision making, minimize risks</a:t>
            </a:r>
          </a:p>
          <a:p>
            <a:pPr lvl="3">
              <a:defRPr/>
            </a:pPr>
            <a:r>
              <a:rPr lang="en-US" dirty="0" smtClean="0"/>
              <a:t>and unearth valuable insights that would otherwise remain hidden.</a:t>
            </a:r>
          </a:p>
          <a:p>
            <a:pPr lvl="3">
              <a:defRPr/>
            </a:pPr>
            <a:r>
              <a:rPr lang="en-US" dirty="0" smtClean="0"/>
              <a:t>Decision making </a:t>
            </a:r>
            <a:r>
              <a:rPr lang="en-US" dirty="0" err="1" smtClean="0"/>
              <a:t>maynever</a:t>
            </a:r>
            <a:r>
              <a:rPr lang="en-US" dirty="0" smtClean="0"/>
              <a:t> be the same; some organizations are already making better decisions by analyzing entire datasets from customers, employees, or even sensors embedded in products.</a:t>
            </a:r>
          </a:p>
          <a:p>
            <a:pPr lvl="3">
              <a:defRPr/>
            </a:pPr>
            <a:endParaRPr lang="en-US" dirty="0" smtClean="0"/>
          </a:p>
          <a:p>
            <a:pPr>
              <a:defRPr/>
            </a:pPr>
            <a:r>
              <a:rPr lang="en-US" b="1" dirty="0" smtClean="0"/>
              <a:t>Innovating new business models, products, and services</a:t>
            </a:r>
          </a:p>
          <a:p>
            <a:pPr lvl="1">
              <a:defRPr/>
            </a:pPr>
            <a:r>
              <a:rPr lang="en-US" dirty="0" smtClean="0"/>
              <a:t>  Big data enables companies to create new products and services, enhance existing</a:t>
            </a:r>
            <a:br>
              <a:rPr lang="en-US" dirty="0" smtClean="0"/>
            </a:br>
            <a:r>
              <a:rPr lang="en-US" dirty="0" smtClean="0"/>
              <a:t>   ones, and invent entirely new business models. </a:t>
            </a:r>
          </a:p>
          <a:p>
            <a:pPr lvl="1">
              <a:defRPr/>
            </a:pPr>
            <a:r>
              <a:rPr lang="en-US" dirty="0" smtClean="0"/>
              <a:t>Manufacturers are using </a:t>
            </a:r>
            <a:r>
              <a:rPr lang="en-US" dirty="0" err="1" smtClean="0"/>
              <a:t>dataobtained</a:t>
            </a:r>
            <a:r>
              <a:rPr lang="en-US" dirty="0" smtClean="0"/>
              <a:t> from the use of actual products to improve the development of the next generation of products and to create innovative after-sales service offerings. </a:t>
            </a:r>
          </a:p>
          <a:p>
            <a:pPr lvl="3">
              <a:defRPr/>
            </a:pPr>
            <a:endParaRPr lang="en-US" dirty="0" smtClean="0"/>
          </a:p>
          <a:p>
            <a:pPr>
              <a:defRPr/>
            </a:pPr>
            <a:endParaRPr lang="en-US" dirty="0"/>
          </a:p>
        </p:txBody>
      </p:sp>
      <p:sp>
        <p:nvSpPr>
          <p:cNvPr id="4" name="Slide Number Placeholder 3"/>
          <p:cNvSpPr>
            <a:spLocks noGrp="1"/>
          </p:cNvSpPr>
          <p:nvPr>
            <p:ph type="sldNum" sz="quarter"/>
          </p:nvPr>
        </p:nvSpPr>
        <p:spPr/>
        <p:txBody>
          <a:bodyPr/>
          <a:lstStyle/>
          <a:p>
            <a:pPr>
              <a:defRPr/>
            </a:pPr>
            <a:fld id="{3876CCAE-1BBF-4DF7-9751-A0D3CBBE9EB6}" type="slidenum">
              <a:rPr lang="en-US" smtClean="0"/>
              <a:pPr>
                <a:defRPr/>
              </a:pPr>
              <a:t>5</a:t>
            </a:fld>
            <a:endParaRPr lang="en-US"/>
          </a:p>
        </p:txBody>
      </p:sp>
      <p:sp>
        <p:nvSpPr>
          <p:cNvPr id="5" name="Header Placeholder 4"/>
          <p:cNvSpPr>
            <a:spLocks noGrp="1"/>
          </p:cNvSpPr>
          <p:nvPr>
            <p:ph type="hdr" sz="quarter"/>
          </p:nvPr>
        </p:nvSpPr>
        <p:spPr/>
        <p:txBody>
          <a:bodyPr/>
          <a:lstStyle/>
          <a:p>
            <a:pPr>
              <a:defRPr/>
            </a:pPr>
            <a:r>
              <a:rPr lang="en-US" smtClean="0"/>
              <a:t>Proof of Concept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9164A93B-52C8-4C1A-B60E-5803CC2E1E58}" type="slidenum">
              <a:rPr lang="en-US" smtClean="0">
                <a:solidFill>
                  <a:srgbClr val="000000"/>
                </a:solidFill>
                <a:latin typeface="Times New Roman" pitchFamily="18" charset="0"/>
              </a:rPr>
              <a:pPr eaLnBrk="1">
                <a:buFont typeface="Times New Roman" pitchFamily="18" charset="0"/>
                <a:buNone/>
              </a:pPr>
              <a:t>6</a:t>
            </a:fld>
            <a:endParaRPr lang="en-US" smtClean="0">
              <a:solidFill>
                <a:srgbClr val="000000"/>
              </a:solidFill>
              <a:latin typeface="Times New Roman" pitchFamily="18" charset="0"/>
            </a:endParaRPr>
          </a:p>
        </p:txBody>
      </p:sp>
      <p:sp>
        <p:nvSpPr>
          <p:cNvPr id="122883"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2288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0AA59351-DE2A-4A5A-91E1-F56E24F7B27D}" type="slidenum">
              <a:rPr lang="en-US" smtClean="0">
                <a:solidFill>
                  <a:srgbClr val="000000"/>
                </a:solidFill>
                <a:latin typeface="Times New Roman" pitchFamily="18" charset="0"/>
              </a:rPr>
              <a:pPr eaLnBrk="1">
                <a:buFont typeface="Times New Roman" pitchFamily="18" charset="0"/>
                <a:buNone/>
              </a:pPr>
              <a:t>7</a:t>
            </a:fld>
            <a:endParaRPr lang="en-US" smtClean="0">
              <a:solidFill>
                <a:srgbClr val="000000"/>
              </a:solidFill>
              <a:latin typeface="Times New Roman" pitchFamily="18" charset="0"/>
            </a:endParaRPr>
          </a:p>
        </p:txBody>
      </p:sp>
      <p:sp>
        <p:nvSpPr>
          <p:cNvPr id="111619"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74484" rIns="90000" bIns="45000" anchor="b"/>
          <a:lstStyle/>
          <a:p>
            <a:pPr>
              <a:lnSpc>
                <a:spcPct val="87000"/>
              </a:lnSpc>
            </a:pPr>
            <a:fld id="{EACF0BCE-5587-4216-8DBC-BD74A63CCE44}" type="slidenum">
              <a:rPr lang="en-US">
                <a:solidFill>
                  <a:srgbClr val="000000"/>
                </a:solidFill>
              </a:rPr>
              <a:pPr>
                <a:lnSpc>
                  <a:spcPct val="87000"/>
                </a:lnSpc>
              </a:pPr>
              <a:t>7</a:t>
            </a:fld>
            <a:fld id="{25C9F0A5-2B03-4995-B53A-43B112A09FA8}" type="slidenum">
              <a:rPr lang="en-US">
                <a:solidFill>
                  <a:srgbClr val="000000"/>
                </a:solidFill>
              </a:rPr>
              <a:pPr>
                <a:lnSpc>
                  <a:spcPct val="87000"/>
                </a:lnSpc>
              </a:pPr>
              <a:t>7</a:t>
            </a:fld>
            <a:endParaRPr lang="en-US">
              <a:solidFill>
                <a:srgbClr val="000000"/>
              </a:solidFill>
            </a:endParaRPr>
          </a:p>
        </p:txBody>
      </p:sp>
      <p:sp>
        <p:nvSpPr>
          <p:cNvPr id="111620" name="Rectangle 2"/>
          <p:cNvSpPr>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p:spPr>
      </p:sp>
      <p:sp>
        <p:nvSpPr>
          <p:cNvPr id="111621" name="Rectangle 3"/>
          <p:cNvSpPr>
            <a:spLocks noGrp="1" noChangeArrowheads="1"/>
          </p:cNvSpPr>
          <p:nvPr>
            <p:ph type="body" idx="1"/>
          </p:nvPr>
        </p:nvSpPr>
        <p:spPr>
          <a:xfrm>
            <a:off x="723900" y="5078413"/>
            <a:ext cx="7046913" cy="497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97FDC048-D97B-454B-A218-86DB7C09CDAE}" type="slidenum">
              <a:rPr lang="en-US" smtClean="0">
                <a:solidFill>
                  <a:srgbClr val="000000"/>
                </a:solidFill>
                <a:latin typeface="Times New Roman" pitchFamily="18" charset="0"/>
              </a:rPr>
              <a:pPr eaLnBrk="1">
                <a:buFont typeface="Times New Roman" pitchFamily="18" charset="0"/>
                <a:buNone/>
              </a:pPr>
              <a:t>10</a:t>
            </a:fld>
            <a:endParaRPr lang="en-US" smtClean="0">
              <a:solidFill>
                <a:srgbClr val="000000"/>
              </a:solidFill>
              <a:latin typeface="Times New Roman" pitchFamily="18" charset="0"/>
            </a:endParaRPr>
          </a:p>
        </p:txBody>
      </p:sp>
      <p:sp>
        <p:nvSpPr>
          <p:cNvPr id="12390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74484" rIns="90000" bIns="45000" anchor="b"/>
          <a:lstStyle/>
          <a:p>
            <a:pPr>
              <a:lnSpc>
                <a:spcPct val="87000"/>
              </a:lnSpc>
            </a:pPr>
            <a:fld id="{094889AF-3E4D-4FC5-AFBB-072F5B8579A8}" type="slidenum">
              <a:rPr lang="en-US">
                <a:solidFill>
                  <a:srgbClr val="000000"/>
                </a:solidFill>
              </a:rPr>
              <a:pPr>
                <a:lnSpc>
                  <a:spcPct val="87000"/>
                </a:lnSpc>
              </a:pPr>
              <a:t>10</a:t>
            </a:fld>
            <a:fld id="{52799AE4-3A3D-4C1D-87D4-3FB2A4718BA1}" type="slidenum">
              <a:rPr lang="en-US">
                <a:solidFill>
                  <a:srgbClr val="000000"/>
                </a:solidFill>
              </a:rPr>
              <a:pPr>
                <a:lnSpc>
                  <a:spcPct val="87000"/>
                </a:lnSpc>
              </a:pPr>
              <a:t>10</a:t>
            </a:fld>
            <a:endParaRPr lang="en-US">
              <a:solidFill>
                <a:srgbClr val="000000"/>
              </a:solidFill>
            </a:endParaRPr>
          </a:p>
        </p:txBody>
      </p:sp>
      <p:sp>
        <p:nvSpPr>
          <p:cNvPr id="123908" name="Rectangle 2"/>
          <p:cNvSpPr>
            <a:spLocks noGrp="1" noRot="1" noChangeAspect="1" noChangeArrowheads="1" noTextEdit="1"/>
          </p:cNvSpPr>
          <p:nvPr>
            <p:ph type="sldImg"/>
          </p:nvPr>
        </p:nvSpPr>
        <p:spPr>
          <a:xfrm>
            <a:off x="1638300" y="841375"/>
            <a:ext cx="5530850" cy="4148138"/>
          </a:xfrm>
          <a:solidFill>
            <a:srgbClr val="FFFFFF"/>
          </a:solidFill>
          <a:ln>
            <a:solidFill>
              <a:srgbClr val="000000"/>
            </a:solidFill>
            <a:miter lim="800000"/>
            <a:headEnd/>
            <a:tailEnd/>
          </a:ln>
        </p:spPr>
      </p:sp>
      <p:sp>
        <p:nvSpPr>
          <p:cNvPr id="123909" name="Rectangle 3"/>
          <p:cNvSpPr>
            <a:spLocks noGrp="1" noChangeArrowheads="1"/>
          </p:cNvSpPr>
          <p:nvPr>
            <p:ph type="body" idx="1"/>
          </p:nvPr>
        </p:nvSpPr>
        <p:spPr>
          <a:xfrm>
            <a:off x="723900" y="5078413"/>
            <a:ext cx="7046913" cy="497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mtClean="0">
              <a:latin typeface="Times New Roman" pitchFamily="18" charset="0"/>
            </a:endParaRPr>
          </a:p>
        </p:txBody>
      </p:sp>
      <p:sp>
        <p:nvSpPr>
          <p:cNvPr id="4" name="Slide Number Placeholder 3"/>
          <p:cNvSpPr>
            <a:spLocks noGrp="1"/>
          </p:cNvSpPr>
          <p:nvPr>
            <p:ph type="sldNum" sz="quarter"/>
          </p:nvPr>
        </p:nvSpPr>
        <p:spPr/>
        <p:txBody>
          <a:bodyPr/>
          <a:lstStyle/>
          <a:p>
            <a:pPr>
              <a:defRPr/>
            </a:pPr>
            <a:fld id="{9C3F501D-3A64-4DD3-9ED7-FAE103A3F491}"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5D8C59A-409E-40CC-BC1E-C034BD60247D}" type="datetimeFigureOut">
              <a:rPr lang="en-IN" smtClean="0"/>
              <a:t>01-08-2013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735A7C3-EFC5-4D47-A764-734A373DEC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35A7C3-EFC5-4D47-A764-734A373DEC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35A7C3-EFC5-4D47-A764-734A373DEC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35A7C3-EFC5-4D47-A764-734A373DEC8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35A7C3-EFC5-4D47-A764-734A373DEC8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35A7C3-EFC5-4D47-A764-734A373DEC8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735A7C3-EFC5-4D47-A764-734A373DEC8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735A7C3-EFC5-4D47-A764-734A373DEC8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5D8C59A-409E-40CC-BC1E-C034BD60247D}" type="datetimeFigureOut">
              <a:rPr lang="en-IN" smtClean="0"/>
              <a:t>01-08-2013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735A7C3-EFC5-4D47-A764-734A373DEC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5D8C59A-409E-40CC-BC1E-C034BD60247D}" type="datetimeFigureOut">
              <a:rPr lang="en-IN" smtClean="0"/>
              <a:t>01-08-2013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35A7C3-EFC5-4D47-A764-734A373DEC8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5D8C59A-409E-40CC-BC1E-C034BD60247D}" type="datetimeFigureOut">
              <a:rPr lang="en-IN" smtClean="0"/>
              <a:t>01-08-2013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735A7C3-EFC5-4D47-A764-734A373DEC8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5D8C59A-409E-40CC-BC1E-C034BD60247D}" type="datetimeFigureOut">
              <a:rPr lang="en-IN" smtClean="0"/>
              <a:t>01-08-2013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35A7C3-EFC5-4D47-A764-734A373DEC8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304800" y="4038600"/>
            <a:ext cx="7799388"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lIns="90000" tIns="63143" rIns="90000" bIns="45000" anchor="ctr"/>
          <a:lstStyle>
            <a:lvl1pPr eaLnBrk="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239000" algn="l"/>
              </a:tabLst>
              <a:defRPr>
                <a:solidFill>
                  <a:schemeClr val="tx1"/>
                </a:solidFill>
                <a:latin typeface="Arial" charset="0"/>
                <a:ea typeface="DejaVu Sans" charset="0"/>
                <a:cs typeface="DejaVu Sans" charset="0"/>
              </a:defRPr>
            </a:lvl9pPr>
          </a:lstStyle>
          <a:p>
            <a:pPr eaLnBrk="1" hangingPunct="1">
              <a:lnSpc>
                <a:spcPct val="96000"/>
              </a:lnSpc>
            </a:pPr>
            <a:r>
              <a:rPr lang="en-US" sz="3600">
                <a:solidFill>
                  <a:srgbClr val="FFFFFF"/>
                </a:solidFill>
                <a:latin typeface="Gill Sans MT" pitchFamily="34" charset="0"/>
              </a:rPr>
              <a:t>Hadoop Fundamentals</a:t>
            </a:r>
          </a:p>
        </p:txBody>
      </p:sp>
    </p:spTree>
    <p:extLst>
      <p:ext uri="{BB962C8B-B14F-4D97-AF65-F5344CB8AC3E}">
        <p14:creationId xmlns:p14="http://schemas.microsoft.com/office/powerpoint/2010/main" val="660370913"/>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42900" y="228600"/>
            <a:ext cx="84423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nchor="ctr"/>
          <a:lstStyle>
            <a:lvl1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9pPr>
          </a:lstStyle>
          <a:p>
            <a:pPr eaLnBrk="1">
              <a:lnSpc>
                <a:spcPct val="98000"/>
              </a:lnSpc>
            </a:pPr>
            <a:r>
              <a:rPr lang="en-US" sz="3200">
                <a:solidFill>
                  <a:srgbClr val="0070C0"/>
                </a:solidFill>
                <a:latin typeface="Gill Sans MT" pitchFamily="34" charset="0"/>
              </a:rPr>
              <a:t>Introduction to MapReduce Framework</a:t>
            </a:r>
          </a:p>
        </p:txBody>
      </p:sp>
      <p:sp>
        <p:nvSpPr>
          <p:cNvPr id="41987" name="Rectangle 2"/>
          <p:cNvSpPr>
            <a:spLocks noChangeArrowheads="1"/>
          </p:cNvSpPr>
          <p:nvPr/>
        </p:nvSpPr>
        <p:spPr bwMode="auto">
          <a:xfrm>
            <a:off x="342900" y="1112838"/>
            <a:ext cx="84423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65412" rIns="90000" bIns="45000"/>
          <a:lstStyle/>
          <a:p>
            <a:pPr marL="122238" indent="-119063" hangingPunct="1">
              <a:lnSpc>
                <a:spcPct val="91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Lst>
            </a:pPr>
            <a:endParaRPr lang="en-US">
              <a:solidFill>
                <a:srgbClr val="C00000"/>
              </a:solidFill>
              <a:latin typeface="Gill Sans MT" pitchFamily="34" charset="0"/>
            </a:endParaRPr>
          </a:p>
          <a:p>
            <a:pPr marL="122238" indent="-119063" hangingPunct="1">
              <a:lnSpc>
                <a:spcPct val="91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b="1">
                <a:solidFill>
                  <a:srgbClr val="000000"/>
                </a:solidFill>
                <a:cs typeface="Arial" charset="0"/>
              </a:rPr>
              <a:t>Map function:</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Operate on set of key, value pairs</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Map is applied in parallel on input data set</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This produces output keys and list of values for each key depending upon the functionality</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Mapper output are partitioned per reducer = No. Of reduce task for that job</a:t>
            </a:r>
          </a:p>
          <a:p>
            <a:pPr marL="122238" indent="-119063" hangingPunct="1">
              <a:lnSpc>
                <a:spcPct val="91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Lst>
            </a:pPr>
            <a:endParaRPr lang="en-US">
              <a:solidFill>
                <a:srgbClr val="000000"/>
              </a:solidFill>
              <a:cs typeface="Arial" charset="0"/>
            </a:endParaRPr>
          </a:p>
          <a:p>
            <a:pPr marL="122238" indent="-119063" hangingPunct="1">
              <a:lnSpc>
                <a:spcPct val="91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 </a:t>
            </a:r>
            <a:r>
              <a:rPr lang="en-US" b="1">
                <a:solidFill>
                  <a:srgbClr val="000000"/>
                </a:solidFill>
                <a:cs typeface="Arial" charset="0"/>
              </a:rPr>
              <a:t>Reduce  function:</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Operate on set of key, value pairs</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Reduce is then applied in parallel to each group,  again producing a collection of key, values.</a:t>
            </a:r>
          </a:p>
          <a:p>
            <a:pPr marL="571500" lvl="1" indent="-225425" hangingPunct="1">
              <a:lnSpc>
                <a:spcPct val="91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a:solidFill>
                  <a:srgbClr val="000000"/>
                </a:solidFill>
                <a:cs typeface="Arial" charset="0"/>
              </a:rPr>
              <a:t>No of reducers can be set by the user.</a:t>
            </a:r>
          </a:p>
          <a:p>
            <a:pPr marL="122238" indent="-119063" hangingPunct="1">
              <a:lnSpc>
                <a:spcPct val="91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endParaRPr lang="en-US" b="1">
              <a:solidFill>
                <a:srgbClr val="000000"/>
              </a:solidFill>
              <a:cs typeface="Arial" charset="0"/>
            </a:endParaRPr>
          </a:p>
          <a:p>
            <a:pPr marL="122238" indent="-119063" hangingPunct="1">
              <a:lnSpc>
                <a:spcPct val="91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Lst>
            </a:pPr>
            <a:r>
              <a:rPr lang="en-US" b="1">
                <a:solidFill>
                  <a:srgbClr val="000000"/>
                </a:solidFill>
                <a:cs typeface="Arial" charset="0"/>
              </a:rPr>
              <a:t>Problem Statement: Find out the maximum score scored by each player in India Australia 2013 test series.</a:t>
            </a:r>
          </a:p>
          <a:p>
            <a:pPr marL="122238" indent="-119063" algn="ctr" hangingPunct="1">
              <a:lnSpc>
                <a:spcPct val="91000"/>
              </a:lnSpc>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Lst>
            </a:pPr>
            <a:endParaRPr lang="en-US">
              <a:solidFill>
                <a:srgbClr val="000000"/>
              </a:solidFill>
              <a:latin typeface="Gill Sans MT" pitchFamily="34" charset="0"/>
            </a:endParaRPr>
          </a:p>
          <a:p>
            <a:pPr marL="122238" indent="-119063" hangingPunct="1">
              <a:lnSpc>
                <a:spcPct val="91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Lst>
            </a:pPr>
            <a:endParaRPr lang="en-US">
              <a:solidFill>
                <a:srgbClr val="000000"/>
              </a:solidFill>
              <a:latin typeface="Gill Sans MT" pitchFamily="34" charset="0"/>
            </a:endParaRPr>
          </a:p>
        </p:txBody>
      </p:sp>
    </p:spTree>
    <p:extLst>
      <p:ext uri="{BB962C8B-B14F-4D97-AF65-F5344CB8AC3E}">
        <p14:creationId xmlns:p14="http://schemas.microsoft.com/office/powerpoint/2010/main" val="1935993829"/>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70C0"/>
                </a:solidFill>
                <a:latin typeface="Gill Sans MT" charset="0"/>
              </a:rPr>
              <a:t>How map-reduce algorithm </a:t>
            </a:r>
            <a:r>
              <a:rPr lang="en-US" dirty="0" smtClean="0">
                <a:solidFill>
                  <a:srgbClr val="0070C0"/>
                </a:solidFill>
                <a:latin typeface="Gill Sans MT" charset="0"/>
              </a:rPr>
              <a:t>works</a:t>
            </a:r>
            <a:endParaRPr lang="en-US" dirty="0"/>
          </a:p>
        </p:txBody>
      </p:sp>
      <p:grpSp>
        <p:nvGrpSpPr>
          <p:cNvPr id="43011" name="Group 77"/>
          <p:cNvGrpSpPr>
            <a:grpSpLocks/>
          </p:cNvGrpSpPr>
          <p:nvPr/>
        </p:nvGrpSpPr>
        <p:grpSpPr bwMode="auto">
          <a:xfrm>
            <a:off x="152400" y="1371600"/>
            <a:ext cx="8915400" cy="3886200"/>
            <a:chOff x="152400" y="1371600"/>
            <a:chExt cx="8915400" cy="3886200"/>
          </a:xfrm>
        </p:grpSpPr>
        <p:sp>
          <p:nvSpPr>
            <p:cNvPr id="4" name="Rectangle 3"/>
            <p:cNvSpPr/>
            <p:nvPr/>
          </p:nvSpPr>
          <p:spPr bwMode="auto">
            <a:xfrm>
              <a:off x="152400" y="2651125"/>
              <a:ext cx="1600200" cy="1828800"/>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400" dirty="0"/>
                <a:t>M.Vijay	    153</a:t>
              </a:r>
            </a:p>
            <a:p>
              <a:pPr>
                <a:buFont typeface="Times New Roman" pitchFamily="16" charset="0"/>
                <a:buNone/>
                <a:defRPr/>
              </a:pPr>
              <a:r>
                <a:rPr lang="en-US" sz="1400" dirty="0"/>
                <a:t>S.Dhawan	    187</a:t>
              </a:r>
            </a:p>
            <a:p>
              <a:pPr>
                <a:buFont typeface="Times New Roman" pitchFamily="16" charset="0"/>
                <a:buNone/>
                <a:defRPr/>
              </a:pPr>
              <a:r>
                <a:rPr lang="en-US" sz="1400" dirty="0"/>
                <a:t>C.A.Pujara	     1</a:t>
              </a:r>
            </a:p>
            <a:p>
              <a:pPr>
                <a:buFont typeface="Times New Roman" pitchFamily="16" charset="0"/>
                <a:buNone/>
                <a:defRPr/>
              </a:pPr>
              <a:r>
                <a:rPr lang="en-US" sz="1400" dirty="0"/>
                <a:t>S.R.Tendulkar 37</a:t>
              </a:r>
            </a:p>
            <a:p>
              <a:pPr>
                <a:buFont typeface="Times New Roman" pitchFamily="16" charset="0"/>
                <a:buNone/>
                <a:defRPr/>
              </a:pPr>
              <a:r>
                <a:rPr lang="en-US" sz="1400" dirty="0"/>
                <a:t>M.Vijay	    167</a:t>
              </a:r>
            </a:p>
            <a:p>
              <a:pPr>
                <a:buFont typeface="Times New Roman" pitchFamily="16" charset="0"/>
                <a:buNone/>
                <a:defRPr/>
              </a:pPr>
              <a:r>
                <a:rPr lang="en-US" sz="1400" dirty="0"/>
                <a:t>C.A.Pujara	    204</a:t>
              </a:r>
            </a:p>
            <a:p>
              <a:pPr>
                <a:buFont typeface="Times New Roman" pitchFamily="16" charset="0"/>
                <a:buNone/>
                <a:defRPr/>
              </a:pPr>
              <a:r>
                <a:rPr lang="en-US" sz="1400" dirty="0"/>
                <a:t>S.R.Tendulkar 13</a:t>
              </a:r>
            </a:p>
            <a:p>
              <a:pPr>
                <a:buFont typeface="Times New Roman" pitchFamily="16" charset="0"/>
                <a:buNone/>
                <a:defRPr/>
              </a:pPr>
              <a:r>
                <a:rPr lang="en-US" sz="1400" dirty="0"/>
                <a:t>M.Vijay	    26</a:t>
              </a:r>
            </a:p>
            <a:p>
              <a:pPr>
                <a:buFont typeface="Times New Roman" pitchFamily="16" charset="0"/>
                <a:buNone/>
                <a:defRPr/>
              </a:pPr>
              <a:r>
                <a:rPr lang="en-US" sz="1400" dirty="0"/>
                <a:t>C.A.Pujara	    44</a:t>
              </a:r>
            </a:p>
          </p:txBody>
        </p:sp>
        <p:sp>
          <p:nvSpPr>
            <p:cNvPr id="5" name="Rectangle 4"/>
            <p:cNvSpPr/>
            <p:nvPr/>
          </p:nvSpPr>
          <p:spPr bwMode="auto">
            <a:xfrm>
              <a:off x="2133600" y="2224088"/>
              <a:ext cx="1524000" cy="581025"/>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M.Vijay	    153</a:t>
              </a:r>
            </a:p>
            <a:p>
              <a:pPr>
                <a:buFont typeface="Times New Roman" pitchFamily="16" charset="0"/>
                <a:buNone/>
                <a:defRPr/>
              </a:pPr>
              <a:r>
                <a:rPr lang="en-US" sz="1200" dirty="0"/>
                <a:t>S.Dhawan	    187</a:t>
              </a:r>
            </a:p>
            <a:p>
              <a:pPr>
                <a:buFont typeface="Times New Roman" pitchFamily="16" charset="0"/>
                <a:buNone/>
                <a:defRPr/>
              </a:pPr>
              <a:r>
                <a:rPr lang="en-US" sz="1200" dirty="0"/>
                <a:t>C.A.Pujara	     1</a:t>
              </a:r>
            </a:p>
          </p:txBody>
        </p:sp>
        <p:sp>
          <p:nvSpPr>
            <p:cNvPr id="6" name="Rectangle 5"/>
            <p:cNvSpPr/>
            <p:nvPr/>
          </p:nvSpPr>
          <p:spPr bwMode="auto">
            <a:xfrm>
              <a:off x="2133600" y="3124200"/>
              <a:ext cx="1524000" cy="595313"/>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S.R.Tendulkar 37</a:t>
              </a:r>
            </a:p>
            <a:p>
              <a:pPr>
                <a:buFont typeface="Times New Roman" pitchFamily="16" charset="0"/>
                <a:buNone/>
                <a:defRPr/>
              </a:pPr>
              <a:r>
                <a:rPr lang="en-US" sz="1200" dirty="0"/>
                <a:t>M.Vijay	    167</a:t>
              </a:r>
            </a:p>
            <a:p>
              <a:pPr>
                <a:buFont typeface="Times New Roman" pitchFamily="16" charset="0"/>
                <a:buNone/>
                <a:defRPr/>
              </a:pPr>
              <a:r>
                <a:rPr lang="en-US" sz="1200" dirty="0"/>
                <a:t>C.A.Pujara	    204</a:t>
              </a:r>
            </a:p>
          </p:txBody>
        </p:sp>
        <p:sp>
          <p:nvSpPr>
            <p:cNvPr id="7" name="Rectangle 6"/>
            <p:cNvSpPr/>
            <p:nvPr/>
          </p:nvSpPr>
          <p:spPr bwMode="auto">
            <a:xfrm>
              <a:off x="2133600" y="4038600"/>
              <a:ext cx="1524000" cy="563563"/>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S.R.Tendulkar 13</a:t>
              </a:r>
            </a:p>
            <a:p>
              <a:pPr>
                <a:buFont typeface="Times New Roman" pitchFamily="16" charset="0"/>
                <a:buNone/>
                <a:defRPr/>
              </a:pPr>
              <a:r>
                <a:rPr lang="en-US" sz="1200" dirty="0"/>
                <a:t>M.Vijay	    26</a:t>
              </a:r>
            </a:p>
            <a:p>
              <a:pPr>
                <a:buFont typeface="Times New Roman" pitchFamily="16" charset="0"/>
                <a:buNone/>
                <a:defRPr/>
              </a:pPr>
              <a:r>
                <a:rPr lang="en-US" sz="1200" dirty="0"/>
                <a:t>C.A.Pujara	    44</a:t>
              </a:r>
            </a:p>
          </p:txBody>
        </p:sp>
        <p:sp>
          <p:nvSpPr>
            <p:cNvPr id="8" name="Rectangle 7"/>
            <p:cNvSpPr/>
            <p:nvPr/>
          </p:nvSpPr>
          <p:spPr bwMode="auto">
            <a:xfrm>
              <a:off x="3886200" y="2209800"/>
              <a:ext cx="1524000" cy="669925"/>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&lt;M.Vijay,153	11&gt;</a:t>
              </a:r>
            </a:p>
            <a:p>
              <a:pPr>
                <a:buFont typeface="Times New Roman" pitchFamily="16" charset="0"/>
                <a:buNone/>
                <a:defRPr/>
              </a:pPr>
              <a:r>
                <a:rPr lang="en-US" sz="1200" dirty="0"/>
                <a:t>&lt;S.Dhawan,187&gt;</a:t>
              </a:r>
            </a:p>
            <a:p>
              <a:pPr>
                <a:buFont typeface="Times New Roman" pitchFamily="16" charset="0"/>
                <a:buNone/>
                <a:defRPr/>
              </a:pPr>
              <a:r>
                <a:rPr lang="en-US" sz="1200" dirty="0"/>
                <a:t>&lt;C.A.Pujara,1&gt;</a:t>
              </a:r>
            </a:p>
          </p:txBody>
        </p:sp>
        <p:sp>
          <p:nvSpPr>
            <p:cNvPr id="11" name="Rectangle 10"/>
            <p:cNvSpPr/>
            <p:nvPr/>
          </p:nvSpPr>
          <p:spPr bwMode="auto">
            <a:xfrm>
              <a:off x="5638800" y="1981200"/>
              <a:ext cx="1066800" cy="669925"/>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400" dirty="0"/>
                <a:t>&lt;M.Vijay,(153,167,26)&gt;</a:t>
              </a:r>
            </a:p>
          </p:txBody>
        </p:sp>
        <p:sp>
          <p:nvSpPr>
            <p:cNvPr id="13" name="Rectangle 12"/>
            <p:cNvSpPr/>
            <p:nvPr/>
          </p:nvSpPr>
          <p:spPr bwMode="auto">
            <a:xfrm>
              <a:off x="5638800" y="2819400"/>
              <a:ext cx="1066800" cy="579438"/>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400" dirty="0"/>
                <a:t>&lt;S.Dhawan,187&gt;</a:t>
              </a:r>
            </a:p>
          </p:txBody>
        </p:sp>
        <p:sp>
          <p:nvSpPr>
            <p:cNvPr id="14" name="Rectangle 13"/>
            <p:cNvSpPr/>
            <p:nvPr/>
          </p:nvSpPr>
          <p:spPr bwMode="auto">
            <a:xfrm>
              <a:off x="5638800" y="3733800"/>
              <a:ext cx="1066800" cy="587375"/>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400" dirty="0"/>
                <a:t>&lt;C.A.Pujara,(1,204,44)&gt;</a:t>
              </a:r>
            </a:p>
          </p:txBody>
        </p:sp>
        <p:sp>
          <p:nvSpPr>
            <p:cNvPr id="15" name="Rectangle 14"/>
            <p:cNvSpPr/>
            <p:nvPr/>
          </p:nvSpPr>
          <p:spPr bwMode="auto">
            <a:xfrm>
              <a:off x="5638800" y="4602163"/>
              <a:ext cx="1066800" cy="655637"/>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400" dirty="0"/>
                <a:t>&lt;S.R.Tendulkar,(37,13)&gt;</a:t>
              </a:r>
            </a:p>
          </p:txBody>
        </p:sp>
        <p:sp>
          <p:nvSpPr>
            <p:cNvPr id="16" name="Rectangle 15"/>
            <p:cNvSpPr/>
            <p:nvPr/>
          </p:nvSpPr>
          <p:spPr bwMode="auto">
            <a:xfrm>
              <a:off x="6934200" y="2043113"/>
              <a:ext cx="762000" cy="471487"/>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&lt;M.Vijay,167&gt;</a:t>
              </a:r>
            </a:p>
          </p:txBody>
        </p:sp>
        <p:sp>
          <p:nvSpPr>
            <p:cNvPr id="18" name="Rectangle 17"/>
            <p:cNvSpPr/>
            <p:nvPr/>
          </p:nvSpPr>
          <p:spPr bwMode="auto">
            <a:xfrm>
              <a:off x="6934200" y="2881313"/>
              <a:ext cx="762000" cy="471487"/>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&lt;S.Dhawan,187&gt;</a:t>
              </a:r>
            </a:p>
          </p:txBody>
        </p:sp>
        <p:sp>
          <p:nvSpPr>
            <p:cNvPr id="19" name="Rectangle 18"/>
            <p:cNvSpPr/>
            <p:nvPr/>
          </p:nvSpPr>
          <p:spPr bwMode="auto">
            <a:xfrm>
              <a:off x="6934200" y="3795713"/>
              <a:ext cx="762000" cy="471487"/>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&lt;C.A.Pujara,204&gt;</a:t>
              </a:r>
            </a:p>
          </p:txBody>
        </p:sp>
        <p:sp>
          <p:nvSpPr>
            <p:cNvPr id="20" name="Rectangle 19"/>
            <p:cNvSpPr/>
            <p:nvPr/>
          </p:nvSpPr>
          <p:spPr bwMode="auto">
            <a:xfrm>
              <a:off x="6934200" y="4648200"/>
              <a:ext cx="762000" cy="547688"/>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&lt;S.R.Tendulkar37&gt;</a:t>
              </a:r>
            </a:p>
          </p:txBody>
        </p:sp>
        <p:sp>
          <p:nvSpPr>
            <p:cNvPr id="21" name="Rectangle 20"/>
            <p:cNvSpPr/>
            <p:nvPr/>
          </p:nvSpPr>
          <p:spPr bwMode="auto">
            <a:xfrm>
              <a:off x="8001000" y="2438400"/>
              <a:ext cx="1066800" cy="2370138"/>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&lt;M.Vijay,167&gt;</a:t>
              </a:r>
            </a:p>
            <a:p>
              <a:pPr>
                <a:buFont typeface="Times New Roman" pitchFamily="16" charset="0"/>
                <a:buNone/>
                <a:defRPr/>
              </a:pPr>
              <a:r>
                <a:rPr lang="en-US" sz="1200" dirty="0"/>
                <a:t>&lt;S.Dhawan,187&gt;</a:t>
              </a:r>
            </a:p>
            <a:p>
              <a:pPr>
                <a:buFont typeface="Times New Roman" pitchFamily="16" charset="0"/>
                <a:buNone/>
                <a:defRPr/>
              </a:pPr>
              <a:r>
                <a:rPr lang="en-US" sz="1200" dirty="0"/>
                <a:t>&lt;C.A.Pujara,204&gt;</a:t>
              </a:r>
            </a:p>
            <a:p>
              <a:pPr>
                <a:buFont typeface="Times New Roman" pitchFamily="16" charset="0"/>
                <a:buNone/>
                <a:defRPr/>
              </a:pPr>
              <a:r>
                <a:rPr lang="en-US" sz="1200" dirty="0"/>
                <a:t>&lt;S.R.Tendulkar37&gt;</a:t>
              </a:r>
            </a:p>
          </p:txBody>
        </p:sp>
        <p:sp>
          <p:nvSpPr>
            <p:cNvPr id="22" name="Rectangle 21"/>
            <p:cNvSpPr/>
            <p:nvPr/>
          </p:nvSpPr>
          <p:spPr bwMode="auto">
            <a:xfrm>
              <a:off x="3886200" y="3063875"/>
              <a:ext cx="1524000" cy="669925"/>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&lt;S.R.Tendulkar,37&gt;</a:t>
              </a:r>
            </a:p>
            <a:p>
              <a:pPr>
                <a:buFont typeface="Times New Roman" pitchFamily="16" charset="0"/>
                <a:buNone/>
                <a:defRPr/>
              </a:pPr>
              <a:r>
                <a:rPr lang="en-US" sz="1200" dirty="0"/>
                <a:t>&lt;M.Vijay,167	10&gt;</a:t>
              </a:r>
            </a:p>
            <a:p>
              <a:pPr>
                <a:buFont typeface="Times New Roman" pitchFamily="16" charset="0"/>
                <a:buNone/>
                <a:defRPr/>
              </a:pPr>
              <a:r>
                <a:rPr lang="en-US" sz="1200" dirty="0"/>
                <a:t>&lt;C.A.Pujara,204&gt;</a:t>
              </a:r>
            </a:p>
          </p:txBody>
        </p:sp>
        <p:sp>
          <p:nvSpPr>
            <p:cNvPr id="23" name="Rectangle 22"/>
            <p:cNvSpPr/>
            <p:nvPr/>
          </p:nvSpPr>
          <p:spPr bwMode="auto">
            <a:xfrm>
              <a:off x="3886200" y="3978275"/>
              <a:ext cx="1524000" cy="669925"/>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buFont typeface="Times New Roman" pitchFamily="16" charset="0"/>
                <a:buNone/>
                <a:defRPr/>
              </a:pPr>
              <a:r>
                <a:rPr lang="en-US" sz="1200" dirty="0"/>
                <a:t>&lt;S.R.Tendulkar,13&gt;</a:t>
              </a:r>
            </a:p>
            <a:p>
              <a:pPr>
                <a:buFont typeface="Times New Roman" pitchFamily="16" charset="0"/>
                <a:buNone/>
                <a:defRPr/>
              </a:pPr>
              <a:r>
                <a:rPr lang="en-US" sz="1200" dirty="0"/>
                <a:t>&lt;M.Vijay,26&gt;</a:t>
              </a:r>
            </a:p>
            <a:p>
              <a:pPr>
                <a:buFont typeface="Times New Roman" pitchFamily="16" charset="0"/>
                <a:buNone/>
                <a:defRPr/>
              </a:pPr>
              <a:r>
                <a:rPr lang="en-US" sz="1200" dirty="0"/>
                <a:t>&lt;C.A.Pujara,1&gt;</a:t>
              </a:r>
            </a:p>
          </p:txBody>
        </p:sp>
        <p:cxnSp>
          <p:nvCxnSpPr>
            <p:cNvPr id="43028" name="Straight Arrow Connector 26"/>
            <p:cNvCxnSpPr>
              <a:cxnSpLocks noChangeShapeType="1"/>
              <a:stCxn id="4" idx="3"/>
            </p:cNvCxnSpPr>
            <p:nvPr/>
          </p:nvCxnSpPr>
          <p:spPr bwMode="auto">
            <a:xfrm flipV="1">
              <a:off x="1752600" y="2651078"/>
              <a:ext cx="3810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9" name="Straight Arrow Connector 28"/>
            <p:cNvCxnSpPr>
              <a:cxnSpLocks noChangeShapeType="1"/>
              <a:stCxn id="4" idx="3"/>
            </p:cNvCxnSpPr>
            <p:nvPr/>
          </p:nvCxnSpPr>
          <p:spPr bwMode="auto">
            <a:xfrm>
              <a:off x="1752600" y="3565478"/>
              <a:ext cx="381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0" name="Straight Arrow Connector 30"/>
            <p:cNvCxnSpPr>
              <a:cxnSpLocks noChangeShapeType="1"/>
              <a:stCxn id="4" idx="3"/>
              <a:endCxn id="7" idx="1"/>
            </p:cNvCxnSpPr>
            <p:nvPr/>
          </p:nvCxnSpPr>
          <p:spPr bwMode="auto">
            <a:xfrm>
              <a:off x="1752600" y="3565478"/>
              <a:ext cx="381000" cy="755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1" name="Straight Arrow Connector 32"/>
            <p:cNvCxnSpPr>
              <a:cxnSpLocks noChangeShapeType="1"/>
              <a:stCxn id="5" idx="3"/>
              <a:endCxn id="8" idx="1"/>
            </p:cNvCxnSpPr>
            <p:nvPr/>
          </p:nvCxnSpPr>
          <p:spPr bwMode="auto">
            <a:xfrm>
              <a:off x="3657600" y="2514600"/>
              <a:ext cx="228600" cy="3013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2" name="Straight Arrow Connector 34"/>
            <p:cNvCxnSpPr>
              <a:cxnSpLocks noChangeShapeType="1"/>
              <a:stCxn id="6" idx="3"/>
              <a:endCxn id="22" idx="1"/>
            </p:cNvCxnSpPr>
            <p:nvPr/>
          </p:nvCxnSpPr>
          <p:spPr bwMode="auto">
            <a:xfrm flipV="1">
              <a:off x="3657600" y="3398862"/>
              <a:ext cx="228600" cy="2274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3" name="Straight Arrow Connector 36"/>
            <p:cNvCxnSpPr>
              <a:cxnSpLocks noChangeShapeType="1"/>
              <a:stCxn id="7" idx="3"/>
              <a:endCxn id="23" idx="1"/>
            </p:cNvCxnSpPr>
            <p:nvPr/>
          </p:nvCxnSpPr>
          <p:spPr bwMode="auto">
            <a:xfrm flipV="1">
              <a:off x="3657600" y="4313262"/>
              <a:ext cx="228600" cy="739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4" name="Straight Arrow Connector 38"/>
            <p:cNvCxnSpPr>
              <a:cxnSpLocks noChangeShapeType="1"/>
              <a:stCxn id="8" idx="3"/>
              <a:endCxn id="11" idx="1"/>
            </p:cNvCxnSpPr>
            <p:nvPr/>
          </p:nvCxnSpPr>
          <p:spPr bwMode="auto">
            <a:xfrm flipV="1">
              <a:off x="5410200" y="2316139"/>
              <a:ext cx="2286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5" name="Straight Arrow Connector 40"/>
            <p:cNvCxnSpPr>
              <a:cxnSpLocks noChangeShapeType="1"/>
              <a:stCxn id="8" idx="3"/>
              <a:endCxn id="13" idx="1"/>
            </p:cNvCxnSpPr>
            <p:nvPr/>
          </p:nvCxnSpPr>
          <p:spPr bwMode="auto">
            <a:xfrm>
              <a:off x="5410200" y="2544739"/>
              <a:ext cx="228600" cy="56439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6" name="Straight Arrow Connector 42"/>
            <p:cNvCxnSpPr>
              <a:cxnSpLocks noChangeShapeType="1"/>
              <a:stCxn id="8" idx="3"/>
              <a:endCxn id="14" idx="1"/>
            </p:cNvCxnSpPr>
            <p:nvPr/>
          </p:nvCxnSpPr>
          <p:spPr bwMode="auto">
            <a:xfrm>
              <a:off x="5410200" y="2544739"/>
              <a:ext cx="228600" cy="14824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7" name="Straight Arrow Connector 44"/>
            <p:cNvCxnSpPr>
              <a:cxnSpLocks noChangeShapeType="1"/>
              <a:stCxn id="8" idx="3"/>
              <a:endCxn id="15" idx="1"/>
            </p:cNvCxnSpPr>
            <p:nvPr/>
          </p:nvCxnSpPr>
          <p:spPr bwMode="auto">
            <a:xfrm>
              <a:off x="5410200" y="2544739"/>
              <a:ext cx="228600" cy="238551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8" name="Straight Arrow Connector 46"/>
            <p:cNvCxnSpPr>
              <a:cxnSpLocks noChangeShapeType="1"/>
              <a:stCxn id="22" idx="3"/>
              <a:endCxn id="13" idx="1"/>
            </p:cNvCxnSpPr>
            <p:nvPr/>
          </p:nvCxnSpPr>
          <p:spPr bwMode="auto">
            <a:xfrm flipV="1">
              <a:off x="5410200" y="3109131"/>
              <a:ext cx="228600" cy="28973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9" name="Straight Arrow Connector 48"/>
            <p:cNvCxnSpPr>
              <a:cxnSpLocks noChangeShapeType="1"/>
              <a:stCxn id="22" idx="3"/>
              <a:endCxn id="14" idx="1"/>
            </p:cNvCxnSpPr>
            <p:nvPr/>
          </p:nvCxnSpPr>
          <p:spPr bwMode="auto">
            <a:xfrm>
              <a:off x="5410200" y="3398862"/>
              <a:ext cx="228600" cy="62836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0" name="Straight Arrow Connector 50"/>
            <p:cNvCxnSpPr>
              <a:cxnSpLocks noChangeShapeType="1"/>
              <a:stCxn id="22" idx="3"/>
              <a:endCxn id="11" idx="1"/>
            </p:cNvCxnSpPr>
            <p:nvPr/>
          </p:nvCxnSpPr>
          <p:spPr bwMode="auto">
            <a:xfrm flipV="1">
              <a:off x="5410200" y="2316139"/>
              <a:ext cx="228600" cy="108272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1" name="Straight Arrow Connector 52"/>
            <p:cNvCxnSpPr>
              <a:cxnSpLocks noChangeShapeType="1"/>
              <a:stCxn id="22" idx="3"/>
            </p:cNvCxnSpPr>
            <p:nvPr/>
          </p:nvCxnSpPr>
          <p:spPr bwMode="auto">
            <a:xfrm>
              <a:off x="5410200" y="3398862"/>
              <a:ext cx="228600" cy="17827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2" name="Straight Arrow Connector 54"/>
            <p:cNvCxnSpPr>
              <a:cxnSpLocks noChangeShapeType="1"/>
              <a:stCxn id="11" idx="3"/>
              <a:endCxn id="16" idx="1"/>
            </p:cNvCxnSpPr>
            <p:nvPr/>
          </p:nvCxnSpPr>
          <p:spPr bwMode="auto">
            <a:xfrm flipV="1">
              <a:off x="6705600" y="2278608"/>
              <a:ext cx="228600" cy="3753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3" name="Straight Arrow Connector 56"/>
            <p:cNvCxnSpPr>
              <a:cxnSpLocks noChangeShapeType="1"/>
              <a:stCxn id="13" idx="3"/>
              <a:endCxn id="18" idx="1"/>
            </p:cNvCxnSpPr>
            <p:nvPr/>
          </p:nvCxnSpPr>
          <p:spPr bwMode="auto">
            <a:xfrm>
              <a:off x="6705600" y="3109131"/>
              <a:ext cx="228600" cy="767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4" name="Straight Arrow Connector 58"/>
            <p:cNvCxnSpPr>
              <a:cxnSpLocks noChangeShapeType="1"/>
              <a:stCxn id="14" idx="3"/>
              <a:endCxn id="19" idx="1"/>
            </p:cNvCxnSpPr>
            <p:nvPr/>
          </p:nvCxnSpPr>
          <p:spPr bwMode="auto">
            <a:xfrm>
              <a:off x="6705600" y="4027226"/>
              <a:ext cx="228600" cy="398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5" name="Straight Arrow Connector 60"/>
            <p:cNvCxnSpPr>
              <a:cxnSpLocks noChangeShapeType="1"/>
              <a:stCxn id="15" idx="3"/>
              <a:endCxn id="20" idx="1"/>
            </p:cNvCxnSpPr>
            <p:nvPr/>
          </p:nvCxnSpPr>
          <p:spPr bwMode="auto">
            <a:xfrm flipV="1">
              <a:off x="6705600" y="4922293"/>
              <a:ext cx="228600" cy="796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6" name="Straight Arrow Connector 62"/>
            <p:cNvCxnSpPr>
              <a:cxnSpLocks noChangeShapeType="1"/>
              <a:stCxn id="16" idx="3"/>
              <a:endCxn id="21" idx="1"/>
            </p:cNvCxnSpPr>
            <p:nvPr/>
          </p:nvCxnSpPr>
          <p:spPr bwMode="auto">
            <a:xfrm>
              <a:off x="7696200" y="2278608"/>
              <a:ext cx="304800" cy="134430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7" name="Straight Arrow Connector 64"/>
            <p:cNvCxnSpPr>
              <a:cxnSpLocks noChangeShapeType="1"/>
              <a:stCxn id="18" idx="3"/>
              <a:endCxn id="21" idx="1"/>
            </p:cNvCxnSpPr>
            <p:nvPr/>
          </p:nvCxnSpPr>
          <p:spPr bwMode="auto">
            <a:xfrm>
              <a:off x="7696200" y="3116808"/>
              <a:ext cx="304800" cy="50610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8" name="Straight Arrow Connector 66"/>
            <p:cNvCxnSpPr>
              <a:cxnSpLocks noChangeShapeType="1"/>
              <a:stCxn id="19" idx="3"/>
              <a:endCxn id="21" idx="1"/>
            </p:cNvCxnSpPr>
            <p:nvPr/>
          </p:nvCxnSpPr>
          <p:spPr bwMode="auto">
            <a:xfrm flipV="1">
              <a:off x="7696200" y="3622912"/>
              <a:ext cx="304800" cy="40829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49" name="Straight Arrow Connector 68"/>
            <p:cNvCxnSpPr>
              <a:cxnSpLocks noChangeShapeType="1"/>
              <a:stCxn id="20" idx="3"/>
              <a:endCxn id="21" idx="1"/>
            </p:cNvCxnSpPr>
            <p:nvPr/>
          </p:nvCxnSpPr>
          <p:spPr bwMode="auto">
            <a:xfrm flipV="1">
              <a:off x="7696200" y="3622912"/>
              <a:ext cx="304800" cy="129938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50" name="TextBox 69"/>
            <p:cNvSpPr txBox="1">
              <a:spLocks noChangeArrowheads="1"/>
            </p:cNvSpPr>
            <p:nvPr/>
          </p:nvSpPr>
          <p:spPr bwMode="auto">
            <a:xfrm>
              <a:off x="609600" y="1447800"/>
              <a:ext cx="9906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Input</a:t>
              </a:r>
            </a:p>
          </p:txBody>
        </p:sp>
        <p:sp>
          <p:nvSpPr>
            <p:cNvPr id="43051" name="TextBox 70"/>
            <p:cNvSpPr txBox="1">
              <a:spLocks noChangeArrowheads="1"/>
            </p:cNvSpPr>
            <p:nvPr/>
          </p:nvSpPr>
          <p:spPr bwMode="auto">
            <a:xfrm>
              <a:off x="2133600" y="1371600"/>
              <a:ext cx="11430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Splitting</a:t>
              </a:r>
            </a:p>
          </p:txBody>
        </p:sp>
        <p:sp>
          <p:nvSpPr>
            <p:cNvPr id="43052" name="TextBox 71"/>
            <p:cNvSpPr txBox="1">
              <a:spLocks noChangeArrowheads="1"/>
            </p:cNvSpPr>
            <p:nvPr/>
          </p:nvSpPr>
          <p:spPr bwMode="auto">
            <a:xfrm>
              <a:off x="4038600" y="1371600"/>
              <a:ext cx="9144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Map</a:t>
              </a:r>
            </a:p>
          </p:txBody>
        </p:sp>
        <p:sp>
          <p:nvSpPr>
            <p:cNvPr id="43053" name="TextBox 72"/>
            <p:cNvSpPr txBox="1">
              <a:spLocks noChangeArrowheads="1"/>
            </p:cNvSpPr>
            <p:nvPr/>
          </p:nvSpPr>
          <p:spPr bwMode="auto">
            <a:xfrm>
              <a:off x="5638800" y="1371600"/>
              <a:ext cx="9144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Shuffle</a:t>
              </a:r>
            </a:p>
          </p:txBody>
        </p:sp>
        <p:sp>
          <p:nvSpPr>
            <p:cNvPr id="43054" name="TextBox 74"/>
            <p:cNvSpPr txBox="1">
              <a:spLocks noChangeArrowheads="1"/>
            </p:cNvSpPr>
            <p:nvPr/>
          </p:nvSpPr>
          <p:spPr bwMode="auto">
            <a:xfrm>
              <a:off x="6819900" y="1371600"/>
              <a:ext cx="10287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Reduce</a:t>
              </a:r>
            </a:p>
          </p:txBody>
        </p:sp>
        <p:sp>
          <p:nvSpPr>
            <p:cNvPr id="43055" name="TextBox 75"/>
            <p:cNvSpPr txBox="1">
              <a:spLocks noChangeArrowheads="1"/>
            </p:cNvSpPr>
            <p:nvPr/>
          </p:nvSpPr>
          <p:spPr bwMode="auto">
            <a:xfrm>
              <a:off x="8001000" y="1546584"/>
              <a:ext cx="99060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Output</a:t>
              </a:r>
            </a:p>
          </p:txBody>
        </p:sp>
      </p:grpSp>
    </p:spTree>
    <p:extLst>
      <p:ext uri="{BB962C8B-B14F-4D97-AF65-F5344CB8AC3E}">
        <p14:creationId xmlns:p14="http://schemas.microsoft.com/office/powerpoint/2010/main" val="2305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342900" y="228600"/>
            <a:ext cx="84407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81287"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91000"/>
              </a:lnSpc>
            </a:pPr>
            <a:r>
              <a:rPr lang="en-US" sz="3200">
                <a:solidFill>
                  <a:srgbClr val="0070C0"/>
                </a:solidFill>
                <a:latin typeface="Gill Sans MT" pitchFamily="34" charset="0"/>
              </a:rPr>
              <a:t>Introduction to Big Data and Hadoop</a:t>
            </a:r>
          </a:p>
        </p:txBody>
      </p:sp>
      <p:sp>
        <p:nvSpPr>
          <p:cNvPr id="16387" name="Rectangle 2"/>
          <p:cNvSpPr>
            <a:spLocks noChangeArrowheads="1"/>
          </p:cNvSpPr>
          <p:nvPr/>
        </p:nvSpPr>
        <p:spPr bwMode="auto">
          <a:xfrm>
            <a:off x="762000" y="1447800"/>
            <a:ext cx="7924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65412" rIns="90000" bIns="45000"/>
          <a:lstStyle/>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a:latin typeface="Gill Sans MT" pitchFamily="34" charset="0"/>
              </a:rPr>
              <a:t>Big data is a term applied to data sets whose size is beyond the ability of commonly used software tools to capture, manage, and process the data within a tolerable elapsed time. Big data sizes are a constantly moving target currently ranging from a few dozen terabytes to many petabytes of data in a single data set.</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a:latin typeface="Gill Sans MT" pitchFamily="34" charset="0"/>
              </a:rPr>
              <a:t>Examples include web logs; RFID; sensor networks; social networks; social data , Internet text and documents; Internet search indexing; call detail records; astronomy, atmospheric science etc.</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latin typeface="Gill Sans MT" pitchFamily="34" charset="0"/>
            </a:endParaRPr>
          </a:p>
        </p:txBody>
      </p:sp>
    </p:spTree>
    <p:extLst>
      <p:ext uri="{BB962C8B-B14F-4D97-AF65-F5344CB8AC3E}">
        <p14:creationId xmlns:p14="http://schemas.microsoft.com/office/powerpoint/2010/main" val="553288297"/>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0" dirty="0">
                <a:solidFill>
                  <a:srgbClr val="0070C0"/>
                </a:solidFill>
                <a:latin typeface="+mn-lt"/>
              </a:rPr>
              <a:t>Big Data Contd</a:t>
            </a:r>
            <a:r>
              <a:rPr lang="en-US" b="0" dirty="0" smtClean="0">
                <a:latin typeface="+mn-lt"/>
              </a:rPr>
              <a:t>..</a:t>
            </a:r>
            <a:endParaRPr lang="en-US" b="0" dirty="0">
              <a:latin typeface="+mn-lt"/>
            </a:endParaRPr>
          </a:p>
        </p:txBody>
      </p:sp>
      <p:sp>
        <p:nvSpPr>
          <p:cNvPr id="3" name="Content Placeholder 2"/>
          <p:cNvSpPr>
            <a:spLocks noGrp="1"/>
          </p:cNvSpPr>
          <p:nvPr>
            <p:ph idx="1"/>
          </p:nvPr>
        </p:nvSpPr>
        <p:spPr>
          <a:xfrm>
            <a:off x="342900" y="1112838"/>
            <a:ext cx="8442325" cy="3770312"/>
          </a:xfrm>
        </p:spPr>
        <p:txBody>
          <a:bodyPr>
            <a:spAutoFit/>
          </a:bodyPr>
          <a:lstStyle/>
          <a:p>
            <a:pPr lvl="1" eaLnBrk="1" hangingPunct="1">
              <a:buFont typeface="Verdana" pitchFamily="34" charset="0"/>
              <a:buNone/>
              <a:defRPr/>
            </a:pPr>
            <a:r>
              <a:rPr lang="en-US" sz="1600" dirty="0">
                <a:latin typeface="Gill Sans MT" pitchFamily="34" charset="0"/>
                <a:ea typeface="DejaVu Sans" charset="0"/>
                <a:cs typeface="DejaVu Sans" charset="0"/>
              </a:rPr>
              <a:t>Challenges in Big DATA</a:t>
            </a:r>
          </a:p>
          <a:p>
            <a:pPr lvl="1" eaLnBrk="1" hangingPunct="1">
              <a:buFont typeface="Wingdings" pitchFamily="2" charset="2"/>
              <a:buChar char="§"/>
              <a:defRPr/>
            </a:pPr>
            <a:r>
              <a:rPr lang="en-US" sz="1600" dirty="0">
                <a:latin typeface="Gill Sans MT" pitchFamily="34" charset="0"/>
                <a:ea typeface="DejaVu Sans" charset="0"/>
                <a:cs typeface="DejaVu Sans" charset="0"/>
              </a:rPr>
              <a:t>Data Storage – Physical storage, Acquisition costs, </a:t>
            </a:r>
            <a:br>
              <a:rPr lang="en-US" sz="1600" dirty="0">
                <a:latin typeface="Gill Sans MT" pitchFamily="34" charset="0"/>
                <a:ea typeface="DejaVu Sans" charset="0"/>
                <a:cs typeface="DejaVu Sans" charset="0"/>
              </a:rPr>
            </a:br>
            <a:r>
              <a:rPr lang="en-US" sz="1600" dirty="0">
                <a:latin typeface="Gill Sans MT" pitchFamily="34" charset="0"/>
                <a:ea typeface="DejaVu Sans" charset="0"/>
                <a:cs typeface="DejaVu Sans" charset="0"/>
              </a:rPr>
              <a:t>Space costs, Power costs</a:t>
            </a:r>
          </a:p>
          <a:p>
            <a:pPr lvl="1" eaLnBrk="1" hangingPunct="1">
              <a:buFont typeface="Wingdings" pitchFamily="2" charset="2"/>
              <a:buChar char="§"/>
              <a:defRPr/>
            </a:pPr>
            <a:r>
              <a:rPr lang="en-US" sz="1600" dirty="0">
                <a:latin typeface="Gill Sans MT" pitchFamily="34" charset="0"/>
                <a:ea typeface="DejaVu Sans" charset="0"/>
                <a:cs typeface="DejaVu Sans" charset="0"/>
              </a:rPr>
              <a:t>Data Management – Skills, People, Time </a:t>
            </a:r>
          </a:p>
          <a:p>
            <a:pPr lvl="1" eaLnBrk="1" hangingPunct="1">
              <a:buFont typeface="Wingdings" pitchFamily="2" charset="2"/>
              <a:buChar char="§"/>
              <a:defRPr/>
            </a:pPr>
            <a:r>
              <a:rPr lang="en-US" sz="1600" dirty="0">
                <a:latin typeface="Gill Sans MT" pitchFamily="34" charset="0"/>
                <a:ea typeface="DejaVu Sans" charset="0"/>
                <a:cs typeface="DejaVu Sans" charset="0"/>
              </a:rPr>
              <a:t>Data Processing (Information and Content management)</a:t>
            </a:r>
          </a:p>
          <a:p>
            <a:pPr lvl="1" eaLnBrk="1" hangingPunct="1">
              <a:buFont typeface="Wingdings" pitchFamily="2" charset="2"/>
              <a:buChar char="§"/>
              <a:defRPr/>
            </a:pPr>
            <a:r>
              <a:rPr lang="en-US" sz="1600" dirty="0">
                <a:latin typeface="Gill Sans MT" pitchFamily="34" charset="0"/>
                <a:ea typeface="DejaVu Sans" charset="0"/>
                <a:cs typeface="DejaVu Sans" charset="0"/>
              </a:rPr>
              <a:t>Performance modeling of the new application</a:t>
            </a:r>
          </a:p>
          <a:p>
            <a:pPr lvl="1" eaLnBrk="1" hangingPunct="1">
              <a:buFont typeface="Wingdings" pitchFamily="2" charset="2"/>
              <a:buChar char="§"/>
              <a:defRPr/>
            </a:pPr>
            <a:endParaRPr lang="en-US" sz="1600" dirty="0">
              <a:latin typeface="Gill Sans MT" pitchFamily="34" charset="0"/>
              <a:ea typeface="DejaVu Sans" charset="0"/>
              <a:cs typeface="DejaVu Sans" charset="0"/>
            </a:endParaRPr>
          </a:p>
          <a:p>
            <a:pPr lvl="1" eaLnBrk="1" hangingPunct="1">
              <a:buFont typeface="Verdana" pitchFamily="34" charset="0"/>
              <a:buNone/>
              <a:defRPr/>
            </a:pPr>
            <a:r>
              <a:rPr lang="en-US" sz="1600" dirty="0">
                <a:latin typeface="Gill Sans MT" pitchFamily="34" charset="0"/>
                <a:ea typeface="DejaVu Sans" charset="0"/>
                <a:cs typeface="DejaVu Sans" charset="0"/>
              </a:rPr>
              <a:t>Handling Big DATA</a:t>
            </a:r>
          </a:p>
          <a:p>
            <a:pPr lvl="1" eaLnBrk="1" hangingPunct="1">
              <a:buFont typeface="Wingdings" pitchFamily="2" charset="2"/>
              <a:buChar char="§"/>
              <a:defRPr/>
            </a:pPr>
            <a:r>
              <a:rPr lang="en-US" sz="1600" dirty="0">
                <a:latin typeface="Gill Sans MT" pitchFamily="34" charset="0"/>
                <a:ea typeface="DejaVu Sans" charset="0"/>
                <a:cs typeface="DejaVu Sans" charset="0"/>
              </a:rPr>
              <a:t>Requires exceptional technologies to efficiently process large data</a:t>
            </a:r>
          </a:p>
          <a:p>
            <a:pPr lvl="1" eaLnBrk="1" hangingPunct="1">
              <a:buFont typeface="Wingdings" pitchFamily="2" charset="2"/>
              <a:buChar char="§"/>
              <a:defRPr/>
            </a:pPr>
            <a:r>
              <a:rPr lang="en-US" sz="1600" dirty="0">
                <a:latin typeface="Gill Sans MT" pitchFamily="34" charset="0"/>
                <a:ea typeface="DejaVu Sans" charset="0"/>
                <a:cs typeface="DejaVu Sans" charset="0"/>
              </a:rPr>
              <a:t>Technologies applied on Big DATA include massively parallel processing(MPP) databases, data mining grids, distributed file systems, scalable storage systems and so on</a:t>
            </a:r>
          </a:p>
          <a:p>
            <a:pPr lvl="1" eaLnBrk="1" hangingPunct="1">
              <a:buFont typeface="Verdana" pitchFamily="34" charset="0"/>
              <a:buNone/>
              <a:defRPr/>
            </a:pPr>
            <a:endParaRPr lang="en-US" sz="1800" dirty="0" smtClean="0"/>
          </a:p>
          <a:p>
            <a:pPr lvl="1" eaLnBrk="1" hangingPunct="1">
              <a:buFont typeface="Verdana" pitchFamily="34" charset="0"/>
              <a:buNone/>
              <a:defRPr/>
            </a:pPr>
            <a:endParaRPr lang="en-US" sz="2000" dirty="0">
              <a:effectLst>
                <a:outerShdw blurRad="38100" dist="38100" dir="2700000" algn="tl">
                  <a:srgbClr val="000000">
                    <a:alpha val="43137"/>
                  </a:srgbClr>
                </a:outerShdw>
              </a:effectLst>
            </a:endParaRPr>
          </a:p>
        </p:txBody>
      </p:sp>
      <p:sp>
        <p:nvSpPr>
          <p:cNvPr id="17412" name="Slide Number Placeholder 3"/>
          <p:cNvSpPr>
            <a:spLocks noGrp="1"/>
          </p:cNvSpPr>
          <p:nvPr>
            <p:ph type="sldNum" sz="quarter" idx="12"/>
          </p:nvPr>
        </p:nvSpPr>
        <p:spPr bwMode="auto">
          <a:xfrm>
            <a:off x="4379913" y="6408738"/>
            <a:ext cx="2351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a:buFont typeface="Times New Roman" pitchFamily="18" charset="0"/>
              <a:buNone/>
            </a:pPr>
            <a:fld id="{5C28AE5F-5319-422E-901A-DF2177C68DEC}" type="slidenum">
              <a:rPr lang="en-US" smtClean="0"/>
              <a:pPr>
                <a:buFont typeface="Times New Roman" pitchFamily="18" charset="0"/>
                <a:buNone/>
              </a:pPr>
              <a:t>3</a:t>
            </a:fld>
            <a:endParaRPr lang="en-US" smtClean="0"/>
          </a:p>
        </p:txBody>
      </p:sp>
      <p:grpSp>
        <p:nvGrpSpPr>
          <p:cNvPr id="17413" name="Group 4"/>
          <p:cNvGrpSpPr>
            <a:grpSpLocks/>
          </p:cNvGrpSpPr>
          <p:nvPr/>
        </p:nvGrpSpPr>
        <p:grpSpPr bwMode="auto">
          <a:xfrm>
            <a:off x="6324600" y="1371600"/>
            <a:ext cx="2514600" cy="1981200"/>
            <a:chOff x="152400" y="838200"/>
            <a:chExt cx="8839200" cy="5562601"/>
          </a:xfrm>
        </p:grpSpPr>
        <p:pic>
          <p:nvPicPr>
            <p:cNvPr id="174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4495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4114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838200"/>
              <a:ext cx="4038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810001"/>
              <a:ext cx="4038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Rectangle 9"/>
            <p:cNvSpPr/>
            <p:nvPr/>
          </p:nvSpPr>
          <p:spPr>
            <a:xfrm>
              <a:off x="2021803" y="927344"/>
              <a:ext cx="2550197" cy="3565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tx1"/>
                  </a:solidFill>
                </a:rPr>
                <a:t>Decision</a:t>
              </a:r>
              <a:r>
                <a:rPr lang="en-US" sz="1600" dirty="0">
                  <a:solidFill>
                    <a:schemeClr val="tx1"/>
                  </a:solidFill>
                </a:rPr>
                <a:t> </a:t>
              </a:r>
              <a:r>
                <a:rPr lang="en-US" sz="800" dirty="0">
                  <a:solidFill>
                    <a:schemeClr val="tx1"/>
                  </a:solidFill>
                </a:rPr>
                <a:t>Speed</a:t>
              </a:r>
            </a:p>
          </p:txBody>
        </p:sp>
        <p:sp>
          <p:nvSpPr>
            <p:cNvPr id="11" name="Rectangle 10"/>
            <p:cNvSpPr/>
            <p:nvPr/>
          </p:nvSpPr>
          <p:spPr>
            <a:xfrm>
              <a:off x="6441403" y="913974"/>
              <a:ext cx="2550197" cy="3565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tx1"/>
                  </a:solidFill>
                </a:rPr>
                <a:t>Concurrency &amp; Throughput</a:t>
              </a:r>
            </a:p>
          </p:txBody>
        </p:sp>
        <p:sp>
          <p:nvSpPr>
            <p:cNvPr id="12" name="Rectangle 11"/>
            <p:cNvSpPr/>
            <p:nvPr/>
          </p:nvSpPr>
          <p:spPr>
            <a:xfrm>
              <a:off x="1447030" y="3837905"/>
              <a:ext cx="2550200" cy="3521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tx1"/>
                  </a:solidFill>
                </a:rPr>
                <a:t>Processing</a:t>
              </a:r>
              <a:r>
                <a:rPr lang="en-US" sz="1600" dirty="0">
                  <a:solidFill>
                    <a:schemeClr val="tx1"/>
                  </a:solidFill>
                </a:rPr>
                <a:t> </a:t>
              </a:r>
              <a:r>
                <a:rPr lang="en-US" sz="800" dirty="0">
                  <a:solidFill>
                    <a:schemeClr val="tx1"/>
                  </a:solidFill>
                </a:rPr>
                <a:t>Complexity</a:t>
              </a:r>
            </a:p>
          </p:txBody>
        </p:sp>
        <p:sp>
          <p:nvSpPr>
            <p:cNvPr id="13" name="Rectangle 12"/>
            <p:cNvSpPr/>
            <p:nvPr/>
          </p:nvSpPr>
          <p:spPr>
            <a:xfrm>
              <a:off x="5833148" y="3837905"/>
              <a:ext cx="2550200" cy="3521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tx1"/>
                  </a:solidFill>
                </a:rPr>
                <a:t>Transactional Data Volume</a:t>
              </a:r>
            </a:p>
          </p:txBody>
        </p:sp>
      </p:grpSp>
    </p:spTree>
    <p:extLst>
      <p:ext uri="{BB962C8B-B14F-4D97-AF65-F5344CB8AC3E}">
        <p14:creationId xmlns:p14="http://schemas.microsoft.com/office/powerpoint/2010/main" val="321958049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0" dirty="0" smtClean="0">
                <a:solidFill>
                  <a:srgbClr val="0070C0"/>
                </a:solidFill>
                <a:latin typeface="+mn-lt"/>
              </a:rPr>
              <a:t>Big DATA contd..</a:t>
            </a:r>
            <a:endParaRPr lang="en-US" b="0" dirty="0">
              <a:solidFill>
                <a:srgbClr val="0070C0"/>
              </a:solidFill>
              <a:latin typeface="+mn-lt"/>
            </a:endParaRPr>
          </a:p>
        </p:txBody>
      </p:sp>
      <p:sp>
        <p:nvSpPr>
          <p:cNvPr id="3" name="Content Placeholder 2"/>
          <p:cNvSpPr>
            <a:spLocks noGrp="1"/>
          </p:cNvSpPr>
          <p:nvPr>
            <p:ph idx="1"/>
          </p:nvPr>
        </p:nvSpPr>
        <p:spPr>
          <a:xfrm>
            <a:off x="342900" y="1112838"/>
            <a:ext cx="8442325" cy="4754562"/>
          </a:xfrm>
        </p:spPr>
        <p:txBody>
          <a:bodyPr/>
          <a:lstStyle/>
          <a:p>
            <a:pPr eaLnBrk="1" hangingPunct="1">
              <a:buFont typeface="Wingdings 3" pitchFamily="18" charset="2"/>
              <a:buNone/>
              <a:defRPr/>
            </a:pPr>
            <a:r>
              <a:rPr lang="en-US" sz="1600" dirty="0" smtClean="0">
                <a:effectLst>
                  <a:outerShdw blurRad="38100" dist="38100" dir="2700000" algn="tl">
                    <a:srgbClr val="000000">
                      <a:alpha val="43137"/>
                    </a:srgbClr>
                  </a:outerShdw>
                </a:effectLst>
              </a:rPr>
              <a:t>Problems in handling Big DATA</a:t>
            </a:r>
          </a:p>
          <a:p>
            <a:pPr eaLnBrk="1" hangingPunct="1">
              <a:buFont typeface="Wingdings" pitchFamily="2" charset="2"/>
              <a:buChar char="§"/>
              <a:defRPr/>
            </a:pPr>
            <a:r>
              <a:rPr lang="en-US" sz="1600" dirty="0" smtClean="0"/>
              <a:t>Not all MPP relational databases have </a:t>
            </a:r>
            <a:br>
              <a:rPr lang="en-US" sz="1600" dirty="0" smtClean="0"/>
            </a:br>
            <a:r>
              <a:rPr lang="en-US" sz="1600" dirty="0" smtClean="0"/>
              <a:t>the ability to store and manage petabytes of data</a:t>
            </a:r>
          </a:p>
          <a:p>
            <a:pPr eaLnBrk="1" hangingPunct="1">
              <a:buFont typeface="Wingdings" pitchFamily="2" charset="2"/>
              <a:buChar char="§"/>
              <a:defRPr/>
            </a:pPr>
            <a:r>
              <a:rPr lang="en-US" sz="1600" dirty="0" smtClean="0"/>
              <a:t>Ability to load</a:t>
            </a:r>
          </a:p>
          <a:p>
            <a:pPr eaLnBrk="1" hangingPunct="1">
              <a:buFont typeface="Wingdings" pitchFamily="2" charset="2"/>
              <a:buChar char="§"/>
              <a:defRPr/>
            </a:pPr>
            <a:r>
              <a:rPr lang="en-US" sz="1600" dirty="0" smtClean="0"/>
              <a:t>Monitor processing of large data sets</a:t>
            </a:r>
          </a:p>
          <a:p>
            <a:pPr eaLnBrk="1" hangingPunct="1">
              <a:buFont typeface="Wingdings" pitchFamily="2" charset="2"/>
              <a:buChar char="§"/>
              <a:defRPr/>
            </a:pPr>
            <a:r>
              <a:rPr lang="en-US" sz="1600" dirty="0" smtClean="0"/>
              <a:t>Backup</a:t>
            </a:r>
          </a:p>
          <a:p>
            <a:pPr eaLnBrk="1" hangingPunct="1">
              <a:buFont typeface="Wingdings" pitchFamily="2" charset="2"/>
              <a:buChar char="§"/>
              <a:defRPr/>
            </a:pPr>
            <a:r>
              <a:rPr lang="en-US" sz="1600" dirty="0" smtClean="0"/>
              <a:t>Hostile to shared storage</a:t>
            </a:r>
          </a:p>
          <a:p>
            <a:pPr eaLnBrk="1" hangingPunct="1">
              <a:defRPr/>
            </a:pPr>
            <a:endParaRPr lang="en-US" sz="1600" dirty="0" smtClean="0"/>
          </a:p>
          <a:p>
            <a:pPr eaLnBrk="1" hangingPunct="1">
              <a:buFont typeface="Wingdings 3" pitchFamily="18" charset="2"/>
              <a:buNone/>
              <a:defRPr/>
            </a:pPr>
            <a:r>
              <a:rPr lang="en-US" sz="1600" dirty="0" smtClean="0">
                <a:effectLst>
                  <a:outerShdw blurRad="38100" dist="38100" dir="2700000" algn="tl">
                    <a:srgbClr val="000000">
                      <a:alpha val="43137"/>
                    </a:srgbClr>
                  </a:outerShdw>
                </a:effectLst>
              </a:rPr>
              <a:t>Expectations of Big DATA Analytics</a:t>
            </a:r>
          </a:p>
          <a:p>
            <a:pPr eaLnBrk="1" hangingPunct="1">
              <a:buFont typeface="Wingdings" pitchFamily="2" charset="2"/>
              <a:buChar char="§"/>
              <a:defRPr/>
            </a:pPr>
            <a:r>
              <a:rPr lang="en-US" sz="1600" dirty="0" smtClean="0"/>
              <a:t>High System Performance</a:t>
            </a:r>
          </a:p>
          <a:p>
            <a:pPr eaLnBrk="1" hangingPunct="1">
              <a:buFont typeface="Wingdings" pitchFamily="2" charset="2"/>
              <a:buChar char="§"/>
              <a:defRPr/>
            </a:pPr>
            <a:r>
              <a:rPr lang="en-US" sz="1600" dirty="0" smtClean="0"/>
              <a:t>Commodity Infrastructure</a:t>
            </a:r>
          </a:p>
          <a:p>
            <a:pPr eaLnBrk="1" hangingPunct="1">
              <a:buFont typeface="Wingdings" pitchFamily="2" charset="2"/>
              <a:buChar char="§"/>
              <a:defRPr/>
            </a:pPr>
            <a:r>
              <a:rPr lang="en-US" sz="1600" dirty="0" smtClean="0"/>
              <a:t>Low Cost</a:t>
            </a:r>
          </a:p>
          <a:p>
            <a:pPr eaLnBrk="1" hangingPunct="1">
              <a:buFont typeface="Wingdings" pitchFamily="2" charset="2"/>
              <a:buChar char="§"/>
              <a:defRPr/>
            </a:pPr>
            <a:r>
              <a:rPr lang="en-US" sz="1600" dirty="0" smtClean="0"/>
              <a:t>Ability to handle large data with ease</a:t>
            </a:r>
          </a:p>
          <a:p>
            <a:pPr eaLnBrk="1" hangingPunct="1">
              <a:buFont typeface="Wingdings" pitchFamily="2" charset="2"/>
              <a:buChar char="§"/>
              <a:defRPr/>
            </a:pPr>
            <a:r>
              <a:rPr lang="en-US" sz="1600" dirty="0" smtClean="0"/>
              <a:t>Adapts to shared storage</a:t>
            </a:r>
          </a:p>
          <a:p>
            <a:pPr eaLnBrk="1" hangingPunct="1">
              <a:defRPr/>
            </a:pPr>
            <a:endParaRPr lang="en-US" sz="1600" dirty="0"/>
          </a:p>
        </p:txBody>
      </p:sp>
      <p:sp>
        <p:nvSpPr>
          <p:cNvPr id="18436" name="Slide Number Placeholder 3"/>
          <p:cNvSpPr>
            <a:spLocks noGrp="1"/>
          </p:cNvSpPr>
          <p:nvPr>
            <p:ph type="sldNum" sz="quarter" idx="12"/>
          </p:nvPr>
        </p:nvSpPr>
        <p:spPr bwMode="auto">
          <a:xfrm>
            <a:off x="4379913" y="6408738"/>
            <a:ext cx="2351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a:buFont typeface="Times New Roman" pitchFamily="18" charset="0"/>
              <a:buNone/>
            </a:pPr>
            <a:fld id="{A16AA056-9169-4B25-A122-370565EA4BEC}" type="slidenum">
              <a:rPr lang="en-US" smtClean="0"/>
              <a:pPr>
                <a:buFont typeface="Times New Roman" pitchFamily="18" charset="0"/>
                <a:buNone/>
              </a:pPr>
              <a:t>4</a:t>
            </a:fld>
            <a:endParaRPr lang="en-US" smtClean="0"/>
          </a:p>
        </p:txBody>
      </p:sp>
      <p:graphicFrame>
        <p:nvGraphicFramePr>
          <p:cNvPr id="5" name="Diagram 4"/>
          <p:cNvGraphicFramePr/>
          <p:nvPr/>
        </p:nvGraphicFramePr>
        <p:xfrm>
          <a:off x="5334000" y="990600"/>
          <a:ext cx="36576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4114800" y="44196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439" name="Picture 6" descr="hadoop.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4067175"/>
            <a:ext cx="30861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978272"/>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42325" cy="366712"/>
          </a:xfrm>
        </p:spPr>
        <p:txBody>
          <a:bodyPr>
            <a:normAutofit fontScale="90000"/>
          </a:bodyPr>
          <a:lstStyle/>
          <a:p>
            <a:pPr eaLnBrk="1" hangingPunct="1">
              <a:defRPr/>
            </a:pPr>
            <a:r>
              <a:rPr lang="en-US" sz="2400" dirty="0" smtClean="0"/>
              <a:t/>
            </a:r>
            <a:br>
              <a:rPr lang="en-US" sz="2400" dirty="0" smtClean="0"/>
            </a:br>
            <a:r>
              <a:rPr lang="en-US" b="0" dirty="0" smtClean="0">
                <a:solidFill>
                  <a:srgbClr val="0070C0"/>
                </a:solidFill>
                <a:latin typeface="+mn-lt"/>
              </a:rPr>
              <a:t>Hadoop – how it can help you</a:t>
            </a:r>
            <a:r>
              <a:rPr lang="en-US" dirty="0" smtClean="0"/>
              <a:t/>
            </a:r>
            <a:br>
              <a:rPr lang="en-US" dirty="0" smtClean="0"/>
            </a:br>
            <a:endParaRPr lang="en-US" dirty="0"/>
          </a:p>
        </p:txBody>
      </p:sp>
      <p:sp>
        <p:nvSpPr>
          <p:cNvPr id="3" name="Content Placeholder 2"/>
          <p:cNvSpPr>
            <a:spLocks noGrp="1"/>
          </p:cNvSpPr>
          <p:nvPr>
            <p:ph idx="1"/>
          </p:nvPr>
        </p:nvSpPr>
        <p:spPr>
          <a:xfrm>
            <a:off x="304800" y="914400"/>
            <a:ext cx="8442325" cy="5562600"/>
          </a:xfrm>
        </p:spPr>
        <p:txBody>
          <a:bodyPr/>
          <a:lstStyle/>
          <a:p>
            <a:pPr eaLnBrk="1" hangingPunct="1">
              <a:defRPr/>
            </a:pPr>
            <a:r>
              <a:rPr lang="en-US" sz="1400" dirty="0" smtClean="0"/>
              <a:t>Creates data transparency</a:t>
            </a:r>
          </a:p>
          <a:p>
            <a:pPr eaLnBrk="1" hangingPunct="1">
              <a:defRPr/>
            </a:pPr>
            <a:r>
              <a:rPr lang="en-US" sz="1400" dirty="0" smtClean="0"/>
              <a:t>Dramatically reduces processing time for large data sets </a:t>
            </a:r>
          </a:p>
          <a:p>
            <a:pPr eaLnBrk="1" hangingPunct="1">
              <a:defRPr/>
            </a:pPr>
            <a:r>
              <a:rPr lang="en-US" sz="1400" dirty="0" smtClean="0"/>
              <a:t>Enables experimentation to discover needs, expose variability, and improve performance</a:t>
            </a:r>
            <a:endParaRPr lang="en-US" sz="1400" b="1" dirty="0" smtClean="0"/>
          </a:p>
          <a:p>
            <a:pPr lvl="3" eaLnBrk="1" hangingPunct="1">
              <a:buFont typeface="Wingdings 2" pitchFamily="18" charset="2"/>
              <a:buNone/>
              <a:defRPr/>
            </a:pPr>
            <a:endParaRPr lang="en-US" sz="1400" dirty="0" smtClean="0"/>
          </a:p>
          <a:p>
            <a:pPr lvl="4" eaLnBrk="1" hangingPunct="1">
              <a:defRPr/>
            </a:pPr>
            <a:endParaRPr lang="en-US" sz="1400" dirty="0" smtClean="0"/>
          </a:p>
          <a:p>
            <a:pPr lvl="3" eaLnBrk="1" hangingPunct="1">
              <a:defRPr/>
            </a:pPr>
            <a:endParaRPr lang="en-US" sz="1400" dirty="0" smtClean="0"/>
          </a:p>
          <a:p>
            <a:pPr marL="808038" lvl="3" eaLnBrk="1" hangingPunct="1">
              <a:defRPr/>
            </a:pPr>
            <a:endParaRPr lang="en-US" sz="1400" b="1" dirty="0" smtClean="0"/>
          </a:p>
          <a:p>
            <a:pPr eaLnBrk="1" hangingPunct="1">
              <a:defRPr/>
            </a:pPr>
            <a:endParaRPr lang="en-US" sz="1400" b="1" dirty="0" smtClean="0"/>
          </a:p>
          <a:p>
            <a:pPr eaLnBrk="1" hangingPunct="1">
              <a:defRPr/>
            </a:pPr>
            <a:endParaRPr lang="en-US" sz="1400" b="1" dirty="0" smtClean="0"/>
          </a:p>
          <a:p>
            <a:pPr lvl="1" eaLnBrk="1" hangingPunct="1">
              <a:buFont typeface="Verdana" pitchFamily="34" charset="0"/>
              <a:buNone/>
              <a:defRPr/>
            </a:pPr>
            <a:endParaRPr lang="en-US" sz="1400" dirty="0" smtClean="0"/>
          </a:p>
          <a:p>
            <a:pPr lvl="3" eaLnBrk="1" hangingPunct="1">
              <a:buFont typeface="Wingdings 2" pitchFamily="18" charset="2"/>
              <a:buNone/>
              <a:defRPr/>
            </a:pPr>
            <a:endParaRPr lang="en-US" sz="1400" dirty="0" smtClean="0"/>
          </a:p>
          <a:p>
            <a:pPr lvl="3" eaLnBrk="1" hangingPunct="1">
              <a:buFont typeface="Wingdings 2" pitchFamily="18" charset="2"/>
              <a:buNone/>
              <a:defRPr/>
            </a:pPr>
            <a:r>
              <a:rPr lang="en-US" sz="1400" dirty="0" smtClean="0"/>
              <a:t/>
            </a:r>
            <a:br>
              <a:rPr lang="en-US" sz="1400" dirty="0" smtClean="0"/>
            </a:br>
            <a:r>
              <a:rPr lang="en-US" sz="1400" dirty="0" smtClean="0"/>
              <a:t/>
            </a:r>
            <a:br>
              <a:rPr lang="en-US" sz="1400" dirty="0" smtClean="0"/>
            </a:br>
            <a:endParaRPr lang="en-US" sz="1400" dirty="0" smtClean="0"/>
          </a:p>
          <a:p>
            <a:pPr lvl="2" eaLnBrk="1" hangingPunct="1">
              <a:defRPr/>
            </a:pPr>
            <a:endParaRPr lang="en-US" sz="1400" dirty="0" smtClean="0"/>
          </a:p>
          <a:p>
            <a:pPr lvl="1" eaLnBrk="1" hangingPunct="1">
              <a:buFont typeface="Verdana" pitchFamily="34" charset="0"/>
              <a:buNone/>
              <a:defRPr/>
            </a:pP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400" dirty="0"/>
          </a:p>
        </p:txBody>
      </p:sp>
      <p:sp>
        <p:nvSpPr>
          <p:cNvPr id="19460" name="Slide Number Placeholder 3"/>
          <p:cNvSpPr>
            <a:spLocks noGrp="1"/>
          </p:cNvSpPr>
          <p:nvPr>
            <p:ph type="sldNum" sz="quarter" idx="12"/>
          </p:nvPr>
        </p:nvSpPr>
        <p:spPr bwMode="auto">
          <a:xfrm>
            <a:off x="4379913" y="6408738"/>
            <a:ext cx="2351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a:buFont typeface="Times New Roman" pitchFamily="18" charset="0"/>
              <a:buNone/>
            </a:pPr>
            <a:fld id="{F3B72978-BA56-4D77-B0F7-8C25CAA6563E}" type="slidenum">
              <a:rPr lang="en-US" smtClean="0"/>
              <a:pPr>
                <a:buFont typeface="Times New Roman" pitchFamily="18" charset="0"/>
                <a:buNone/>
              </a:pPr>
              <a:t>5</a:t>
            </a:fld>
            <a:endParaRPr lang="en-US" smtClean="0"/>
          </a:p>
        </p:txBody>
      </p:sp>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15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416162"/>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42900" y="228600"/>
            <a:ext cx="84407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81287"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91000"/>
              </a:lnSpc>
            </a:pPr>
            <a:r>
              <a:rPr lang="en-US" sz="3200">
                <a:solidFill>
                  <a:srgbClr val="0070C0"/>
                </a:solidFill>
                <a:latin typeface="Gill Sans MT" pitchFamily="34" charset="0"/>
              </a:rPr>
              <a:t>Hadoop and its eco system</a:t>
            </a:r>
          </a:p>
        </p:txBody>
      </p:sp>
      <p:sp>
        <p:nvSpPr>
          <p:cNvPr id="39939" name="Rectangle 2"/>
          <p:cNvSpPr>
            <a:spLocks noChangeArrowheads="1"/>
          </p:cNvSpPr>
          <p:nvPr/>
        </p:nvSpPr>
        <p:spPr bwMode="auto">
          <a:xfrm>
            <a:off x="914400" y="4800600"/>
            <a:ext cx="731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65412" rIns="90000" bIns="45000"/>
          <a:lstStyle/>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Gill Sans MT" pitchFamily="34" charset="0"/>
              </a:rPr>
              <a:t>    </a:t>
            </a:r>
            <a:r>
              <a:rPr lang="en-US" sz="1200">
                <a:solidFill>
                  <a:srgbClr val="C00000"/>
                </a:solidFill>
                <a:latin typeface="Gill Sans MT" pitchFamily="34" charset="0"/>
              </a:rPr>
              <a:t>.</a:t>
            </a: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a:p>
            <a:pPr hangingPunct="1">
              <a:lnSpc>
                <a:spcPct val="91000"/>
              </a:lnSpc>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C00000"/>
              </a:solidFill>
              <a:latin typeface="Gill Sans MT" pitchFamily="34" charset="0"/>
            </a:endParaRPr>
          </a:p>
        </p:txBody>
      </p:sp>
      <p:pic>
        <p:nvPicPr>
          <p:cNvPr id="39940" name="Picture 5" descr="090111Rogers_Figure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7543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1785814"/>
      </p:ext>
    </p:extLst>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377825" y="252413"/>
            <a:ext cx="9305925" cy="655637"/>
          </a:xfrm>
        </p:spPr>
        <p:txBody>
          <a:bodyPr/>
          <a:lstStyle/>
          <a:p>
            <a:pPr eaLnBrk="1" fontAlgn="auto" hangingPunct="1">
              <a:lnSpc>
                <a:spcPct val="98000"/>
              </a:lnSpc>
              <a:spcAft>
                <a:spcPts val="0"/>
              </a:spcAft>
              <a:tabLst>
                <a:tab pos="723900" algn="l"/>
                <a:tab pos="1447800" algn="l"/>
                <a:tab pos="2171700" algn="l"/>
                <a:tab pos="2894013" algn="l"/>
                <a:tab pos="3617913" algn="l"/>
                <a:tab pos="4343400" algn="l"/>
                <a:tab pos="5067300" algn="l"/>
                <a:tab pos="5791200" algn="l"/>
                <a:tab pos="6515100" algn="l"/>
                <a:tab pos="7237413" algn="l"/>
                <a:tab pos="7961313" algn="l"/>
                <a:tab pos="8686800" algn="l"/>
              </a:tabLst>
              <a:defRPr/>
            </a:pPr>
            <a:r>
              <a:rPr lang="en-US" sz="3200" smtClean="0">
                <a:solidFill>
                  <a:srgbClr val="0070C0"/>
                </a:solidFill>
                <a:latin typeface="Gill Sans MT" charset="0"/>
              </a:rPr>
              <a:t>Design principles of Hadoop</a:t>
            </a:r>
          </a:p>
        </p:txBody>
      </p:sp>
      <p:sp>
        <p:nvSpPr>
          <p:cNvPr id="25603" name="Rectangle 2"/>
          <p:cNvSpPr>
            <a:spLocks noChangeArrowheads="1"/>
          </p:cNvSpPr>
          <p:nvPr/>
        </p:nvSpPr>
        <p:spPr bwMode="auto">
          <a:xfrm>
            <a:off x="228600" y="914400"/>
            <a:ext cx="8915400" cy="57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106235" rIns="90000" bIns="45000"/>
          <a:lstStyle/>
          <a:p>
            <a:pPr marL="122238" indent="-119063" hangingPunct="1">
              <a:lnSpc>
                <a:spcPct val="73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Invented by Yahoo (Doug Cutting)</a:t>
            </a:r>
          </a:p>
          <a:p>
            <a:pPr marL="571500" lvl="1" indent="-225425" hangingPunct="1">
              <a:lnSpc>
                <a:spcPct val="73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Process internet scale data (search the web, store the web)</a:t>
            </a:r>
          </a:p>
          <a:p>
            <a:pPr marL="571500" lvl="1" indent="-225425" hangingPunct="1">
              <a:lnSpc>
                <a:spcPct val="73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Save costs - distributed workload on massively parallel system build with large numbers of inexpensve computers</a:t>
            </a:r>
          </a:p>
          <a:p>
            <a:pPr marL="122238" indent="-119063" hangingPunct="1">
              <a:lnSpc>
                <a:spcPct val="73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endParaRPr lang="en-US">
              <a:solidFill>
                <a:srgbClr val="000000"/>
              </a:solidFill>
              <a:latin typeface="Gill Sans MT" pitchFamily="34" charset="0"/>
            </a:endParaRPr>
          </a:p>
          <a:p>
            <a:pPr marL="122238" indent="-119063" hangingPunct="1">
              <a:lnSpc>
                <a:spcPct val="73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New way of storing and processing the data:</a:t>
            </a:r>
          </a:p>
          <a:p>
            <a:pPr marL="571500" lvl="1" indent="-225425" hangingPunct="1">
              <a:lnSpc>
                <a:spcPct val="73000"/>
              </a:lnSpc>
              <a:spcBef>
                <a:spcPts val="325"/>
              </a:spcBef>
              <a:buClr>
                <a:srgbClr val="4E84C4"/>
              </a:buClr>
              <a:buSzPct val="45000"/>
              <a:buFont typeface="Symbol"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Let system handle most of the issues automatically:</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Failures</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Scalability</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Reduce communications </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Distribute processing power to where the data is</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Make parallelism part of operating system</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Relatively inexpensive hardware ($2 – 4K)</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Reliability provided though replication</a:t>
            </a:r>
          </a:p>
          <a:p>
            <a:pPr marL="808038" lvl="2" indent="-119063" hangingPunct="1">
              <a:lnSpc>
                <a:spcPct val="73000"/>
              </a:lnSpc>
              <a:spcBef>
                <a:spcPts val="325"/>
              </a:spcBef>
              <a:buClr>
                <a:srgbClr val="4E84C4"/>
              </a:buClr>
              <a:buSzPct val="7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Large files preferred over small</a:t>
            </a:r>
          </a:p>
          <a:p>
            <a:pPr marL="122238" indent="-119063" hangingPunct="1">
              <a:lnSpc>
                <a:spcPct val="73000"/>
              </a:lnSpc>
              <a:spcAft>
                <a:spcPts val="1425"/>
              </a:spcAft>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endParaRPr lang="en-US">
              <a:solidFill>
                <a:srgbClr val="000000"/>
              </a:solidFill>
              <a:latin typeface="Gill Sans MT" pitchFamily="34" charset="0"/>
            </a:endParaRPr>
          </a:p>
          <a:p>
            <a:pPr marL="122238" indent="-119063" hangingPunct="1">
              <a:lnSpc>
                <a:spcPct val="73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b="1">
                <a:solidFill>
                  <a:srgbClr val="000000"/>
                </a:solidFill>
                <a:latin typeface="Gill Sans MT" pitchFamily="34" charset="0"/>
              </a:rPr>
              <a:t>Bring processing to Data!</a:t>
            </a:r>
          </a:p>
          <a:p>
            <a:pPr marL="122238" indent="-119063" hangingPunct="1">
              <a:lnSpc>
                <a:spcPct val="73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endParaRPr lang="en-US" b="1">
              <a:solidFill>
                <a:srgbClr val="000000"/>
              </a:solidFill>
              <a:latin typeface="Gill Sans MT" pitchFamily="34" charset="0"/>
            </a:endParaRPr>
          </a:p>
          <a:p>
            <a:pPr marL="122238" indent="-119063" hangingPunct="1">
              <a:lnSpc>
                <a:spcPct val="73000"/>
              </a:lnSpc>
              <a:spcBef>
                <a:spcPts val="325"/>
              </a:spcBef>
              <a:buClr>
                <a:srgbClr val="4E84C4"/>
              </a:buClr>
              <a:buSzPct val="45000"/>
              <a:buFont typeface="Wingdings 2" pitchFamily="18" charset="2"/>
              <a:buChar char=""/>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r>
              <a:rPr lang="en-US">
                <a:solidFill>
                  <a:srgbClr val="000000"/>
                </a:solidFill>
                <a:latin typeface="Gill Sans MT" pitchFamily="34" charset="0"/>
              </a:rPr>
              <a:t>Hadoop = HDFS + Map / Reduce infrastructure</a:t>
            </a:r>
          </a:p>
          <a:p>
            <a:pPr marL="122238" indent="-119063" hangingPunct="1">
              <a:lnSpc>
                <a:spcPct val="73000"/>
              </a:lnSpc>
              <a:spcBef>
                <a:spcPts val="325"/>
              </a:spcBef>
              <a:buClrTx/>
              <a:buSzTx/>
              <a:buFontTx/>
              <a:buNone/>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pPr>
            <a:endParaRPr lang="en-US">
              <a:solidFill>
                <a:srgbClr val="000000"/>
              </a:solidFill>
              <a:latin typeface="Gill Sans MT" pitchFamily="34" charset="0"/>
            </a:endParaRPr>
          </a:p>
        </p:txBody>
      </p:sp>
    </p:spTree>
    <p:extLst>
      <p:ext uri="{BB962C8B-B14F-4D97-AF65-F5344CB8AC3E}">
        <p14:creationId xmlns:p14="http://schemas.microsoft.com/office/powerpoint/2010/main" val="3003087041"/>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42900" y="228600"/>
            <a:ext cx="84423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nchor="ctr"/>
          <a:lstStyle>
            <a:lvl1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9pPr>
          </a:lstStyle>
          <a:p>
            <a:pPr eaLnBrk="1">
              <a:lnSpc>
                <a:spcPct val="98000"/>
              </a:lnSpc>
            </a:pPr>
            <a:r>
              <a:rPr lang="en-US" sz="3200">
                <a:solidFill>
                  <a:srgbClr val="0070C0"/>
                </a:solidFill>
                <a:latin typeface="Gill Sans MT" pitchFamily="34" charset="0"/>
              </a:rPr>
              <a:t>Simple Hadoop Cluster</a:t>
            </a:r>
          </a:p>
        </p:txBody>
      </p:sp>
      <p:sp>
        <p:nvSpPr>
          <p:cNvPr id="38915" name="Rectangle 2"/>
          <p:cNvSpPr>
            <a:spLocks noChangeArrowheads="1"/>
          </p:cNvSpPr>
          <p:nvPr/>
        </p:nvSpPr>
        <p:spPr bwMode="auto">
          <a:xfrm>
            <a:off x="990600" y="1447800"/>
            <a:ext cx="7010400" cy="4419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Rounded Rectangle 3"/>
          <p:cNvSpPr/>
          <p:nvPr/>
        </p:nvSpPr>
        <p:spPr bwMode="auto">
          <a:xfrm>
            <a:off x="2895600" y="1828800"/>
            <a:ext cx="1905000" cy="7620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Namenode</a:t>
            </a:r>
          </a:p>
          <a:p>
            <a:pPr algn="ctr">
              <a:buFont typeface="Times New Roman" pitchFamily="16" charset="0"/>
              <a:buNone/>
              <a:defRPr/>
            </a:pPr>
            <a:r>
              <a:rPr lang="en-US" dirty="0"/>
              <a:t>Job Tracker</a:t>
            </a:r>
          </a:p>
        </p:txBody>
      </p:sp>
      <p:sp>
        <p:nvSpPr>
          <p:cNvPr id="5" name="Rounded Rectangle 4"/>
          <p:cNvSpPr/>
          <p:nvPr/>
        </p:nvSpPr>
        <p:spPr bwMode="auto">
          <a:xfrm>
            <a:off x="5715000" y="1828800"/>
            <a:ext cx="1905000" cy="7620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Secondary Namenode</a:t>
            </a:r>
          </a:p>
        </p:txBody>
      </p:sp>
      <p:sp>
        <p:nvSpPr>
          <p:cNvPr id="6" name="Rounded Rectangle 5"/>
          <p:cNvSpPr/>
          <p:nvPr/>
        </p:nvSpPr>
        <p:spPr bwMode="auto">
          <a:xfrm>
            <a:off x="1143000" y="4343400"/>
            <a:ext cx="914400" cy="6096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DN1</a:t>
            </a:r>
          </a:p>
          <a:p>
            <a:pPr algn="ctr">
              <a:buFont typeface="Times New Roman" pitchFamily="16" charset="0"/>
              <a:buNone/>
              <a:defRPr/>
            </a:pPr>
            <a:r>
              <a:rPr lang="en-US" dirty="0"/>
              <a:t>TT1</a:t>
            </a:r>
          </a:p>
        </p:txBody>
      </p:sp>
      <p:sp>
        <p:nvSpPr>
          <p:cNvPr id="7" name="Rounded Rectangle 6"/>
          <p:cNvSpPr/>
          <p:nvPr/>
        </p:nvSpPr>
        <p:spPr bwMode="auto">
          <a:xfrm>
            <a:off x="2362200" y="4343400"/>
            <a:ext cx="914400" cy="6096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DN2</a:t>
            </a:r>
          </a:p>
        </p:txBody>
      </p:sp>
      <p:sp>
        <p:nvSpPr>
          <p:cNvPr id="11" name="Rounded Rectangle 10"/>
          <p:cNvSpPr/>
          <p:nvPr/>
        </p:nvSpPr>
        <p:spPr bwMode="auto">
          <a:xfrm>
            <a:off x="3429000" y="4343400"/>
            <a:ext cx="914400" cy="6096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DN3</a:t>
            </a:r>
          </a:p>
        </p:txBody>
      </p:sp>
      <p:sp>
        <p:nvSpPr>
          <p:cNvPr id="12" name="Rounded Rectangle 11"/>
          <p:cNvSpPr/>
          <p:nvPr/>
        </p:nvSpPr>
        <p:spPr bwMode="auto">
          <a:xfrm>
            <a:off x="4572000" y="4343400"/>
            <a:ext cx="914400" cy="6096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DN4</a:t>
            </a:r>
          </a:p>
        </p:txBody>
      </p:sp>
      <p:sp>
        <p:nvSpPr>
          <p:cNvPr id="13" name="Rounded Rectangle 12"/>
          <p:cNvSpPr/>
          <p:nvPr/>
        </p:nvSpPr>
        <p:spPr bwMode="auto">
          <a:xfrm>
            <a:off x="6705600" y="4343400"/>
            <a:ext cx="914400" cy="609600"/>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lgn="ctr">
              <a:buFont typeface="Times New Roman" pitchFamily="16" charset="0"/>
              <a:buNone/>
              <a:defRPr/>
            </a:pPr>
            <a:r>
              <a:rPr lang="en-US" dirty="0"/>
              <a:t>DN 20</a:t>
            </a:r>
          </a:p>
          <a:p>
            <a:pPr algn="ctr">
              <a:buFont typeface="Times New Roman" pitchFamily="16" charset="0"/>
              <a:buNone/>
              <a:defRPr/>
            </a:pPr>
            <a:r>
              <a:rPr lang="en-US" dirty="0"/>
              <a:t>TT 20</a:t>
            </a:r>
          </a:p>
        </p:txBody>
      </p:sp>
      <p:cxnSp>
        <p:nvCxnSpPr>
          <p:cNvPr id="38923" name="Straight Connector 14"/>
          <p:cNvCxnSpPr>
            <a:cxnSpLocks noChangeShapeType="1"/>
          </p:cNvCxnSpPr>
          <p:nvPr/>
        </p:nvCxnSpPr>
        <p:spPr bwMode="auto">
          <a:xfrm>
            <a:off x="1600200" y="3276600"/>
            <a:ext cx="5562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4" name="Straight Arrow Connector 16"/>
          <p:cNvCxnSpPr>
            <a:cxnSpLocks noChangeShapeType="1"/>
            <a:endCxn id="6" idx="0"/>
          </p:cNvCxnSpPr>
          <p:nvPr/>
        </p:nvCxnSpPr>
        <p:spPr bwMode="auto">
          <a:xfrm>
            <a:off x="1600200" y="3276600"/>
            <a:ext cx="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5" name="Straight Arrow Connector 18"/>
          <p:cNvCxnSpPr>
            <a:cxnSpLocks noChangeShapeType="1"/>
          </p:cNvCxnSpPr>
          <p:nvPr/>
        </p:nvCxnSpPr>
        <p:spPr bwMode="auto">
          <a:xfrm>
            <a:off x="2819400" y="3276600"/>
            <a:ext cx="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6" name="Straight Arrow Connector 22"/>
          <p:cNvCxnSpPr>
            <a:cxnSpLocks noChangeShapeType="1"/>
          </p:cNvCxnSpPr>
          <p:nvPr/>
        </p:nvCxnSpPr>
        <p:spPr bwMode="auto">
          <a:xfrm>
            <a:off x="3886200" y="3276600"/>
            <a:ext cx="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7" name="Straight Arrow Connector 24"/>
          <p:cNvCxnSpPr>
            <a:cxnSpLocks noChangeShapeType="1"/>
            <a:endCxn id="12" idx="0"/>
          </p:cNvCxnSpPr>
          <p:nvPr/>
        </p:nvCxnSpPr>
        <p:spPr bwMode="auto">
          <a:xfrm>
            <a:off x="5029200" y="3276600"/>
            <a:ext cx="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8" name="Straight Arrow Connector 26"/>
          <p:cNvCxnSpPr>
            <a:cxnSpLocks noChangeShapeType="1"/>
            <a:endCxn id="13" idx="0"/>
          </p:cNvCxnSpPr>
          <p:nvPr/>
        </p:nvCxnSpPr>
        <p:spPr bwMode="auto">
          <a:xfrm>
            <a:off x="7162800" y="3276600"/>
            <a:ext cx="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929" name="Straight Connector 34"/>
          <p:cNvCxnSpPr>
            <a:cxnSpLocks noChangeShapeType="1"/>
          </p:cNvCxnSpPr>
          <p:nvPr/>
        </p:nvCxnSpPr>
        <p:spPr bwMode="auto">
          <a:xfrm>
            <a:off x="5486400" y="4953000"/>
            <a:ext cx="1181100"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8930" name="Straight Arrow Connector 38"/>
          <p:cNvCxnSpPr>
            <a:cxnSpLocks noChangeShapeType="1"/>
            <a:stCxn id="4" idx="3"/>
            <a:endCxn id="5" idx="1"/>
          </p:cNvCxnSpPr>
          <p:nvPr/>
        </p:nvCxnSpPr>
        <p:spPr bwMode="auto">
          <a:xfrm>
            <a:off x="4800600" y="2209800"/>
            <a:ext cx="914400" cy="0"/>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38931" name="Straight Arrow Connector 40"/>
          <p:cNvCxnSpPr>
            <a:cxnSpLocks noChangeShapeType="1"/>
          </p:cNvCxnSpPr>
          <p:nvPr/>
        </p:nvCxnSpPr>
        <p:spPr bwMode="auto">
          <a:xfrm flipV="1">
            <a:off x="3886200" y="2590800"/>
            <a:ext cx="0" cy="685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32" name="TextBox 42"/>
          <p:cNvSpPr txBox="1">
            <a:spLocks noChangeArrowheads="1"/>
          </p:cNvSpPr>
          <p:nvPr/>
        </p:nvSpPr>
        <p:spPr bwMode="auto">
          <a:xfrm>
            <a:off x="1447800" y="914400"/>
            <a:ext cx="34290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Distributed file system daemons</a:t>
            </a:r>
          </a:p>
        </p:txBody>
      </p:sp>
      <p:sp>
        <p:nvSpPr>
          <p:cNvPr id="38933" name="TextBox 43"/>
          <p:cNvSpPr txBox="1">
            <a:spLocks noChangeArrowheads="1"/>
          </p:cNvSpPr>
          <p:nvPr/>
        </p:nvSpPr>
        <p:spPr bwMode="auto">
          <a:xfrm>
            <a:off x="5257800" y="914400"/>
            <a:ext cx="28956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Map reduce daemons</a:t>
            </a:r>
          </a:p>
        </p:txBody>
      </p:sp>
      <p:sp>
        <p:nvSpPr>
          <p:cNvPr id="45" name="Rounded Rectangle 44"/>
          <p:cNvSpPr/>
          <p:nvPr/>
        </p:nvSpPr>
        <p:spPr>
          <a:xfrm>
            <a:off x="1447800" y="1828800"/>
            <a:ext cx="1143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r>
              <a:rPr lang="en-US" dirty="0"/>
              <a:t>Job tracker</a:t>
            </a:r>
          </a:p>
        </p:txBody>
      </p:sp>
      <p:sp>
        <p:nvSpPr>
          <p:cNvPr id="38935" name="TextBox 45"/>
          <p:cNvSpPr txBox="1">
            <a:spLocks noChangeArrowheads="1"/>
          </p:cNvSpPr>
          <p:nvPr/>
        </p:nvSpPr>
        <p:spPr bwMode="auto">
          <a:xfrm>
            <a:off x="1314450" y="5164138"/>
            <a:ext cx="5715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20</a:t>
            </a:r>
          </a:p>
        </p:txBody>
      </p:sp>
      <p:sp>
        <p:nvSpPr>
          <p:cNvPr id="38936" name="TextBox 46"/>
          <p:cNvSpPr txBox="1">
            <a:spLocks noChangeArrowheads="1"/>
          </p:cNvSpPr>
          <p:nvPr/>
        </p:nvSpPr>
        <p:spPr bwMode="auto">
          <a:xfrm>
            <a:off x="2476500" y="5164138"/>
            <a:ext cx="5715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20</a:t>
            </a:r>
          </a:p>
        </p:txBody>
      </p:sp>
      <p:sp>
        <p:nvSpPr>
          <p:cNvPr id="38937" name="TextBox 47"/>
          <p:cNvSpPr txBox="1">
            <a:spLocks noChangeArrowheads="1"/>
          </p:cNvSpPr>
          <p:nvPr/>
        </p:nvSpPr>
        <p:spPr bwMode="auto">
          <a:xfrm>
            <a:off x="4762500" y="5181600"/>
            <a:ext cx="5715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20</a:t>
            </a:r>
          </a:p>
        </p:txBody>
      </p:sp>
    </p:spTree>
    <p:extLst>
      <p:ext uri="{BB962C8B-B14F-4D97-AF65-F5344CB8AC3E}">
        <p14:creationId xmlns:p14="http://schemas.microsoft.com/office/powerpoint/2010/main" val="141242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88" y="1219200"/>
            <a:ext cx="8334375" cy="3184525"/>
          </a:xfrm>
          <a:prstGeom prst="rect">
            <a:avLst/>
          </a:prstGeom>
        </p:spPr>
        <p:txBody>
          <a:bodyPr>
            <a:spAutoFit/>
          </a:bodyPr>
          <a:lstStyle/>
          <a:p>
            <a:pPr marL="285750" indent="-285750">
              <a:buFont typeface="Arial" pitchFamily="34" charset="0"/>
              <a:buChar char="•"/>
              <a:defRPr/>
            </a:pPr>
            <a:r>
              <a:rPr lang="en-US" dirty="0">
                <a:latin typeface="Arial" pitchFamily="34" charset="0"/>
                <a:cs typeface="Arial" pitchFamily="34" charset="0"/>
              </a:rPr>
              <a:t>Hadoop uses MapReduce algorithm in order to achieve parallel processing across the cluster.</a:t>
            </a:r>
          </a:p>
          <a:p>
            <a:pPr>
              <a:buFont typeface="Times New Roman" pitchFamily="16" charset="0"/>
              <a:buNone/>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It helps in moving the computation part to the data location. </a:t>
            </a:r>
          </a:p>
          <a:p>
            <a:pPr>
              <a:buFont typeface="Times New Roman" pitchFamily="16" charset="0"/>
              <a:buNone/>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MapReduce algorithm is designed to compute large volumes of data by splitting it into various blocks and processing each block in a parallel fashion.</a:t>
            </a:r>
          </a:p>
          <a:p>
            <a:pPr>
              <a:buFont typeface="Times New Roman" pitchFamily="16" charset="0"/>
              <a:buNone/>
              <a:defRPr/>
            </a:pPr>
            <a:r>
              <a:rPr lang="en-US" dirty="0">
                <a:latin typeface="Arial" pitchFamily="34" charset="0"/>
                <a:cs typeface="Arial" pitchFamily="34" charset="0"/>
              </a:rPr>
              <a:t> </a:t>
            </a:r>
          </a:p>
          <a:p>
            <a:pPr marL="285750" indent="-285750">
              <a:buFont typeface="Arial" pitchFamily="34" charset="0"/>
              <a:buChar char="•"/>
              <a:defRPr/>
            </a:pPr>
            <a:r>
              <a:rPr lang="en-US" dirty="0">
                <a:latin typeface="Arial" pitchFamily="34" charset="0"/>
                <a:cs typeface="Arial" pitchFamily="34" charset="0"/>
              </a:rPr>
              <a:t>It works on key and value pairs</a:t>
            </a:r>
          </a:p>
          <a:p>
            <a:pPr>
              <a:buFont typeface="Times New Roman" pitchFamily="16" charset="0"/>
              <a:buNone/>
              <a:defRPr/>
            </a:pPr>
            <a:endParaRPr lang="en-US" dirty="0">
              <a:latin typeface="Arial" pitchFamily="34" charset="0"/>
              <a:cs typeface="Arial" pitchFamily="34" charset="0"/>
            </a:endParaRPr>
          </a:p>
          <a:p>
            <a:pPr marL="285750" indent="-285750">
              <a:buFont typeface="Arial" pitchFamily="34" charset="0"/>
              <a:buChar char="•"/>
              <a:defRPr/>
            </a:pPr>
            <a:r>
              <a:rPr lang="en-US" dirty="0">
                <a:latin typeface="Arial" pitchFamily="34" charset="0"/>
                <a:cs typeface="Arial" pitchFamily="34" charset="0"/>
              </a:rPr>
              <a:t>Hadoop can run map reduce programs in multiple languages like Java, Python, Ruby and C++.</a:t>
            </a:r>
          </a:p>
        </p:txBody>
      </p:sp>
      <p:sp>
        <p:nvSpPr>
          <p:cNvPr id="40963" name="Text Box 1"/>
          <p:cNvSpPr txBox="1">
            <a:spLocks noChangeArrowheads="1"/>
          </p:cNvSpPr>
          <p:nvPr/>
        </p:nvSpPr>
        <p:spPr bwMode="auto">
          <a:xfrm>
            <a:off x="342900" y="228600"/>
            <a:ext cx="84423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90000" tIns="45000" rIns="90000" bIns="45000" anchor="ctr"/>
          <a:lstStyle>
            <a:lvl1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4013" algn="l"/>
                <a:tab pos="3617913" algn="l"/>
                <a:tab pos="4343400" algn="l"/>
                <a:tab pos="5067300" algn="l"/>
                <a:tab pos="5791200" algn="l"/>
                <a:tab pos="6515100" algn="l"/>
                <a:tab pos="7237413" algn="l"/>
                <a:tab pos="7961313" algn="l"/>
                <a:tab pos="7962900" algn="l"/>
              </a:tabLst>
              <a:defRPr>
                <a:solidFill>
                  <a:schemeClr val="tx1"/>
                </a:solidFill>
                <a:latin typeface="Arial" charset="0"/>
                <a:ea typeface="DejaVu Sans" charset="0"/>
                <a:cs typeface="DejaVu Sans" charset="0"/>
              </a:defRPr>
            </a:lvl9pPr>
          </a:lstStyle>
          <a:p>
            <a:pPr eaLnBrk="1">
              <a:lnSpc>
                <a:spcPct val="98000"/>
              </a:lnSpc>
            </a:pPr>
            <a:r>
              <a:rPr lang="en-US" sz="3200">
                <a:solidFill>
                  <a:srgbClr val="0070C0"/>
                </a:solidFill>
                <a:latin typeface="Gill Sans MT" pitchFamily="34" charset="0"/>
              </a:rPr>
              <a:t>Introduction to MapReduce Framework</a:t>
            </a:r>
          </a:p>
        </p:txBody>
      </p:sp>
    </p:spTree>
    <p:extLst>
      <p:ext uri="{BB962C8B-B14F-4D97-AF65-F5344CB8AC3E}">
        <p14:creationId xmlns:p14="http://schemas.microsoft.com/office/powerpoint/2010/main" val="3337199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797</Words>
  <Application>Microsoft Office PowerPoint</Application>
  <PresentationFormat>On-screen Show (4:3)</PresentationFormat>
  <Paragraphs>203</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PowerPoint Presentation</vt:lpstr>
      <vt:lpstr>PowerPoint Presentation</vt:lpstr>
      <vt:lpstr>Big Data Contd..</vt:lpstr>
      <vt:lpstr>Big DATA contd..</vt:lpstr>
      <vt:lpstr> Hadoop – how it can help you </vt:lpstr>
      <vt:lpstr>PowerPoint Presentation</vt:lpstr>
      <vt:lpstr>Design principles of Hadoop</vt:lpstr>
      <vt:lpstr>PowerPoint Presentation</vt:lpstr>
      <vt:lpstr>PowerPoint Presentation</vt:lpstr>
      <vt:lpstr>PowerPoint Presentation</vt:lpstr>
      <vt:lpstr>How map-reduce algorithm works</vt:lpstr>
    </vt:vector>
  </TitlesOfParts>
  <Company>HCL Infosystems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tiru</dc:creator>
  <cp:lastModifiedBy>tiru</cp:lastModifiedBy>
  <cp:revision>3</cp:revision>
  <dcterms:created xsi:type="dcterms:W3CDTF">2013-07-31T12:56:45Z</dcterms:created>
  <dcterms:modified xsi:type="dcterms:W3CDTF">2013-08-01T10:38:28Z</dcterms:modified>
</cp:coreProperties>
</file>