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474" y="7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BCD3A-DD46-4A12-87D1-740EBD206440}" type="datetimeFigureOut">
              <a:rPr lang="en-IN" smtClean="0"/>
              <a:t>23-10-2013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2134C-F4E5-4870-916F-2E50A908A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997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08FC9369-5665-4CC7-8E9A-618FCAFC688C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10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3907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74484" rIns="90000" bIns="45000" anchor="b"/>
          <a:lstStyle/>
          <a:p>
            <a:pPr>
              <a:lnSpc>
                <a:spcPct val="87000"/>
              </a:lnSpc>
            </a:pPr>
            <a:fld id="{BABEAB65-FE26-497B-BB7A-BAF7F3DC859E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10</a:t>
            </a:fld>
            <a:fld id="{F81DA639-3193-40EF-B1A2-F5B6CFFA47F3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390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38300" y="841375"/>
            <a:ext cx="5530850" cy="41481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9" name="Rectangle 3"/>
          <p:cNvSpPr>
            <a:spLocks noChangeArrowheads="1"/>
          </p:cNvSpPr>
          <p:nvPr>
            <p:ph type="body" idx="1"/>
          </p:nvPr>
        </p:nvSpPr>
        <p:spPr>
          <a:xfrm>
            <a:off x="723900" y="5078413"/>
            <a:ext cx="7046913" cy="4978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D696C00-9736-4A1F-A333-11FA08A1024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1220-35B0-4E8B-A0B0-82F2CCCD726F}" type="datetimeFigureOut">
              <a:rPr lang="en-IN" smtClean="0"/>
              <a:t>23-10-2013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BB2A-AB1B-4A97-A83D-B793F50FE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0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1220-35B0-4E8B-A0B0-82F2CCCD726F}" type="datetimeFigureOut">
              <a:rPr lang="en-IN" smtClean="0"/>
              <a:t>23-10-2013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BB2A-AB1B-4A97-A83D-B793F50FE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14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1220-35B0-4E8B-A0B0-82F2CCCD726F}" type="datetimeFigureOut">
              <a:rPr lang="en-IN" smtClean="0"/>
              <a:t>23-10-2013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BB2A-AB1B-4A97-A83D-B793F50FE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82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1220-35B0-4E8B-A0B0-82F2CCCD726F}" type="datetimeFigureOut">
              <a:rPr lang="en-IN" smtClean="0"/>
              <a:t>23-10-2013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BB2A-AB1B-4A97-A83D-B793F50FE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74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1220-35B0-4E8B-A0B0-82F2CCCD726F}" type="datetimeFigureOut">
              <a:rPr lang="en-IN" smtClean="0"/>
              <a:t>23-10-2013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BB2A-AB1B-4A97-A83D-B793F50FE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15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1220-35B0-4E8B-A0B0-82F2CCCD726F}" type="datetimeFigureOut">
              <a:rPr lang="en-IN" smtClean="0"/>
              <a:t>23-10-2013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BB2A-AB1B-4A97-A83D-B793F50FE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66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1220-35B0-4E8B-A0B0-82F2CCCD726F}" type="datetimeFigureOut">
              <a:rPr lang="en-IN" smtClean="0"/>
              <a:t>23-10-2013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BB2A-AB1B-4A97-A83D-B793F50FE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4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1220-35B0-4E8B-A0B0-82F2CCCD726F}" type="datetimeFigureOut">
              <a:rPr lang="en-IN" smtClean="0"/>
              <a:t>23-10-2013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BB2A-AB1B-4A97-A83D-B793F50FE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10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1220-35B0-4E8B-A0B0-82F2CCCD726F}" type="datetimeFigureOut">
              <a:rPr lang="en-IN" smtClean="0"/>
              <a:t>23-10-2013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BB2A-AB1B-4A97-A83D-B793F50FE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71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1220-35B0-4E8B-A0B0-82F2CCCD726F}" type="datetimeFigureOut">
              <a:rPr lang="en-IN" smtClean="0"/>
              <a:t>23-10-2013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BB2A-AB1B-4A97-A83D-B793F50FE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3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1220-35B0-4E8B-A0B0-82F2CCCD726F}" type="datetimeFigureOut">
              <a:rPr lang="en-IN" smtClean="0"/>
              <a:t>23-10-2013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BB2A-AB1B-4A97-A83D-B793F50FE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3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F1220-35B0-4E8B-A0B0-82F2CCCD726F}" type="datetimeFigureOut">
              <a:rPr lang="en-IN" smtClean="0"/>
              <a:t>23-10-2013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9BB2A-AB1B-4A97-A83D-B793F50FE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34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ourcecode.org/html/open-source/hive/hive-0.9.0/org/apache/hadoop/hive/serde2/Serializer.html" TargetMode="External"/><Relationship Id="rId2" Type="http://schemas.openxmlformats.org/officeDocument/2006/relationships/hyperlink" Target="http://javasourcecode.org/html/open-source/hive/hive-0.9.0/org/apache/hadoop/hive/serde2/Deserializer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477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342900" y="228600"/>
            <a:ext cx="844232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 eaLnBrk="0"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en-US" sz="3200">
                <a:solidFill>
                  <a:srgbClr val="0070C0"/>
                </a:solidFill>
                <a:latin typeface="Gill Sans MT" pitchFamily="34" charset="0"/>
              </a:rPr>
              <a:t>Introduction to MapReduce Framework</a:t>
            </a: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342900" y="1112838"/>
            <a:ext cx="8442325" cy="528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65412" rIns="90000" bIns="45000"/>
          <a:lstStyle/>
          <a:p>
            <a:pPr marL="122238" indent="-119063" hangingPunct="1">
              <a:lnSpc>
                <a:spcPct val="91000"/>
              </a:lnSpc>
              <a:spcBef>
                <a:spcPts val="325"/>
              </a:spcBef>
              <a:buClrTx/>
              <a:buSzTx/>
              <a:buFontTx/>
              <a:buNone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endParaRPr lang="en-US">
              <a:solidFill>
                <a:srgbClr val="C00000"/>
              </a:solidFill>
              <a:latin typeface="Gill Sans MT" pitchFamily="34" charset="0"/>
            </a:endParaRPr>
          </a:p>
          <a:p>
            <a:pPr marL="122238" indent="-119063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 2" pitchFamily="18" charset="2"/>
              <a:buChar char="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b="1">
                <a:solidFill>
                  <a:srgbClr val="000000"/>
                </a:solidFill>
                <a:cs typeface="Arial" charset="0"/>
              </a:rPr>
              <a:t>Map function:</a:t>
            </a:r>
          </a:p>
          <a:p>
            <a:pPr marL="571500" lvl="1" indent="-225425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Symbol" pitchFamily="18" charset="2"/>
              <a:buChar char="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>
                <a:solidFill>
                  <a:srgbClr val="000000"/>
                </a:solidFill>
                <a:cs typeface="Arial" charset="0"/>
              </a:rPr>
              <a:t>Operate on set of key, value pairs</a:t>
            </a:r>
          </a:p>
          <a:p>
            <a:pPr marL="571500" lvl="1" indent="-225425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Symbol" pitchFamily="18" charset="2"/>
              <a:buChar char="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>
                <a:solidFill>
                  <a:srgbClr val="000000"/>
                </a:solidFill>
                <a:cs typeface="Arial" charset="0"/>
              </a:rPr>
              <a:t>Map is applied in parallel on input data set</a:t>
            </a:r>
          </a:p>
          <a:p>
            <a:pPr marL="571500" lvl="1" indent="-225425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Symbol" pitchFamily="18" charset="2"/>
              <a:buChar char="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>
                <a:solidFill>
                  <a:srgbClr val="000000"/>
                </a:solidFill>
                <a:cs typeface="Arial" charset="0"/>
              </a:rPr>
              <a:t>This produces output keys and list of values for each key depending upon the functionality</a:t>
            </a:r>
          </a:p>
          <a:p>
            <a:pPr marL="571500" lvl="1" indent="-225425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Symbol" pitchFamily="18" charset="2"/>
              <a:buChar char="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>
                <a:solidFill>
                  <a:srgbClr val="000000"/>
                </a:solidFill>
                <a:cs typeface="Arial" charset="0"/>
              </a:rPr>
              <a:t>Mapper output are partitioned per reducer = No. Of reduce task for that job</a:t>
            </a:r>
          </a:p>
          <a:p>
            <a:pPr marL="122238" indent="-119063" hangingPunct="1">
              <a:lnSpc>
                <a:spcPct val="91000"/>
              </a:lnSpc>
              <a:spcBef>
                <a:spcPts val="325"/>
              </a:spcBef>
              <a:buClrTx/>
              <a:buSzTx/>
              <a:buFontTx/>
              <a:buNone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endParaRPr lang="en-US">
              <a:solidFill>
                <a:srgbClr val="000000"/>
              </a:solidFill>
              <a:cs typeface="Arial" charset="0"/>
            </a:endParaRPr>
          </a:p>
          <a:p>
            <a:pPr marL="122238" indent="-119063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 2" pitchFamily="18" charset="2"/>
              <a:buChar char="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>
                <a:solidFill>
                  <a:srgbClr val="000000"/>
                </a:solidFill>
                <a:cs typeface="Arial" charset="0"/>
              </a:rPr>
              <a:t>Reduce  function:</a:t>
            </a:r>
          </a:p>
          <a:p>
            <a:pPr marL="571500" lvl="1" indent="-225425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Symbol" pitchFamily="18" charset="2"/>
              <a:buChar char="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>
                <a:solidFill>
                  <a:srgbClr val="000000"/>
                </a:solidFill>
                <a:cs typeface="Arial" charset="0"/>
              </a:rPr>
              <a:t>Operate on set of key, value pairs</a:t>
            </a:r>
          </a:p>
          <a:p>
            <a:pPr marL="571500" lvl="1" indent="-225425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Symbol" pitchFamily="18" charset="2"/>
              <a:buChar char="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>
                <a:solidFill>
                  <a:srgbClr val="000000"/>
                </a:solidFill>
                <a:cs typeface="Arial" charset="0"/>
              </a:rPr>
              <a:t>Reduce is then applied in parallel to each group,  again producing a collection of key, values.</a:t>
            </a:r>
          </a:p>
          <a:p>
            <a:pPr marL="571500" lvl="1" indent="-225425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Symbol" pitchFamily="18" charset="2"/>
              <a:buChar char="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>
                <a:solidFill>
                  <a:srgbClr val="000000"/>
                </a:solidFill>
                <a:cs typeface="Arial" charset="0"/>
              </a:rPr>
              <a:t>No of reducers can be set by the user.</a:t>
            </a:r>
          </a:p>
          <a:p>
            <a:pPr marL="122238" indent="-119063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 2" pitchFamily="18" charset="2"/>
              <a:buChar char="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endParaRPr lang="en-US" b="1">
              <a:solidFill>
                <a:srgbClr val="000000"/>
              </a:solidFill>
              <a:cs typeface="Arial" charset="0"/>
            </a:endParaRPr>
          </a:p>
          <a:p>
            <a:pPr marL="122238" indent="-119063" hangingPunct="1">
              <a:lnSpc>
                <a:spcPct val="91000"/>
              </a:lnSpc>
              <a:spcBef>
                <a:spcPts val="325"/>
              </a:spcBef>
              <a:buClr>
                <a:srgbClr val="4E84C4"/>
              </a:buClr>
              <a:buSzPct val="45000"/>
              <a:buFont typeface="Wingdings 2" pitchFamily="18" charset="2"/>
              <a:buChar char=""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r>
              <a:rPr lang="en-US" b="1">
                <a:solidFill>
                  <a:srgbClr val="000000"/>
                </a:solidFill>
                <a:cs typeface="Arial" charset="0"/>
              </a:rPr>
              <a:t>Problem Statement: Find out the maximum score scored by each player in India Australia 2013 test series.</a:t>
            </a:r>
          </a:p>
          <a:p>
            <a:pPr marL="122238" indent="-119063" algn="ctr" hangingPunct="1">
              <a:lnSpc>
                <a:spcPct val="91000"/>
              </a:lnSpc>
              <a:buClrTx/>
              <a:buSzTx/>
              <a:buFontTx/>
              <a:buNone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endParaRPr lang="en-US">
              <a:solidFill>
                <a:srgbClr val="000000"/>
              </a:solidFill>
              <a:latin typeface="Gill Sans MT" pitchFamily="34" charset="0"/>
            </a:endParaRPr>
          </a:p>
          <a:p>
            <a:pPr marL="122238" indent="-119063" hangingPunct="1">
              <a:lnSpc>
                <a:spcPct val="91000"/>
              </a:lnSpc>
              <a:spcBef>
                <a:spcPts val="325"/>
              </a:spcBef>
              <a:buClrTx/>
              <a:buSzTx/>
              <a:buFontTx/>
              <a:buNone/>
              <a:tabLst>
                <a:tab pos="846138" algn="l"/>
                <a:tab pos="1570038" algn="l"/>
                <a:tab pos="2293938" algn="l"/>
                <a:tab pos="3016250" algn="l"/>
                <a:tab pos="3740150" algn="l"/>
                <a:tab pos="4465638" algn="l"/>
                <a:tab pos="5189538" algn="l"/>
                <a:tab pos="5913438" algn="l"/>
                <a:tab pos="6637338" algn="l"/>
                <a:tab pos="7359650" algn="l"/>
                <a:tab pos="8083550" algn="l"/>
              </a:tabLst>
            </a:pPr>
            <a:endParaRPr lang="en-US">
              <a:solidFill>
                <a:srgbClr val="000000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62958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</a:rPr>
              <a:t>How map-reduce algorithm </a:t>
            </a:r>
            <a:r>
              <a:rPr lang="en-US" dirty="0" smtClean="0">
                <a:solidFill>
                  <a:srgbClr val="0070C0"/>
                </a:solidFill>
                <a:latin typeface="Gill Sans MT" charset="0"/>
              </a:rPr>
              <a:t>works</a:t>
            </a:r>
            <a:endParaRPr lang="en-US" dirty="0"/>
          </a:p>
        </p:txBody>
      </p:sp>
      <p:grpSp>
        <p:nvGrpSpPr>
          <p:cNvPr id="43011" name="Group 77"/>
          <p:cNvGrpSpPr>
            <a:grpSpLocks/>
          </p:cNvGrpSpPr>
          <p:nvPr/>
        </p:nvGrpSpPr>
        <p:grpSpPr bwMode="auto">
          <a:xfrm>
            <a:off x="152400" y="1371600"/>
            <a:ext cx="8915400" cy="3886200"/>
            <a:chOff x="152400" y="1371600"/>
            <a:chExt cx="8915400" cy="3886200"/>
          </a:xfrm>
        </p:grpSpPr>
        <p:sp>
          <p:nvSpPr>
            <p:cNvPr id="4" name="Rectangle 3"/>
            <p:cNvSpPr/>
            <p:nvPr/>
          </p:nvSpPr>
          <p:spPr bwMode="auto">
            <a:xfrm>
              <a:off x="152400" y="2651125"/>
              <a:ext cx="1600200" cy="18288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Times New Roman" pitchFamily="16" charset="0"/>
                <a:buNone/>
                <a:defRPr/>
              </a:pPr>
              <a:r>
                <a:rPr lang="en-US" sz="1400" dirty="0"/>
                <a:t>M.Vijay	    153</a:t>
              </a:r>
            </a:p>
            <a:p>
              <a:pPr>
                <a:buFont typeface="Times New Roman" pitchFamily="16" charset="0"/>
                <a:buNone/>
                <a:defRPr/>
              </a:pPr>
              <a:r>
                <a:rPr lang="en-US" sz="1400" dirty="0"/>
                <a:t>S.Dhawan	    187</a:t>
              </a:r>
            </a:p>
            <a:p>
              <a:pPr>
                <a:buFont typeface="Times New Roman" pitchFamily="16" charset="0"/>
                <a:buNone/>
                <a:defRPr/>
              </a:pPr>
              <a:r>
                <a:rPr lang="en-US" sz="1400" dirty="0"/>
                <a:t>C.A.Pujara	     1</a:t>
              </a:r>
            </a:p>
            <a:p>
              <a:pPr>
                <a:buFont typeface="Times New Roman" pitchFamily="16" charset="0"/>
                <a:buNone/>
                <a:defRPr/>
              </a:pPr>
              <a:r>
                <a:rPr lang="en-US" sz="1400" dirty="0"/>
                <a:t>S.R.Tendulkar 37</a:t>
              </a:r>
            </a:p>
            <a:p>
              <a:pPr>
                <a:buFont typeface="Times New Roman" pitchFamily="16" charset="0"/>
                <a:buNone/>
                <a:defRPr/>
              </a:pPr>
              <a:r>
                <a:rPr lang="en-US" sz="1400" dirty="0"/>
                <a:t>M.Vijay	    167</a:t>
              </a:r>
            </a:p>
            <a:p>
              <a:pPr>
                <a:buFont typeface="Times New Roman" pitchFamily="16" charset="0"/>
                <a:buNone/>
                <a:defRPr/>
              </a:pPr>
              <a:r>
                <a:rPr lang="en-US" sz="1400" dirty="0"/>
                <a:t>C.A.Pujara	    204</a:t>
              </a:r>
            </a:p>
            <a:p>
              <a:pPr>
                <a:buFont typeface="Times New Roman" pitchFamily="16" charset="0"/>
                <a:buNone/>
                <a:defRPr/>
              </a:pPr>
              <a:r>
                <a:rPr lang="en-US" sz="1400" dirty="0"/>
                <a:t>S.R.Tendulkar 13</a:t>
              </a:r>
            </a:p>
            <a:p>
              <a:pPr>
                <a:buFont typeface="Times New Roman" pitchFamily="16" charset="0"/>
                <a:buNone/>
                <a:defRPr/>
              </a:pPr>
              <a:r>
                <a:rPr lang="en-US" sz="1400" dirty="0"/>
                <a:t>M.Vijay	    26</a:t>
              </a:r>
            </a:p>
            <a:p>
              <a:pPr>
                <a:buFont typeface="Times New Roman" pitchFamily="16" charset="0"/>
                <a:buNone/>
                <a:defRPr/>
              </a:pPr>
              <a:r>
                <a:rPr lang="en-US" sz="1400" dirty="0"/>
                <a:t>C.A.Pujara	    44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133600" y="2224088"/>
              <a:ext cx="1524000" cy="5810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Times New Roman" pitchFamily="16" charset="0"/>
                <a:buNone/>
                <a:defRPr/>
              </a:pPr>
              <a:r>
                <a:rPr lang="en-US" sz="1200" dirty="0"/>
                <a:t>M.Vijay	    153</a:t>
              </a:r>
            </a:p>
            <a:p>
              <a:pPr>
                <a:buFont typeface="Times New Roman" pitchFamily="16" charset="0"/>
                <a:buNone/>
                <a:defRPr/>
              </a:pPr>
              <a:r>
                <a:rPr lang="en-US" sz="1200" dirty="0"/>
                <a:t>S.Dhawan	    187</a:t>
              </a:r>
            </a:p>
            <a:p>
              <a:pPr>
                <a:buFont typeface="Times New Roman" pitchFamily="16" charset="0"/>
                <a:buNone/>
                <a:defRPr/>
              </a:pPr>
              <a:r>
                <a:rPr lang="en-US" sz="1200" dirty="0"/>
                <a:t>C.A.Pujara	     1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133600" y="3124200"/>
              <a:ext cx="1524000" cy="59531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Times New Roman" pitchFamily="16" charset="0"/>
                <a:buNone/>
                <a:defRPr/>
              </a:pPr>
              <a:r>
                <a:rPr lang="en-US" sz="1200" dirty="0"/>
                <a:t>S.R.Tendulkar 37</a:t>
              </a:r>
            </a:p>
            <a:p>
              <a:pPr>
                <a:buFont typeface="Times New Roman" pitchFamily="16" charset="0"/>
                <a:buNone/>
                <a:defRPr/>
              </a:pPr>
              <a:r>
                <a:rPr lang="en-US" sz="1200" dirty="0"/>
                <a:t>M.Vijay	    167</a:t>
              </a:r>
            </a:p>
            <a:p>
              <a:pPr>
                <a:buFont typeface="Times New Roman" pitchFamily="16" charset="0"/>
                <a:buNone/>
                <a:defRPr/>
              </a:pPr>
              <a:r>
                <a:rPr lang="en-US" sz="1200" dirty="0"/>
                <a:t>C.A.Pujara	    204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133600" y="4038600"/>
              <a:ext cx="1524000" cy="5635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Times New Roman" pitchFamily="16" charset="0"/>
                <a:buNone/>
                <a:defRPr/>
              </a:pPr>
              <a:r>
                <a:rPr lang="en-US" sz="1200" dirty="0"/>
                <a:t>S.R.Tendulkar 13</a:t>
              </a:r>
            </a:p>
            <a:p>
              <a:pPr>
                <a:buFont typeface="Times New Roman" pitchFamily="16" charset="0"/>
                <a:buNone/>
                <a:defRPr/>
              </a:pPr>
              <a:r>
                <a:rPr lang="en-US" sz="1200" dirty="0"/>
                <a:t>M.Vijay	    26</a:t>
              </a:r>
            </a:p>
            <a:p>
              <a:pPr>
                <a:buFont typeface="Times New Roman" pitchFamily="16" charset="0"/>
                <a:buNone/>
                <a:defRPr/>
              </a:pPr>
              <a:r>
                <a:rPr lang="en-US" sz="1200" dirty="0"/>
                <a:t>C.A.Pujara	    44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886200" y="2209800"/>
              <a:ext cx="1524000" cy="6699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Times New Roman" pitchFamily="16" charset="0"/>
                <a:buNone/>
                <a:defRPr/>
              </a:pPr>
              <a:r>
                <a:rPr lang="en-US" sz="1200" dirty="0"/>
                <a:t>&lt;M.Vijay,153	11&gt;</a:t>
              </a:r>
            </a:p>
            <a:p>
              <a:pPr>
                <a:buFont typeface="Times New Roman" pitchFamily="16" charset="0"/>
                <a:buNone/>
                <a:defRPr/>
              </a:pPr>
              <a:r>
                <a:rPr lang="en-US" sz="1200" dirty="0"/>
                <a:t>&lt;S.Dhawan,187&gt;</a:t>
              </a:r>
            </a:p>
            <a:p>
              <a:pPr>
                <a:buFont typeface="Times New Roman" pitchFamily="16" charset="0"/>
                <a:buNone/>
                <a:defRPr/>
              </a:pPr>
              <a:r>
                <a:rPr lang="en-US" sz="1200" dirty="0"/>
                <a:t>&lt;C.A.Pujara,1&gt;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638800" y="1981200"/>
              <a:ext cx="1066800" cy="6699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Times New Roman" pitchFamily="16" charset="0"/>
                <a:buNone/>
                <a:defRPr/>
              </a:pPr>
              <a:r>
                <a:rPr lang="en-US" sz="1400" dirty="0"/>
                <a:t>&lt;M.Vijay,(153,167,26)&gt;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638800" y="2819400"/>
              <a:ext cx="1066800" cy="5794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Times New Roman" pitchFamily="16" charset="0"/>
                <a:buNone/>
                <a:defRPr/>
              </a:pPr>
              <a:r>
                <a:rPr lang="en-US" sz="1400" dirty="0"/>
                <a:t>&lt;S.Dhawan,187&gt;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638800" y="3733800"/>
              <a:ext cx="1066800" cy="58737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Times New Roman" pitchFamily="16" charset="0"/>
                <a:buNone/>
                <a:defRPr/>
              </a:pPr>
              <a:r>
                <a:rPr lang="en-US" sz="1400" dirty="0"/>
                <a:t>&lt;C.A.Pujara,(1,204,44)&gt;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638800" y="4602163"/>
              <a:ext cx="1066800" cy="65563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Times New Roman" pitchFamily="16" charset="0"/>
                <a:buNone/>
                <a:defRPr/>
              </a:pPr>
              <a:r>
                <a:rPr lang="en-US" sz="1400" dirty="0"/>
                <a:t>&lt;S.R.Tendulkar,(37,13)&gt;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6934200" y="2043113"/>
              <a:ext cx="762000" cy="47148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Times New Roman" pitchFamily="16" charset="0"/>
                <a:buNone/>
                <a:defRPr/>
              </a:pPr>
              <a:r>
                <a:rPr lang="en-US" sz="1200" dirty="0"/>
                <a:t>&lt;M.Vijay,167&gt;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6934200" y="2881313"/>
              <a:ext cx="762000" cy="47148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Times New Roman" pitchFamily="16" charset="0"/>
                <a:buNone/>
                <a:defRPr/>
              </a:pPr>
              <a:r>
                <a:rPr lang="en-US" sz="1200" dirty="0"/>
                <a:t>&lt;S.Dhawan,187&gt;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6934200" y="3795713"/>
              <a:ext cx="762000" cy="47148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Times New Roman" pitchFamily="16" charset="0"/>
                <a:buNone/>
                <a:defRPr/>
              </a:pPr>
              <a:r>
                <a:rPr lang="en-US" sz="1200" dirty="0"/>
                <a:t>&lt;C.A.Pujara,204&gt;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934200" y="4648200"/>
              <a:ext cx="762000" cy="54768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Times New Roman" pitchFamily="16" charset="0"/>
                <a:buNone/>
                <a:defRPr/>
              </a:pPr>
              <a:r>
                <a:rPr lang="en-US" sz="1200" dirty="0"/>
                <a:t>&lt;S.R.Tendulkar37&gt;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8001000" y="2438400"/>
              <a:ext cx="1066800" cy="23701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Times New Roman" pitchFamily="16" charset="0"/>
                <a:buNone/>
                <a:defRPr/>
              </a:pPr>
              <a:r>
                <a:rPr lang="en-US" sz="1200" dirty="0"/>
                <a:t>&lt;M.Vijay,167&gt;</a:t>
              </a:r>
            </a:p>
            <a:p>
              <a:pPr>
                <a:buFont typeface="Times New Roman" pitchFamily="16" charset="0"/>
                <a:buNone/>
                <a:defRPr/>
              </a:pPr>
              <a:r>
                <a:rPr lang="en-US" sz="1200" dirty="0"/>
                <a:t>&lt;S.Dhawan,187&gt;</a:t>
              </a:r>
            </a:p>
            <a:p>
              <a:pPr>
                <a:buFont typeface="Times New Roman" pitchFamily="16" charset="0"/>
                <a:buNone/>
                <a:defRPr/>
              </a:pPr>
              <a:r>
                <a:rPr lang="en-US" sz="1200" dirty="0"/>
                <a:t>&lt;C.A.Pujara,204&gt;</a:t>
              </a:r>
            </a:p>
            <a:p>
              <a:pPr>
                <a:buFont typeface="Times New Roman" pitchFamily="16" charset="0"/>
                <a:buNone/>
                <a:defRPr/>
              </a:pPr>
              <a:r>
                <a:rPr lang="en-US" sz="1200" dirty="0"/>
                <a:t>&lt;S.R.Tendulkar37&gt;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886200" y="3063875"/>
              <a:ext cx="1524000" cy="6699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Times New Roman" pitchFamily="16" charset="0"/>
                <a:buNone/>
                <a:defRPr/>
              </a:pPr>
              <a:r>
                <a:rPr lang="en-US" sz="1200" dirty="0"/>
                <a:t>&lt;S.R.Tendulkar,37&gt;</a:t>
              </a:r>
            </a:p>
            <a:p>
              <a:pPr>
                <a:buFont typeface="Times New Roman" pitchFamily="16" charset="0"/>
                <a:buNone/>
                <a:defRPr/>
              </a:pPr>
              <a:r>
                <a:rPr lang="en-US" sz="1200" dirty="0"/>
                <a:t>&lt;M.Vijay,167	10&gt;</a:t>
              </a:r>
            </a:p>
            <a:p>
              <a:pPr>
                <a:buFont typeface="Times New Roman" pitchFamily="16" charset="0"/>
                <a:buNone/>
                <a:defRPr/>
              </a:pPr>
              <a:r>
                <a:rPr lang="en-US" sz="1200" dirty="0"/>
                <a:t>&lt;C.A.Pujara,204&gt;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886200" y="3978275"/>
              <a:ext cx="1524000" cy="6699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Times New Roman" pitchFamily="16" charset="0"/>
                <a:buNone/>
                <a:defRPr/>
              </a:pPr>
              <a:r>
                <a:rPr lang="en-US" sz="1200" dirty="0"/>
                <a:t>&lt;S.R.Tendulkar,13&gt;</a:t>
              </a:r>
            </a:p>
            <a:p>
              <a:pPr>
                <a:buFont typeface="Times New Roman" pitchFamily="16" charset="0"/>
                <a:buNone/>
                <a:defRPr/>
              </a:pPr>
              <a:r>
                <a:rPr lang="en-US" sz="1200" dirty="0"/>
                <a:t>&lt;M.Vijay,26&gt;</a:t>
              </a:r>
            </a:p>
            <a:p>
              <a:pPr>
                <a:buFont typeface="Times New Roman" pitchFamily="16" charset="0"/>
                <a:buNone/>
                <a:defRPr/>
              </a:pPr>
              <a:r>
                <a:rPr lang="en-US" sz="1200" dirty="0"/>
                <a:t>&lt;C.A.Pujara,1&gt;</a:t>
              </a:r>
            </a:p>
          </p:txBody>
        </p:sp>
        <p:cxnSp>
          <p:nvCxnSpPr>
            <p:cNvPr id="43028" name="Straight Arrow Connector 26"/>
            <p:cNvCxnSpPr>
              <a:cxnSpLocks noChangeShapeType="1"/>
              <a:stCxn id="4" idx="3"/>
            </p:cNvCxnSpPr>
            <p:nvPr/>
          </p:nvCxnSpPr>
          <p:spPr bwMode="auto">
            <a:xfrm flipV="1">
              <a:off x="1752600" y="2651078"/>
              <a:ext cx="381000" cy="914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29" name="Straight Arrow Connector 28"/>
            <p:cNvCxnSpPr>
              <a:cxnSpLocks noChangeShapeType="1"/>
              <a:stCxn id="4" idx="3"/>
            </p:cNvCxnSpPr>
            <p:nvPr/>
          </p:nvCxnSpPr>
          <p:spPr bwMode="auto">
            <a:xfrm>
              <a:off x="1752600" y="3565478"/>
              <a:ext cx="381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30" name="Straight Arrow Connector 30"/>
            <p:cNvCxnSpPr>
              <a:cxnSpLocks noChangeShapeType="1"/>
              <a:stCxn id="4" idx="3"/>
              <a:endCxn id="7" idx="1"/>
            </p:cNvCxnSpPr>
            <p:nvPr/>
          </p:nvCxnSpPr>
          <p:spPr bwMode="auto">
            <a:xfrm>
              <a:off x="1752600" y="3565478"/>
              <a:ext cx="381000" cy="7551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31" name="Straight Arrow Connector 32"/>
            <p:cNvCxnSpPr>
              <a:cxnSpLocks noChangeShapeType="1"/>
              <a:stCxn id="5" idx="3"/>
              <a:endCxn id="8" idx="1"/>
            </p:cNvCxnSpPr>
            <p:nvPr/>
          </p:nvCxnSpPr>
          <p:spPr bwMode="auto">
            <a:xfrm>
              <a:off x="3657600" y="2514600"/>
              <a:ext cx="228600" cy="3013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32" name="Straight Arrow Connector 34"/>
            <p:cNvCxnSpPr>
              <a:cxnSpLocks noChangeShapeType="1"/>
              <a:stCxn id="6" idx="3"/>
              <a:endCxn id="22" idx="1"/>
            </p:cNvCxnSpPr>
            <p:nvPr/>
          </p:nvCxnSpPr>
          <p:spPr bwMode="auto">
            <a:xfrm flipV="1">
              <a:off x="3657600" y="3398862"/>
              <a:ext cx="228600" cy="2274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33" name="Straight Arrow Connector 36"/>
            <p:cNvCxnSpPr>
              <a:cxnSpLocks noChangeShapeType="1"/>
              <a:stCxn id="7" idx="3"/>
              <a:endCxn id="23" idx="1"/>
            </p:cNvCxnSpPr>
            <p:nvPr/>
          </p:nvCxnSpPr>
          <p:spPr bwMode="auto">
            <a:xfrm flipV="1">
              <a:off x="3657600" y="4313262"/>
              <a:ext cx="228600" cy="739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34" name="Straight Arrow Connector 38"/>
            <p:cNvCxnSpPr>
              <a:cxnSpLocks noChangeShapeType="1"/>
              <a:stCxn id="8" idx="3"/>
              <a:endCxn id="11" idx="1"/>
            </p:cNvCxnSpPr>
            <p:nvPr/>
          </p:nvCxnSpPr>
          <p:spPr bwMode="auto">
            <a:xfrm flipV="1">
              <a:off x="5410200" y="2316139"/>
              <a:ext cx="228600" cy="2286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35" name="Straight Arrow Connector 40"/>
            <p:cNvCxnSpPr>
              <a:cxnSpLocks noChangeShapeType="1"/>
              <a:stCxn id="8" idx="3"/>
              <a:endCxn id="13" idx="1"/>
            </p:cNvCxnSpPr>
            <p:nvPr/>
          </p:nvCxnSpPr>
          <p:spPr bwMode="auto">
            <a:xfrm>
              <a:off x="5410200" y="2544739"/>
              <a:ext cx="228600" cy="56439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36" name="Straight Arrow Connector 42"/>
            <p:cNvCxnSpPr>
              <a:cxnSpLocks noChangeShapeType="1"/>
              <a:stCxn id="8" idx="3"/>
              <a:endCxn id="14" idx="1"/>
            </p:cNvCxnSpPr>
            <p:nvPr/>
          </p:nvCxnSpPr>
          <p:spPr bwMode="auto">
            <a:xfrm>
              <a:off x="5410200" y="2544739"/>
              <a:ext cx="228600" cy="14824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37" name="Straight Arrow Connector 44"/>
            <p:cNvCxnSpPr>
              <a:cxnSpLocks noChangeShapeType="1"/>
              <a:stCxn id="8" idx="3"/>
              <a:endCxn id="15" idx="1"/>
            </p:cNvCxnSpPr>
            <p:nvPr/>
          </p:nvCxnSpPr>
          <p:spPr bwMode="auto">
            <a:xfrm>
              <a:off x="5410200" y="2544739"/>
              <a:ext cx="228600" cy="238551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38" name="Straight Arrow Connector 46"/>
            <p:cNvCxnSpPr>
              <a:cxnSpLocks noChangeShapeType="1"/>
              <a:stCxn id="22" idx="3"/>
              <a:endCxn id="13" idx="1"/>
            </p:cNvCxnSpPr>
            <p:nvPr/>
          </p:nvCxnSpPr>
          <p:spPr bwMode="auto">
            <a:xfrm flipV="1">
              <a:off x="5410200" y="3109131"/>
              <a:ext cx="228600" cy="28973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39" name="Straight Arrow Connector 48"/>
            <p:cNvCxnSpPr>
              <a:cxnSpLocks noChangeShapeType="1"/>
              <a:stCxn id="22" idx="3"/>
              <a:endCxn id="14" idx="1"/>
            </p:cNvCxnSpPr>
            <p:nvPr/>
          </p:nvCxnSpPr>
          <p:spPr bwMode="auto">
            <a:xfrm>
              <a:off x="5410200" y="3398862"/>
              <a:ext cx="228600" cy="62836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40" name="Straight Arrow Connector 50"/>
            <p:cNvCxnSpPr>
              <a:cxnSpLocks noChangeShapeType="1"/>
              <a:stCxn id="22" idx="3"/>
              <a:endCxn id="11" idx="1"/>
            </p:cNvCxnSpPr>
            <p:nvPr/>
          </p:nvCxnSpPr>
          <p:spPr bwMode="auto">
            <a:xfrm flipV="1">
              <a:off x="5410200" y="2316139"/>
              <a:ext cx="228600" cy="108272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41" name="Straight Arrow Connector 52"/>
            <p:cNvCxnSpPr>
              <a:cxnSpLocks noChangeShapeType="1"/>
              <a:stCxn id="22" idx="3"/>
            </p:cNvCxnSpPr>
            <p:nvPr/>
          </p:nvCxnSpPr>
          <p:spPr bwMode="auto">
            <a:xfrm>
              <a:off x="5410200" y="3398862"/>
              <a:ext cx="228600" cy="178273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42" name="Straight Arrow Connector 54"/>
            <p:cNvCxnSpPr>
              <a:cxnSpLocks noChangeShapeType="1"/>
              <a:stCxn id="11" idx="3"/>
              <a:endCxn id="16" idx="1"/>
            </p:cNvCxnSpPr>
            <p:nvPr/>
          </p:nvCxnSpPr>
          <p:spPr bwMode="auto">
            <a:xfrm flipV="1">
              <a:off x="6705600" y="2278608"/>
              <a:ext cx="228600" cy="3753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43" name="Straight Arrow Connector 56"/>
            <p:cNvCxnSpPr>
              <a:cxnSpLocks noChangeShapeType="1"/>
              <a:stCxn id="13" idx="3"/>
              <a:endCxn id="18" idx="1"/>
            </p:cNvCxnSpPr>
            <p:nvPr/>
          </p:nvCxnSpPr>
          <p:spPr bwMode="auto">
            <a:xfrm>
              <a:off x="6705600" y="3109131"/>
              <a:ext cx="228600" cy="76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44" name="Straight Arrow Connector 58"/>
            <p:cNvCxnSpPr>
              <a:cxnSpLocks noChangeShapeType="1"/>
              <a:stCxn id="14" idx="3"/>
              <a:endCxn id="19" idx="1"/>
            </p:cNvCxnSpPr>
            <p:nvPr/>
          </p:nvCxnSpPr>
          <p:spPr bwMode="auto">
            <a:xfrm>
              <a:off x="6705600" y="4027226"/>
              <a:ext cx="228600" cy="398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45" name="Straight Arrow Connector 60"/>
            <p:cNvCxnSpPr>
              <a:cxnSpLocks noChangeShapeType="1"/>
              <a:stCxn id="15" idx="3"/>
              <a:endCxn id="20" idx="1"/>
            </p:cNvCxnSpPr>
            <p:nvPr/>
          </p:nvCxnSpPr>
          <p:spPr bwMode="auto">
            <a:xfrm flipV="1">
              <a:off x="6705600" y="4922293"/>
              <a:ext cx="228600" cy="796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46" name="Straight Arrow Connector 62"/>
            <p:cNvCxnSpPr>
              <a:cxnSpLocks noChangeShapeType="1"/>
              <a:stCxn id="16" idx="3"/>
              <a:endCxn id="21" idx="1"/>
            </p:cNvCxnSpPr>
            <p:nvPr/>
          </p:nvCxnSpPr>
          <p:spPr bwMode="auto">
            <a:xfrm>
              <a:off x="7696200" y="2278608"/>
              <a:ext cx="304800" cy="134430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47" name="Straight Arrow Connector 64"/>
            <p:cNvCxnSpPr>
              <a:cxnSpLocks noChangeShapeType="1"/>
              <a:stCxn id="18" idx="3"/>
              <a:endCxn id="21" idx="1"/>
            </p:cNvCxnSpPr>
            <p:nvPr/>
          </p:nvCxnSpPr>
          <p:spPr bwMode="auto">
            <a:xfrm>
              <a:off x="7696200" y="3116808"/>
              <a:ext cx="304800" cy="50610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48" name="Straight Arrow Connector 66"/>
            <p:cNvCxnSpPr>
              <a:cxnSpLocks noChangeShapeType="1"/>
              <a:stCxn id="19" idx="3"/>
              <a:endCxn id="21" idx="1"/>
            </p:cNvCxnSpPr>
            <p:nvPr/>
          </p:nvCxnSpPr>
          <p:spPr bwMode="auto">
            <a:xfrm flipV="1">
              <a:off x="7696200" y="3622912"/>
              <a:ext cx="304800" cy="40829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49" name="Straight Arrow Connector 68"/>
            <p:cNvCxnSpPr>
              <a:cxnSpLocks noChangeShapeType="1"/>
              <a:stCxn id="20" idx="3"/>
              <a:endCxn id="21" idx="1"/>
            </p:cNvCxnSpPr>
            <p:nvPr/>
          </p:nvCxnSpPr>
          <p:spPr bwMode="auto">
            <a:xfrm flipV="1">
              <a:off x="7696200" y="3622912"/>
              <a:ext cx="304800" cy="129938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50" name="TextBox 69"/>
            <p:cNvSpPr txBox="1">
              <a:spLocks noChangeArrowheads="1"/>
            </p:cNvSpPr>
            <p:nvPr/>
          </p:nvSpPr>
          <p:spPr bwMode="auto">
            <a:xfrm>
              <a:off x="609600" y="1447800"/>
              <a:ext cx="990600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Input</a:t>
              </a:r>
            </a:p>
          </p:txBody>
        </p:sp>
        <p:sp>
          <p:nvSpPr>
            <p:cNvPr id="43051" name="TextBox 70"/>
            <p:cNvSpPr txBox="1">
              <a:spLocks noChangeArrowheads="1"/>
            </p:cNvSpPr>
            <p:nvPr/>
          </p:nvSpPr>
          <p:spPr bwMode="auto">
            <a:xfrm>
              <a:off x="2133600" y="1371600"/>
              <a:ext cx="1143000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Splitting</a:t>
              </a:r>
            </a:p>
          </p:txBody>
        </p:sp>
        <p:sp>
          <p:nvSpPr>
            <p:cNvPr id="43052" name="TextBox 71"/>
            <p:cNvSpPr txBox="1">
              <a:spLocks noChangeArrowheads="1"/>
            </p:cNvSpPr>
            <p:nvPr/>
          </p:nvSpPr>
          <p:spPr bwMode="auto">
            <a:xfrm>
              <a:off x="4038600" y="1371600"/>
              <a:ext cx="914400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Map</a:t>
              </a:r>
            </a:p>
          </p:txBody>
        </p:sp>
        <p:sp>
          <p:nvSpPr>
            <p:cNvPr id="43053" name="TextBox 72"/>
            <p:cNvSpPr txBox="1">
              <a:spLocks noChangeArrowheads="1"/>
            </p:cNvSpPr>
            <p:nvPr/>
          </p:nvSpPr>
          <p:spPr bwMode="auto">
            <a:xfrm>
              <a:off x="5638800" y="1371600"/>
              <a:ext cx="914400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Shuffle</a:t>
              </a:r>
            </a:p>
          </p:txBody>
        </p:sp>
        <p:sp>
          <p:nvSpPr>
            <p:cNvPr id="43054" name="TextBox 74"/>
            <p:cNvSpPr txBox="1">
              <a:spLocks noChangeArrowheads="1"/>
            </p:cNvSpPr>
            <p:nvPr/>
          </p:nvSpPr>
          <p:spPr bwMode="auto">
            <a:xfrm>
              <a:off x="6819900" y="1371600"/>
              <a:ext cx="1028700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Reduce</a:t>
              </a:r>
            </a:p>
          </p:txBody>
        </p:sp>
        <p:sp>
          <p:nvSpPr>
            <p:cNvPr id="43055" name="TextBox 75"/>
            <p:cNvSpPr txBox="1">
              <a:spLocks noChangeArrowheads="1"/>
            </p:cNvSpPr>
            <p:nvPr/>
          </p:nvSpPr>
          <p:spPr bwMode="auto">
            <a:xfrm>
              <a:off x="8001000" y="1546584"/>
              <a:ext cx="990600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606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</a:rPr>
              <a:t>How map-reduce algorithm works</a:t>
            </a:r>
            <a:endParaRPr lang="en-US" dirty="0"/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24013"/>
            <a:ext cx="8001000" cy="401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716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</a:rPr>
              <a:t>How map-reduce algorithm works</a:t>
            </a:r>
            <a:endParaRPr lang="en-US" dirty="0"/>
          </a:p>
        </p:txBody>
      </p:sp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60" name="TextBox 3"/>
          <p:cNvSpPr txBox="1">
            <a:spLocks noChangeArrowheads="1"/>
          </p:cNvSpPr>
          <p:nvPr/>
        </p:nvSpPr>
        <p:spPr bwMode="auto">
          <a:xfrm>
            <a:off x="2489200" y="868363"/>
            <a:ext cx="635000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A,1</a:t>
            </a:r>
          </a:p>
          <a:p>
            <a:r>
              <a:rPr lang="en-US"/>
              <a:t>B,2</a:t>
            </a:r>
          </a:p>
          <a:p>
            <a:r>
              <a:rPr lang="en-US"/>
              <a:t>C,3</a:t>
            </a:r>
          </a:p>
        </p:txBody>
      </p:sp>
      <p:sp>
        <p:nvSpPr>
          <p:cNvPr id="45061" name="TextBox 4"/>
          <p:cNvSpPr txBox="1">
            <a:spLocks noChangeArrowheads="1"/>
          </p:cNvSpPr>
          <p:nvPr/>
        </p:nvSpPr>
        <p:spPr bwMode="auto">
          <a:xfrm>
            <a:off x="3124200" y="868363"/>
            <a:ext cx="571500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A,5</a:t>
            </a:r>
          </a:p>
          <a:p>
            <a:r>
              <a:rPr lang="en-US"/>
              <a:t>B,6</a:t>
            </a:r>
          </a:p>
          <a:p>
            <a:r>
              <a:rPr lang="en-US"/>
              <a:t>C,7</a:t>
            </a:r>
          </a:p>
        </p:txBody>
      </p:sp>
      <p:sp>
        <p:nvSpPr>
          <p:cNvPr id="45062" name="TextBox 5"/>
          <p:cNvSpPr txBox="1">
            <a:spLocks noChangeArrowheads="1"/>
          </p:cNvSpPr>
          <p:nvPr/>
        </p:nvSpPr>
        <p:spPr bwMode="auto">
          <a:xfrm>
            <a:off x="3998913" y="854075"/>
            <a:ext cx="8731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A,8</a:t>
            </a:r>
          </a:p>
          <a:p>
            <a:r>
              <a:rPr lang="en-US"/>
              <a:t>B,9</a:t>
            </a:r>
          </a:p>
          <a:p>
            <a:r>
              <a:rPr lang="en-US"/>
              <a:t>C,10</a:t>
            </a:r>
          </a:p>
        </p:txBody>
      </p:sp>
    </p:spTree>
    <p:extLst>
      <p:ext uri="{BB962C8B-B14F-4D97-AF65-F5344CB8AC3E}">
        <p14:creationId xmlns:p14="http://schemas.microsoft.com/office/powerpoint/2010/main" val="198847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Mapreduce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task JVM</a:t>
            </a:r>
          </a:p>
          <a:p>
            <a:r>
              <a:rPr lang="en-IN" dirty="0" smtClean="0"/>
              <a:t>skipping bad records</a:t>
            </a:r>
          </a:p>
          <a:p>
            <a:r>
              <a:rPr lang="en-IN" dirty="0" smtClean="0"/>
              <a:t>distributed </a:t>
            </a:r>
            <a:r>
              <a:rPr lang="en-IN" dirty="0"/>
              <a:t>cache </a:t>
            </a:r>
            <a:endParaRPr lang="en-IN" dirty="0" smtClean="0"/>
          </a:p>
          <a:p>
            <a:r>
              <a:rPr lang="en-IN" dirty="0" smtClean="0"/>
              <a:t>task execution</a:t>
            </a:r>
            <a:endParaRPr lang="en-IN" dirty="0"/>
          </a:p>
          <a:p>
            <a:r>
              <a:rPr lang="en-IN" dirty="0" smtClean="0"/>
              <a:t>speculated </a:t>
            </a:r>
            <a:r>
              <a:rPr lang="en-IN" dirty="0"/>
              <a:t>execution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31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dirty="0" smtClean="0"/>
              <a:t>Hive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err="1"/>
              <a:t>serdes</a:t>
            </a:r>
            <a:endParaRPr lang="en-IN" dirty="0"/>
          </a:p>
          <a:p>
            <a:r>
              <a:rPr lang="en-IN" dirty="0" err="1" smtClean="0"/>
              <a:t>thrif</a:t>
            </a:r>
            <a:endParaRPr lang="en-IN" dirty="0"/>
          </a:p>
          <a:p>
            <a:r>
              <a:rPr lang="en-IN" dirty="0" smtClean="0"/>
              <a:t>Semantic Analyser</a:t>
            </a:r>
          </a:p>
          <a:p>
            <a:r>
              <a:rPr lang="en-IN" dirty="0" smtClean="0"/>
              <a:t>Hive &amp; </a:t>
            </a:r>
            <a:r>
              <a:rPr lang="en-IN" dirty="0" err="1" smtClean="0"/>
              <a:t>Hbase</a:t>
            </a:r>
            <a:r>
              <a:rPr lang="en-IN" dirty="0" smtClean="0"/>
              <a:t> integration</a:t>
            </a:r>
          </a:p>
          <a:p>
            <a:r>
              <a:rPr lang="en-IN" dirty="0" smtClean="0"/>
              <a:t>how to retrieve the metadata if we change the database from MySQL to any other? </a:t>
            </a:r>
          </a:p>
          <a:p>
            <a:r>
              <a:rPr lang="en-IN" dirty="0" smtClean="0"/>
              <a:t>how to delete the metadata from database?</a:t>
            </a:r>
          </a:p>
          <a:p>
            <a:r>
              <a:rPr lang="en-IN" dirty="0" smtClean="0"/>
              <a:t>the data is getting overlapped while inserting into buckets. What might be the reason?</a:t>
            </a:r>
          </a:p>
          <a:p>
            <a:r>
              <a:rPr lang="en-IN" dirty="0" smtClean="0"/>
              <a:t>while creating partitions we got to change some properties like set dynamic partitions= true. What are those?</a:t>
            </a:r>
          </a:p>
          <a:p>
            <a:r>
              <a:rPr lang="en-IN" dirty="0" smtClean="0"/>
              <a:t>major properties to be known in hive-site.xml.</a:t>
            </a:r>
          </a:p>
          <a:p>
            <a:r>
              <a:rPr lang="en-IN" dirty="0" err="1" smtClean="0"/>
              <a:t>Mapside</a:t>
            </a:r>
            <a:r>
              <a:rPr lang="en-IN" dirty="0" smtClean="0"/>
              <a:t> join and </a:t>
            </a:r>
            <a:r>
              <a:rPr lang="en-IN" dirty="0" err="1" smtClean="0"/>
              <a:t>Reduceside</a:t>
            </a:r>
            <a:r>
              <a:rPr lang="en-IN" dirty="0" smtClean="0"/>
              <a:t> Join.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816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 lIns="0" rIns="0">
            <a:normAutofit/>
          </a:bodyPr>
          <a:lstStyle/>
          <a:p>
            <a:pPr eaLnBrk="1" hangingPunct="1"/>
            <a:r>
              <a:rPr lang="en-US" sz="3200" dirty="0" err="1">
                <a:solidFill>
                  <a:srgbClr val="0070C0"/>
                </a:solidFill>
                <a:latin typeface="Gill Sans MT" charset="0"/>
                <a:ea typeface="+mn-ea"/>
                <a:cs typeface="+mn-cs"/>
              </a:rPr>
              <a:t>Hadoop</a:t>
            </a:r>
            <a:r>
              <a:rPr lang="en-US" sz="3200" dirty="0">
                <a:solidFill>
                  <a:srgbClr val="0070C0"/>
                </a:solidFill>
                <a:latin typeface="Gill Sans MT" charset="0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Gill Sans MT" charset="0"/>
                <a:ea typeface="+mn-ea"/>
                <a:cs typeface="+mn-cs"/>
              </a:rPr>
              <a:t>MapReduce</a:t>
            </a:r>
            <a:r>
              <a:rPr lang="en-US" sz="3200" dirty="0">
                <a:solidFill>
                  <a:srgbClr val="0070C0"/>
                </a:solidFill>
                <a:latin typeface="Gill Sans MT" charset="0"/>
                <a:ea typeface="+mn-ea"/>
                <a:cs typeface="+mn-cs"/>
              </a:rPr>
              <a:t>: A Closer Look</a:t>
            </a:r>
          </a:p>
        </p:txBody>
      </p:sp>
      <p:sp>
        <p:nvSpPr>
          <p:cNvPr id="3" name="Can 2"/>
          <p:cNvSpPr/>
          <p:nvPr/>
        </p:nvSpPr>
        <p:spPr>
          <a:xfrm>
            <a:off x="685800" y="1752600"/>
            <a:ext cx="762000" cy="1143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0600" y="21113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file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762000" y="25431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1506538"/>
            <a:ext cx="18288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InputFormat</a:t>
            </a:r>
            <a:endParaRPr lang="en-US" sz="1400" dirty="0"/>
          </a:p>
        </p:txBody>
      </p:sp>
      <p:cxnSp>
        <p:nvCxnSpPr>
          <p:cNvPr id="8" name="Straight Connector 7"/>
          <p:cNvCxnSpPr>
            <a:stCxn id="3" idx="1"/>
          </p:cNvCxnSpPr>
          <p:nvPr/>
        </p:nvCxnSpPr>
        <p:spPr>
          <a:xfrm flipV="1">
            <a:off x="1066800" y="1371600"/>
            <a:ext cx="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66800" y="1371600"/>
            <a:ext cx="1676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0"/>
          </p:cNvCxnSpPr>
          <p:nvPr/>
        </p:nvCxnSpPr>
        <p:spPr>
          <a:xfrm>
            <a:off x="2743200" y="1371600"/>
            <a:ext cx="0" cy="1349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828800" y="2230438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514600" y="22336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00400" y="22336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cxnSp>
        <p:nvCxnSpPr>
          <p:cNvPr id="7168" name="Straight Arrow Connector 7167"/>
          <p:cNvCxnSpPr>
            <a:endCxn id="13" idx="0"/>
          </p:cNvCxnSpPr>
          <p:nvPr/>
        </p:nvCxnSpPr>
        <p:spPr>
          <a:xfrm>
            <a:off x="2057400" y="203993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1" name="Straight Arrow Connector 7170"/>
          <p:cNvCxnSpPr>
            <a:stCxn id="6" idx="2"/>
            <a:endCxn id="33" idx="0"/>
          </p:cNvCxnSpPr>
          <p:nvPr/>
        </p:nvCxnSpPr>
        <p:spPr>
          <a:xfrm>
            <a:off x="2743200" y="20399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3" name="Straight Arrow Connector 7172"/>
          <p:cNvCxnSpPr>
            <a:endCxn id="34" idx="0"/>
          </p:cNvCxnSpPr>
          <p:nvPr/>
        </p:nvCxnSpPr>
        <p:spPr>
          <a:xfrm>
            <a:off x="3429000" y="20399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828800" y="2916238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514600" y="2919413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200400" y="2919413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cxnSp>
        <p:nvCxnSpPr>
          <p:cNvPr id="7177" name="Straight Arrow Connector 7176"/>
          <p:cNvCxnSpPr>
            <a:stCxn id="13" idx="2"/>
            <a:endCxn id="41" idx="0"/>
          </p:cNvCxnSpPr>
          <p:nvPr/>
        </p:nvCxnSpPr>
        <p:spPr>
          <a:xfrm>
            <a:off x="2057400" y="2587625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9" name="Straight Arrow Connector 7178"/>
          <p:cNvCxnSpPr>
            <a:stCxn id="33" idx="2"/>
            <a:endCxn id="42" idx="0"/>
          </p:cNvCxnSpPr>
          <p:nvPr/>
        </p:nvCxnSpPr>
        <p:spPr>
          <a:xfrm>
            <a:off x="2743200" y="25908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1" name="Straight Arrow Connector 7180"/>
          <p:cNvCxnSpPr>
            <a:stCxn id="34" idx="2"/>
            <a:endCxn id="43" idx="0"/>
          </p:cNvCxnSpPr>
          <p:nvPr/>
        </p:nvCxnSpPr>
        <p:spPr>
          <a:xfrm>
            <a:off x="3429000" y="25908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828800" y="3602038"/>
            <a:ext cx="457200" cy="3571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514600" y="3605213"/>
            <a:ext cx="457200" cy="3571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200400" y="3605213"/>
            <a:ext cx="457200" cy="3571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cxnSp>
        <p:nvCxnSpPr>
          <p:cNvPr id="7183" name="Straight Arrow Connector 7182"/>
          <p:cNvCxnSpPr>
            <a:stCxn id="41" idx="2"/>
            <a:endCxn id="52" idx="0"/>
          </p:cNvCxnSpPr>
          <p:nvPr/>
        </p:nvCxnSpPr>
        <p:spPr>
          <a:xfrm>
            <a:off x="2057400" y="3273425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5" name="Straight Arrow Connector 7184"/>
          <p:cNvCxnSpPr>
            <a:stCxn id="42" idx="2"/>
            <a:endCxn id="53" idx="0"/>
          </p:cNvCxnSpPr>
          <p:nvPr/>
        </p:nvCxnSpPr>
        <p:spPr>
          <a:xfrm>
            <a:off x="2743200" y="32766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7" name="Straight Arrow Connector 7186"/>
          <p:cNvCxnSpPr>
            <a:stCxn id="43" idx="2"/>
            <a:endCxn id="54" idx="0"/>
          </p:cNvCxnSpPr>
          <p:nvPr/>
        </p:nvCxnSpPr>
        <p:spPr>
          <a:xfrm>
            <a:off x="3429000" y="32766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8" name="TextBox 7187"/>
          <p:cNvSpPr txBox="1">
            <a:spLocks noChangeArrowheads="1"/>
          </p:cNvSpPr>
          <p:nvPr/>
        </p:nvSpPr>
        <p:spPr bwMode="auto">
          <a:xfrm>
            <a:off x="552450" y="3338513"/>
            <a:ext cx="13398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Input (K, V) pairs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86000" y="4214813"/>
            <a:ext cx="914400" cy="3571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Partitioner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296863" y="3990975"/>
            <a:ext cx="1851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Intermediate (K, V) pairs</a:t>
            </a:r>
          </a:p>
        </p:txBody>
      </p:sp>
      <p:cxnSp>
        <p:nvCxnSpPr>
          <p:cNvPr id="7190" name="Straight Arrow Connector 7189"/>
          <p:cNvCxnSpPr>
            <a:stCxn id="52" idx="2"/>
            <a:endCxn id="62" idx="0"/>
          </p:cNvCxnSpPr>
          <p:nvPr/>
        </p:nvCxnSpPr>
        <p:spPr>
          <a:xfrm>
            <a:off x="2057400" y="3959225"/>
            <a:ext cx="685800" cy="255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2" name="Straight Arrow Connector 7191"/>
          <p:cNvCxnSpPr>
            <a:stCxn id="53" idx="2"/>
            <a:endCxn id="62" idx="0"/>
          </p:cNvCxnSpPr>
          <p:nvPr/>
        </p:nvCxnSpPr>
        <p:spPr>
          <a:xfrm>
            <a:off x="2743200" y="3962400"/>
            <a:ext cx="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4" name="Straight Arrow Connector 7193"/>
          <p:cNvCxnSpPr>
            <a:stCxn id="54" idx="2"/>
            <a:endCxn id="62" idx="0"/>
          </p:cNvCxnSpPr>
          <p:nvPr/>
        </p:nvCxnSpPr>
        <p:spPr>
          <a:xfrm flipH="1">
            <a:off x="2743200" y="3962400"/>
            <a:ext cx="68580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828800" y="4824413"/>
            <a:ext cx="1828800" cy="3571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Sort</a:t>
            </a:r>
          </a:p>
        </p:txBody>
      </p:sp>
      <p:cxnSp>
        <p:nvCxnSpPr>
          <p:cNvPr id="7196" name="Straight Arrow Connector 7195"/>
          <p:cNvCxnSpPr>
            <a:stCxn id="62" idx="2"/>
            <a:endCxn id="70" idx="0"/>
          </p:cNvCxnSpPr>
          <p:nvPr/>
        </p:nvCxnSpPr>
        <p:spPr>
          <a:xfrm>
            <a:off x="2743200" y="4572000"/>
            <a:ext cx="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828800" y="5357813"/>
            <a:ext cx="1828800" cy="3571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Reduce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828800" y="6019800"/>
            <a:ext cx="1828800" cy="533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OutputFormat</a:t>
            </a:r>
            <a:endParaRPr lang="en-US" sz="1400" dirty="0"/>
          </a:p>
        </p:txBody>
      </p:sp>
      <p:cxnSp>
        <p:nvCxnSpPr>
          <p:cNvPr id="7198" name="Straight Connector 7197"/>
          <p:cNvCxnSpPr>
            <a:stCxn id="74" idx="2"/>
          </p:cNvCxnSpPr>
          <p:nvPr/>
        </p:nvCxnSpPr>
        <p:spPr>
          <a:xfrm>
            <a:off x="2743200" y="65532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96863" y="6705600"/>
            <a:ext cx="24463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96863" y="1600200"/>
            <a:ext cx="0" cy="5105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658813" y="1066800"/>
            <a:ext cx="2565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Files loaded from local HDFS store</a:t>
            </a: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571500" y="2971800"/>
            <a:ext cx="1257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RecordReaders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296863" y="1600200"/>
            <a:ext cx="6556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952500" y="1600200"/>
            <a:ext cx="0" cy="1730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0" idx="2"/>
            <a:endCxn id="73" idx="0"/>
          </p:cNvCxnSpPr>
          <p:nvPr/>
        </p:nvCxnSpPr>
        <p:spPr>
          <a:xfrm>
            <a:off x="2743200" y="5181600"/>
            <a:ext cx="0" cy="1762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3" idx="2"/>
            <a:endCxn id="74" idx="0"/>
          </p:cNvCxnSpPr>
          <p:nvPr/>
        </p:nvCxnSpPr>
        <p:spPr>
          <a:xfrm>
            <a:off x="2743200" y="57150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750888" y="5729288"/>
            <a:ext cx="1328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Final (K, V) pairs</a:t>
            </a: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392113" y="6248400"/>
            <a:ext cx="1436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Writeback to local </a:t>
            </a:r>
            <a:br>
              <a:rPr lang="en-US" sz="1200"/>
            </a:br>
            <a:r>
              <a:rPr lang="en-US" sz="1200"/>
              <a:t>HDFS store</a:t>
            </a:r>
          </a:p>
        </p:txBody>
      </p:sp>
      <p:sp>
        <p:nvSpPr>
          <p:cNvPr id="99" name="Can 98"/>
          <p:cNvSpPr/>
          <p:nvPr/>
        </p:nvSpPr>
        <p:spPr>
          <a:xfrm>
            <a:off x="7772400" y="1752600"/>
            <a:ext cx="762000" cy="1143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8077200" y="21113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file</a:t>
            </a: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7848600" y="25431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file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570538" y="1506538"/>
            <a:ext cx="18288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InputFormat</a:t>
            </a:r>
            <a:endParaRPr lang="en-US" sz="1400" dirty="0"/>
          </a:p>
        </p:txBody>
      </p:sp>
      <p:cxnSp>
        <p:nvCxnSpPr>
          <p:cNvPr id="103" name="Straight Connector 102"/>
          <p:cNvCxnSpPr>
            <a:stCxn id="99" idx="1"/>
          </p:cNvCxnSpPr>
          <p:nvPr/>
        </p:nvCxnSpPr>
        <p:spPr>
          <a:xfrm flipV="1">
            <a:off x="8153400" y="1371600"/>
            <a:ext cx="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6484938" y="1371600"/>
            <a:ext cx="16684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102" idx="0"/>
          </p:cNvCxnSpPr>
          <p:nvPr/>
        </p:nvCxnSpPr>
        <p:spPr>
          <a:xfrm>
            <a:off x="6484938" y="1371600"/>
            <a:ext cx="0" cy="1349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5570538" y="2230438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256338" y="22336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942138" y="22336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cxnSp>
        <p:nvCxnSpPr>
          <p:cNvPr id="109" name="Straight Arrow Connector 108"/>
          <p:cNvCxnSpPr>
            <a:endCxn id="106" idx="0"/>
          </p:cNvCxnSpPr>
          <p:nvPr/>
        </p:nvCxnSpPr>
        <p:spPr>
          <a:xfrm>
            <a:off x="5799138" y="203993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2" idx="2"/>
            <a:endCxn id="107" idx="0"/>
          </p:cNvCxnSpPr>
          <p:nvPr/>
        </p:nvCxnSpPr>
        <p:spPr>
          <a:xfrm>
            <a:off x="6484938" y="20399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endCxn id="108" idx="0"/>
          </p:cNvCxnSpPr>
          <p:nvPr/>
        </p:nvCxnSpPr>
        <p:spPr>
          <a:xfrm>
            <a:off x="7170738" y="20399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5570538" y="2916238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256338" y="2919413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6942138" y="2919413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cxnSp>
        <p:nvCxnSpPr>
          <p:cNvPr id="115" name="Straight Arrow Connector 114"/>
          <p:cNvCxnSpPr>
            <a:stCxn id="106" idx="2"/>
            <a:endCxn id="112" idx="0"/>
          </p:cNvCxnSpPr>
          <p:nvPr/>
        </p:nvCxnSpPr>
        <p:spPr>
          <a:xfrm>
            <a:off x="5799138" y="2587625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7" idx="2"/>
            <a:endCxn id="113" idx="0"/>
          </p:cNvCxnSpPr>
          <p:nvPr/>
        </p:nvCxnSpPr>
        <p:spPr>
          <a:xfrm>
            <a:off x="6484938" y="25908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8" idx="2"/>
            <a:endCxn id="114" idx="0"/>
          </p:cNvCxnSpPr>
          <p:nvPr/>
        </p:nvCxnSpPr>
        <p:spPr>
          <a:xfrm>
            <a:off x="7170738" y="25908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5570538" y="3602038"/>
            <a:ext cx="457200" cy="3571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256338" y="3605213"/>
            <a:ext cx="457200" cy="3571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942138" y="3605213"/>
            <a:ext cx="457200" cy="3571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cxnSp>
        <p:nvCxnSpPr>
          <p:cNvPr id="121" name="Straight Arrow Connector 120"/>
          <p:cNvCxnSpPr>
            <a:stCxn id="112" idx="2"/>
            <a:endCxn id="118" idx="0"/>
          </p:cNvCxnSpPr>
          <p:nvPr/>
        </p:nvCxnSpPr>
        <p:spPr>
          <a:xfrm>
            <a:off x="5799138" y="3273425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3" idx="2"/>
            <a:endCxn id="119" idx="0"/>
          </p:cNvCxnSpPr>
          <p:nvPr/>
        </p:nvCxnSpPr>
        <p:spPr>
          <a:xfrm>
            <a:off x="6484938" y="32766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4" idx="2"/>
            <a:endCxn id="120" idx="0"/>
          </p:cNvCxnSpPr>
          <p:nvPr/>
        </p:nvCxnSpPr>
        <p:spPr>
          <a:xfrm>
            <a:off x="7170738" y="32766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7483475" y="3348038"/>
            <a:ext cx="13398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Input (K, V) pairs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6027738" y="4214813"/>
            <a:ext cx="914400" cy="3571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Partitioner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7113588" y="3990975"/>
            <a:ext cx="18494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Intermediate (K, V) pairs</a:t>
            </a:r>
          </a:p>
        </p:txBody>
      </p:sp>
      <p:cxnSp>
        <p:nvCxnSpPr>
          <p:cNvPr id="127" name="Straight Arrow Connector 126"/>
          <p:cNvCxnSpPr>
            <a:stCxn id="118" idx="2"/>
            <a:endCxn id="125" idx="0"/>
          </p:cNvCxnSpPr>
          <p:nvPr/>
        </p:nvCxnSpPr>
        <p:spPr>
          <a:xfrm>
            <a:off x="5799138" y="3959225"/>
            <a:ext cx="685800" cy="255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19" idx="2"/>
            <a:endCxn id="125" idx="0"/>
          </p:cNvCxnSpPr>
          <p:nvPr/>
        </p:nvCxnSpPr>
        <p:spPr>
          <a:xfrm>
            <a:off x="6484938" y="3962400"/>
            <a:ext cx="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20" idx="2"/>
            <a:endCxn id="125" idx="0"/>
          </p:cNvCxnSpPr>
          <p:nvPr/>
        </p:nvCxnSpPr>
        <p:spPr>
          <a:xfrm flipH="1">
            <a:off x="6484938" y="3962400"/>
            <a:ext cx="68580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5570538" y="4824413"/>
            <a:ext cx="1828800" cy="3571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Sort</a:t>
            </a:r>
          </a:p>
        </p:txBody>
      </p:sp>
      <p:cxnSp>
        <p:nvCxnSpPr>
          <p:cNvPr id="131" name="Straight Arrow Connector 130"/>
          <p:cNvCxnSpPr>
            <a:stCxn id="125" idx="2"/>
            <a:endCxn id="130" idx="0"/>
          </p:cNvCxnSpPr>
          <p:nvPr/>
        </p:nvCxnSpPr>
        <p:spPr>
          <a:xfrm>
            <a:off x="6484938" y="4572000"/>
            <a:ext cx="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5570538" y="5357813"/>
            <a:ext cx="1828800" cy="3571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Reduce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570538" y="6019800"/>
            <a:ext cx="1828800" cy="533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OutputFormat</a:t>
            </a:r>
            <a:endParaRPr lang="en-US" sz="1400" dirty="0"/>
          </a:p>
        </p:txBody>
      </p:sp>
      <p:cxnSp>
        <p:nvCxnSpPr>
          <p:cNvPr id="134" name="Straight Connector 133"/>
          <p:cNvCxnSpPr>
            <a:stCxn id="133" idx="2"/>
          </p:cNvCxnSpPr>
          <p:nvPr/>
        </p:nvCxnSpPr>
        <p:spPr>
          <a:xfrm>
            <a:off x="6484938" y="65532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8915400" y="1576388"/>
            <a:ext cx="0" cy="5105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>
            <a:spLocks noChangeArrowheads="1"/>
          </p:cNvSpPr>
          <p:nvPr/>
        </p:nvSpPr>
        <p:spPr bwMode="auto">
          <a:xfrm>
            <a:off x="5553075" y="1066800"/>
            <a:ext cx="2565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Files loaded from local HDFS store</a:t>
            </a:r>
          </a:p>
        </p:txBody>
      </p:sp>
      <p:sp>
        <p:nvSpPr>
          <p:cNvPr id="138" name="TextBox 137"/>
          <p:cNvSpPr txBox="1">
            <a:spLocks noChangeArrowheads="1"/>
          </p:cNvSpPr>
          <p:nvPr/>
        </p:nvSpPr>
        <p:spPr bwMode="auto">
          <a:xfrm>
            <a:off x="7448550" y="2971800"/>
            <a:ext cx="1257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RecordReaders</a:t>
            </a:r>
          </a:p>
        </p:txBody>
      </p:sp>
      <p:cxnSp>
        <p:nvCxnSpPr>
          <p:cNvPr id="139" name="Straight Connector 138"/>
          <p:cNvCxnSpPr/>
          <p:nvPr/>
        </p:nvCxnSpPr>
        <p:spPr>
          <a:xfrm>
            <a:off x="8267700" y="1584325"/>
            <a:ext cx="6540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8267700" y="1584325"/>
            <a:ext cx="0" cy="1730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0" idx="2"/>
            <a:endCxn id="132" idx="0"/>
          </p:cNvCxnSpPr>
          <p:nvPr/>
        </p:nvCxnSpPr>
        <p:spPr>
          <a:xfrm>
            <a:off x="6484938" y="5181600"/>
            <a:ext cx="0" cy="1762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2" idx="2"/>
            <a:endCxn id="133" idx="0"/>
          </p:cNvCxnSpPr>
          <p:nvPr/>
        </p:nvCxnSpPr>
        <p:spPr>
          <a:xfrm>
            <a:off x="6484938" y="57150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>
            <a:spLocks noChangeArrowheads="1"/>
          </p:cNvSpPr>
          <p:nvPr/>
        </p:nvSpPr>
        <p:spPr bwMode="auto">
          <a:xfrm>
            <a:off x="7343775" y="5729288"/>
            <a:ext cx="1328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Final (K, V) pairs</a:t>
            </a:r>
          </a:p>
        </p:txBody>
      </p:sp>
      <p:sp>
        <p:nvSpPr>
          <p:cNvPr id="144" name="TextBox 143"/>
          <p:cNvSpPr txBox="1">
            <a:spLocks noChangeArrowheads="1"/>
          </p:cNvSpPr>
          <p:nvPr/>
        </p:nvSpPr>
        <p:spPr bwMode="auto">
          <a:xfrm>
            <a:off x="7543800" y="6259513"/>
            <a:ext cx="1436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Writeback to local </a:t>
            </a:r>
            <a:br>
              <a:rPr lang="en-US" sz="1200"/>
            </a:br>
            <a:r>
              <a:rPr lang="en-US" sz="1200"/>
              <a:t>HDFS store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6200" y="990600"/>
            <a:ext cx="39624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105400" y="990600"/>
            <a:ext cx="39624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>
            <a:off x="6484938" y="6705600"/>
            <a:ext cx="24304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>
            <a:spLocks noChangeArrowheads="1"/>
          </p:cNvSpPr>
          <p:nvPr/>
        </p:nvSpPr>
        <p:spPr bwMode="auto">
          <a:xfrm>
            <a:off x="1571625" y="685800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i="1">
                <a:solidFill>
                  <a:srgbClr val="0070C0"/>
                </a:solidFill>
              </a:rPr>
              <a:t>Node 1</a:t>
            </a:r>
          </a:p>
        </p:txBody>
      </p:sp>
      <p:sp>
        <p:nvSpPr>
          <p:cNvPr id="159" name="TextBox 158"/>
          <p:cNvSpPr txBox="1">
            <a:spLocks noChangeArrowheads="1"/>
          </p:cNvSpPr>
          <p:nvPr/>
        </p:nvSpPr>
        <p:spPr bwMode="auto">
          <a:xfrm>
            <a:off x="6686550" y="685800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i="1">
                <a:solidFill>
                  <a:srgbClr val="0070C0"/>
                </a:solidFill>
              </a:rPr>
              <a:t>Node 2</a:t>
            </a:r>
          </a:p>
        </p:txBody>
      </p:sp>
      <p:cxnSp>
        <p:nvCxnSpPr>
          <p:cNvPr id="75" name="Straight Arrow Connector 74"/>
          <p:cNvCxnSpPr>
            <a:stCxn id="125" idx="2"/>
            <a:endCxn id="70" idx="0"/>
          </p:cNvCxnSpPr>
          <p:nvPr/>
        </p:nvCxnSpPr>
        <p:spPr>
          <a:xfrm flipH="1">
            <a:off x="2743200" y="4572000"/>
            <a:ext cx="3741738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2" idx="2"/>
            <a:endCxn id="130" idx="0"/>
          </p:cNvCxnSpPr>
          <p:nvPr/>
        </p:nvCxnSpPr>
        <p:spPr>
          <a:xfrm>
            <a:off x="2743200" y="4572000"/>
            <a:ext cx="3741738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>
            <a:spLocks noChangeArrowheads="1"/>
          </p:cNvSpPr>
          <p:nvPr/>
        </p:nvSpPr>
        <p:spPr bwMode="auto">
          <a:xfrm>
            <a:off x="4000500" y="4076700"/>
            <a:ext cx="11811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 i="1"/>
              <a:t>Shuffling </a:t>
            </a:r>
          </a:p>
          <a:p>
            <a:pPr algn="ctr" eaLnBrk="1" hangingPunct="1"/>
            <a:r>
              <a:rPr lang="en-US" sz="1200" b="1" i="1"/>
              <a:t>Process</a:t>
            </a:r>
          </a:p>
          <a:p>
            <a:pPr algn="ctr" eaLnBrk="1" hangingPunct="1"/>
            <a:endParaRPr lang="en-US" sz="1200"/>
          </a:p>
          <a:p>
            <a:pPr algn="ctr" eaLnBrk="1" hangingPunct="1"/>
            <a:endParaRPr lang="en-US" sz="1200"/>
          </a:p>
          <a:p>
            <a:pPr algn="ctr" eaLnBrk="1" hangingPunct="1"/>
            <a:r>
              <a:rPr lang="en-US" sz="1200"/>
              <a:t>Intermediate </a:t>
            </a:r>
          </a:p>
          <a:p>
            <a:pPr algn="ctr" eaLnBrk="1" hangingPunct="1"/>
            <a:r>
              <a:rPr lang="en-US" sz="1200"/>
              <a:t>(K,V) pairs </a:t>
            </a:r>
          </a:p>
          <a:p>
            <a:pPr algn="ctr" eaLnBrk="1" hangingPunct="1"/>
            <a:r>
              <a:rPr lang="en-US" sz="1200"/>
              <a:t>exchanged by </a:t>
            </a:r>
          </a:p>
          <a:p>
            <a:pPr algn="ctr" eaLnBrk="1" hangingPunct="1"/>
            <a:r>
              <a:rPr lang="en-US" sz="1200"/>
              <a:t>all nodes</a:t>
            </a:r>
          </a:p>
        </p:txBody>
      </p:sp>
    </p:spTree>
    <p:extLst>
      <p:ext uri="{BB962C8B-B14F-4D97-AF65-F5344CB8AC3E}">
        <p14:creationId xmlns:p14="http://schemas.microsoft.com/office/powerpoint/2010/main" val="380829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30" grpId="0" animBg="1"/>
      <p:bldP spid="6" grpId="0" animBg="1"/>
      <p:bldP spid="13" grpId="0" animBg="1"/>
      <p:bldP spid="33" grpId="0" animBg="1"/>
      <p:bldP spid="34" grpId="0" animBg="1"/>
      <p:bldP spid="41" grpId="0" animBg="1"/>
      <p:bldP spid="42" grpId="0" animBg="1"/>
      <p:bldP spid="43" grpId="0" animBg="1"/>
      <p:bldP spid="52" grpId="0" animBg="1"/>
      <p:bldP spid="53" grpId="0" animBg="1"/>
      <p:bldP spid="54" grpId="0" animBg="1"/>
      <p:bldP spid="7188" grpId="0"/>
      <p:bldP spid="62" grpId="0" animBg="1"/>
      <p:bldP spid="63" grpId="0"/>
      <p:bldP spid="70" grpId="0" animBg="1"/>
      <p:bldP spid="73" grpId="0" animBg="1"/>
      <p:bldP spid="74" grpId="0" animBg="1"/>
      <p:bldP spid="85" grpId="0"/>
      <p:bldP spid="86" grpId="0"/>
      <p:bldP spid="97" grpId="0"/>
      <p:bldP spid="98" grpId="0"/>
      <p:bldP spid="99" grpId="0" animBg="1"/>
      <p:bldP spid="100" grpId="0" animBg="1"/>
      <p:bldP spid="101" grpId="0" animBg="1"/>
      <p:bldP spid="102" grpId="0" animBg="1"/>
      <p:bldP spid="106" grpId="0" animBg="1"/>
      <p:bldP spid="107" grpId="0" animBg="1"/>
      <p:bldP spid="108" grpId="0" animBg="1"/>
      <p:bldP spid="112" grpId="0" animBg="1"/>
      <p:bldP spid="113" grpId="0" animBg="1"/>
      <p:bldP spid="114" grpId="0" animBg="1"/>
      <p:bldP spid="118" grpId="0" animBg="1"/>
      <p:bldP spid="119" grpId="0" animBg="1"/>
      <p:bldP spid="120" grpId="0" animBg="1"/>
      <p:bldP spid="124" grpId="0"/>
      <p:bldP spid="125" grpId="0" animBg="1"/>
      <p:bldP spid="126" grpId="0"/>
      <p:bldP spid="130" grpId="0" animBg="1"/>
      <p:bldP spid="132" grpId="0" animBg="1"/>
      <p:bldP spid="133" grpId="0" animBg="1"/>
      <p:bldP spid="137" grpId="0"/>
      <p:bldP spid="138" grpId="0"/>
      <p:bldP spid="143" grpId="0"/>
      <p:bldP spid="144" grpId="0"/>
      <p:bldP spid="61" grpId="0" animBg="1"/>
      <p:bldP spid="150" grpId="0" animBg="1"/>
      <p:bldP spid="158" grpId="0"/>
      <p:bldP spid="159" grpId="0"/>
      <p:bldP spid="1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Gill Sans MT" charset="0"/>
                <a:ea typeface="+mn-ea"/>
                <a:cs typeface="+mn-cs"/>
              </a:rPr>
              <a:t>Speculative Execution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MapReduce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job is dominated by the slowest task</a:t>
            </a: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MapReduce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attempts to locate slow tasks (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stragglers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and run redundant (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speculative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tasks that will optimistically commit before the corresponding stragglers</a:t>
            </a: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This process is known as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speculative execution</a:t>
            </a: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Only one copy of a straggler is allowed to be speculated</a:t>
            </a: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Whichever copy (among the two copies) of a task commits first, it becomes the definitive copy, and the other copy is killed by JT</a:t>
            </a:r>
          </a:p>
        </p:txBody>
      </p:sp>
    </p:spTree>
    <p:extLst>
      <p:ext uri="{BB962C8B-B14F-4D97-AF65-F5344CB8AC3E}">
        <p14:creationId xmlns:p14="http://schemas.microsoft.com/office/powerpoint/2010/main" val="119447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>
                <a:solidFill>
                  <a:srgbClr val="0070C0"/>
                </a:solidFill>
                <a:latin typeface="Gill Sans MT" charset="0"/>
                <a:ea typeface="+mn-ea"/>
                <a:cs typeface="+mn-cs"/>
              </a:rPr>
              <a:t>Locating Stragglers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How does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Hadoop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locate stragglers?</a:t>
            </a:r>
          </a:p>
          <a:p>
            <a:pPr marL="0" indent="0" algn="just" eaLnBrk="1" hangingPunct="1">
              <a:buFontTx/>
              <a:buNone/>
              <a:defRPr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914400" lvl="1" indent="-457200" algn="just" eaLnBrk="1" hangingPunct="1">
              <a:buFont typeface="Wingdings" pitchFamily="2" charset="2"/>
              <a:buChar char="§"/>
              <a:defRPr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Hadoop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monitors each task progress using a </a:t>
            </a: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progress score </a:t>
            </a:r>
            <a:br>
              <a:rPr lang="en-US" sz="1800" i="1" dirty="0" smtClean="0"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latin typeface="Arial" pitchFamily="34" charset="0"/>
                <a:cs typeface="Arial" pitchFamily="34" charset="0"/>
              </a:rPr>
              <a:t>between 0 and 1</a:t>
            </a:r>
          </a:p>
          <a:p>
            <a:pPr marL="914400" lvl="1" indent="-457200" algn="just" eaLnBrk="1" hangingPunct="1">
              <a:buFontTx/>
              <a:buNone/>
              <a:defRPr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914400" lvl="1" indent="-457200"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If a task’s progress score </a:t>
            </a:r>
            <a:r>
              <a:rPr lang="en-US" sz="1800" b="1" i="1" dirty="0" smtClean="0">
                <a:latin typeface="Arial" pitchFamily="34" charset="0"/>
                <a:cs typeface="Arial" pitchFamily="34" charset="0"/>
              </a:rPr>
              <a:t>is less than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(average – 0.2), and the task has run for at least 1 minute, it is marked as a straggler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457200" lvl="1" indent="0" algn="just" eaLnBrk="1" hangingPunct="1">
              <a:buFontTx/>
              <a:buNone/>
              <a:defRPr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 smtClean="0">
              <a:solidFill>
                <a:srgbClr val="7F7F7F"/>
              </a:solidFill>
            </a:endParaRPr>
          </a:p>
          <a:p>
            <a:pPr algn="just" eaLnBrk="1" hangingPunct="1">
              <a:buFontTx/>
              <a:buNone/>
              <a:defRPr/>
            </a:pPr>
            <a:endParaRPr lang="en-US" sz="1600" dirty="0" smtClean="0">
              <a:solidFill>
                <a:srgbClr val="7F7F7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38400" y="4521200"/>
            <a:ext cx="1905000" cy="1524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30463" y="5283200"/>
            <a:ext cx="160337" cy="152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343400" y="45212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3924300" y="4822825"/>
            <a:ext cx="827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PS= 2/3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3400" y="4521200"/>
            <a:ext cx="973138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90800" y="5283200"/>
            <a:ext cx="2743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590800" y="528637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2362200" y="5588000"/>
            <a:ext cx="927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PS= 1/12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85800" y="5969000"/>
            <a:ext cx="7162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441950" y="4441825"/>
            <a:ext cx="1647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Wingdings" pitchFamily="2" charset="2"/>
              <a:buChar char="ü"/>
            </a:pPr>
            <a:r>
              <a:rPr lang="en-US" sz="1400"/>
              <a:t>Not a straggler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430463" y="4292600"/>
            <a:ext cx="0" cy="18796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7"/>
          <p:cNvSpPr txBox="1">
            <a:spLocks noChangeArrowheads="1"/>
          </p:cNvSpPr>
          <p:nvPr/>
        </p:nvSpPr>
        <p:spPr bwMode="auto">
          <a:xfrm>
            <a:off x="1968500" y="4443413"/>
            <a:ext cx="393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T1</a:t>
            </a:r>
          </a:p>
        </p:txBody>
      </p:sp>
      <p:sp>
        <p:nvSpPr>
          <p:cNvPr id="17" name="TextBox 38"/>
          <p:cNvSpPr txBox="1">
            <a:spLocks noChangeArrowheads="1"/>
          </p:cNvSpPr>
          <p:nvPr/>
        </p:nvSpPr>
        <p:spPr bwMode="auto">
          <a:xfrm>
            <a:off x="1968500" y="5205413"/>
            <a:ext cx="393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T2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119938" y="6092825"/>
            <a:ext cx="5762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Time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343400" y="3962400"/>
            <a:ext cx="0" cy="251460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745163" y="5178425"/>
            <a:ext cx="1041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A straggler</a:t>
            </a:r>
          </a:p>
        </p:txBody>
      </p:sp>
      <p:sp>
        <p:nvSpPr>
          <p:cNvPr id="19" name="Multiply 18"/>
          <p:cNvSpPr/>
          <p:nvPr/>
        </p:nvSpPr>
        <p:spPr>
          <a:xfrm>
            <a:off x="5441950" y="5176838"/>
            <a:ext cx="304800" cy="30956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9" grpId="0" animBg="1"/>
      <p:bldP spid="11" grpId="0"/>
      <p:bldP spid="14" grpId="0"/>
      <p:bldP spid="16" grpId="0"/>
      <p:bldP spid="17" grpId="0"/>
      <p:bldP spid="18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Distributed Cache in </a:t>
            </a:r>
            <a:r>
              <a:rPr lang="en-IN" dirty="0" err="1" smtClean="0"/>
              <a:t>Hadoop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Quite </a:t>
            </a:r>
            <a:r>
              <a:rPr lang="en-IN" dirty="0"/>
              <a:t>often we encounter situation when we need certain files like configuration files, jar libraries, xml files, properties files </a:t>
            </a:r>
            <a:r>
              <a:rPr lang="en-IN" dirty="0" err="1"/>
              <a:t>etc</a:t>
            </a:r>
            <a:r>
              <a:rPr lang="en-IN" dirty="0"/>
              <a:t> to be present in </a:t>
            </a:r>
            <a:r>
              <a:rPr lang="en-IN" dirty="0" err="1"/>
              <a:t>Hadoops</a:t>
            </a:r>
            <a:r>
              <a:rPr lang="en-IN" dirty="0"/>
              <a:t> processing nodes at the time of its execution. Quite understandably </a:t>
            </a:r>
            <a:r>
              <a:rPr lang="en-IN" dirty="0" err="1"/>
              <a:t>Hadoop</a:t>
            </a:r>
            <a:r>
              <a:rPr lang="en-IN" dirty="0"/>
              <a:t> has a feature called Distributed Cache which helps in sending those </a:t>
            </a:r>
            <a:r>
              <a:rPr lang="en-IN" dirty="0" err="1"/>
              <a:t>readonly</a:t>
            </a:r>
            <a:r>
              <a:rPr lang="en-IN" dirty="0"/>
              <a:t> files to the task nodes. In </a:t>
            </a:r>
            <a:r>
              <a:rPr lang="en-IN" dirty="0" err="1"/>
              <a:t>Hadoop</a:t>
            </a:r>
            <a:r>
              <a:rPr lang="en-IN" dirty="0"/>
              <a:t> environment jobs are basically map-Reduce jobs and the necessary </a:t>
            </a:r>
            <a:r>
              <a:rPr lang="en-IN" dirty="0" err="1"/>
              <a:t>readonly</a:t>
            </a:r>
            <a:r>
              <a:rPr lang="en-IN" dirty="0"/>
              <a:t> files are copied to the </a:t>
            </a:r>
            <a:r>
              <a:rPr lang="en-IN" dirty="0" err="1"/>
              <a:t>tasktracker</a:t>
            </a:r>
            <a:r>
              <a:rPr lang="en-IN" dirty="0"/>
              <a:t> nodes at the beginning of job execution process. The default size of distributed cache in </a:t>
            </a:r>
            <a:r>
              <a:rPr lang="en-IN" dirty="0" err="1"/>
              <a:t>Hadoop</a:t>
            </a:r>
            <a:r>
              <a:rPr lang="en-IN" dirty="0"/>
              <a:t> is about 10 GB but We can control the size of the distributed cache by explicitly defining its size in </a:t>
            </a:r>
            <a:r>
              <a:rPr lang="en-IN" dirty="0" err="1"/>
              <a:t>hadoop’s</a:t>
            </a:r>
            <a:r>
              <a:rPr lang="en-IN" dirty="0"/>
              <a:t> configuration file </a:t>
            </a:r>
            <a:r>
              <a:rPr lang="en-IN" dirty="0" err="1"/>
              <a:t>local.cache.size</a:t>
            </a:r>
            <a:r>
              <a:rPr lang="en-IN" dirty="0"/>
              <a:t>. 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Thus, Distributed cache is a mechanism to caching </a:t>
            </a:r>
            <a:r>
              <a:rPr lang="en-IN" dirty="0" err="1"/>
              <a:t>readonly</a:t>
            </a:r>
            <a:r>
              <a:rPr lang="en-IN" dirty="0"/>
              <a:t> data over </a:t>
            </a:r>
            <a:r>
              <a:rPr lang="en-IN" dirty="0" err="1"/>
              <a:t>Hadoop</a:t>
            </a:r>
            <a:r>
              <a:rPr lang="en-IN" dirty="0"/>
              <a:t> cluster. The sending of </a:t>
            </a:r>
            <a:r>
              <a:rPr lang="en-IN" dirty="0" err="1"/>
              <a:t>readOnly</a:t>
            </a:r>
            <a:r>
              <a:rPr lang="en-IN" dirty="0"/>
              <a:t> files occurs at the time of job creation and the framework makes the cached files available to the cluster nodes at their computational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30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What is a </a:t>
            </a:r>
            <a:r>
              <a:rPr lang="en-IN" b="1" dirty="0" err="1" smtClean="0"/>
              <a:t>SerDe</a:t>
            </a:r>
            <a:r>
              <a:rPr lang="en-IN" b="1" dirty="0" smtClean="0"/>
              <a:t>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The </a:t>
            </a:r>
            <a:r>
              <a:rPr lang="en-IN" dirty="0" err="1"/>
              <a:t>SerDe</a:t>
            </a:r>
            <a:r>
              <a:rPr lang="en-IN" dirty="0"/>
              <a:t> interface allows you to instruct Hive as to how a record should be processed. A </a:t>
            </a:r>
            <a:r>
              <a:rPr lang="en-IN" dirty="0" err="1"/>
              <a:t>SerDe</a:t>
            </a:r>
            <a:r>
              <a:rPr lang="en-IN" dirty="0"/>
              <a:t> is a combination of a </a:t>
            </a:r>
            <a:r>
              <a:rPr lang="en-IN" dirty="0" err="1"/>
              <a:t>Serializer</a:t>
            </a:r>
            <a:r>
              <a:rPr lang="en-IN" dirty="0"/>
              <a:t> and a </a:t>
            </a:r>
            <a:r>
              <a:rPr lang="en-IN" dirty="0" err="1"/>
              <a:t>Deserializer</a:t>
            </a:r>
            <a:r>
              <a:rPr lang="en-IN" dirty="0"/>
              <a:t> (hence, </a:t>
            </a:r>
            <a:r>
              <a:rPr lang="en-IN" dirty="0" err="1"/>
              <a:t>Ser</a:t>
            </a:r>
            <a:r>
              <a:rPr lang="en-IN" dirty="0"/>
              <a:t>-De). The </a:t>
            </a:r>
            <a:r>
              <a:rPr lang="en-IN" b="1" dirty="0" err="1">
                <a:hlinkClick r:id="rId2"/>
              </a:rPr>
              <a:t>Deserializer</a:t>
            </a:r>
            <a:r>
              <a:rPr lang="en-IN" dirty="0"/>
              <a:t> interface takes a string or binary representation of a record, and translates it into a Java object that Hive can manipulate. The </a:t>
            </a:r>
            <a:r>
              <a:rPr lang="en-IN" b="1" dirty="0" err="1">
                <a:hlinkClick r:id="rId3"/>
              </a:rPr>
              <a:t>Serializer</a:t>
            </a:r>
            <a:r>
              <a:rPr lang="en-IN" dirty="0"/>
              <a:t>, however, will take a Java object that Hive has been working with, and turn it into something that Hive can write to HDFS or another supported system. Commonly, </a:t>
            </a:r>
            <a:r>
              <a:rPr lang="en-IN" dirty="0" err="1"/>
              <a:t>Deserializers</a:t>
            </a:r>
            <a:r>
              <a:rPr lang="en-IN" dirty="0"/>
              <a:t> are used at query time to execute SELECT statements, and </a:t>
            </a:r>
            <a:r>
              <a:rPr lang="en-IN" dirty="0" err="1"/>
              <a:t>Serializers</a:t>
            </a:r>
            <a:r>
              <a:rPr lang="en-IN" dirty="0"/>
              <a:t> are used when writing data, such as through an INSERT-SELECT statement.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146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HIVE properties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IN" dirty="0" smtClean="0"/>
          </a:p>
          <a:p>
            <a:r>
              <a:rPr lang="en-IN" dirty="0" smtClean="0"/>
              <a:t>set </a:t>
            </a:r>
            <a:r>
              <a:rPr lang="en-IN" dirty="0" err="1" smtClean="0"/>
              <a:t>hive.exec.dynamic.partition</a:t>
            </a:r>
            <a:r>
              <a:rPr lang="en-IN" dirty="0" smtClean="0"/>
              <a:t>=true;</a:t>
            </a:r>
          </a:p>
          <a:p>
            <a:r>
              <a:rPr lang="en-IN" dirty="0" smtClean="0"/>
              <a:t>set </a:t>
            </a:r>
            <a:r>
              <a:rPr lang="en-IN" dirty="0" err="1" smtClean="0"/>
              <a:t>hive.exec.dynamic.partition.mode</a:t>
            </a:r>
            <a:r>
              <a:rPr lang="en-IN" dirty="0" smtClean="0"/>
              <a:t>=</a:t>
            </a:r>
            <a:r>
              <a:rPr lang="en-IN" dirty="0" err="1" smtClean="0"/>
              <a:t>nonstrict</a:t>
            </a:r>
            <a:r>
              <a:rPr lang="en-IN" dirty="0" smtClean="0"/>
              <a:t>;</a:t>
            </a:r>
          </a:p>
          <a:p>
            <a:r>
              <a:rPr lang="en-IN" dirty="0" smtClean="0"/>
              <a:t>set </a:t>
            </a:r>
            <a:r>
              <a:rPr lang="en-IN" dirty="0" err="1" smtClean="0"/>
              <a:t>hive.exec.max.dynamic.partitions.pernode</a:t>
            </a:r>
            <a:r>
              <a:rPr lang="en-IN" dirty="0" smtClean="0"/>
              <a:t>=300;</a:t>
            </a:r>
          </a:p>
          <a:p>
            <a:r>
              <a:rPr lang="en-IN" dirty="0" smtClean="0"/>
              <a:t>set </a:t>
            </a:r>
            <a:r>
              <a:rPr lang="en-IN" dirty="0" err="1" smtClean="0"/>
              <a:t>hive.enforce.bucketing</a:t>
            </a:r>
            <a:r>
              <a:rPr lang="en-IN" dirty="0" smtClean="0"/>
              <a:t> = true;</a:t>
            </a:r>
          </a:p>
          <a:p>
            <a:r>
              <a:rPr lang="en-IN" dirty="0" smtClean="0"/>
              <a:t>set </a:t>
            </a:r>
            <a:r>
              <a:rPr lang="en-IN" dirty="0" err="1" smtClean="0"/>
              <a:t>hive.exec.max.created.files</a:t>
            </a:r>
            <a:r>
              <a:rPr lang="en-IN" dirty="0" smtClean="0"/>
              <a:t>=150000;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542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629</Words>
  <Application>Microsoft Office PowerPoint</Application>
  <PresentationFormat>On-screen Show (4:3)</PresentationFormat>
  <Paragraphs>182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Mapreduce</vt:lpstr>
      <vt:lpstr>Hive</vt:lpstr>
      <vt:lpstr>Hadoop MapReduce: A Closer Look</vt:lpstr>
      <vt:lpstr>Speculative Execution</vt:lpstr>
      <vt:lpstr>Locating Stragglers</vt:lpstr>
      <vt:lpstr>Distributed Cache in Hadoop</vt:lpstr>
      <vt:lpstr>What is a SerDe?</vt:lpstr>
      <vt:lpstr>HIVE properties</vt:lpstr>
      <vt:lpstr>PowerPoint Presentation</vt:lpstr>
      <vt:lpstr>How map-reduce algorithm works</vt:lpstr>
      <vt:lpstr>How map-reduce algorithm works</vt:lpstr>
      <vt:lpstr>How map-reduce algorithm works</vt:lpstr>
    </vt:vector>
  </TitlesOfParts>
  <Company>HCL Infosystems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tiru</dc:creator>
  <cp:lastModifiedBy>tiru</cp:lastModifiedBy>
  <cp:revision>6</cp:revision>
  <dcterms:created xsi:type="dcterms:W3CDTF">2013-04-22T04:05:16Z</dcterms:created>
  <dcterms:modified xsi:type="dcterms:W3CDTF">2013-10-23T01:28:17Z</dcterms:modified>
</cp:coreProperties>
</file>