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14" r:id="rId2"/>
    <p:sldId id="315" r:id="rId3"/>
    <p:sldId id="320" r:id="rId4"/>
    <p:sldId id="321" r:id="rId5"/>
    <p:sldId id="316" r:id="rId6"/>
    <p:sldId id="317" r:id="rId7"/>
    <p:sldId id="318" r:id="rId8"/>
    <p:sldId id="319" r:id="rId9"/>
    <p:sldId id="270" r:id="rId10"/>
    <p:sldId id="272" r:id="rId11"/>
    <p:sldId id="273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2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93" r:id="rId33"/>
    <p:sldId id="294" r:id="rId34"/>
    <p:sldId id="295" r:id="rId35"/>
    <p:sldId id="299" r:id="rId36"/>
    <p:sldId id="259" r:id="rId37"/>
    <p:sldId id="260" r:id="rId38"/>
    <p:sldId id="262" r:id="rId39"/>
    <p:sldId id="263" r:id="rId40"/>
    <p:sldId id="26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85A0-1C8B-4ECE-8779-28691F720057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4BB1-3C00-402B-9B78-FAD8A8438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4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289669-176D-45AF-A531-C662DA31D897}" type="slidenum">
              <a:rPr lang="en-US"/>
              <a:pPr/>
              <a:t>1</a:t>
            </a:fld>
            <a:endParaRPr lang="en-US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Every value is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identified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by an associated key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3C24DB-30C5-40FF-B6A8-F6FC926E1EAB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42ECFF-6461-4B18-8249-1312616B5D4B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CA9CF504-8B2F-4AE5-9D9E-44F870E3C6C5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36</a:t>
            </a:fld>
            <a:fld id="{3BC0ED31-04A3-454E-AA9A-C68C77A31DA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4301B2-E5C6-4A96-B1CC-4CC166DA25AB}" type="slidenum">
              <a:rPr lang="en-US"/>
              <a:pPr/>
              <a:t>37</a:t>
            </a:fld>
            <a:endParaRPr lang="en-US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E317C6F9-7F4B-46B7-B3E6-17A5B8B83F1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37</a:t>
            </a:fld>
            <a:fld id="{23CDB20D-FE53-4667-A161-A60357DCF3DD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4890A4-8A7A-48C3-8413-3E6D9A7846C4}" type="slidenum">
              <a:rPr lang="en-US"/>
              <a:pPr/>
              <a:t>38</a:t>
            </a:fld>
            <a:endParaRPr lang="en-US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4FB1C369-244E-4E78-9C71-619F52D2A801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38</a:t>
            </a:fld>
            <a:fld id="{86873100-6290-40FF-83C6-30E5C95F2812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8A766A-A615-432E-9958-E6151288A56F}" type="slidenum">
              <a:rPr lang="en-US"/>
              <a:pPr/>
              <a:t>39</a:t>
            </a:fld>
            <a:endParaRPr lang="en-US"/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341C3E18-EB28-4537-95B5-B69F7918A996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39</a:t>
            </a:fld>
            <a:fld id="{DEE56BCB-A48C-49BE-B0AF-7CAACA928FD3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1E6FB4-BA5F-4A7B-AD02-88D10976A036}" type="slidenum">
              <a:rPr lang="en-US"/>
              <a:pPr/>
              <a:t>40</a:t>
            </a:fld>
            <a:endParaRPr lang="en-US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514D098D-26EB-4071-A650-EAB4BA04D599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40</a:t>
            </a:fld>
            <a:fld id="{B4E43DFD-7C24-437E-88D2-E6168FE7D1E4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4B3284-95B9-4D07-A625-06E4A8E3309D}" type="slidenum">
              <a:rPr lang="en-US"/>
              <a:pPr/>
              <a:t>2</a:t>
            </a:fld>
            <a:endParaRPr lang="en-US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AE4E1415-70B7-473C-B14C-562F1588199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</a:t>
            </a:fld>
            <a:fld id="{0805D42A-57C5-4CB8-8977-371B31CE883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E1D6EC-556D-4AF2-A5D0-76DF21EBCFFE}" type="slidenum">
              <a:rPr lang="en-US"/>
              <a:pPr/>
              <a:t>3</a:t>
            </a:fld>
            <a:endParaRPr lang="en-US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F146D305-764C-4533-ABF3-660B9ECE3E84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</a:t>
            </a:fld>
            <a:fld id="{117D7B84-854F-471B-BBB8-61B240C5B478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E1CCD0-97C5-4636-9EF1-A258E5E4E733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E8262338-5DEC-432A-BB01-9E4B9F87C60D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4</a:t>
            </a:fld>
            <a:fld id="{49765DA0-9758-4418-8CD0-946A2A8E5A2E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CB3227-3958-41F1-BD1C-4CE40560E0EE}" type="slidenum">
              <a:rPr lang="en-US"/>
              <a:pPr/>
              <a:t>5</a:t>
            </a:fld>
            <a:endParaRPr lang="en-US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C13832C8-724A-45E2-BAF3-27B2CD2C9D1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5</a:t>
            </a:fld>
            <a:fld id="{2175A4EB-5ED0-43E7-BAE9-1F6F856AED40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D97C28-EA3D-4984-A2E7-7B365066C2D6}" type="slidenum">
              <a:rPr lang="en-US"/>
              <a:pPr/>
              <a:t>6</a:t>
            </a:fld>
            <a:endParaRPr lang="en-US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F26DFBF8-0BBA-4A66-9774-82A8DF1F64A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</a:t>
            </a:fld>
            <a:fld id="{67A37D61-E7D7-4D5F-BFFA-734569677770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5023DF-F328-4350-94DC-267EC686D014}" type="slidenum">
              <a:rPr lang="en-US"/>
              <a:pPr/>
              <a:t>7</a:t>
            </a:fld>
            <a:endParaRPr lang="en-US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B92BCE3F-EB29-4992-8FAF-B5ED66C29403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7</a:t>
            </a:fld>
            <a:fld id="{2FE54814-661E-41B4-8252-0A19AF117CF6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571531-AE19-445B-8F64-3D4C905FA7C3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A860D63F-3195-460C-B00F-AA3A1578738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8</a:t>
            </a:fld>
            <a:fld id="{AA9BCE0C-3587-49E6-AC0E-EDDF52EDEEA6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By processing a file in chunks, we allow several map tasks to operate on a single file in parallel. If the file is very large, this can improve performance significantly through parallelism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B57577-441A-4BEA-A9DC-4BF9BB4ED7F4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2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8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3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0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6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9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B9EB-0ECB-4771-A338-A0BB00F2B611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CF19-9FE6-4C11-8FE4-BB94A0190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440738" cy="593725"/>
          </a:xfrm>
        </p:spPr>
        <p:txBody>
          <a:bodyPr tIns="90864">
            <a:normAutofit fontScale="90000"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3200" kern="1200" dirty="0" smtClean="0">
                <a:solidFill>
                  <a:srgbClr val="0070C0"/>
                </a:solidFill>
                <a:latin typeface="Gill Sans MT" charset="0"/>
                <a:ea typeface="+mn-ea"/>
                <a:cs typeface="DejaVu Sans" charset="0"/>
              </a:rPr>
              <a:t>Map Reduce Concepts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42900" y="1112838"/>
            <a:ext cx="8440738" cy="45243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63143" rIns="90000" bIns="45000"/>
          <a:lstStyle/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>
                <a:solidFill>
                  <a:srgbClr val="4E84C4"/>
                </a:solidFill>
                <a:latin typeface="Gill Sans MT" charset="0"/>
                <a:ea typeface="+mj-ea"/>
                <a:cs typeface="+mj-cs"/>
              </a:rPr>
              <a:t>Job Tracker</a:t>
            </a: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endParaRPr lang="en-US" sz="1600" b="1" dirty="0">
              <a:solidFill>
                <a:srgbClr val="4E84C4"/>
              </a:solidFill>
              <a:latin typeface="Gill Sans MT" charset="0"/>
              <a:ea typeface="+mj-ea"/>
              <a:cs typeface="+mj-cs"/>
            </a:endParaRPr>
          </a:p>
          <a:p>
            <a:pPr>
              <a:lnSpc>
                <a:spcPct val="9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The Job-Tracker is responsible for accepting jobs from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clients,dividing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those jobs into tasks, and assigning those tasks to be executed by worker nodes.</a:t>
            </a:r>
          </a:p>
          <a:p>
            <a:pPr>
              <a:lnSpc>
                <a:spcPct val="9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>
                <a:solidFill>
                  <a:srgbClr val="4E84C4"/>
                </a:solidFill>
                <a:latin typeface="Gill Sans MT" charset="0"/>
                <a:ea typeface="+mj-ea"/>
                <a:cs typeface="+mj-cs"/>
              </a:rPr>
              <a:t>Task Tracker</a:t>
            </a: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endParaRPr lang="en-US" sz="1600" b="1" dirty="0">
              <a:solidFill>
                <a:srgbClr val="4E84C4"/>
              </a:solidFill>
              <a:latin typeface="Gill Sans MT" charset="0"/>
              <a:ea typeface="+mj-ea"/>
              <a:cs typeface="+mj-cs"/>
            </a:endParaRPr>
          </a:p>
          <a:p>
            <a:pPr>
              <a:lnSpc>
                <a:spcPct val="91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Task-Tracker process that manages the execution of the tasks currently assigned to that node. Each Task Tracker has a fixed number of slots for executing tasks (two maps and two reduces by default).</a:t>
            </a:r>
          </a:p>
        </p:txBody>
      </p:sp>
    </p:spTree>
    <p:extLst>
      <p:ext uri="{BB962C8B-B14F-4D97-AF65-F5344CB8AC3E}">
        <p14:creationId xmlns:p14="http://schemas.microsoft.com/office/powerpoint/2010/main" val="39362812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Keys and Values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programmer 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has to specify two functions, the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map function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the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reduce function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implement the Mapper and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Reducer in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elements are always structured as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key-value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(i.e., (K, 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)) pairs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map and reduce functions receive 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emit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(K, V) pairs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1600" y="4937125"/>
            <a:ext cx="53340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(K, V) Pairs</a:t>
            </a:r>
          </a:p>
        </p:txBody>
      </p:sp>
      <p:sp>
        <p:nvSpPr>
          <p:cNvPr id="3" name="Chevron 2"/>
          <p:cNvSpPr/>
          <p:nvPr/>
        </p:nvSpPr>
        <p:spPr>
          <a:xfrm>
            <a:off x="21336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09850" y="5089525"/>
            <a:ext cx="990600" cy="1066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Map Function</a:t>
            </a:r>
          </a:p>
        </p:txBody>
      </p:sp>
      <p:sp>
        <p:nvSpPr>
          <p:cNvPr id="8" name="Chevron 7"/>
          <p:cNvSpPr/>
          <p:nvPr/>
        </p:nvSpPr>
        <p:spPr>
          <a:xfrm>
            <a:off x="37338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4937125"/>
            <a:ext cx="5334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(K’, V’) Pairs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62600" y="5089525"/>
            <a:ext cx="990600" cy="1066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/>
              <a:t>Reduce Function</a:t>
            </a:r>
          </a:p>
        </p:txBody>
      </p:sp>
      <p:sp>
        <p:nvSpPr>
          <p:cNvPr id="12" name="Chevron 11"/>
          <p:cNvSpPr/>
          <p:nvPr/>
        </p:nvSpPr>
        <p:spPr>
          <a:xfrm>
            <a:off x="6705600" y="5089525"/>
            <a:ext cx="304800" cy="1066800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5200" y="4937125"/>
            <a:ext cx="5334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(K’’, V’’) Pairs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43000" y="4572000"/>
            <a:ext cx="944563" cy="276225"/>
          </a:xfrm>
          <a:prstGeom prst="rect">
            <a:avLst/>
          </a:prstGeom>
          <a:noFill/>
          <a:ln w="9525">
            <a:solidFill>
              <a:srgbClr val="C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Input Splits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57600" y="4572000"/>
            <a:ext cx="1619250" cy="276225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Intermediate Outputs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32625" y="4572000"/>
            <a:ext cx="1098550" cy="276225"/>
          </a:xfrm>
          <a:prstGeom prst="rect">
            <a:avLst/>
          </a:prstGeom>
          <a:noFill/>
          <a:ln w="9525">
            <a:solidFill>
              <a:srgbClr val="7030A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Final Outputs</a:t>
            </a:r>
          </a:p>
        </p:txBody>
      </p:sp>
    </p:spTree>
    <p:extLst>
      <p:ext uri="{BB962C8B-B14F-4D97-AF65-F5344CB8AC3E}">
        <p14:creationId xmlns:p14="http://schemas.microsoft.com/office/powerpoint/2010/main" val="30831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Partitions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intermediate output values are not usually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reduced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 values with the same key are presented to a single </a:t>
            </a:r>
            <a:br>
              <a:rPr lang="en-US" sz="2000" i="1" dirty="0" smtClean="0">
                <a:latin typeface="Arial" pitchFamily="34" charset="0"/>
                <a:cs typeface="Arial" pitchFamily="34" charset="0"/>
              </a:rPr>
            </a:b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Reducer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More specifically, a different subset of intermediate key space is assigned to each Reducer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These subsets are known as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partitions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940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512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2084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0466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5038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9610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4182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1802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6374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 rot="5400000">
            <a:off x="3737769" y="5349082"/>
            <a:ext cx="331787" cy="12192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5063" y="6248400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5" name="Chevron 24"/>
          <p:cNvSpPr/>
          <p:nvPr/>
        </p:nvSpPr>
        <p:spPr>
          <a:xfrm rot="5400000">
            <a:off x="5718969" y="5120482"/>
            <a:ext cx="331787" cy="16764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063" y="6248400"/>
            <a:ext cx="609600" cy="381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7" name="Chevron 26"/>
          <p:cNvSpPr/>
          <p:nvPr/>
        </p:nvSpPr>
        <p:spPr>
          <a:xfrm rot="5400000">
            <a:off x="7395369" y="5577682"/>
            <a:ext cx="331787" cy="762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8863" y="6248400"/>
            <a:ext cx="304800" cy="3810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156200"/>
            <a:ext cx="2273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/>
              <a:t>Different colors represent </a:t>
            </a:r>
          </a:p>
          <a:p>
            <a:pPr eaLnBrk="1" hangingPunct="1"/>
            <a:r>
              <a:rPr lang="en-US" sz="1400" i="1"/>
              <a:t>different keys (potentially) </a:t>
            </a:r>
          </a:p>
          <a:p>
            <a:pPr eaLnBrk="1" hangingPunct="1"/>
            <a:r>
              <a:rPr lang="en-US" sz="1400" i="1"/>
              <a:t>from different Mappers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6284913"/>
            <a:ext cx="2989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/>
              <a:t>Partitions are the input to Reducers</a:t>
            </a:r>
          </a:p>
        </p:txBody>
      </p:sp>
    </p:spTree>
    <p:extLst>
      <p:ext uri="{BB962C8B-B14F-4D97-AF65-F5344CB8AC3E}">
        <p14:creationId xmlns:p14="http://schemas.microsoft.com/office/powerpoint/2010/main" val="36506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lIns="0" rIns="0">
            <a:normAutofit/>
          </a:bodyPr>
          <a:lstStyle/>
          <a:p>
            <a:pPr eaLnBrk="1" hangingPunct="1"/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Hadoop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MapReduce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: A Closer Look</a:t>
            </a:r>
          </a:p>
        </p:txBody>
      </p:sp>
      <p:sp>
        <p:nvSpPr>
          <p:cNvPr id="3" name="Can 2"/>
          <p:cNvSpPr/>
          <p:nvPr/>
        </p:nvSpPr>
        <p:spPr>
          <a:xfrm>
            <a:off x="685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620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V="1">
            <a:off x="1066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743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7168" name="Straight Arrow Connector 7167"/>
          <p:cNvCxnSpPr>
            <a:endCxn id="13" idx="0"/>
          </p:cNvCxnSpPr>
          <p:nvPr/>
        </p:nvCxnSpPr>
        <p:spPr>
          <a:xfrm>
            <a:off x="2057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6" idx="2"/>
            <a:endCxn id="33" idx="0"/>
          </p:cNvCxnSpPr>
          <p:nvPr/>
        </p:nvCxnSpPr>
        <p:spPr>
          <a:xfrm>
            <a:off x="27432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endCxn id="34" idx="0"/>
          </p:cNvCxnSpPr>
          <p:nvPr/>
        </p:nvCxnSpPr>
        <p:spPr>
          <a:xfrm>
            <a:off x="34290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46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7177" name="Straight Arrow Connector 7176"/>
          <p:cNvCxnSpPr>
            <a:stCxn id="13" idx="2"/>
            <a:endCxn id="41" idx="0"/>
          </p:cNvCxnSpPr>
          <p:nvPr/>
        </p:nvCxnSpPr>
        <p:spPr>
          <a:xfrm>
            <a:off x="2057400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/>
          <p:cNvCxnSpPr>
            <a:stCxn id="33" idx="2"/>
            <a:endCxn id="42" idx="0"/>
          </p:cNvCxnSpPr>
          <p:nvPr/>
        </p:nvCxnSpPr>
        <p:spPr>
          <a:xfrm>
            <a:off x="27432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/>
          <p:cNvCxnSpPr>
            <a:stCxn id="34" idx="2"/>
            <a:endCxn id="43" idx="0"/>
          </p:cNvCxnSpPr>
          <p:nvPr/>
        </p:nvCxnSpPr>
        <p:spPr>
          <a:xfrm>
            <a:off x="34290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800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004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183" name="Straight Arrow Connector 7182"/>
          <p:cNvCxnSpPr>
            <a:stCxn id="41" idx="2"/>
            <a:endCxn id="52" idx="0"/>
          </p:cNvCxnSpPr>
          <p:nvPr/>
        </p:nvCxnSpPr>
        <p:spPr>
          <a:xfrm>
            <a:off x="2057400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>
            <a:stCxn id="42" idx="2"/>
            <a:endCxn id="53" idx="0"/>
          </p:cNvCxnSpPr>
          <p:nvPr/>
        </p:nvCxnSpPr>
        <p:spPr>
          <a:xfrm>
            <a:off x="27432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/>
          <p:cNvCxnSpPr>
            <a:stCxn id="43" idx="2"/>
            <a:endCxn id="54" idx="0"/>
          </p:cNvCxnSpPr>
          <p:nvPr/>
        </p:nvCxnSpPr>
        <p:spPr>
          <a:xfrm>
            <a:off x="34290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7187"/>
          <p:cNvSpPr txBox="1">
            <a:spLocks noChangeArrowheads="1"/>
          </p:cNvSpPr>
          <p:nvPr/>
        </p:nvSpPr>
        <p:spPr bwMode="auto">
          <a:xfrm>
            <a:off x="552450" y="3338513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96863" y="3990975"/>
            <a:ext cx="185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7190" name="Straight Arrow Connector 7189"/>
          <p:cNvCxnSpPr>
            <a:stCxn id="52" idx="2"/>
            <a:endCxn id="62" idx="0"/>
          </p:cNvCxnSpPr>
          <p:nvPr/>
        </p:nvCxnSpPr>
        <p:spPr>
          <a:xfrm>
            <a:off x="2057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stCxn id="53" idx="2"/>
            <a:endCxn id="62" idx="0"/>
          </p:cNvCxnSpPr>
          <p:nvPr/>
        </p:nvCxnSpPr>
        <p:spPr>
          <a:xfrm>
            <a:off x="2743200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/>
          <p:cNvCxnSpPr>
            <a:stCxn id="54" idx="2"/>
            <a:endCxn id="62" idx="0"/>
          </p:cNvCxnSpPr>
          <p:nvPr/>
        </p:nvCxnSpPr>
        <p:spPr>
          <a:xfrm flipH="1">
            <a:off x="2743200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28800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7196" name="Straight Arrow Connector 7195"/>
          <p:cNvCxnSpPr>
            <a:stCxn id="62" idx="2"/>
            <a:endCxn id="70" idx="0"/>
          </p:cNvCxnSpPr>
          <p:nvPr/>
        </p:nvCxnSpPr>
        <p:spPr>
          <a:xfrm>
            <a:off x="2743200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28800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7198" name="Straight Connector 7197"/>
          <p:cNvCxnSpPr>
            <a:stCxn id="74" idx="2"/>
          </p:cNvCxnSpPr>
          <p:nvPr/>
        </p:nvCxnSpPr>
        <p:spPr>
          <a:xfrm>
            <a:off x="2743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6863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6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813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7150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6863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52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  <a:endCxn id="73" idx="0"/>
          </p:cNvCxnSpPr>
          <p:nvPr/>
        </p:nvCxnSpPr>
        <p:spPr>
          <a:xfrm>
            <a:off x="2743200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3" idx="2"/>
            <a:endCxn id="74" idx="0"/>
          </p:cNvCxnSpPr>
          <p:nvPr/>
        </p:nvCxnSpPr>
        <p:spPr>
          <a:xfrm>
            <a:off x="2743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750888" y="5729288"/>
            <a:ext cx="1328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2113" y="6248400"/>
            <a:ext cx="143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99" name="Can 98"/>
          <p:cNvSpPr/>
          <p:nvPr/>
        </p:nvSpPr>
        <p:spPr>
          <a:xfrm>
            <a:off x="7772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80772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8486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70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03" name="Straight Connector 102"/>
          <p:cNvCxnSpPr>
            <a:stCxn id="99" idx="1"/>
          </p:cNvCxnSpPr>
          <p:nvPr/>
        </p:nvCxnSpPr>
        <p:spPr>
          <a:xfrm flipV="1">
            <a:off x="8153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484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6484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570538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563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421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5799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107" idx="0"/>
          </p:cNvCxnSpPr>
          <p:nvPr/>
        </p:nvCxnSpPr>
        <p:spPr>
          <a:xfrm>
            <a:off x="64849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8" idx="0"/>
          </p:cNvCxnSpPr>
          <p:nvPr/>
        </p:nvCxnSpPr>
        <p:spPr>
          <a:xfrm>
            <a:off x="71707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70538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563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421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115" name="Straight Arrow Connector 114"/>
          <p:cNvCxnSpPr>
            <a:stCxn id="106" idx="2"/>
            <a:endCxn id="112" idx="0"/>
          </p:cNvCxnSpPr>
          <p:nvPr/>
        </p:nvCxnSpPr>
        <p:spPr>
          <a:xfrm>
            <a:off x="5799138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13" idx="0"/>
          </p:cNvCxnSpPr>
          <p:nvPr/>
        </p:nvCxnSpPr>
        <p:spPr>
          <a:xfrm>
            <a:off x="64849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4" idx="0"/>
          </p:cNvCxnSpPr>
          <p:nvPr/>
        </p:nvCxnSpPr>
        <p:spPr>
          <a:xfrm>
            <a:off x="71707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70538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563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9421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121" name="Straight Arrow Connector 120"/>
          <p:cNvCxnSpPr>
            <a:stCxn id="112" idx="2"/>
            <a:endCxn id="118" idx="0"/>
          </p:cNvCxnSpPr>
          <p:nvPr/>
        </p:nvCxnSpPr>
        <p:spPr>
          <a:xfrm>
            <a:off x="5799138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9" idx="0"/>
          </p:cNvCxnSpPr>
          <p:nvPr/>
        </p:nvCxnSpPr>
        <p:spPr>
          <a:xfrm>
            <a:off x="64849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0" idx="0"/>
          </p:cNvCxnSpPr>
          <p:nvPr/>
        </p:nvCxnSpPr>
        <p:spPr>
          <a:xfrm>
            <a:off x="71707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483475" y="3348038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7738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13588" y="3990975"/>
            <a:ext cx="1849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127" name="Straight Arrow Connector 126"/>
          <p:cNvCxnSpPr>
            <a:stCxn id="118" idx="2"/>
            <a:endCxn id="125" idx="0"/>
          </p:cNvCxnSpPr>
          <p:nvPr/>
        </p:nvCxnSpPr>
        <p:spPr>
          <a:xfrm>
            <a:off x="5799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5" idx="0"/>
          </p:cNvCxnSpPr>
          <p:nvPr/>
        </p:nvCxnSpPr>
        <p:spPr>
          <a:xfrm>
            <a:off x="6484938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  <a:endCxn id="125" idx="0"/>
          </p:cNvCxnSpPr>
          <p:nvPr/>
        </p:nvCxnSpPr>
        <p:spPr>
          <a:xfrm flipH="1">
            <a:off x="6484938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570538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131" name="Straight Arrow Connector 130"/>
          <p:cNvCxnSpPr>
            <a:stCxn id="125" idx="2"/>
            <a:endCxn id="130" idx="0"/>
          </p:cNvCxnSpPr>
          <p:nvPr/>
        </p:nvCxnSpPr>
        <p:spPr>
          <a:xfrm>
            <a:off x="6484938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570538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570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>
            <a:off x="6484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915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553075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44855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8267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267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2" idx="0"/>
          </p:cNvCxnSpPr>
          <p:nvPr/>
        </p:nvCxnSpPr>
        <p:spPr>
          <a:xfrm>
            <a:off x="6484938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33" idx="0"/>
          </p:cNvCxnSpPr>
          <p:nvPr/>
        </p:nvCxnSpPr>
        <p:spPr>
          <a:xfrm>
            <a:off x="6484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343775" y="5729288"/>
            <a:ext cx="1328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7543800" y="6259513"/>
            <a:ext cx="143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1054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1571625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1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686550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2</a:t>
            </a:r>
          </a:p>
        </p:txBody>
      </p:sp>
      <p:cxnSp>
        <p:nvCxnSpPr>
          <p:cNvPr id="75" name="Straight Arrow Connector 74"/>
          <p:cNvCxnSpPr>
            <a:stCxn id="125" idx="2"/>
            <a:endCxn id="70" idx="0"/>
          </p:cNvCxnSpPr>
          <p:nvPr/>
        </p:nvCxnSpPr>
        <p:spPr>
          <a:xfrm flipH="1"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130" idx="0"/>
          </p:cNvCxnSpPr>
          <p:nvPr/>
        </p:nvCxnSpPr>
        <p:spPr>
          <a:xfrm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4000500" y="4076700"/>
            <a:ext cx="1181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i="1"/>
              <a:t>Shuffling </a:t>
            </a:r>
          </a:p>
          <a:p>
            <a:pPr algn="ctr" eaLnBrk="1" hangingPunct="1"/>
            <a:r>
              <a:rPr lang="en-US" sz="1200" b="1" i="1"/>
              <a:t>Process</a:t>
            </a:r>
          </a:p>
          <a:p>
            <a:pPr algn="ctr" eaLnBrk="1" hangingPunct="1"/>
            <a:endParaRPr lang="en-US" sz="1200"/>
          </a:p>
          <a:p>
            <a:pPr algn="ctr" eaLnBrk="1" hangingPunct="1"/>
            <a:endParaRPr lang="en-US" sz="1200"/>
          </a:p>
          <a:p>
            <a:pPr algn="ctr" eaLnBrk="1" hangingPunct="1"/>
            <a:r>
              <a:rPr lang="en-US" sz="1200"/>
              <a:t>Intermediate </a:t>
            </a:r>
          </a:p>
          <a:p>
            <a:pPr algn="ctr" eaLnBrk="1" hangingPunct="1"/>
            <a:r>
              <a:rPr lang="en-US" sz="1200"/>
              <a:t>(K,V) pairs </a:t>
            </a:r>
          </a:p>
          <a:p>
            <a:pPr algn="ctr" eaLnBrk="1" hangingPunct="1"/>
            <a:r>
              <a:rPr lang="en-US" sz="1200"/>
              <a:t>exchanged by </a:t>
            </a:r>
          </a:p>
          <a:p>
            <a:pPr algn="ctr" eaLnBrk="1" hangingPunct="1"/>
            <a:r>
              <a:rPr lang="en-US" sz="1200"/>
              <a:t>all nodes</a:t>
            </a:r>
          </a:p>
        </p:txBody>
      </p:sp>
    </p:spTree>
    <p:extLst>
      <p:ext uri="{BB962C8B-B14F-4D97-AF65-F5344CB8AC3E}">
        <p14:creationId xmlns:p14="http://schemas.microsoft.com/office/powerpoint/2010/main" val="34631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6" grpId="0" animBg="1"/>
      <p:bldP spid="13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  <p:bldP spid="7188" grpId="0"/>
      <p:bldP spid="62" grpId="0" animBg="1"/>
      <p:bldP spid="63" grpId="0"/>
      <p:bldP spid="70" grpId="0" animBg="1"/>
      <p:bldP spid="73" grpId="0" animBg="1"/>
      <p:bldP spid="74" grpId="0" animBg="1"/>
      <p:bldP spid="85" grpId="0"/>
      <p:bldP spid="8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  <p:bldP spid="118" grpId="0" animBg="1"/>
      <p:bldP spid="119" grpId="0" animBg="1"/>
      <p:bldP spid="120" grpId="0" animBg="1"/>
      <p:bldP spid="124" grpId="0"/>
      <p:bldP spid="125" grpId="0" animBg="1"/>
      <p:bldP spid="126" grpId="0"/>
      <p:bldP spid="130" grpId="0" animBg="1"/>
      <p:bldP spid="132" grpId="0" animBg="1"/>
      <p:bldP spid="133" grpId="0" animBg="1"/>
      <p:bldP spid="137" grpId="0"/>
      <p:bldP spid="138" grpId="0"/>
      <p:bldP spid="143" grpId="0"/>
      <p:bldP spid="144" grpId="0"/>
      <p:bldP spid="61" grpId="0" animBg="1"/>
      <p:bldP spid="150" grpId="0" animBg="1"/>
      <p:bldP spid="158" grpId="0"/>
      <p:bldP spid="159" grpId="0"/>
      <p:bldP spid="1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Input 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Input files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are where the data for 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task is 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initially stored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The input files typically reside in a distributed file system 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(e.g. HDFS)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The format of input files is arbitrary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Line-based log files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Binary files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Multi-line input records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Or something else entirely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0EAA2E-D083-4F8D-A1FB-47BC45F9151F}" type="slidenum">
              <a:rPr lang="en-US" smtClean="0">
                <a:solidFill>
                  <a:schemeClr val="bg2"/>
                </a:solidFill>
              </a:rPr>
              <a:pPr eaLnBrk="1" hangingPunct="1"/>
              <a:t>13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6019800" y="3429000"/>
            <a:ext cx="1071563" cy="1524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6567488" y="39147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6197600" y="4460875"/>
            <a:ext cx="381000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" name="Oval 1"/>
          <p:cNvSpPr/>
          <p:nvPr/>
        </p:nvSpPr>
        <p:spPr>
          <a:xfrm>
            <a:off x="6400800" y="3657600"/>
            <a:ext cx="673100" cy="72707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32500" y="4267200"/>
            <a:ext cx="673100" cy="72707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InputFormat</a:t>
            </a:r>
            <a:endParaRPr lang="en-US" sz="3200" dirty="0">
              <a:solidFill>
                <a:srgbClr val="0070C0"/>
              </a:solidFill>
              <a:latin typeface="Gill Sans MT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How the input files are split up and read is defined by 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InputFormat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InputFormat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is a class that does the following: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Selects the files that should be used 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for input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Defines the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InputSplits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that break 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a file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Provides a factory for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RecordReader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objects that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read the file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DD8E41-F0F6-4650-8354-6F1ACF6EEFC2}" type="slidenum">
              <a:rPr lang="en-US" smtClean="0">
                <a:solidFill>
                  <a:schemeClr val="bg2"/>
                </a:solidFill>
              </a:rPr>
              <a:pPr eaLnBrk="1" hangingPunct="1"/>
              <a:t>14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096000" y="3810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6400800" y="4168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6172200" y="4600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3563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V="1">
            <a:off x="6477000" y="3429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3429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6069013" y="31242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53400" y="3429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InputFormat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 Types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Several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InputFormats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are provided with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B05D50-45E8-49BE-83B9-29FDC2290731}" type="slidenum">
              <a:rPr lang="en-US" smtClean="0">
                <a:solidFill>
                  <a:schemeClr val="bg2"/>
                </a:solidFill>
              </a:rPr>
              <a:pPr eaLnBrk="1" hangingPunct="1"/>
              <a:t>15</a:t>
            </a:fld>
            <a:endParaRPr lang="en-US" smtClean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TextInputFormat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Default format; reads lines of text files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byte offset of 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 contents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KeyValueInputFormat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Parses lines into (K, V) pairs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Everything up to the first tab character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KeyValueInputFormat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Parses lines into (K, V) pairs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Everything up to the first tab character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the line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KeyValueInputFormat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Parses lines into (K, V) 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Everything up to the first tab 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600" kern="1200" dirty="0" smtClean="0">
                          <a:effectLst/>
                        </a:rPr>
                        <a:t>the line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SequenceFileInputFormat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-specific high-performance binary format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user-defined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2362200"/>
          <a:ext cx="8305800" cy="30479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1981200"/>
                <a:gridCol w="1581150"/>
                <a:gridCol w="2076450"/>
              </a:tblGrid>
              <a:tr h="398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InputFormat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TextInputFormat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Default format; reads lines of text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byte offset of the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line contents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KeyValueInputFormat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Parses lines into (K, V) 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Everything up to the first tab 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remainder of </a:t>
                      </a:r>
                      <a:br>
                        <a:rPr lang="en-US" sz="1600" kern="1200" dirty="0" smtClean="0">
                          <a:effectLst/>
                        </a:rPr>
                      </a:br>
                      <a:r>
                        <a:rPr lang="en-US" sz="1600" kern="1200" dirty="0" smtClean="0">
                          <a:effectLst/>
                        </a:rPr>
                        <a:t>the line</a:t>
                      </a:r>
                      <a:endParaRPr lang="en-US" sz="1600" dirty="0"/>
                    </a:p>
                  </a:txBody>
                  <a:tcPr/>
                </a:tc>
              </a:tr>
              <a:tr h="8833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SequenceFileInputFormat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A </a:t>
                      </a:r>
                      <a:r>
                        <a:rPr lang="en-US" sz="1600" kern="1200" dirty="0" err="1" smtClean="0">
                          <a:effectLst/>
                        </a:rPr>
                        <a:t>Hadoop</a:t>
                      </a:r>
                      <a:r>
                        <a:rPr lang="en-US" sz="1600" kern="1200" dirty="0" smtClean="0">
                          <a:effectLst/>
                        </a:rPr>
                        <a:t>-specific high-performance binary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user-defined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user-defined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5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Input Splits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input split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describes a unit of work that comprises a single map task in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By default,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InputFormat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breaks a file up into 64MB splits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By dividing the file into splits, we allow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several map tasks to operate on a single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file in parallel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file is very large, this can improve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performance significantly through parallelism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Each map task corresponds to a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input split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9800" y="38862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5" name="TextBox 15"/>
          <p:cNvSpPr txBox="1">
            <a:spLocks noChangeArrowheads="1"/>
          </p:cNvSpPr>
          <p:nvPr/>
        </p:nvSpPr>
        <p:spPr bwMode="auto">
          <a:xfrm>
            <a:off x="6324600" y="42449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0486" name="TextBox 16"/>
          <p:cNvSpPr txBox="1">
            <a:spLocks noChangeArrowheads="1"/>
          </p:cNvSpPr>
          <p:nvPr/>
        </p:nvSpPr>
        <p:spPr bwMode="auto">
          <a:xfrm>
            <a:off x="6096000" y="4676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2800" y="36401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00800" y="35052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35052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2800" y="43640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4367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34400" y="4367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391400" y="41735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077200" y="4173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63000" y="4173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26"/>
          <p:cNvSpPr txBox="1">
            <a:spLocks noChangeArrowheads="1"/>
          </p:cNvSpPr>
          <p:nvPr/>
        </p:nvSpPr>
        <p:spPr bwMode="auto">
          <a:xfrm>
            <a:off x="5992813" y="32004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77200" y="35052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RecordReader</a:t>
            </a:r>
            <a:endParaRPr lang="en-US" sz="3200" dirty="0">
              <a:solidFill>
                <a:srgbClr val="0070C0"/>
              </a:solidFill>
              <a:latin typeface="Gill Sans MT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input split defines a slice of work but does not describe how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to access it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RecordReader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actually loads data from its source and converts it into (K, V) pairs suitable for reading by Mappers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RecordReader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invoked repeatedly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on the input until the entire split is consumed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Each invocation of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RecordReader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leads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another call of the map function defined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by the programmer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9800" y="4187825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9" name="TextBox 15"/>
          <p:cNvSpPr txBox="1">
            <a:spLocks noChangeArrowheads="1"/>
          </p:cNvSpPr>
          <p:nvPr/>
        </p:nvSpPr>
        <p:spPr bwMode="auto">
          <a:xfrm>
            <a:off x="6324600" y="454501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1510" name="TextBox 16"/>
          <p:cNvSpPr txBox="1">
            <a:spLocks noChangeArrowheads="1"/>
          </p:cNvSpPr>
          <p:nvPr/>
        </p:nvSpPr>
        <p:spPr bwMode="auto">
          <a:xfrm>
            <a:off x="6096000" y="4976813"/>
            <a:ext cx="381000" cy="2778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2800" y="3940175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00800" y="3806825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3806825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2800" y="4665663"/>
            <a:ext cx="457200" cy="35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4668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34400" y="4668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391400" y="4473575"/>
            <a:ext cx="0" cy="1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077200" y="447357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63000" y="4473575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26"/>
          <p:cNvSpPr txBox="1">
            <a:spLocks noChangeArrowheads="1"/>
          </p:cNvSpPr>
          <p:nvPr/>
        </p:nvSpPr>
        <p:spPr bwMode="auto">
          <a:xfrm>
            <a:off x="5992813" y="3502025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2800" y="53546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5357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34400" y="5357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391400" y="50260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077200" y="5029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763000" y="5029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77200" y="3806825"/>
            <a:ext cx="0" cy="133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Mapper and Reducer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Mapper performs the user-defined work of the first phase of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new instance of Mapper is created for each split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Reducer performs the user-defined work of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the second phase of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new instance of Reducer is created for each partition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each key in the partition assigned to a Reducer, the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Reducer is called once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96000" y="2667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3" name="TextBox 15"/>
          <p:cNvSpPr txBox="1">
            <a:spLocks noChangeArrowheads="1"/>
          </p:cNvSpPr>
          <p:nvPr/>
        </p:nvSpPr>
        <p:spPr bwMode="auto">
          <a:xfrm>
            <a:off x="6400800" y="3025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2534" name="TextBox 16"/>
          <p:cNvSpPr txBox="1">
            <a:spLocks noChangeArrowheads="1"/>
          </p:cNvSpPr>
          <p:nvPr/>
        </p:nvSpPr>
        <p:spPr bwMode="auto">
          <a:xfrm>
            <a:off x="6172200" y="3457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2420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77000" y="2286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2286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9000" y="3144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106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67600" y="29543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534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8392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TextBox 26"/>
          <p:cNvSpPr txBox="1">
            <a:spLocks noChangeArrowheads="1"/>
          </p:cNvSpPr>
          <p:nvPr/>
        </p:nvSpPr>
        <p:spPr bwMode="auto">
          <a:xfrm>
            <a:off x="6069013" y="19812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3833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06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67600" y="3505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534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8392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39000" y="44926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106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67600" y="41624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534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8392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51292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67600" y="48482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53400" y="48529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53400" y="48529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9000" y="57388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53400" y="5486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39000" y="62722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53400" y="60960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239000" y="4852988"/>
            <a:ext cx="1828800" cy="141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53400" y="2286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Partitioner</a:t>
            </a:r>
            <a:endParaRPr lang="en-US" sz="3200" dirty="0">
              <a:solidFill>
                <a:srgbClr val="0070C0"/>
              </a:solidFill>
              <a:latin typeface="Gill Sans MT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Each mapper may emit (K, V) pairs to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partition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Therefore, the map nodes must all agree on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where to send different pieces of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intermediate data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partitioner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determines which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partition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given (K,V) pair will go to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default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partitioner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computes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 hash 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for a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given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key and assigns it to a partition based on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this result</a:t>
            </a:r>
          </a:p>
        </p:txBody>
      </p:sp>
      <p:sp>
        <p:nvSpPr>
          <p:cNvPr id="15" name="Can 14"/>
          <p:cNvSpPr/>
          <p:nvPr/>
        </p:nvSpPr>
        <p:spPr>
          <a:xfrm>
            <a:off x="6096000" y="26670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7" name="TextBox 15"/>
          <p:cNvSpPr txBox="1">
            <a:spLocks noChangeArrowheads="1"/>
          </p:cNvSpPr>
          <p:nvPr/>
        </p:nvSpPr>
        <p:spPr bwMode="auto">
          <a:xfrm>
            <a:off x="6400800" y="30257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3558" name="TextBox 16"/>
          <p:cNvSpPr txBox="1">
            <a:spLocks noChangeArrowheads="1"/>
          </p:cNvSpPr>
          <p:nvPr/>
        </p:nvSpPr>
        <p:spPr bwMode="auto">
          <a:xfrm>
            <a:off x="6172200" y="34575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24209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77000" y="22860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22860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9000" y="31448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10600" y="31480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67600" y="29543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534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839200" y="29543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26"/>
          <p:cNvSpPr txBox="1">
            <a:spLocks noChangeArrowheads="1"/>
          </p:cNvSpPr>
          <p:nvPr/>
        </p:nvSpPr>
        <p:spPr bwMode="auto">
          <a:xfrm>
            <a:off x="6069013" y="19812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38338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0600" y="38385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67600" y="35052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534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839200" y="35083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39000" y="44926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10600" y="44958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67600" y="41624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534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839200" y="41671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51292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67600" y="48482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53400" y="48529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53400" y="48529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39000" y="57388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53400" y="5486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39000" y="62722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53400" y="60960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239000" y="5486400"/>
            <a:ext cx="1828800" cy="785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153400" y="22860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412162" cy="541337"/>
          </a:xfrm>
        </p:spPr>
        <p:txBody>
          <a:bodyPr>
            <a:normAutofit fontScale="90000"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 kern="1200" dirty="0" err="1" smtClean="0">
                <a:solidFill>
                  <a:srgbClr val="0070C0"/>
                </a:solidFill>
                <a:latin typeface="Gill Sans MT" charset="0"/>
                <a:ea typeface="+mn-ea"/>
                <a:cs typeface="DejaVu Sans" charset="0"/>
              </a:rPr>
              <a:t>MapReduce</a:t>
            </a:r>
            <a:r>
              <a:rPr lang="en-US" sz="3200" kern="1200" dirty="0" smtClean="0">
                <a:solidFill>
                  <a:srgbClr val="0070C0"/>
                </a:solidFill>
                <a:latin typeface="Gill Sans MT" charset="0"/>
                <a:ea typeface="+mn-ea"/>
                <a:cs typeface="DejaVu Sans" charset="0"/>
              </a:rPr>
              <a:t> co-located with HDFS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192213" y="3665538"/>
            <a:ext cx="1366837" cy="2146300"/>
          </a:xfrm>
          <a:prstGeom prst="rect">
            <a:avLst/>
          </a:prstGeom>
          <a:solidFill>
            <a:srgbClr val="FFFF99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Slave node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A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457200" y="1701800"/>
            <a:ext cx="1638300" cy="1058863"/>
          </a:xfrm>
          <a:prstGeom prst="ellipse">
            <a:avLst/>
          </a:prstGeom>
          <a:solidFill>
            <a:srgbClr val="C0C0C0"/>
          </a:solidFill>
          <a:ln w="11520" cap="rnd">
            <a:solidFill>
              <a:srgbClr val="994733"/>
            </a:solidFill>
            <a:prstDash val="dash"/>
            <a:round/>
            <a:headEnd/>
            <a:tailEnd/>
          </a:ln>
        </p:spPr>
        <p:txBody>
          <a:bodyPr lIns="90000" tIns="48024" rIns="90000" bIns="45000"/>
          <a:lstStyle/>
          <a:p>
            <a:pPr algn="ctr" hangingPunct="1">
              <a:lnSpc>
                <a:spcPct val="98000"/>
              </a:lnSpc>
              <a:tabLst>
                <a:tab pos="723900" algn="l"/>
                <a:tab pos="1447800" algn="l"/>
              </a:tabLst>
            </a:pPr>
            <a:r>
              <a:rPr lang="en-US" sz="1200">
                <a:solidFill>
                  <a:srgbClr val="000000"/>
                </a:solidFill>
                <a:latin typeface="Georgia" pitchFamily="16" charset="0"/>
              </a:rPr>
              <a:t>Client submits MapReduce job</a:t>
            </a:r>
          </a:p>
        </p:txBody>
      </p:sp>
      <p:cxnSp>
        <p:nvCxnSpPr>
          <p:cNvPr id="28677" name="AutoShape 4"/>
          <p:cNvCxnSpPr>
            <a:cxnSpLocks noChangeShapeType="1"/>
          </p:cNvCxnSpPr>
          <p:nvPr/>
        </p:nvCxnSpPr>
        <p:spPr bwMode="auto">
          <a:xfrm flipV="1">
            <a:off x="1993900" y="2003425"/>
            <a:ext cx="1612900" cy="3651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4024313" y="1457325"/>
            <a:ext cx="2278062" cy="1285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1520" cap="rnd">
            <a:solidFill>
              <a:srgbClr val="994733"/>
            </a:solidFill>
            <a:prstDash val="dash"/>
            <a:round/>
            <a:headEnd/>
            <a:tailEnd/>
          </a:ln>
        </p:spPr>
        <p:txBody>
          <a:bodyPr lIns="90000" tIns="87335" rIns="90000" bIns="45000"/>
          <a:lstStyle/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4379913" y="1573213"/>
            <a:ext cx="1400175" cy="441325"/>
          </a:xfrm>
          <a:prstGeom prst="rect">
            <a:avLst/>
          </a:prstGeom>
          <a:solidFill>
            <a:srgbClr val="0000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D9D9D9"/>
                </a:solidFill>
                <a:latin typeface="Gill Sans MT" charset="0"/>
              </a:rPr>
              <a:t>JobTracker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276350" y="4445000"/>
            <a:ext cx="1182688" cy="441325"/>
          </a:xfrm>
          <a:prstGeom prst="rect">
            <a:avLst/>
          </a:prstGeom>
          <a:solidFill>
            <a:srgbClr val="FF99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0876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  <a:latin typeface="Gill Sans MT" charset="0"/>
              </a:rPr>
              <a:t>TaskTracker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3719513" y="3595688"/>
            <a:ext cx="1366837" cy="2216150"/>
          </a:xfrm>
          <a:prstGeom prst="rect">
            <a:avLst/>
          </a:prstGeom>
          <a:solidFill>
            <a:srgbClr val="FFFF99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Slave node B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6462713" y="3665538"/>
            <a:ext cx="1366837" cy="2146300"/>
          </a:xfrm>
          <a:prstGeom prst="rect">
            <a:avLst/>
          </a:prstGeom>
          <a:solidFill>
            <a:srgbClr val="FFFF99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Slave node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C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3816350" y="4611688"/>
            <a:ext cx="1181100" cy="441325"/>
          </a:xfrm>
          <a:prstGeom prst="rect">
            <a:avLst/>
          </a:prstGeom>
          <a:solidFill>
            <a:srgbClr val="FF99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0876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  <a:latin typeface="Gill Sans MT" charset="0"/>
              </a:rPr>
              <a:t>TaskTracker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6532563" y="4613275"/>
            <a:ext cx="1182687" cy="441325"/>
          </a:xfrm>
          <a:prstGeom prst="rect">
            <a:avLst/>
          </a:prstGeom>
          <a:solidFill>
            <a:srgbClr val="FF99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0876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  <a:latin typeface="Gill Sans MT" charset="0"/>
              </a:rPr>
              <a:t>TaskTracker</a:t>
            </a:r>
          </a:p>
        </p:txBody>
      </p:sp>
      <p:cxnSp>
        <p:nvCxnSpPr>
          <p:cNvPr id="28685" name="AutoShape 12"/>
          <p:cNvCxnSpPr>
            <a:cxnSpLocks noChangeShapeType="1"/>
          </p:cNvCxnSpPr>
          <p:nvPr/>
        </p:nvCxnSpPr>
        <p:spPr bwMode="auto">
          <a:xfrm flipH="1">
            <a:off x="2160588" y="2533650"/>
            <a:ext cx="2538412" cy="77311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cxnSp>
        <p:nvCxnSpPr>
          <p:cNvPr id="28686" name="AutoShape 13"/>
          <p:cNvCxnSpPr>
            <a:cxnSpLocks noChangeShapeType="1"/>
          </p:cNvCxnSpPr>
          <p:nvPr/>
        </p:nvCxnSpPr>
        <p:spPr bwMode="auto">
          <a:xfrm flipH="1">
            <a:off x="4295775" y="2533650"/>
            <a:ext cx="403225" cy="77311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cxnSp>
        <p:nvCxnSpPr>
          <p:cNvPr id="28687" name="AutoShape 14"/>
          <p:cNvCxnSpPr>
            <a:cxnSpLocks noChangeShapeType="1"/>
          </p:cNvCxnSpPr>
          <p:nvPr/>
        </p:nvCxnSpPr>
        <p:spPr bwMode="auto">
          <a:xfrm>
            <a:off x="4730750" y="2554288"/>
            <a:ext cx="1631950" cy="81438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4433888" y="2197100"/>
            <a:ext cx="1377950" cy="341313"/>
          </a:xfrm>
          <a:prstGeom prst="rect">
            <a:avLst/>
          </a:prstGeom>
          <a:solidFill>
            <a:srgbClr val="99CC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NameNode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6342063" y="1708150"/>
            <a:ext cx="2801937" cy="973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3143" rIns="90000" bIns="45000"/>
          <a:lstStyle/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JobTracker and NameNode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need not be on same 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node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1276350" y="5226050"/>
            <a:ext cx="1182688" cy="441325"/>
          </a:xfrm>
          <a:prstGeom prst="rect">
            <a:avLst/>
          </a:prstGeom>
          <a:solidFill>
            <a:srgbClr val="99FF33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3143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DataNode</a:t>
            </a: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461963" y="5811838"/>
            <a:ext cx="8407400" cy="58896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TaskTrackers (compute nodes) and DataNodes colocate = high aggregate bandwidth across cluster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3790950" y="5314950"/>
            <a:ext cx="1182688" cy="441325"/>
          </a:xfrm>
          <a:prstGeom prst="rect">
            <a:avLst/>
          </a:prstGeom>
          <a:solidFill>
            <a:srgbClr val="99FF33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3143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DataNode</a:t>
            </a:r>
          </a:p>
        </p:txBody>
      </p:sp>
      <p:sp>
        <p:nvSpPr>
          <p:cNvPr id="28693" name="Rectangle 20"/>
          <p:cNvSpPr>
            <a:spLocks noChangeArrowheads="1"/>
          </p:cNvSpPr>
          <p:nvPr/>
        </p:nvSpPr>
        <p:spPr bwMode="auto">
          <a:xfrm>
            <a:off x="6569075" y="5305425"/>
            <a:ext cx="1182688" cy="441325"/>
          </a:xfrm>
          <a:prstGeom prst="rect">
            <a:avLst/>
          </a:prstGeom>
          <a:solidFill>
            <a:srgbClr val="99FF33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3143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DataNode</a:t>
            </a:r>
          </a:p>
        </p:txBody>
      </p:sp>
    </p:spTree>
    <p:extLst>
      <p:ext uri="{BB962C8B-B14F-4D97-AF65-F5344CB8AC3E}">
        <p14:creationId xmlns:p14="http://schemas.microsoft.com/office/powerpoint/2010/main" val="11594023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Each Reducer is responsible for reducing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the values associated with (several)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intermediate keys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set of intermediate keys on a single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node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automatically sorted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by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before they are presented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to the Reducer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5665788" y="24384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15"/>
          <p:cNvSpPr txBox="1">
            <a:spLocks noChangeArrowheads="1"/>
          </p:cNvSpPr>
          <p:nvPr/>
        </p:nvSpPr>
        <p:spPr bwMode="auto">
          <a:xfrm>
            <a:off x="5970588" y="27971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4582" name="TextBox 16"/>
          <p:cNvSpPr txBox="1">
            <a:spLocks noChangeArrowheads="1"/>
          </p:cNvSpPr>
          <p:nvPr/>
        </p:nvSpPr>
        <p:spPr bwMode="auto">
          <a:xfrm>
            <a:off x="5741988" y="32289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8788" y="21923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046788" y="20574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46788" y="20574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08788" y="29162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94588" y="29194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80388" y="29194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037388" y="27257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7723188" y="27257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408988" y="27257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2" name="TextBox 26"/>
          <p:cNvSpPr txBox="1">
            <a:spLocks noChangeArrowheads="1"/>
          </p:cNvSpPr>
          <p:nvPr/>
        </p:nvSpPr>
        <p:spPr bwMode="auto">
          <a:xfrm>
            <a:off x="5638800" y="17526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08788" y="36052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94588" y="36099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80388" y="36099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03738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7723188" y="32797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408988" y="32797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08788" y="42640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94588" y="42672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80388" y="42672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037388" y="39338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7723188" y="39385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408988" y="39385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265988" y="49006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037388" y="46196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7723188" y="46243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7723188" y="46243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08788" y="55102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7723188" y="52578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08788" y="60436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7723188" y="58674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23188" y="20574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OutputFormat</a:t>
            </a:r>
            <a:endParaRPr lang="en-US" sz="3200" dirty="0">
              <a:solidFill>
                <a:srgbClr val="0070C0"/>
              </a:solidFill>
              <a:latin typeface="Gill Sans MT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OutputFormat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class defines the way (K,V) pairs 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produced by Reducers are written to output files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instances of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OutputFormat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provided by 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write to files on the local disk or in HDFS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Several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OutputFormats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are provided by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46788" y="19812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5" name="TextBox 15"/>
          <p:cNvSpPr txBox="1">
            <a:spLocks noChangeArrowheads="1"/>
          </p:cNvSpPr>
          <p:nvPr/>
        </p:nvSpPr>
        <p:spPr bwMode="auto">
          <a:xfrm>
            <a:off x="6351588" y="23399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25606" name="TextBox 16"/>
          <p:cNvSpPr txBox="1">
            <a:spLocks noChangeArrowheads="1"/>
          </p:cNvSpPr>
          <p:nvPr/>
        </p:nvSpPr>
        <p:spPr bwMode="auto">
          <a:xfrm>
            <a:off x="6122988" y="2771775"/>
            <a:ext cx="3794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89788" y="17351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V="1">
            <a:off x="6427788" y="16002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27788" y="16002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89788" y="24590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75588" y="2462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1388" y="24622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7418388" y="22685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8104188" y="2268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8789988" y="22685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6" name="TextBox 26"/>
          <p:cNvSpPr txBox="1">
            <a:spLocks noChangeArrowheads="1"/>
          </p:cNvSpPr>
          <p:nvPr/>
        </p:nvSpPr>
        <p:spPr bwMode="auto">
          <a:xfrm>
            <a:off x="6019800" y="12954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89788" y="31480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75588" y="31527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61388" y="3152775"/>
            <a:ext cx="457200" cy="35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7418388" y="28194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8104188" y="28225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8789988" y="282257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89788" y="3806825"/>
            <a:ext cx="457200" cy="355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755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61388" y="3810000"/>
            <a:ext cx="457200" cy="3571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7418388" y="3476625"/>
            <a:ext cx="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8104188" y="34813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8789988" y="3481388"/>
            <a:ext cx="0" cy="328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6988" y="44434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40" idx="0"/>
          </p:cNvCxnSpPr>
          <p:nvPr/>
        </p:nvCxnSpPr>
        <p:spPr>
          <a:xfrm>
            <a:off x="7418388" y="4162425"/>
            <a:ext cx="685800" cy="280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40" idx="0"/>
          </p:cNvCxnSpPr>
          <p:nvPr/>
        </p:nvCxnSpPr>
        <p:spPr>
          <a:xfrm>
            <a:off x="8104188" y="4167188"/>
            <a:ext cx="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 flipH="1">
            <a:off x="8104188" y="4167188"/>
            <a:ext cx="68580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89788" y="50530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8104188" y="48006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189788" y="55864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>
            <a:off x="8104188" y="54102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89788" y="61722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2"/>
            <a:endCxn id="49" idx="0"/>
          </p:cNvCxnSpPr>
          <p:nvPr/>
        </p:nvCxnSpPr>
        <p:spPr>
          <a:xfrm>
            <a:off x="8104188" y="59436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04188" y="1603375"/>
            <a:ext cx="0" cy="133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42888" y="3986213"/>
          <a:ext cx="6540500" cy="24257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TextOutputFormat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</a:tr>
              <a:tr h="82289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SequenceFileOutputFormat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MapReduce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jobs</a:t>
                      </a:r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28600" y="3975100"/>
          <a:ext cx="6540500" cy="24257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</a:tr>
              <a:tr h="82289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SequenceFileOutputFormat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MapReduce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jobs</a:t>
                      </a:r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28600" y="3975100"/>
          <a:ext cx="6540500" cy="24257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</a:tr>
              <a:tr h="82289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SequenceFileOutputFormat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effectLst/>
                        </a:rPr>
                        <a:t>MapReduce</a:t>
                      </a:r>
                      <a:r>
                        <a:rPr lang="en-US" sz="1600" dirty="0">
                          <a:effectLst/>
                        </a:rPr>
                        <a:t> jobs</a:t>
                      </a:r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NullOutputFormat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Generates no output files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6" marR="91436" marT="45703" marB="45703"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228600" y="3975100"/>
          <a:ext cx="6540500" cy="24257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70250"/>
                <a:gridCol w="3270250"/>
              </a:tblGrid>
              <a:tr h="3352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OutputFormat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TextOutputFormat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Default; writes lines in "key \t value" </a:t>
                      </a:r>
                      <a:r>
                        <a:rPr lang="en-US" sz="1600" dirty="0" smtClean="0">
                          <a:effectLst/>
                        </a:rPr>
                        <a:t>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</a:tr>
              <a:tr h="82289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SequenceFileOutputFormat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Writes binary files suitable for reading into subsequent </a:t>
                      </a:r>
                      <a:r>
                        <a:rPr lang="en-US" sz="1600" dirty="0" err="1">
                          <a:effectLst/>
                        </a:rPr>
                        <a:t>MapReduce</a:t>
                      </a:r>
                      <a:r>
                        <a:rPr lang="en-US" sz="1600" dirty="0">
                          <a:effectLst/>
                        </a:rPr>
                        <a:t> jobs</a:t>
                      </a:r>
                    </a:p>
                  </a:txBody>
                  <a:tcPr marL="91436" marR="91436" marT="45703" marB="45703"/>
                </a:tc>
              </a:tr>
              <a:tr h="63378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NullOutputFormat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Generates no output files</a:t>
                      </a:r>
                      <a:endParaRPr lang="en-US" sz="1600" dirty="0">
                        <a:effectLst/>
                      </a:endParaRPr>
                    </a:p>
                  </a:txBody>
                  <a:tcPr marL="91436" marR="91436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Job Scheduling in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MapReduce</a:t>
            </a:r>
            <a:endParaRPr lang="en-US" sz="3200" dirty="0">
              <a:solidFill>
                <a:srgbClr val="0070C0"/>
              </a:solidFill>
              <a:latin typeface="Gill Sans MT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an application is represented as a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job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job encompasses multiple map and reduce tasks 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comes with a choice of schedulers: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default is the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FIFO scheduler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which schedules jobs 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in order of submission</a:t>
            </a:r>
          </a:p>
          <a:p>
            <a:pPr marL="857250" lvl="3" indent="0" algn="just" eaLnBrk="1" hangingPunct="1">
              <a:buFontTx/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There is also a multi-user scheduler called the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Fair scheduler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which aims to give every user a fair share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of the cluster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capacity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over time</a:t>
            </a: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A81CEA-B86C-4636-B536-2948B2D5EC10}" type="slidenum">
              <a:rPr lang="en-US" smtClean="0">
                <a:solidFill>
                  <a:schemeClr val="bg2"/>
                </a:solidFill>
              </a:rPr>
              <a:pPr eaLnBrk="1" hangingPunct="1"/>
              <a:t>22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FIFO Scheduling</a:t>
            </a:r>
          </a:p>
        </p:txBody>
      </p:sp>
      <p:pic>
        <p:nvPicPr>
          <p:cNvPr id="1229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2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2298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pic>
        <p:nvPicPr>
          <p:cNvPr id="1230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543050" y="5035550"/>
            <a:ext cx="4322763" cy="298450"/>
            <a:chOff x="1542275" y="5035884"/>
            <a:chExt cx="43237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7978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33681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427797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981200" y="2209800"/>
            <a:ext cx="3886200" cy="1633538"/>
            <a:chOff x="1981202" y="2209799"/>
            <a:chExt cx="3886198" cy="1634107"/>
          </a:xfrm>
        </p:grpSpPr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10800000" flipV="1">
              <a:off x="1981202" y="2209799"/>
              <a:ext cx="3886198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rot="10800000" flipV="1">
              <a:off x="3124201" y="2209799"/>
              <a:ext cx="2743199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4250247" y="2226753"/>
              <a:ext cx="1634107" cy="1600199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4783647" y="2760153"/>
              <a:ext cx="1634107" cy="53340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73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FIFO Scheduling</a:t>
            </a:r>
          </a:p>
        </p:txBody>
      </p:sp>
      <p:pic>
        <p:nvPicPr>
          <p:cNvPr id="1331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6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3322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1981200" y="2209800"/>
            <a:ext cx="3886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5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543050" y="5035550"/>
            <a:ext cx="4322763" cy="298450"/>
            <a:chOff x="1542275" y="5035884"/>
            <a:chExt cx="43237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7978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33681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427797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3124200" y="2209800"/>
            <a:ext cx="2743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>
            <a:off x="4250531" y="2226469"/>
            <a:ext cx="1633538" cy="16002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4783931" y="2759869"/>
            <a:ext cx="1633538" cy="533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21438" y="1676400"/>
            <a:ext cx="474662" cy="50165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xit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FIFO Scheduling</a:t>
            </a:r>
          </a:p>
        </p:txBody>
      </p:sp>
      <p:pic>
        <p:nvPicPr>
          <p:cNvPr id="14339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0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1981200" y="2209800"/>
            <a:ext cx="3886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3124200" y="2209800"/>
            <a:ext cx="2743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>
            <a:off x="4250531" y="2226469"/>
            <a:ext cx="1633538" cy="16002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4783931" y="2759869"/>
            <a:ext cx="1633538" cy="533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ectangle 37"/>
          <p:cNvSpPr>
            <a:spLocks noChangeArrowheads="1"/>
          </p:cNvSpPr>
          <p:nvPr/>
        </p:nvSpPr>
        <p:spPr bwMode="auto">
          <a:xfrm>
            <a:off x="5943600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541463" y="5029200"/>
            <a:ext cx="4325937" cy="304800"/>
            <a:chOff x="1540820" y="5029200"/>
            <a:chExt cx="4326580" cy="304800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30417" y="5029200"/>
              <a:ext cx="441391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426009" y="5029200"/>
              <a:ext cx="441391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36413" y="5029200"/>
              <a:ext cx="439802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540820" y="5029200"/>
              <a:ext cx="439802" cy="3048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1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Fair Scheduling</a:t>
            </a:r>
          </a:p>
        </p:txBody>
      </p:sp>
      <p:pic>
        <p:nvPicPr>
          <p:cNvPr id="1536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4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5370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pic>
        <p:nvPicPr>
          <p:cNvPr id="1537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543050" y="5035550"/>
            <a:ext cx="4322763" cy="298450"/>
            <a:chOff x="1542275" y="5035884"/>
            <a:chExt cx="43237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7978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33681" y="5035884"/>
              <a:ext cx="436665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427797" y="5035884"/>
              <a:ext cx="438252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981200" y="2209800"/>
            <a:ext cx="3886200" cy="1633538"/>
            <a:chOff x="1981202" y="2209799"/>
            <a:chExt cx="3886198" cy="1634107"/>
          </a:xfrm>
        </p:grpSpPr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10800000" flipV="1">
              <a:off x="1981202" y="2209799"/>
              <a:ext cx="3886198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rot="10800000" flipV="1">
              <a:off x="3124201" y="2209799"/>
              <a:ext cx="2743199" cy="163410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4250247" y="2226753"/>
              <a:ext cx="1634107" cy="1600199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4783647" y="2760153"/>
              <a:ext cx="1634107" cy="53340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lg" len="lg"/>
            </a:ln>
            <a:effectLst>
              <a:outerShdw blurRad="40640" dist="20319" dir="27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880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133850" y="5035550"/>
            <a:ext cx="436563" cy="2984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29250" y="5035550"/>
            <a:ext cx="436563" cy="2984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Fair Scheduling</a:t>
            </a:r>
          </a:p>
        </p:txBody>
      </p:sp>
      <p:pic>
        <p:nvPicPr>
          <p:cNvPr id="16391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2" name="Straight Connector 5"/>
          <p:cNvCxnSpPr>
            <a:cxnSpLocks noChangeShapeType="1"/>
          </p:cNvCxnSpPr>
          <p:nvPr/>
        </p:nvCxnSpPr>
        <p:spPr bwMode="auto">
          <a:xfrm rot="5400000">
            <a:off x="5694363" y="1927225"/>
            <a:ext cx="5032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6"/>
          <p:cNvCxnSpPr>
            <a:cxnSpLocks noChangeShapeType="1"/>
          </p:cNvCxnSpPr>
          <p:nvPr/>
        </p:nvCxnSpPr>
        <p:spPr bwMode="auto">
          <a:xfrm flipV="1">
            <a:off x="5943600" y="1676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Straight Connector 7"/>
          <p:cNvCxnSpPr>
            <a:cxnSpLocks noChangeShapeType="1"/>
          </p:cNvCxnSpPr>
          <p:nvPr/>
        </p:nvCxnSpPr>
        <p:spPr bwMode="auto">
          <a:xfrm>
            <a:off x="5946775" y="2178050"/>
            <a:ext cx="197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8"/>
          <p:cNvCxnSpPr>
            <a:cxnSpLocks noChangeShapeType="1"/>
          </p:cNvCxnSpPr>
          <p:nvPr/>
        </p:nvCxnSpPr>
        <p:spPr bwMode="auto">
          <a:xfrm rot="5400000">
            <a:off x="6170613" y="1938338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11"/>
          <p:cNvCxnSpPr>
            <a:cxnSpLocks noChangeShapeType="1"/>
          </p:cNvCxnSpPr>
          <p:nvPr/>
        </p:nvCxnSpPr>
        <p:spPr bwMode="auto">
          <a:xfrm rot="5400000">
            <a:off x="6647657" y="1937544"/>
            <a:ext cx="5016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Connector 11"/>
          <p:cNvCxnSpPr>
            <a:cxnSpLocks noChangeShapeType="1"/>
          </p:cNvCxnSpPr>
          <p:nvPr/>
        </p:nvCxnSpPr>
        <p:spPr bwMode="auto">
          <a:xfrm rot="5400000">
            <a:off x="7132638" y="1927225"/>
            <a:ext cx="50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TextBox 17"/>
          <p:cNvSpPr txBox="1">
            <a:spLocks noChangeArrowheads="1"/>
          </p:cNvSpPr>
          <p:nvPr/>
        </p:nvSpPr>
        <p:spPr bwMode="auto">
          <a:xfrm>
            <a:off x="6400800" y="2209800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>
                <a:latin typeface="Century Gothic" pitchFamily="34" charset="0"/>
              </a:rPr>
              <a:t>Job Queue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1981200" y="2209800"/>
            <a:ext cx="3886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0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543050" y="5035550"/>
            <a:ext cx="1731963" cy="298450"/>
            <a:chOff x="1542275" y="5035884"/>
            <a:chExt cx="1732974" cy="29811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42275" y="5035884"/>
              <a:ext cx="436818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38431" y="5035884"/>
              <a:ext cx="436818" cy="29811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39370" dist="20319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3124200" y="2209800"/>
            <a:ext cx="2743200" cy="16335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>
            <a:off x="4250531" y="2226469"/>
            <a:ext cx="1633538" cy="16002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4783931" y="2759869"/>
            <a:ext cx="1633538" cy="533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640" dist="20319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30675" y="5029200"/>
            <a:ext cx="441325" cy="3048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426075" y="5029200"/>
            <a:ext cx="441325" cy="3048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blurRad="39370" dist="20319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07" name="Rectangle 30"/>
          <p:cNvSpPr>
            <a:spLocks noChangeArrowheads="1"/>
          </p:cNvSpPr>
          <p:nvPr/>
        </p:nvSpPr>
        <p:spPr bwMode="auto">
          <a:xfrm>
            <a:off x="5946775" y="1676400"/>
            <a:ext cx="474663" cy="501650"/>
          </a:xfrm>
          <a:prstGeom prst="rect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421438" y="1676400"/>
            <a:ext cx="474662" cy="50165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30" grpId="0" animBg="1"/>
      <p:bldP spid="30" grpId="1" animBg="1"/>
      <p:bldP spid="30" grpId="2" animBg="1"/>
      <p:bldP spid="33" grpId="0" animBg="1"/>
      <p:bldP spid="33" grpId="1" animBg="1"/>
      <p:bldP spid="33" grpId="2" animBg="1"/>
      <p:bldP spid="37" grpId="0" animBg="1"/>
      <p:bldP spid="3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Fair</a:t>
            </a:r>
            <a:r>
              <a:rPr lang="en-US" dirty="0" smtClean="0"/>
              <a:t> 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Scheduler Basics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 jobs into “</a:t>
            </a:r>
            <a:r>
              <a:rPr lang="en-US" i="1" smtClean="0"/>
              <a:t>pools”</a:t>
            </a:r>
          </a:p>
          <a:p>
            <a:pPr eaLnBrk="1" hangingPunct="1">
              <a:buFont typeface="Arial" pitchFamily="34" charset="0"/>
              <a:buNone/>
            </a:pPr>
            <a:endParaRPr lang="en-US" i="1" smtClean="0"/>
          </a:p>
          <a:p>
            <a:pPr eaLnBrk="1" hangingPunct="1"/>
            <a:r>
              <a:rPr lang="en-US" smtClean="0"/>
              <a:t>Assign each pool a guaranteed </a:t>
            </a:r>
            <a:r>
              <a:rPr lang="en-US" i="1" smtClean="0"/>
              <a:t>minimum share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Divide excess capacity evenly between pools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17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Pools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Determined from a configurable job property</a:t>
            </a:r>
          </a:p>
          <a:p>
            <a:pPr lvl="1" eaLnBrk="1" hangingPunct="1"/>
            <a:r>
              <a:rPr lang="en-US" smtClean="0"/>
              <a:t>Default in 0.20: user.name (one pool per user)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Pools have properties:</a:t>
            </a:r>
          </a:p>
          <a:p>
            <a:pPr lvl="1" eaLnBrk="1" hangingPunct="1"/>
            <a:r>
              <a:rPr lang="en-US" smtClean="0"/>
              <a:t>Minimum map slots</a:t>
            </a:r>
          </a:p>
          <a:p>
            <a:pPr lvl="1" eaLnBrk="1" hangingPunct="1"/>
            <a:r>
              <a:rPr lang="en-US" smtClean="0"/>
              <a:t>Minimum reduce slots</a:t>
            </a:r>
          </a:p>
          <a:p>
            <a:pPr lvl="1" eaLnBrk="1" hangingPunct="1"/>
            <a:r>
              <a:rPr lang="en-US" smtClean="0"/>
              <a:t>Limit on # of running jobs</a:t>
            </a:r>
          </a:p>
        </p:txBody>
      </p:sp>
    </p:spTree>
    <p:extLst>
      <p:ext uri="{BB962C8B-B14F-4D97-AF65-F5344CB8AC3E}">
        <p14:creationId xmlns:p14="http://schemas.microsoft.com/office/powerpoint/2010/main" val="20827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232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Introduction to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</a:rPr>
              <a:t>MapReduce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 Framework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42900" y="1112838"/>
            <a:ext cx="8442325" cy="528796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latin typeface="Gill Sans MT" charset="0"/>
              </a:rPr>
              <a:t>A programming model for parallel data processing.  Hadoop can run map reduce programs in multiple languages like Java, Python, Ruby and C++.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b="1">
                <a:solidFill>
                  <a:srgbClr val="000000"/>
                </a:solidFill>
                <a:latin typeface="Gill Sans MT" charset="0"/>
              </a:rPr>
              <a:t>Map function: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Operate on set of key, value pairs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Map is applied in parallel on input data set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This produces output keys and list of values for each key depending upon the functionality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Mapper output are partitioned per reducer = No. Of reduce task for that job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Gill Sans MT" charset="0"/>
              </a:rPr>
              <a:t>Reduce  function: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Operate on set of key, value pairs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Reduce is then applied in parallel to each group,  again producing a collection of key, values.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No of reducers can be set by the user.</a:t>
            </a:r>
          </a:p>
          <a:p>
            <a:pPr marL="122238" indent="-119063" algn="ctr" hangingPunct="1">
              <a:lnSpc>
                <a:spcPct val="91000"/>
              </a:lnSpc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958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 noChangeShapeType="1"/>
            <a:stCxn id="48" idx="2"/>
            <a:endCxn id="6" idx="0"/>
          </p:cNvCxnSpPr>
          <p:nvPr/>
        </p:nvCxnSpPr>
        <p:spPr bwMode="auto">
          <a:xfrm rot="5400000">
            <a:off x="2705100" y="1181100"/>
            <a:ext cx="914400" cy="2667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Example Pool Allocations</a:t>
            </a:r>
          </a:p>
        </p:txBody>
      </p:sp>
      <p:cxnSp>
        <p:nvCxnSpPr>
          <p:cNvPr id="18" name="Straight Connector 17"/>
          <p:cNvCxnSpPr>
            <a:cxnSpLocks noChangeShapeType="1"/>
            <a:stCxn id="8" idx="0"/>
            <a:endCxn id="48" idx="2"/>
          </p:cNvCxnSpPr>
          <p:nvPr/>
        </p:nvCxnSpPr>
        <p:spPr bwMode="auto">
          <a:xfrm rot="16200000" flipV="1">
            <a:off x="5353050" y="1200150"/>
            <a:ext cx="914400" cy="2628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  <a:stCxn id="15" idx="0"/>
            <a:endCxn id="8" idx="2"/>
          </p:cNvCxnSpPr>
          <p:nvPr/>
        </p:nvCxnSpPr>
        <p:spPr bwMode="auto">
          <a:xfrm rot="5400000" flipH="1" flipV="1">
            <a:off x="6857207" y="3847306"/>
            <a:ext cx="5334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  <a:stCxn id="9" idx="0"/>
            <a:endCxn id="48" idx="2"/>
          </p:cNvCxnSpPr>
          <p:nvPr/>
        </p:nvCxnSpPr>
        <p:spPr bwMode="auto">
          <a:xfrm rot="16200000" flipV="1">
            <a:off x="4419600" y="2133600"/>
            <a:ext cx="9144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  <a:stCxn id="7" idx="0"/>
            <a:endCxn id="48" idx="2"/>
          </p:cNvCxnSpPr>
          <p:nvPr/>
        </p:nvCxnSpPr>
        <p:spPr bwMode="auto">
          <a:xfrm rot="5400000" flipH="1" flipV="1">
            <a:off x="3562350" y="2038350"/>
            <a:ext cx="914400" cy="952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  <a:stCxn id="12" idx="0"/>
            <a:endCxn id="7" idx="2"/>
          </p:cNvCxnSpPr>
          <p:nvPr/>
        </p:nvCxnSpPr>
        <p:spPr bwMode="auto">
          <a:xfrm rot="5400000" flipH="1" flipV="1">
            <a:off x="3000375" y="3571875"/>
            <a:ext cx="533400" cy="552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  <a:stCxn id="13" idx="0"/>
            <a:endCxn id="7" idx="2"/>
          </p:cNvCxnSpPr>
          <p:nvPr/>
        </p:nvCxnSpPr>
        <p:spPr bwMode="auto">
          <a:xfrm rot="16200000" flipV="1">
            <a:off x="3571875" y="3552825"/>
            <a:ext cx="533400" cy="590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16200000" flipV="1">
            <a:off x="1565275" y="3844925"/>
            <a:ext cx="5334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19600" y="1905000"/>
            <a:ext cx="152400" cy="152400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429000" y="1447800"/>
            <a:ext cx="21336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entire cluster</a:t>
            </a:r>
            <a:r>
              <a:rPr lang="en-US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100 slots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143000" y="2971800"/>
            <a:ext cx="13716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matei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895600" y="2971800"/>
            <a:ext cx="12954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jeff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324600" y="2971800"/>
            <a:ext cx="16002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ads</a:t>
            </a:r>
          </a:p>
          <a:p>
            <a:pPr algn="ctr">
              <a:defRPr/>
            </a:pPr>
            <a:r>
              <a:rPr lang="en-US" sz="150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min share = 40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495800" y="2971800"/>
            <a:ext cx="1524000" cy="609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tom</a:t>
            </a:r>
          </a:p>
          <a:p>
            <a:pPr algn="ctr">
              <a:defRPr/>
            </a:pPr>
            <a:r>
              <a:rPr lang="en-US" sz="150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min share = 30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546350" y="4114800"/>
            <a:ext cx="889000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2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15 slots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3689350" y="4114800"/>
            <a:ext cx="889000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3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15 slots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390650" y="4114800"/>
            <a:ext cx="887413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1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30 slots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6678613" y="4114800"/>
            <a:ext cx="887412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job 4</a:t>
            </a:r>
          </a:p>
          <a:p>
            <a:pPr algn="ctr">
              <a:defRPr/>
            </a:pPr>
            <a:r>
              <a:rPr lang="en-US" sz="1500">
                <a:solidFill>
                  <a:srgbClr val="3366FF"/>
                </a:solidFill>
                <a:latin typeface="+mn-lt"/>
                <a:ea typeface="ＭＳ Ｐゴシック" charset="-128"/>
                <a:cs typeface="ＭＳ Ｐゴシック" charset="-128"/>
              </a:rPr>
              <a:t>40 slots</a:t>
            </a:r>
          </a:p>
        </p:txBody>
      </p:sp>
    </p:spTree>
    <p:extLst>
      <p:ext uri="{BB962C8B-B14F-4D97-AF65-F5344CB8AC3E}">
        <p14:creationId xmlns:p14="http://schemas.microsoft.com/office/powerpoint/2010/main" val="25734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Scheduling Algorithm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3528392"/>
          </a:xfrm>
        </p:spPr>
        <p:txBody>
          <a:bodyPr/>
          <a:lstStyle/>
          <a:p>
            <a:pPr eaLnBrk="1" hangingPunct="1"/>
            <a:r>
              <a:rPr lang="en-US" dirty="0" smtClean="0"/>
              <a:t>Split each pool’s min share among its jobs</a:t>
            </a:r>
          </a:p>
          <a:p>
            <a:pPr eaLnBrk="1" hangingPunct="1"/>
            <a:r>
              <a:rPr lang="en-US" dirty="0" smtClean="0"/>
              <a:t>Split each pool’s total share among its jobs</a:t>
            </a:r>
            <a:endParaRPr lang="en-US" baseline="30000" dirty="0" smtClean="0"/>
          </a:p>
          <a:p>
            <a:pPr eaLnBrk="1" hangingPunct="1"/>
            <a:r>
              <a:rPr lang="en-US" dirty="0" smtClean="0"/>
              <a:t>When a slot needs to be assigned:</a:t>
            </a:r>
          </a:p>
          <a:p>
            <a:pPr lvl="1" eaLnBrk="1" hangingPunct="1"/>
            <a:r>
              <a:rPr lang="en-US" dirty="0" smtClean="0"/>
              <a:t>If there is any job below its min share, schedule it</a:t>
            </a:r>
          </a:p>
          <a:p>
            <a:pPr lvl="1" eaLnBrk="1" hangingPunct="1"/>
            <a:r>
              <a:rPr lang="en-US" dirty="0" smtClean="0"/>
              <a:t>Else schedule the job that we’ve been most unfair to (based on “deficit”)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1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Fault Tolerance in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Hadoop</a:t>
            </a:r>
            <a:endParaRPr lang="en-US" sz="3200" dirty="0">
              <a:solidFill>
                <a:srgbClr val="0070C0"/>
              </a:solidFill>
              <a:latin typeface="Gill Sans MT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can guide jobs toward a successful completion even when jobs are run on a large cluster where probability of failures increases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primary way that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achieves fault tolerance is through restarting tasks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a TT fails to communicate with JT for a period of time (by default, 1 minute 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JT will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ssume that TT in question has crashed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the job is still in the map phase, JT asks another TT to re-execute </a:t>
            </a: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all Mappers that previously ran at the failed TT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the job is in the reduce phase, JT asks another TT to re-execute </a:t>
            </a: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all Reducers that were in progress on the failed TT</a:t>
            </a: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36B367-013D-45C1-A5C5-A829D22BE1B2}" type="slidenum">
              <a:rPr lang="en-US" smtClean="0">
                <a:solidFill>
                  <a:schemeClr val="bg2"/>
                </a:solidFill>
              </a:rPr>
              <a:pPr eaLnBrk="1" hangingPunct="1"/>
              <a:t>32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Speculative Execution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attempts to locate slow tasks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stragglers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and run redundant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speculative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tasks that will optimistically commit before the corresponding stragglers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process is known as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Only one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Whichever copy (among the two copies) of a task commits first, it becomes the definitive copy, and the other copy is killed by JT</a:t>
            </a:r>
          </a:p>
        </p:txBody>
      </p:sp>
    </p:spTree>
    <p:extLst>
      <p:ext uri="{BB962C8B-B14F-4D97-AF65-F5344CB8AC3E}">
        <p14:creationId xmlns:p14="http://schemas.microsoft.com/office/powerpoint/2010/main" val="102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Locating Stragglers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does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locate stragglers?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monitors each task progress using a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progress score </a:t>
            </a:r>
            <a:br>
              <a:rPr lang="en-US" sz="1800" i="1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between 0 and 1</a:t>
            </a:r>
          </a:p>
          <a:p>
            <a:pPr marL="914400" lvl="1" indent="-457200" algn="just" eaLnBrk="1" hangingPunct="1">
              <a:buFontTx/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a task’s progress score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is less than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(average – 0.2), and the task has run for at least 1 minute, it is marked as a straggler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16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5212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0463" y="52832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452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924300" y="4822825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5212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52832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52863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62200" y="5588000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59690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41950" y="4441825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sz="1400"/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30463" y="42926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1968500" y="4443413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1968500" y="5205413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9938" y="6092825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43400" y="39624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5163" y="5178425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5441950" y="51768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What Makes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MapReduce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 Unique?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characterized by: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1" hangingPunct="1">
              <a:buFontTx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Its simplified programming model which allows the user to quickly write and test distributed systems </a:t>
            </a:r>
          </a:p>
          <a:p>
            <a:pPr marL="800100" lvl="1" indent="-342900" algn="just" eaLnBrk="1" hangingPunct="1">
              <a:buFontTx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1" hangingPunct="1">
              <a:buFontTx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Its efficient and automatic distribution of data and workload across machines</a:t>
            </a:r>
          </a:p>
          <a:p>
            <a:pPr marL="800100" lvl="1" indent="-342900" algn="just" eaLnBrk="1" hangingPunct="1">
              <a:buFontTx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1" hangingPunct="1">
              <a:buFontTx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Its flat scalability curve. Specifically, after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 is written and functioning on 10 nodes, very little-if any- work is required for making that same program run on 1000 nodes</a:t>
            </a:r>
          </a:p>
          <a:p>
            <a:pPr marL="800100" lvl="1" indent="-342900" algn="just" eaLnBrk="1" hangingPunct="1">
              <a:buFontTx/>
              <a:buAutoNum type="arabicPeriod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 typeface="Wingdings" pitchFamily="2" charset="2"/>
              <a:buChar char="§"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82B5E6-1886-4BB8-B9EF-27A8F738EDFA}" type="slidenum">
              <a:rPr lang="en-US" smtClean="0">
                <a:solidFill>
                  <a:schemeClr val="bg2"/>
                </a:solidFill>
              </a:rPr>
              <a:pPr eaLnBrk="1" hangingPunct="1"/>
              <a:t>35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9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04800" y="228600"/>
            <a:ext cx="844232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Programming using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</a:rPr>
              <a:t>MapReduce</a:t>
            </a:r>
            <a:endParaRPr lang="en-US" sz="3200" dirty="0">
              <a:solidFill>
                <a:srgbClr val="0070C0"/>
              </a:solidFill>
              <a:latin typeface="Gill Sans MT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44475" y="1219200"/>
            <a:ext cx="8442325" cy="2895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WordCount is a simple application that counts the number of occurences of each word in a given input file.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Here we divide the entire code into 3 files 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   1)Mapper.java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   2)Reducer.java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   3)Basic.java</a:t>
            </a:r>
          </a:p>
        </p:txBody>
      </p:sp>
    </p:spTree>
    <p:extLst>
      <p:ext uri="{BB962C8B-B14F-4D97-AF65-F5344CB8AC3E}">
        <p14:creationId xmlns:p14="http://schemas.microsoft.com/office/powerpoint/2010/main" val="36180272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232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Mapper.java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914400"/>
            <a:ext cx="8229600" cy="5715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0876" rIns="90000" bIns="45000"/>
          <a:lstStyle/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Courier New" pitchFamily="48" charset="0"/>
              </a:rPr>
              <a:t>java.io.IOException</a:t>
            </a: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;  </a:t>
            </a:r>
          </a:p>
          <a:p>
            <a:pPr hangingPunct="1">
              <a:lnSpc>
                <a:spcPct val="88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urier New" pitchFamily="48" charset="0"/>
              </a:rPr>
              <a:t>java.util</a:t>
            </a: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.*;  </a:t>
            </a:r>
          </a:p>
          <a:p>
            <a:pPr hangingPunct="1">
              <a:lnSpc>
                <a:spcPct val="88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urier New" pitchFamily="48" charset="0"/>
              </a:rPr>
              <a:t>org.apache.hadoop.fs.Path</a:t>
            </a: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;  </a:t>
            </a:r>
          </a:p>
          <a:p>
            <a:pPr hangingPunct="1">
              <a:lnSpc>
                <a:spcPct val="88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urier New" pitchFamily="48" charset="0"/>
              </a:rPr>
              <a:t>org.apache.hadoop.conf</a:t>
            </a: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.*;  </a:t>
            </a:r>
          </a:p>
          <a:p>
            <a:pPr hangingPunct="1">
              <a:lnSpc>
                <a:spcPct val="88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 import org.apache.hadoop.io.*;  </a:t>
            </a:r>
          </a:p>
          <a:p>
            <a:pPr hangingPunct="1">
              <a:lnSpc>
                <a:spcPct val="88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urier New" pitchFamily="48" charset="0"/>
              </a:rPr>
              <a:t>org.apache.hadoop.mapred</a:t>
            </a: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.*;  </a:t>
            </a:r>
          </a:p>
          <a:p>
            <a:pPr hangingPunct="1">
              <a:lnSpc>
                <a:spcPct val="88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urier New" pitchFamily="48" charset="0"/>
              </a:rPr>
              <a:t>org.apache.hadoop.util</a:t>
            </a: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.*;  </a:t>
            </a:r>
          </a:p>
          <a:p>
            <a:pPr hangingPunct="1">
              <a:lnSpc>
                <a:spcPct val="88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8" charset="0"/>
              </a:rPr>
              <a:t>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public class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Mapper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extends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MapReduceBase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implements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Mapper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LongWritable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, Text, Text,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&gt; {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private final static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one = new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(1);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private Text word = new Text();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public void map(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LongWritable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key, Text value,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OutputCollector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&lt;Text,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&gt; output, Reporter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reporter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) throws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{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 String line =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value.toString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StringTokenizer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tokenizer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StringTokenizer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(line);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 while (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tokenizer.hasMoreTokens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()) {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word.set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tokenizer.nextToken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());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output.collect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(word, one);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  }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   }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37465362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232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Reducer.java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50520" y="874776"/>
            <a:ext cx="8442325" cy="540226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87335" rIns="90000" bIns="45000"/>
          <a:lstStyle/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java.io.IOException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java.util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org.apache.hadoop.fs.Path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org.apache.hadoop.conf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import org.apache.hadoop.io.*;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org.apache.hadoop.mapred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org.apache.hadoop.util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public class Reducer extends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MapReduceBase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implements Reducer&lt;Text,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, Text,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&gt; { </a:t>
            </a:r>
            <a:endParaRPr lang="en-US" sz="1400" dirty="0" smtClean="0">
              <a:solidFill>
                <a:srgbClr val="0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public void reduce(Text key,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&gt; values,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OutputCollector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&lt;Text,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&gt; output, </a:t>
            </a: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Reporter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reporter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) throws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 {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Gill Sans MT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sum = 0;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while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values.hasNext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()) {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       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sum +=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values.next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().get();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       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}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       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output.collect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(key, new </a:t>
            </a:r>
            <a:r>
              <a:rPr lang="en-US" sz="14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(sum));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     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}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Gill Sans MT" charset="0"/>
              </a:rPr>
              <a:t>	    </a:t>
            </a: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}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sz="1400" dirty="0">
              <a:solidFill>
                <a:srgbClr val="0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sz="1400" dirty="0">
              <a:solidFill>
                <a:srgbClr val="00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429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265176" y="307848"/>
            <a:ext cx="844232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sz="2800" dirty="0" smtClean="0">
              <a:solidFill>
                <a:srgbClr val="4E84C4"/>
              </a:solidFill>
              <a:latin typeface="Bookman Old Style" charset="0"/>
            </a:endParaRPr>
          </a:p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Basic.java</a:t>
            </a:r>
            <a:br>
              <a:rPr lang="en-US" sz="3200" dirty="0">
                <a:solidFill>
                  <a:srgbClr val="0070C0"/>
                </a:solidFill>
                <a:latin typeface="Gill Sans MT" charset="0"/>
              </a:rPr>
            </a:br>
            <a:endParaRPr lang="en-US" sz="3200" dirty="0">
              <a:solidFill>
                <a:srgbClr val="0070C0"/>
              </a:solidFill>
              <a:latin typeface="Gill Sans MT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69900" y="914400"/>
            <a:ext cx="8686800" cy="57372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87335" rIns="90000" bIns="45000"/>
          <a:lstStyle/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import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java.io.IOException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java.util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org.apache.hadoop.fs.Path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org.apache.hadoop.conf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import org.apache.hadoop.io.*;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org.apache.hadoop.mapred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import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org.apache.hadoop.util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.*;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public class Basic extends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MapReduceBase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implements Reducer&lt;Text,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, Text,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IntWritable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&gt; {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endParaRPr lang="en-US" sz="1200" dirty="0">
              <a:solidFill>
                <a:srgbClr val="0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public static void main(String[]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 throws Exception {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JobConf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conf = new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JobConf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Basic.class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conf.setJobName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("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wordcount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");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conf.setOutputKeyClass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Text.class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conf.setOutputValueClass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IntWritable.class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conf.setMapperClass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Mapper.class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conf.setReducerClass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Reducer.class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conf.setInputFormat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TextInputFormat.class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conf.setOutputFormat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TextOutputFormat.class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FileInputFormat.setInputPaths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(conf, new Path(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[0]));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FileOutputFormat.setOutputPath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(conf, new Path(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[1]));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Gill Sans MT" charset="0"/>
              </a:rPr>
              <a:t>JobClient.runJob</a:t>
            </a: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(conf);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}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1200" dirty="0">
                <a:solidFill>
                  <a:srgbClr val="000000"/>
                </a:solidFill>
                <a:latin typeface="Gill Sans MT" charset="0"/>
              </a:rPr>
              <a:t>    }  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endParaRPr lang="en-US" sz="1200" dirty="0">
              <a:solidFill>
                <a:srgbClr val="0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endParaRPr lang="en-US" sz="1200" dirty="0">
              <a:solidFill>
                <a:srgbClr val="00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612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1" y="252413"/>
            <a:ext cx="8382000" cy="655637"/>
          </a:xfrm>
        </p:spPr>
        <p:txBody>
          <a:bodyPr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3200" kern="1200" dirty="0" smtClean="0">
                <a:solidFill>
                  <a:srgbClr val="0070C0"/>
                </a:solidFill>
                <a:latin typeface="Gill Sans MT" charset="0"/>
                <a:ea typeface="+mn-ea"/>
                <a:cs typeface="DejaVu Sans" charset="0"/>
              </a:rPr>
              <a:t>How does a map-reduce algorithm work?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8686800" cy="5146675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16833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232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>
                <a:solidFill>
                  <a:srgbClr val="0070C0"/>
                </a:solidFill>
                <a:latin typeface="Gill Sans MT" charset="0"/>
              </a:rPr>
              <a:t>Executing the MapReduce program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73075" y="1143000"/>
            <a:ext cx="8442325" cy="33528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1)Compile all the 3 java files which will create 3 .class files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2)Add all 3 .class files into 1 single jar file by writing this command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Gill Sans MT" charset="0"/>
              </a:rPr>
              <a:t>jar –cvf  file_name.jar *.class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b="1">
              <a:solidFill>
                <a:srgbClr val="0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3)Now you just need to execute single jar file by writing this command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     </a:t>
            </a:r>
            <a:r>
              <a:rPr lang="en-US" b="1">
                <a:solidFill>
                  <a:srgbClr val="000000"/>
                </a:solidFill>
                <a:latin typeface="Gill Sans MT" charset="0"/>
              </a:rPr>
              <a:t>bin/hadoop jar file_name.jar Basic input_file_name output_file_name</a:t>
            </a:r>
          </a:p>
          <a:p>
            <a:pPr hangingPunct="1">
              <a:lnSpc>
                <a:spcPct val="91000"/>
              </a:lnSpc>
              <a:spcBef>
                <a:spcPts val="325"/>
              </a:spcBef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endParaRPr lang="en-US" b="1">
              <a:solidFill>
                <a:srgbClr val="00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065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2325" cy="5953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5000" rIns="90000" bIns="45000" anchor="ctr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2800">
                <a:solidFill>
                  <a:srgbClr val="4E84C4"/>
                </a:solidFill>
                <a:latin typeface="Gill Sans MT" charset="0"/>
              </a:rPr>
              <a:t>Understanding processing in a MapReduce framework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42900" y="874776"/>
            <a:ext cx="8442325" cy="506882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85824" rIns="90000" bIns="45000"/>
          <a:lstStyle/>
          <a:p>
            <a:pPr marL="122238" indent="-119063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User runs a program on the client computer </a:t>
            </a:r>
          </a:p>
          <a:p>
            <a:pPr marL="122238" indent="-119063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Program submits a job to HDFS. Job contains:	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Input data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Map / Reduce program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Configuration information</a:t>
            </a:r>
          </a:p>
          <a:p>
            <a:pPr marL="122238" indent="-119063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Two types of daemons that control job execution: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Job Tracker (master node)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Task Trackers (slave nodes)</a:t>
            </a:r>
          </a:p>
          <a:p>
            <a:pPr marL="122238" indent="-119063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Job sent to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	</a:t>
            </a:r>
          </a:p>
          <a:p>
            <a:pPr marL="122238" indent="-119063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communicates with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NameNode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and assigns parts of job to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TaskTrackers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TaskTracker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is run on each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DataNode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)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Task is a single MAP or REDUCE operation over piece of data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Hadoop divides the input to MAP / REDUCE job into equal splits</a:t>
            </a:r>
          </a:p>
          <a:p>
            <a:pPr marL="122238" indent="-119063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The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knows (from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NameNode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) which node contains the data, and which other machines are nearby.</a:t>
            </a:r>
          </a:p>
          <a:p>
            <a:pPr marL="122238" indent="-119063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Task processes send heartbeats to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TaskTracker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Gill Sans MT" charset="0"/>
              </a:rPr>
              <a:t>TaskTracker</a:t>
            </a:r>
            <a:r>
              <a:rPr lang="en-US" sz="2000" dirty="0" smtClean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sends heartbeats to the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5424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295275" y="1143000"/>
            <a:ext cx="8620125" cy="49895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Any tasks that did not report in certain time (default is 10 min) assumed to be failed and it’s JVM will be killed by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TaskTracker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and reported to the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endParaRPr lang="en-US" sz="2000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will reschedule any failed tasks (with different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TaskTracker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)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If same task failed 4 times all job fails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Any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TaskTracker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reporting high number of failed jobs on particular node will be blacklist the node (remove metadata from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NameNode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)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maintains and manages the status of each job. Results from failed tasks will be ignored</a:t>
            </a:r>
          </a:p>
          <a:p>
            <a:pPr marL="122238" indent="-119063" hangingPunct="1">
              <a:lnSpc>
                <a:spcPct val="90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comic" pitchFamily="8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Job Tracker (master) 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‘n’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TaskTrackers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(slaves)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‘m’ Tasks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200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228600"/>
            <a:ext cx="8442325" cy="595313"/>
          </a:xfrm>
        </p:spPr>
        <p:txBody>
          <a:bodyPr>
            <a:normAutofit fontScale="90000"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dirty="0" smtClean="0">
                <a:solidFill>
                  <a:srgbClr val="4E84C4"/>
                </a:solidFill>
                <a:latin typeface="Gill Sans MT" charset="0"/>
              </a:rPr>
              <a:t>Understanding processing in a </a:t>
            </a:r>
            <a:r>
              <a:rPr lang="en-US" dirty="0" err="1" smtClean="0">
                <a:solidFill>
                  <a:srgbClr val="4E84C4"/>
                </a:solidFill>
                <a:latin typeface="Gill Sans MT" charset="0"/>
              </a:rPr>
              <a:t>MapReduce</a:t>
            </a:r>
            <a:r>
              <a:rPr lang="en-US" dirty="0" smtClean="0">
                <a:solidFill>
                  <a:srgbClr val="4E84C4"/>
                </a:solidFill>
                <a:latin typeface="Gill Sans MT" charset="0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7814030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9305925" cy="655637"/>
          </a:xfrm>
        </p:spPr>
        <p:txBody>
          <a:bodyPr>
            <a:normAutofit fontScale="90000"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dirty="0" smtClean="0">
                <a:solidFill>
                  <a:srgbClr val="4E84C4"/>
                </a:solidFill>
                <a:latin typeface="Gill Sans MT" charset="0"/>
              </a:rPr>
              <a:t>Map/Reduce data flow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91883" y="875524"/>
            <a:ext cx="8458200" cy="49895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Output of Map is stored on local disk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Output of Reduce is stored in HDFS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When there is more than one reducer the map tasks partition their output: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One partition for each reduce task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There are many keys and associated values for each partition , but records for each given key are all in the same partition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Partitioning can be controlled by user defined function (default is hash function)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Shuffle – data flow between map and reduce tasks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2000" dirty="0">
              <a:solidFill>
                <a:srgbClr val="00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445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9305925" cy="655637"/>
          </a:xfrm>
        </p:spPr>
        <p:txBody>
          <a:bodyPr>
            <a:normAutofit fontScale="90000"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dirty="0" smtClean="0">
                <a:solidFill>
                  <a:srgbClr val="4E84C4"/>
                </a:solidFill>
                <a:latin typeface="Gill Sans MT" charset="0"/>
              </a:rPr>
              <a:t>Computing parallelism meet data locality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30200" y="875524"/>
            <a:ext cx="8585200" cy="552291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99431" rIns="90000" bIns="45000"/>
          <a:lstStyle/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All map tasks are equivalent; so can run in parallel</a:t>
            </a: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2000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All reduce tasks can also run in parallel</a:t>
            </a: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2000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Input data on HDFS on can be processed independently</a:t>
            </a: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2000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Therefore, run map task on whatever data is local (or closest) to a particular node in HDFS</a:t>
            </a:r>
          </a:p>
          <a:p>
            <a:pPr marL="571500" lvl="1" indent="-225425" hangingPunct="1">
              <a:lnSpc>
                <a:spcPct val="82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For map task assignment, </a:t>
            </a:r>
            <a:r>
              <a:rPr lang="en-US" sz="2000" dirty="0" err="1">
                <a:solidFill>
                  <a:srgbClr val="000000"/>
                </a:solidFill>
                <a:latin typeface="Gill Sans MT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 has an affinity for a particular node which has a replica of the input data</a:t>
            </a:r>
          </a:p>
          <a:p>
            <a:pPr marL="571500" lvl="1" indent="-225425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If lots of data does happen to pile up on the same node, nearby nodes will map instead</a:t>
            </a:r>
          </a:p>
          <a:p>
            <a:pPr marL="122238" indent="-119063" hangingPunct="1">
              <a:lnSpc>
                <a:spcPct val="76000"/>
              </a:lnSpc>
              <a:spcAft>
                <a:spcPts val="1425"/>
              </a:spcAft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2000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Therefore, good performance</a:t>
            </a: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sz="2000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And improve recovery from partial failure of servers or storage </a:t>
            </a:r>
          </a:p>
          <a:p>
            <a:pPr marL="571500" lvl="1" indent="-225425" hangingPunct="1">
              <a:lnSpc>
                <a:spcPct val="76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Arial" charset="0"/>
              <a:buChar char="–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during the operation: if one map or reduce task fails, the work can be rescheduled </a:t>
            </a:r>
          </a:p>
        </p:txBody>
      </p:sp>
    </p:spTree>
    <p:extLst>
      <p:ext uri="{BB962C8B-B14F-4D97-AF65-F5344CB8AC3E}">
        <p14:creationId xmlns:p14="http://schemas.microsoft.com/office/powerpoint/2010/main" val="11381495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Data Distribution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cluster, data is distributed to all the nodes of the cluster as it is being loaded in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 underlying distributed file systems (e.g., GFS) splits large data files into chunks which are managed by different nodes in the cluster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Even though the file chunks are distributed across several machines, they form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 single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namesapce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6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Tx/>
              <a:buAutoNum type="arabicPeriod"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 typeface="Wingdings" pitchFamily="2" charset="2"/>
              <a:buChar char="§"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800100" lvl="1" indent="-342900" algn="just"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3BF1B4-E2C1-4033-B466-2C1392719B86}" type="slidenum">
              <a:rPr lang="en-US" smtClean="0">
                <a:solidFill>
                  <a:schemeClr val="bg2"/>
                </a:solidFill>
              </a:rPr>
              <a:pPr eaLnBrk="1" hangingPunct="1"/>
              <a:t>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95600" y="35052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43434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Node 1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4710113"/>
            <a:ext cx="131445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 of input data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52600" y="38100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5950" y="36576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553200" y="38100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36576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43434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Node 2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4710113"/>
            <a:ext cx="131445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 of input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43434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/>
              <a:t>Node 3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172200" y="4710113"/>
            <a:ext cx="131445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 of input data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14800" y="39624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2473</Words>
  <Application>Microsoft Office PowerPoint</Application>
  <PresentationFormat>On-screen Show (4:3)</PresentationFormat>
  <Paragraphs>829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Map Reduce Concepts</vt:lpstr>
      <vt:lpstr>MapReduce co-located with HDFS</vt:lpstr>
      <vt:lpstr>PowerPoint Presentation</vt:lpstr>
      <vt:lpstr>How does a map-reduce algorithm work?</vt:lpstr>
      <vt:lpstr>PowerPoint Presentation</vt:lpstr>
      <vt:lpstr>Understanding processing in a MapReduce framework</vt:lpstr>
      <vt:lpstr>Map/Reduce data flow</vt:lpstr>
      <vt:lpstr>Computing parallelism meet data locality</vt:lpstr>
      <vt:lpstr>Data Distribution</vt:lpstr>
      <vt:lpstr>Keys and Values</vt:lpstr>
      <vt:lpstr>Partitions</vt:lpstr>
      <vt:lpstr>Hadoop MapReduce: A Closer Look</vt:lpstr>
      <vt:lpstr>Input Files</vt:lpstr>
      <vt:lpstr>InputFormat</vt:lpstr>
      <vt:lpstr>InputFormat Types</vt:lpstr>
      <vt:lpstr>Input Splits</vt:lpstr>
      <vt:lpstr>RecordReader</vt:lpstr>
      <vt:lpstr>Mapper and Reducer</vt:lpstr>
      <vt:lpstr>Partitioner</vt:lpstr>
      <vt:lpstr>Sort</vt:lpstr>
      <vt:lpstr>OutputFormat</vt:lpstr>
      <vt:lpstr>Job Scheduling in MapReduce</vt:lpstr>
      <vt:lpstr>FIFO Scheduling</vt:lpstr>
      <vt:lpstr>FIFO Scheduling</vt:lpstr>
      <vt:lpstr>FIFO Scheduling</vt:lpstr>
      <vt:lpstr>Fair Scheduling</vt:lpstr>
      <vt:lpstr>Fair Scheduling</vt:lpstr>
      <vt:lpstr>Fair Scheduler Basics</vt:lpstr>
      <vt:lpstr>Pools</vt:lpstr>
      <vt:lpstr>Example Pool Allocations</vt:lpstr>
      <vt:lpstr>Scheduling Algorithm</vt:lpstr>
      <vt:lpstr>Fault Tolerance in Hadoop</vt:lpstr>
      <vt:lpstr>Speculative Execution</vt:lpstr>
      <vt:lpstr>Locating Stragglers</vt:lpstr>
      <vt:lpstr>What Makes MapReduce Unique?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</dc:creator>
  <cp:lastModifiedBy>tiru</cp:lastModifiedBy>
  <cp:revision>8</cp:revision>
  <dcterms:created xsi:type="dcterms:W3CDTF">2012-12-20T18:12:21Z</dcterms:created>
  <dcterms:modified xsi:type="dcterms:W3CDTF">2013-05-18T04:04:30Z</dcterms:modified>
</cp:coreProperties>
</file>