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  <p:sldId id="273" r:id="rId12"/>
    <p:sldId id="277" r:id="rId13"/>
    <p:sldId id="261" r:id="rId14"/>
    <p:sldId id="266" r:id="rId15"/>
    <p:sldId id="267" r:id="rId16"/>
    <p:sldId id="284" r:id="rId17"/>
    <p:sldId id="269" r:id="rId18"/>
    <p:sldId id="270" r:id="rId19"/>
    <p:sldId id="271" r:id="rId20"/>
    <p:sldId id="262" r:id="rId21"/>
    <p:sldId id="272" r:id="rId22"/>
    <p:sldId id="276" r:id="rId23"/>
    <p:sldId id="275" r:id="rId24"/>
    <p:sldId id="279" r:id="rId25"/>
    <p:sldId id="280" r:id="rId26"/>
    <p:sldId id="281" r:id="rId27"/>
    <p:sldId id="282" r:id="rId28"/>
    <p:sldId id="283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E66411-EEE0-4099-BC1C-9254A3C7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C97E32-A236-4C6D-981C-240B305E0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E22348-5352-4A12-A786-EF99942E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2011A7-8C9C-412F-BB35-938F9228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34D2D2-0DFA-4A0D-B498-C451051F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5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276D2-77FD-4160-BCCE-C54E1D7D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463E39-C854-41F7-986E-1A5901DC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EF784F-7C9E-4176-8997-1960D9DE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50DBA8-2AA6-4FEE-97A0-7A6EE606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3E5DBC-355B-4834-B37C-EE57DB0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2ECF61-AF9A-491F-971F-E77DBA12C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402575-A743-49C0-8660-5DB82C8D9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F14A0C-B081-4A73-BE17-C185F271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BD050C-A555-4DB4-B61B-081B2F1C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75C9E2-166E-464F-BD97-8F865855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4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B4B32-697D-4E09-ABB9-12B57DA6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1E4496-4BEB-4A0A-8919-9F4634F2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06E4CF-95C6-4742-A395-BC651AC2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2C2230-4023-4535-90B9-ABC3E9D8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7A335C-FDFC-4476-BEC1-18B7D48D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F7A6C-DF62-45BC-AA74-02492C73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F82970-0368-471A-A4D4-2330971F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966D1B-9528-4465-96E6-B42F981B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259116-8289-46C9-86EB-D5B8FA52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B2159F-E6CE-40DA-98BF-E58180E6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2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4D6E24-7273-46E3-9CB0-BFE81306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35ABE2-B0C0-4BAA-B0BE-4EC8D0CAC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C1F864-26C1-4B82-8977-53A07AAD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2048D8-3188-468E-8E48-226B8D6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0380C6-520F-4A42-AC2C-10E38F04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AA5B1C-3D9D-43EA-A362-F78C8F8B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1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5EBA3-C84C-4F2C-B811-FBC22EDD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450646-B91A-4DFE-A2FB-223B86F5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7D5390-674A-437C-AD24-CDFCAC82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473D28-BAD8-4F5B-A152-0E62D7D21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F49C64-A0C6-42C7-B7B2-272806B51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FCD8F0C-2D05-48E7-98EA-86D4C0D3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6DF606-AF0F-43D7-82D2-A74708AF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AAE1EF-516A-43C2-8349-C5AB9660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C71ED-02BE-43C1-B4E5-CC697CE0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F4A6AC-7FD8-4F45-9C08-FC096FF8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5A1A8E-701F-4A22-A156-06417FE7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B979F6-35D0-435E-A9FA-5E039F90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55A257-335A-44C0-BE14-D12C36C7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104AC03-98A4-489F-B7F5-BE18721C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704DBD-B99F-4F91-81E1-FBB9C570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6FF42-20B8-4C96-9235-1E0E4EF7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05D0E3-D478-4885-81C2-591EE283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D107C5-B636-4E4E-AB5D-1873CB4A7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1628AC-9DCC-41C1-B949-68285428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2443CD-65CC-4257-8CE8-386DC3CA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DA62B2-49FB-492A-9147-6022B7B0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FF571-9B99-4D99-958E-79A5877B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724E414-ECE7-4E07-B305-AC8A7686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17D478-ADDD-4E96-B1C3-D09F8CC1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5A0410-FB93-454A-AB96-9638D358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B4431-BE3D-4C00-8A1D-1D5E9744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7ED887-03EB-40C2-B7C8-09BCBE1E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986F19-1B29-497B-8199-6514EB6D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C74DD2-9F5A-472F-B2D2-068690F7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3A740D-5FC1-4D19-8302-96BE9F510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F833-39D2-44AB-80A6-B803156ADB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37B60A-0E29-4A19-9759-3184B3522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E79F77-E1F0-408F-85D0-56DD7AFB4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F1D2-C2A3-48EE-9E8D-B057E590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goalkicker.com/Algorithms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mu.edu/~adamchik/15-121/lectures/Trees/tre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89057-58D7-4028-BF2A-75BD2A9F6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6EE290-CA10-4706-A1F1-CD64686CC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70" y="4635707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Amartya Hatua</a:t>
            </a:r>
          </a:p>
          <a:p>
            <a:pPr algn="r"/>
            <a:r>
              <a:rPr lang="en-US" dirty="0"/>
              <a:t>The University of Southern Mississippi</a:t>
            </a:r>
          </a:p>
        </p:txBody>
      </p:sp>
    </p:spTree>
    <p:extLst>
      <p:ext uri="{BB962C8B-B14F-4D97-AF65-F5344CB8AC3E}">
        <p14:creationId xmlns:p14="http://schemas.microsoft.com/office/powerpoint/2010/main" val="7769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C6B67-3DF3-4386-AB40-4DF55EA8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of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21734C-84E2-4668-B903-5EF0D2D4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3000" dirty="0"/>
              <a:t>Create node</a:t>
            </a:r>
          </a:p>
          <a:p>
            <a:pPr marL="514350" indent="-514350">
              <a:buAutoNum type="arabicPeriod"/>
            </a:pPr>
            <a:r>
              <a:rPr lang="en-US" sz="3000" dirty="0"/>
              <a:t>Insert a node in a Binary Tree</a:t>
            </a:r>
          </a:p>
          <a:p>
            <a:pPr marL="514350" indent="-514350">
              <a:buAutoNum type="arabicPeriod"/>
            </a:pPr>
            <a:r>
              <a:rPr lang="en-US" sz="3000" dirty="0"/>
              <a:t>Traverse a Binary Tree</a:t>
            </a:r>
            <a:r>
              <a:rPr lang="en-US" dirty="0"/>
              <a:t> </a:t>
            </a:r>
          </a:p>
          <a:p>
            <a:pPr marL="971550" lvl="1" indent="-514350">
              <a:buAutoNum type="alphaLcParenR"/>
            </a:pPr>
            <a:r>
              <a:rPr lang="en-US" dirty="0"/>
              <a:t>Depth wise: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Inorder</a:t>
            </a:r>
            <a:r>
              <a:rPr lang="en-US" dirty="0"/>
              <a:t>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Preorder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Postorder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(</a:t>
            </a:r>
            <a:r>
              <a:rPr lang="en-US" altLang="en-US" dirty="0">
                <a:cs typeface="Times New Roman" panose="02020603050405020304" pitchFamily="18" charset="0"/>
              </a:rPr>
              <a:t>Each of these methods is best implemented as a recursive function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 startAt="2"/>
            </a:pPr>
            <a:r>
              <a:rPr lang="en-US" dirty="0"/>
              <a:t>Breadth wise or Level wise</a:t>
            </a:r>
          </a:p>
          <a:p>
            <a:pPr marL="971550" lvl="1" indent="-514350">
              <a:buAutoNum type="alphaLcParenR" startAt="2"/>
            </a:pPr>
            <a:endParaRPr lang="en-US" dirty="0"/>
          </a:p>
          <a:p>
            <a:pPr marL="1428750" lvl="2" indent="-514350">
              <a:buFont typeface="+mj-lt"/>
              <a:buAutoNum type="romanL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411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657"/>
            <a:ext cx="10515600" cy="4620306"/>
          </a:xfrm>
        </p:spPr>
        <p:txBody>
          <a:bodyPr>
            <a:normAutofit/>
          </a:bodyPr>
          <a:lstStyle/>
          <a:p>
            <a:r>
              <a:rPr lang="en-US" dirty="0"/>
              <a:t>A node consists of one </a:t>
            </a:r>
            <a:r>
              <a:rPr lang="en-US" dirty="0" smtClean="0"/>
              <a:t>value or key </a:t>
            </a:r>
            <a:r>
              <a:rPr lang="en-US" dirty="0"/>
              <a:t>and two pointer to child nodes</a:t>
            </a:r>
          </a:p>
          <a:p>
            <a:r>
              <a:rPr lang="en-US" dirty="0" smtClean="0"/>
              <a:t>A value </a:t>
            </a:r>
            <a:r>
              <a:rPr lang="en-US" dirty="0"/>
              <a:t>of node is </a:t>
            </a:r>
            <a:r>
              <a:rPr lang="en-US" dirty="0" smtClean="0"/>
              <a:t>assigned to the key </a:t>
            </a:r>
            <a:r>
              <a:rPr lang="en-US" dirty="0"/>
              <a:t>and two pointers are initialized to None, as they are not pointing any node at the beginning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class Node(self, </a:t>
            </a:r>
            <a:r>
              <a:rPr lang="en-US" sz="2000" dirty="0" err="1"/>
              <a:t>val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self.val</a:t>
            </a:r>
            <a:r>
              <a:rPr lang="en-US" sz="2000" dirty="0"/>
              <a:t> = </a:t>
            </a:r>
            <a:r>
              <a:rPr lang="en-US" sz="2000" dirty="0" err="1"/>
              <a:t>val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self.left</a:t>
            </a:r>
            <a:r>
              <a:rPr lang="en-US" sz="2000" dirty="0"/>
              <a:t> = None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self.right</a:t>
            </a:r>
            <a:r>
              <a:rPr lang="en-US" sz="2000" dirty="0"/>
              <a:t> = None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4866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51" y="528898"/>
            <a:ext cx="10515600" cy="1325563"/>
          </a:xfrm>
        </p:spPr>
        <p:txBody>
          <a:bodyPr/>
          <a:lstStyle/>
          <a:p>
            <a:r>
              <a:rPr lang="en-US" b="1" dirty="0"/>
              <a:t>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25" y="155313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new node </a:t>
            </a:r>
          </a:p>
          <a:p>
            <a:r>
              <a:rPr lang="en-US" dirty="0"/>
              <a:t>Find the parent node of the new node </a:t>
            </a:r>
          </a:p>
          <a:p>
            <a:r>
              <a:rPr lang="en-US" dirty="0"/>
              <a:t>Determine position (left child or right child)</a:t>
            </a:r>
          </a:p>
          <a:p>
            <a:r>
              <a:rPr lang="en-US" dirty="0"/>
              <a:t>Insert the node 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Insert a new node (F) as the left child of node (E) </a:t>
            </a:r>
          </a:p>
          <a:p>
            <a:pPr lvl="1"/>
            <a:r>
              <a:rPr lang="en-US" dirty="0"/>
              <a:t>Insert a new node (G) as the right child of node (B)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881052" y="486948"/>
            <a:ext cx="2002971" cy="1807027"/>
            <a:chOff x="10101943" y="141516"/>
            <a:chExt cx="2114700" cy="1749802"/>
          </a:xfrm>
        </p:grpSpPr>
        <p:grpSp>
          <p:nvGrpSpPr>
            <p:cNvPr id="32" name="Group 31"/>
            <p:cNvGrpSpPr/>
            <p:nvPr/>
          </p:nvGrpSpPr>
          <p:grpSpPr>
            <a:xfrm>
              <a:off x="10101943" y="141516"/>
              <a:ext cx="1704882" cy="1251855"/>
              <a:chOff x="7467600" y="3135087"/>
              <a:chExt cx="3032939" cy="246226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8229600" y="3135087"/>
                <a:ext cx="762000" cy="598713"/>
                <a:chOff x="8229600" y="3135087"/>
                <a:chExt cx="762000" cy="598713"/>
              </a:xfrm>
              <a:solidFill>
                <a:srgbClr val="92D050"/>
              </a:solidFill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8229600" y="3135087"/>
                  <a:ext cx="762000" cy="30979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8229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8610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7467600" y="4067753"/>
                <a:ext cx="762000" cy="598713"/>
                <a:chOff x="8229600" y="3135087"/>
                <a:chExt cx="762000" cy="598713"/>
              </a:xfrm>
              <a:solidFill>
                <a:srgbClr val="92D050"/>
              </a:solidFill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8229600" y="3135087"/>
                  <a:ext cx="762000" cy="30979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8229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8610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8229600" y="4998637"/>
                <a:ext cx="762000" cy="598713"/>
                <a:chOff x="8229600" y="3135087"/>
                <a:chExt cx="762000" cy="598713"/>
              </a:xfrm>
              <a:solidFill>
                <a:srgbClr val="92D050"/>
              </a:solidFill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8229600" y="3135087"/>
                  <a:ext cx="762000" cy="30979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8229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8610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738539" y="4995956"/>
                <a:ext cx="762000" cy="598713"/>
                <a:chOff x="8229600" y="3135087"/>
                <a:chExt cx="762000" cy="598713"/>
              </a:xfrm>
              <a:solidFill>
                <a:srgbClr val="92D050"/>
              </a:solidFill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8229600" y="3135087"/>
                  <a:ext cx="762000" cy="30979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8229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8610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8976539" y="4067753"/>
                <a:ext cx="762000" cy="598713"/>
                <a:chOff x="8229600" y="3135087"/>
                <a:chExt cx="762000" cy="598713"/>
              </a:xfrm>
              <a:solidFill>
                <a:srgbClr val="92D050"/>
              </a:solidFill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8229600" y="3135087"/>
                  <a:ext cx="762000" cy="30979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229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8610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467600" y="3604991"/>
                <a:ext cx="952500" cy="4627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8801100" y="3604991"/>
                <a:ext cx="937439" cy="483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>
                <a:off x="8229600" y="4522008"/>
                <a:ext cx="937439" cy="473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9548039" y="4530515"/>
                <a:ext cx="952500" cy="4734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10326164" y="1521986"/>
              <a:ext cx="1890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tree (T)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003765" y="2475196"/>
            <a:ext cx="1318343" cy="1017790"/>
            <a:chOff x="7467600" y="3135087"/>
            <a:chExt cx="3032939" cy="2462263"/>
          </a:xfrm>
        </p:grpSpPr>
        <p:grpSp>
          <p:nvGrpSpPr>
            <p:cNvPr id="5" name="Group 4"/>
            <p:cNvGrpSpPr/>
            <p:nvPr/>
          </p:nvGrpSpPr>
          <p:grpSpPr>
            <a:xfrm>
              <a:off x="8229600" y="3135087"/>
              <a:ext cx="762000" cy="598713"/>
              <a:chOff x="8229600" y="3135087"/>
              <a:chExt cx="762000" cy="598713"/>
            </a:xfrm>
            <a:solidFill>
              <a:srgbClr val="92D050"/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8229600" y="3135087"/>
                <a:ext cx="762000" cy="30979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229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610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467600" y="4067753"/>
              <a:ext cx="762000" cy="598713"/>
              <a:chOff x="8229600" y="3135087"/>
              <a:chExt cx="762000" cy="598713"/>
            </a:xfrm>
            <a:solidFill>
              <a:srgbClr val="92D05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8229600" y="3135087"/>
                <a:ext cx="762000" cy="30979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229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610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229600" y="4998637"/>
              <a:ext cx="762000" cy="598713"/>
              <a:chOff x="8229600" y="3135087"/>
              <a:chExt cx="762000" cy="598713"/>
            </a:xfrm>
            <a:solidFill>
              <a:srgbClr val="92D050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8229600" y="3135087"/>
                <a:ext cx="762000" cy="30979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229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10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38539" y="4871944"/>
              <a:ext cx="762000" cy="722725"/>
              <a:chOff x="8229600" y="3011075"/>
              <a:chExt cx="762000" cy="722725"/>
            </a:xfrm>
            <a:solidFill>
              <a:srgbClr val="92D05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8241961" y="3011075"/>
                <a:ext cx="744869" cy="43854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229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610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976539" y="4067753"/>
              <a:ext cx="762000" cy="598713"/>
              <a:chOff x="8229600" y="3135087"/>
              <a:chExt cx="762000" cy="598713"/>
            </a:xfrm>
            <a:solidFill>
              <a:srgbClr val="92D05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8229600" y="3135087"/>
                <a:ext cx="762000" cy="30979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229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610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H="1">
              <a:off x="7467600" y="3604991"/>
              <a:ext cx="952500" cy="462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801100" y="3604991"/>
              <a:ext cx="937439" cy="483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8229600" y="4522008"/>
              <a:ext cx="937439" cy="473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643288" y="4661625"/>
              <a:ext cx="852481" cy="127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094342" y="3976478"/>
            <a:ext cx="1461860" cy="30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716926" y="3647088"/>
            <a:ext cx="331222" cy="128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716926" y="3775144"/>
            <a:ext cx="165611" cy="1194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882537" y="3775144"/>
            <a:ext cx="165611" cy="1194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0719530" y="3451101"/>
            <a:ext cx="407481" cy="195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9717784" y="4401646"/>
            <a:ext cx="2329508" cy="2439857"/>
            <a:chOff x="9141086" y="3214052"/>
            <a:chExt cx="2329508" cy="2439857"/>
          </a:xfrm>
        </p:grpSpPr>
        <p:grpSp>
          <p:nvGrpSpPr>
            <p:cNvPr id="63" name="Group 62"/>
            <p:cNvGrpSpPr/>
            <p:nvPr/>
          </p:nvGrpSpPr>
          <p:grpSpPr>
            <a:xfrm>
              <a:off x="9141086" y="3214052"/>
              <a:ext cx="2329508" cy="2439857"/>
              <a:chOff x="10189028" y="1971021"/>
              <a:chExt cx="2329508" cy="243985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189028" y="1971021"/>
                <a:ext cx="2329508" cy="1709562"/>
                <a:chOff x="7467600" y="2887639"/>
                <a:chExt cx="4375297" cy="3256038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8844797" y="2887639"/>
                  <a:ext cx="762000" cy="598712"/>
                  <a:chOff x="8844797" y="2887639"/>
                  <a:chExt cx="762000" cy="598712"/>
                </a:xfrm>
                <a:solidFill>
                  <a:srgbClr val="92D050"/>
                </a:solidFill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8844797" y="2887639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8844797" y="3197436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9217942" y="3197434"/>
                    <a:ext cx="380999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7467600" y="4067753"/>
                  <a:ext cx="762000" cy="598713"/>
                  <a:chOff x="8229600" y="3135087"/>
                  <a:chExt cx="762000" cy="598713"/>
                </a:xfrm>
                <a:solidFill>
                  <a:srgbClr val="92D050"/>
                </a:solidFill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8229600" y="3135087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8229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8610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9481687" y="5003421"/>
                  <a:ext cx="762002" cy="598712"/>
                  <a:chOff x="9481687" y="3139871"/>
                  <a:chExt cx="762002" cy="598712"/>
                </a:xfrm>
                <a:solidFill>
                  <a:srgbClr val="92D050"/>
                </a:solidFill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9481687" y="3139871"/>
                    <a:ext cx="761999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9481687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9862689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11080894" y="5000125"/>
                  <a:ext cx="762003" cy="598714"/>
                  <a:chOff x="9571955" y="3139256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9571959" y="3139256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9571955" y="3449053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9952956" y="3449053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0267739" y="4050021"/>
                  <a:ext cx="762003" cy="598714"/>
                  <a:chOff x="9520800" y="3117355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9520804" y="3117355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9520800" y="3427152"/>
                    <a:ext cx="381000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9901802" y="3427152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5" name="Straight Arrow Connector 74"/>
                <p:cNvCxnSpPr>
                  <a:stCxn id="92" idx="2"/>
                </p:cNvCxnSpPr>
                <p:nvPr/>
              </p:nvCxnSpPr>
              <p:spPr>
                <a:xfrm flipH="1">
                  <a:off x="7467604" y="3486351"/>
                  <a:ext cx="1567694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9582992" y="3460978"/>
                  <a:ext cx="1480079" cy="5235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83" idx="2"/>
                </p:cNvCxnSpPr>
                <p:nvPr/>
              </p:nvCxnSpPr>
              <p:spPr>
                <a:xfrm flipH="1">
                  <a:off x="10802673" y="5598837"/>
                  <a:ext cx="468721" cy="5448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endCxn id="82" idx="0"/>
                </p:cNvCxnSpPr>
                <p:nvPr/>
              </p:nvCxnSpPr>
              <p:spPr>
                <a:xfrm>
                  <a:off x="10973263" y="4620185"/>
                  <a:ext cx="488634" cy="3799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TextBox 64"/>
              <p:cNvSpPr txBox="1"/>
              <p:nvPr/>
            </p:nvSpPr>
            <p:spPr>
              <a:xfrm>
                <a:off x="10342674" y="4029467"/>
                <a:ext cx="1790597" cy="38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Insert G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612776" y="3080168"/>
                <a:ext cx="405706" cy="1626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612776" y="3242825"/>
                <a:ext cx="202853" cy="1516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815629" y="3242825"/>
                <a:ext cx="202853" cy="1516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endCxn id="85" idx="0"/>
              </p:cNvCxnSpPr>
              <p:nvPr/>
            </p:nvCxnSpPr>
            <p:spPr>
              <a:xfrm flipH="1">
                <a:off x="11464228" y="2879578"/>
                <a:ext cx="235126" cy="202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/>
            <p:cNvSpPr/>
            <p:nvPr/>
          </p:nvSpPr>
          <p:spPr>
            <a:xfrm>
              <a:off x="10937440" y="4923615"/>
              <a:ext cx="405706" cy="1626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937440" y="5086272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140293" y="5086272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stCxn id="90" idx="2"/>
              <a:endCxn id="66" idx="0"/>
            </p:cNvCxnSpPr>
            <p:nvPr/>
          </p:nvCxnSpPr>
          <p:spPr>
            <a:xfrm>
              <a:off x="9445366" y="4148013"/>
              <a:ext cx="322321" cy="175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915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Tree Traversal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Depth-first </a:t>
            </a:r>
            <a:r>
              <a:rPr lang="en-US" b="1" dirty="0" smtClean="0"/>
              <a:t>traversal: </a:t>
            </a:r>
            <a:r>
              <a:rPr lang="en-US" dirty="0"/>
              <a:t>The algorithm starts at the root node </a:t>
            </a:r>
            <a:r>
              <a:rPr lang="en-US" dirty="0" smtClean="0"/>
              <a:t>and </a:t>
            </a:r>
            <a:r>
              <a:rPr lang="en-US" dirty="0"/>
              <a:t>explores as far as possible along each branch before </a:t>
            </a:r>
            <a:r>
              <a:rPr lang="en-US" dirty="0" smtClean="0"/>
              <a:t>backtracking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Breadth-first </a:t>
            </a:r>
            <a:r>
              <a:rPr lang="en-US" b="1" dirty="0"/>
              <a:t>traversal :</a:t>
            </a:r>
            <a:r>
              <a:rPr lang="en-US" dirty="0" smtClean="0"/>
              <a:t> </a:t>
            </a:r>
            <a:r>
              <a:rPr lang="en-US" dirty="0" smtClean="0"/>
              <a:t>The algorithm </a:t>
            </a:r>
            <a:r>
              <a:rPr lang="en-US" dirty="0" smtClean="0"/>
              <a:t>starts </a:t>
            </a:r>
            <a:r>
              <a:rPr lang="en-US" dirty="0"/>
              <a:t>at the </a:t>
            </a:r>
            <a:r>
              <a:rPr lang="en-US" dirty="0" smtClean="0"/>
              <a:t>root node and </a:t>
            </a:r>
            <a:r>
              <a:rPr lang="en-US" dirty="0"/>
              <a:t>explores all of the neighbor nodes at the present depth prior to moving on to the nodes at the next depth level.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Inorder Traversal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855526" y="1803261"/>
            <a:ext cx="105156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altLang="en-US" sz="2800" dirty="0">
                <a:latin typeface="+mn-lt"/>
              </a:rPr>
              <a:t>In a recessive way: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latin typeface="+mn-lt"/>
              </a:rPr>
              <a:t>The node’s left subtree is traversed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latin typeface="+mn-lt"/>
              </a:rPr>
              <a:t>The node’s data is processed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latin typeface="+mn-lt"/>
              </a:rPr>
              <a:t>The node’s right subtree is traversed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800" dirty="0">
                <a:latin typeface="+mn-lt"/>
              </a:rPr>
              <a:t>Inorder traversal: B, G, A, D, </a:t>
            </a:r>
            <a:r>
              <a:rPr lang="en-US" altLang="en-US" sz="2800" dirty="0" smtClean="0">
                <a:latin typeface="+mn-lt"/>
              </a:rPr>
              <a:t>C, </a:t>
            </a:r>
            <a:r>
              <a:rPr lang="en-US" altLang="en-US" sz="2800" dirty="0">
                <a:latin typeface="+mn-lt"/>
              </a:rPr>
              <a:t>F, 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54686" y="1186039"/>
            <a:ext cx="4103914" cy="4866418"/>
            <a:chOff x="9141086" y="3214052"/>
            <a:chExt cx="2329508" cy="2439857"/>
          </a:xfrm>
        </p:grpSpPr>
        <p:grpSp>
          <p:nvGrpSpPr>
            <p:cNvPr id="6" name="Group 5"/>
            <p:cNvGrpSpPr/>
            <p:nvPr/>
          </p:nvGrpSpPr>
          <p:grpSpPr>
            <a:xfrm>
              <a:off x="9141086" y="3214052"/>
              <a:ext cx="2329508" cy="2439857"/>
              <a:chOff x="10189028" y="1971021"/>
              <a:chExt cx="2329508" cy="243985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189028" y="1971021"/>
                <a:ext cx="2329508" cy="1709563"/>
                <a:chOff x="7467600" y="2887639"/>
                <a:chExt cx="4375297" cy="325604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844797" y="2887639"/>
                  <a:ext cx="762000" cy="598712"/>
                  <a:chOff x="8844797" y="2887639"/>
                  <a:chExt cx="762000" cy="598712"/>
                </a:xfrm>
                <a:solidFill>
                  <a:srgbClr val="92D050"/>
                </a:solidFill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8844797" y="2887639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8844797" y="3197436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9217942" y="3197434"/>
                    <a:ext cx="380999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7467600" y="4067753"/>
                  <a:ext cx="762000" cy="598713"/>
                  <a:chOff x="8229600" y="3135087"/>
                  <a:chExt cx="762000" cy="598713"/>
                </a:xfrm>
                <a:solidFill>
                  <a:srgbClr val="92D050"/>
                </a:solidFill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8229600" y="3135087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8229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8610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9481687" y="5003421"/>
                  <a:ext cx="762002" cy="598712"/>
                  <a:chOff x="9481687" y="3139871"/>
                  <a:chExt cx="762002" cy="598712"/>
                </a:xfrm>
                <a:solidFill>
                  <a:srgbClr val="92D050"/>
                </a:solidFill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9481687" y="3139871"/>
                    <a:ext cx="761999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9481687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9862689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11080894" y="5000125"/>
                  <a:ext cx="762003" cy="598714"/>
                  <a:chOff x="9571955" y="3139256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9571959" y="3139256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9571955" y="3449053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9952956" y="3449053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267739" y="4050021"/>
                  <a:ext cx="762003" cy="598714"/>
                  <a:chOff x="9520800" y="3117355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9520804" y="3117355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9520800" y="3427152"/>
                    <a:ext cx="381000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9901802" y="3427152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2" name="Straight Arrow Connector 21"/>
                <p:cNvCxnSpPr>
                  <a:stCxn id="39" idx="2"/>
                </p:cNvCxnSpPr>
                <p:nvPr/>
              </p:nvCxnSpPr>
              <p:spPr>
                <a:xfrm flipH="1">
                  <a:off x="7467604" y="3486351"/>
                  <a:ext cx="1567694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9582992" y="3460978"/>
                  <a:ext cx="1446748" cy="5890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30" idx="2"/>
                </p:cNvCxnSpPr>
                <p:nvPr/>
              </p:nvCxnSpPr>
              <p:spPr>
                <a:xfrm flipH="1">
                  <a:off x="10841524" y="5598837"/>
                  <a:ext cx="429870" cy="5448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9" idx="0"/>
                </p:cNvCxnSpPr>
                <p:nvPr/>
              </p:nvCxnSpPr>
              <p:spPr>
                <a:xfrm>
                  <a:off x="10973263" y="4620185"/>
                  <a:ext cx="488634" cy="3799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10342674" y="4029467"/>
                <a:ext cx="1790597" cy="38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612776" y="3080168"/>
                <a:ext cx="405706" cy="1626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0612776" y="3242825"/>
                <a:ext cx="202853" cy="1516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815629" y="3242825"/>
                <a:ext cx="202853" cy="1516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endCxn id="32" idx="0"/>
              </p:cNvCxnSpPr>
              <p:nvPr/>
            </p:nvCxnSpPr>
            <p:spPr>
              <a:xfrm flipH="1">
                <a:off x="11464228" y="2879578"/>
                <a:ext cx="235126" cy="202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10937440" y="4923615"/>
              <a:ext cx="405706" cy="1626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37440" y="5086272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40293" y="5086272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37" idx="2"/>
              <a:endCxn id="13" idx="0"/>
            </p:cNvCxnSpPr>
            <p:nvPr/>
          </p:nvCxnSpPr>
          <p:spPr>
            <a:xfrm>
              <a:off x="9445366" y="4148013"/>
              <a:ext cx="322321" cy="175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5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Preorder Traversal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890768" y="1859162"/>
            <a:ext cx="105156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altLang="en-US" sz="2800" dirty="0">
                <a:latin typeface="+mn-lt"/>
              </a:rPr>
              <a:t>In a recessive way: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latin typeface="+mn-lt"/>
              </a:rPr>
              <a:t>The node’s data is processed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latin typeface="+mn-lt"/>
              </a:rPr>
              <a:t>The node’s left subtree is traversed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latin typeface="+mn-lt"/>
              </a:rPr>
              <a:t>The node’s right subtree is traversed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800" dirty="0">
                <a:latin typeface="+mn-lt"/>
              </a:rPr>
              <a:t>Preorder traversal: A, B, G, C, D, E, 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54686" y="1186039"/>
            <a:ext cx="4103914" cy="4866418"/>
            <a:chOff x="9141086" y="3214052"/>
            <a:chExt cx="2329508" cy="2439857"/>
          </a:xfrm>
        </p:grpSpPr>
        <p:grpSp>
          <p:nvGrpSpPr>
            <p:cNvPr id="6" name="Group 5"/>
            <p:cNvGrpSpPr/>
            <p:nvPr/>
          </p:nvGrpSpPr>
          <p:grpSpPr>
            <a:xfrm>
              <a:off x="9141086" y="3214052"/>
              <a:ext cx="2329508" cy="2439857"/>
              <a:chOff x="10189028" y="1971021"/>
              <a:chExt cx="2329508" cy="243985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189028" y="1971021"/>
                <a:ext cx="2329508" cy="1709563"/>
                <a:chOff x="7467600" y="2887639"/>
                <a:chExt cx="4375297" cy="325604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844797" y="2887639"/>
                  <a:ext cx="762000" cy="598712"/>
                  <a:chOff x="8844797" y="2887639"/>
                  <a:chExt cx="762000" cy="598712"/>
                </a:xfrm>
                <a:solidFill>
                  <a:srgbClr val="92D050"/>
                </a:solidFill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8844797" y="2887639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8844797" y="3197436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9217942" y="3197434"/>
                    <a:ext cx="380999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7467600" y="4067753"/>
                  <a:ext cx="762000" cy="598713"/>
                  <a:chOff x="8229600" y="3135087"/>
                  <a:chExt cx="762000" cy="598713"/>
                </a:xfrm>
                <a:solidFill>
                  <a:srgbClr val="92D050"/>
                </a:solidFill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8229600" y="3135087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8229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8610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9481687" y="5003421"/>
                  <a:ext cx="762002" cy="598712"/>
                  <a:chOff x="9481687" y="3139871"/>
                  <a:chExt cx="762002" cy="598712"/>
                </a:xfrm>
                <a:solidFill>
                  <a:srgbClr val="92D050"/>
                </a:solidFill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9481687" y="3139871"/>
                    <a:ext cx="761999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9481687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9862689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11080894" y="5000125"/>
                  <a:ext cx="762003" cy="598714"/>
                  <a:chOff x="9571955" y="3139256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9571959" y="3139256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9571955" y="3449053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9952956" y="3449053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267739" y="4050021"/>
                  <a:ext cx="762003" cy="598714"/>
                  <a:chOff x="9520800" y="3117355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9520804" y="3117355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9520800" y="3427152"/>
                    <a:ext cx="381000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9901802" y="3427152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2" name="Straight Arrow Connector 21"/>
                <p:cNvCxnSpPr>
                  <a:stCxn id="39" idx="2"/>
                </p:cNvCxnSpPr>
                <p:nvPr/>
              </p:nvCxnSpPr>
              <p:spPr>
                <a:xfrm flipH="1">
                  <a:off x="7467604" y="3486351"/>
                  <a:ext cx="1567694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cxnSpLocks/>
                </p:cNvCxnSpPr>
                <p:nvPr/>
              </p:nvCxnSpPr>
              <p:spPr>
                <a:xfrm>
                  <a:off x="9582992" y="3460978"/>
                  <a:ext cx="1446748" cy="5890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cxnSpLocks/>
                  <a:stCxn id="30" idx="2"/>
                </p:cNvCxnSpPr>
                <p:nvPr/>
              </p:nvCxnSpPr>
              <p:spPr>
                <a:xfrm flipH="1">
                  <a:off x="10841524" y="5598837"/>
                  <a:ext cx="429870" cy="5448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9" idx="0"/>
                </p:cNvCxnSpPr>
                <p:nvPr/>
              </p:nvCxnSpPr>
              <p:spPr>
                <a:xfrm>
                  <a:off x="10973263" y="4620185"/>
                  <a:ext cx="488634" cy="3799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10342674" y="4029467"/>
                <a:ext cx="1790597" cy="38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612776" y="3080168"/>
                <a:ext cx="405706" cy="1626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0612776" y="3242825"/>
                <a:ext cx="202853" cy="1516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815629" y="3242825"/>
                <a:ext cx="202853" cy="1516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endCxn id="32" idx="0"/>
              </p:cNvCxnSpPr>
              <p:nvPr/>
            </p:nvCxnSpPr>
            <p:spPr>
              <a:xfrm flipH="1">
                <a:off x="11464228" y="2879578"/>
                <a:ext cx="235126" cy="202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10937440" y="4923615"/>
              <a:ext cx="405706" cy="1626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37440" y="5086272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40293" y="5086272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37" idx="2"/>
              <a:endCxn id="13" idx="0"/>
            </p:cNvCxnSpPr>
            <p:nvPr/>
          </p:nvCxnSpPr>
          <p:spPr>
            <a:xfrm>
              <a:off x="9445366" y="4148013"/>
              <a:ext cx="322321" cy="175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79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Postorder</a:t>
            </a:r>
            <a:r>
              <a:rPr lang="en-US" b="1" dirty="0" smtClean="0"/>
              <a:t> Traversal</a:t>
            </a:r>
            <a:endParaRPr lang="en-US" b="1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altLang="en-US" sz="2800" dirty="0">
                <a:latin typeface="+mn-lt"/>
              </a:rPr>
              <a:t>In a recessive way: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latin typeface="+mn-lt"/>
              </a:rPr>
              <a:t>The node’s left subtree is traversed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800" dirty="0" smtClean="0">
                <a:latin typeface="+mn-lt"/>
              </a:rPr>
              <a:t>The </a:t>
            </a:r>
            <a:r>
              <a:rPr lang="en-US" altLang="en-US" sz="2800" dirty="0">
                <a:latin typeface="+mn-lt"/>
              </a:rPr>
              <a:t>node’s right subtree is </a:t>
            </a:r>
            <a:r>
              <a:rPr lang="en-US" altLang="en-US" sz="2800" dirty="0" smtClean="0">
                <a:latin typeface="+mn-lt"/>
              </a:rPr>
              <a:t>traversed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latin typeface="+mn-lt"/>
              </a:rPr>
              <a:t>The node’s data is processed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800" dirty="0" err="1" smtClean="0">
                <a:latin typeface="+mn-lt"/>
              </a:rPr>
              <a:t>Proorder</a:t>
            </a:r>
            <a:r>
              <a:rPr lang="en-US" altLang="en-US" sz="2800" dirty="0" smtClean="0">
                <a:latin typeface="+mn-lt"/>
              </a:rPr>
              <a:t> traversal</a:t>
            </a:r>
            <a:r>
              <a:rPr lang="en-US" altLang="en-US" sz="2800" dirty="0">
                <a:latin typeface="+mn-lt"/>
              </a:rPr>
              <a:t>: </a:t>
            </a:r>
            <a:r>
              <a:rPr lang="en-US" altLang="en-US" sz="2800" dirty="0" smtClean="0">
                <a:latin typeface="+mn-lt"/>
              </a:rPr>
              <a:t>G, B, </a:t>
            </a:r>
            <a:r>
              <a:rPr lang="en-US" altLang="en-US" sz="2800" dirty="0">
                <a:latin typeface="+mn-lt"/>
              </a:rPr>
              <a:t>D, F, </a:t>
            </a:r>
            <a:r>
              <a:rPr lang="en-US" altLang="en-US" sz="2800" dirty="0" smtClean="0">
                <a:latin typeface="+mn-lt"/>
              </a:rPr>
              <a:t>E, C, A</a:t>
            </a:r>
            <a:endParaRPr lang="en-US" altLang="en-US" sz="280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54686" y="1186039"/>
            <a:ext cx="4103914" cy="4866418"/>
            <a:chOff x="9141086" y="3214052"/>
            <a:chExt cx="2329508" cy="2439857"/>
          </a:xfrm>
        </p:grpSpPr>
        <p:grpSp>
          <p:nvGrpSpPr>
            <p:cNvPr id="6" name="Group 5"/>
            <p:cNvGrpSpPr/>
            <p:nvPr/>
          </p:nvGrpSpPr>
          <p:grpSpPr>
            <a:xfrm>
              <a:off x="9141086" y="3214052"/>
              <a:ext cx="2329508" cy="2439857"/>
              <a:chOff x="10189028" y="1971021"/>
              <a:chExt cx="2329508" cy="243985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189028" y="1971021"/>
                <a:ext cx="2329508" cy="1709563"/>
                <a:chOff x="7467600" y="2887639"/>
                <a:chExt cx="4375297" cy="325604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844797" y="2887639"/>
                  <a:ext cx="762000" cy="598712"/>
                  <a:chOff x="8844797" y="2887639"/>
                  <a:chExt cx="762000" cy="598712"/>
                </a:xfrm>
                <a:solidFill>
                  <a:srgbClr val="92D050"/>
                </a:solidFill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8844797" y="2887639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8844797" y="3197436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9217942" y="3197434"/>
                    <a:ext cx="380999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7467600" y="4067753"/>
                  <a:ext cx="762000" cy="598713"/>
                  <a:chOff x="8229600" y="3135087"/>
                  <a:chExt cx="762000" cy="598713"/>
                </a:xfrm>
                <a:solidFill>
                  <a:srgbClr val="92D050"/>
                </a:solidFill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8229600" y="3135087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8229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8610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9481687" y="5003421"/>
                  <a:ext cx="762002" cy="598712"/>
                  <a:chOff x="9481687" y="3139871"/>
                  <a:chExt cx="762002" cy="598712"/>
                </a:xfrm>
                <a:solidFill>
                  <a:srgbClr val="92D050"/>
                </a:solidFill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9481687" y="3139871"/>
                    <a:ext cx="761999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9481687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9862689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11080894" y="5000125"/>
                  <a:ext cx="762003" cy="598714"/>
                  <a:chOff x="9571955" y="3139256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9571959" y="3139256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9571955" y="3449053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9952956" y="3449053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267739" y="4050021"/>
                  <a:ext cx="762003" cy="598714"/>
                  <a:chOff x="9520800" y="3117355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9520804" y="3117355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9520800" y="3427152"/>
                    <a:ext cx="381000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9901802" y="3427152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2" name="Straight Arrow Connector 21"/>
                <p:cNvCxnSpPr>
                  <a:stCxn id="39" idx="2"/>
                </p:cNvCxnSpPr>
                <p:nvPr/>
              </p:nvCxnSpPr>
              <p:spPr>
                <a:xfrm flipH="1">
                  <a:off x="7467604" y="3486351"/>
                  <a:ext cx="1567694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9582992" y="3460978"/>
                  <a:ext cx="1390271" cy="5890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30" idx="2"/>
                </p:cNvCxnSpPr>
                <p:nvPr/>
              </p:nvCxnSpPr>
              <p:spPr>
                <a:xfrm flipH="1">
                  <a:off x="10841524" y="5598837"/>
                  <a:ext cx="429870" cy="5448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9" idx="0"/>
                </p:cNvCxnSpPr>
                <p:nvPr/>
              </p:nvCxnSpPr>
              <p:spPr>
                <a:xfrm>
                  <a:off x="10973263" y="4620185"/>
                  <a:ext cx="488634" cy="3799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10342674" y="4029467"/>
                <a:ext cx="1790597" cy="38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612776" y="3080168"/>
                <a:ext cx="405706" cy="1626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0612776" y="3242825"/>
                <a:ext cx="202853" cy="1516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815629" y="3242825"/>
                <a:ext cx="202853" cy="1516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endCxn id="32" idx="0"/>
              </p:cNvCxnSpPr>
              <p:nvPr/>
            </p:nvCxnSpPr>
            <p:spPr>
              <a:xfrm flipH="1">
                <a:off x="11464228" y="2879578"/>
                <a:ext cx="235126" cy="202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10937440" y="4923615"/>
              <a:ext cx="405706" cy="1626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37440" y="5086272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40293" y="5086272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37" idx="2"/>
              <a:endCxn id="13" idx="0"/>
            </p:cNvCxnSpPr>
            <p:nvPr/>
          </p:nvCxnSpPr>
          <p:spPr>
            <a:xfrm>
              <a:off x="9445366" y="4148013"/>
              <a:ext cx="322321" cy="175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14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7CDB0-6518-49BA-A198-1827760A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20"/>
            <a:ext cx="10515600" cy="1325563"/>
          </a:xfrm>
        </p:spPr>
        <p:txBody>
          <a:bodyPr/>
          <a:lstStyle/>
          <a:p>
            <a:r>
              <a:rPr lang="en-US" b="1" dirty="0"/>
              <a:t>Implementation of Preorder Traversal using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13734A-C6BD-4597-B9F1-FAEF9C1B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30" y="1588222"/>
            <a:ext cx="11266729" cy="5130630"/>
          </a:xfrm>
        </p:spPr>
        <p:txBody>
          <a:bodyPr/>
          <a:lstStyle/>
          <a:p>
            <a:pPr fontAlgn="base"/>
            <a:r>
              <a:rPr lang="en-US" dirty="0"/>
              <a:t>First add the add root to the Stack</a:t>
            </a:r>
          </a:p>
          <a:p>
            <a:pPr fontAlgn="base"/>
            <a:r>
              <a:rPr lang="en-US" dirty="0"/>
              <a:t>Pop out an element from Stack and add its right and left children to Stack</a:t>
            </a:r>
          </a:p>
          <a:p>
            <a:pPr fontAlgn="base"/>
            <a:r>
              <a:rPr lang="en-US" dirty="0"/>
              <a:t>Pop out an element and print it and add its children</a:t>
            </a:r>
          </a:p>
          <a:p>
            <a:pPr fontAlgn="base"/>
            <a:r>
              <a:rPr lang="en-US" dirty="0"/>
              <a:t>Repeat the above two steps until the Stack id empty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E217F9-6B8D-476F-9B23-449B12D639BC}"/>
              </a:ext>
            </a:extLst>
          </p:cNvPr>
          <p:cNvGrpSpPr/>
          <p:nvPr/>
        </p:nvGrpSpPr>
        <p:grpSpPr>
          <a:xfrm>
            <a:off x="9064487" y="3429000"/>
            <a:ext cx="2978426" cy="4106742"/>
            <a:chOff x="8718330" y="3214052"/>
            <a:chExt cx="2752263" cy="24398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31905FB8-DC4C-4AF9-9565-7A6FC9B26EE8}"/>
                </a:ext>
              </a:extLst>
            </p:cNvPr>
            <p:cNvGrpSpPr/>
            <p:nvPr/>
          </p:nvGrpSpPr>
          <p:grpSpPr>
            <a:xfrm>
              <a:off x="8727609" y="3214052"/>
              <a:ext cx="2742984" cy="2439857"/>
              <a:chOff x="9775551" y="1971021"/>
              <a:chExt cx="2742984" cy="24398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AF39DB56-1605-4228-B074-71866D02B36C}"/>
                  </a:ext>
                </a:extLst>
              </p:cNvPr>
              <p:cNvGrpSpPr/>
              <p:nvPr/>
            </p:nvGrpSpPr>
            <p:grpSpPr>
              <a:xfrm>
                <a:off x="9775551" y="1971021"/>
                <a:ext cx="2742984" cy="1425228"/>
                <a:chOff x="6691006" y="2887639"/>
                <a:chExt cx="5151891" cy="271449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A66D6AA7-5CFF-40B7-AD8F-959F31CACE99}"/>
                    </a:ext>
                  </a:extLst>
                </p:cNvPr>
                <p:cNvGrpSpPr/>
                <p:nvPr/>
              </p:nvGrpSpPr>
              <p:grpSpPr>
                <a:xfrm>
                  <a:off x="8844797" y="2887639"/>
                  <a:ext cx="762000" cy="598712"/>
                  <a:chOff x="8844797" y="2887639"/>
                  <a:chExt cx="762000" cy="598712"/>
                </a:xfrm>
                <a:solidFill>
                  <a:srgbClr val="92D050"/>
                </a:solidFill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="" id="{CBF74E16-348F-4D1B-8B3C-4C28EB9839F1}"/>
                      </a:ext>
                    </a:extLst>
                  </p:cNvPr>
                  <p:cNvSpPr/>
                  <p:nvPr/>
                </p:nvSpPr>
                <p:spPr>
                  <a:xfrm>
                    <a:off x="8844797" y="2887639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xmlns="" id="{FA61D8D5-EA76-44D1-B065-47131D3C4D0B}"/>
                      </a:ext>
                    </a:extLst>
                  </p:cNvPr>
                  <p:cNvSpPr/>
                  <p:nvPr/>
                </p:nvSpPr>
                <p:spPr>
                  <a:xfrm>
                    <a:off x="8844797" y="3197436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xmlns="" id="{F9DC1925-C7A5-463E-A9E4-3F9BC77D4D88}"/>
                      </a:ext>
                    </a:extLst>
                  </p:cNvPr>
                  <p:cNvSpPr/>
                  <p:nvPr/>
                </p:nvSpPr>
                <p:spPr>
                  <a:xfrm>
                    <a:off x="9217942" y="3197434"/>
                    <a:ext cx="380999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xmlns="" id="{69D82432-B60B-4C8F-A2E0-74C43FF26E5B}"/>
                    </a:ext>
                  </a:extLst>
                </p:cNvPr>
                <p:cNvGrpSpPr/>
                <p:nvPr/>
              </p:nvGrpSpPr>
              <p:grpSpPr>
                <a:xfrm>
                  <a:off x="7467600" y="4067753"/>
                  <a:ext cx="762000" cy="598713"/>
                  <a:chOff x="8229600" y="3135087"/>
                  <a:chExt cx="762000" cy="598713"/>
                </a:xfrm>
                <a:solidFill>
                  <a:srgbClr val="92D050"/>
                </a:solidFill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xmlns="" id="{7186C94B-074E-4528-9DB2-55A43DD26DB1}"/>
                      </a:ext>
                    </a:extLst>
                  </p:cNvPr>
                  <p:cNvSpPr/>
                  <p:nvPr/>
                </p:nvSpPr>
                <p:spPr>
                  <a:xfrm>
                    <a:off x="8229600" y="3135087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xmlns="" id="{1D5670E5-6F55-4868-8AF3-D0999768B90E}"/>
                      </a:ext>
                    </a:extLst>
                  </p:cNvPr>
                  <p:cNvSpPr/>
                  <p:nvPr/>
                </p:nvSpPr>
                <p:spPr>
                  <a:xfrm>
                    <a:off x="8229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xmlns="" id="{FD86DC7B-B90B-4BB1-AD0F-ED542E05121A}"/>
                      </a:ext>
                    </a:extLst>
                  </p:cNvPr>
                  <p:cNvSpPr/>
                  <p:nvPr/>
                </p:nvSpPr>
                <p:spPr>
                  <a:xfrm>
                    <a:off x="8610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xmlns="" id="{62039C3A-D33A-4625-A58F-1BC949746947}"/>
                    </a:ext>
                  </a:extLst>
                </p:cNvPr>
                <p:cNvGrpSpPr/>
                <p:nvPr/>
              </p:nvGrpSpPr>
              <p:grpSpPr>
                <a:xfrm>
                  <a:off x="9481687" y="5003421"/>
                  <a:ext cx="762002" cy="598712"/>
                  <a:chOff x="9481687" y="3139871"/>
                  <a:chExt cx="762002" cy="598712"/>
                </a:xfrm>
                <a:solidFill>
                  <a:srgbClr val="92D050"/>
                </a:solidFill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xmlns="" id="{6C0188DE-89C7-4FF9-9AD0-56E26CE63A69}"/>
                      </a:ext>
                    </a:extLst>
                  </p:cNvPr>
                  <p:cNvSpPr/>
                  <p:nvPr/>
                </p:nvSpPr>
                <p:spPr>
                  <a:xfrm>
                    <a:off x="9481687" y="3139871"/>
                    <a:ext cx="761999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xmlns="" id="{BFD7FCCC-B73A-47F3-AFEA-D5DFA49AA0B7}"/>
                      </a:ext>
                    </a:extLst>
                  </p:cNvPr>
                  <p:cNvSpPr/>
                  <p:nvPr/>
                </p:nvSpPr>
                <p:spPr>
                  <a:xfrm>
                    <a:off x="9481687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xmlns="" id="{2E27300C-D5DB-4F59-B181-7FE5E2B8F0E7}"/>
                      </a:ext>
                    </a:extLst>
                  </p:cNvPr>
                  <p:cNvSpPr/>
                  <p:nvPr/>
                </p:nvSpPr>
                <p:spPr>
                  <a:xfrm>
                    <a:off x="9862689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D1259675-DBFE-4F83-92E7-233A2BB1337C}"/>
                    </a:ext>
                  </a:extLst>
                </p:cNvPr>
                <p:cNvGrpSpPr/>
                <p:nvPr/>
              </p:nvGrpSpPr>
              <p:grpSpPr>
                <a:xfrm>
                  <a:off x="11080894" y="5000125"/>
                  <a:ext cx="762003" cy="598714"/>
                  <a:chOff x="9571955" y="3139256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xmlns="" id="{7D054926-D8C0-4BDD-9829-E905E9A62B2A}"/>
                      </a:ext>
                    </a:extLst>
                  </p:cNvPr>
                  <p:cNvSpPr/>
                  <p:nvPr/>
                </p:nvSpPr>
                <p:spPr>
                  <a:xfrm>
                    <a:off x="9571959" y="3139256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xmlns="" id="{5D3C9CD7-97A0-49AD-9FB8-5589E6A988FA}"/>
                      </a:ext>
                    </a:extLst>
                  </p:cNvPr>
                  <p:cNvSpPr/>
                  <p:nvPr/>
                </p:nvSpPr>
                <p:spPr>
                  <a:xfrm>
                    <a:off x="9571955" y="3449053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43984067-17DF-4312-961F-95AF3D8A6428}"/>
                      </a:ext>
                    </a:extLst>
                  </p:cNvPr>
                  <p:cNvSpPr/>
                  <p:nvPr/>
                </p:nvSpPr>
                <p:spPr>
                  <a:xfrm>
                    <a:off x="9952956" y="3449053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xmlns="" id="{3C2B36EF-4E67-4777-B232-78228FED54DD}"/>
                    </a:ext>
                  </a:extLst>
                </p:cNvPr>
                <p:cNvGrpSpPr/>
                <p:nvPr/>
              </p:nvGrpSpPr>
              <p:grpSpPr>
                <a:xfrm>
                  <a:off x="10267739" y="4050021"/>
                  <a:ext cx="762003" cy="598714"/>
                  <a:chOff x="9520800" y="3117355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xmlns="" id="{215D90D1-0195-402D-A98E-9C98FFA7168D}"/>
                      </a:ext>
                    </a:extLst>
                  </p:cNvPr>
                  <p:cNvSpPr/>
                  <p:nvPr/>
                </p:nvSpPr>
                <p:spPr>
                  <a:xfrm>
                    <a:off x="9520804" y="3117355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xmlns="" id="{C98B4A79-8E75-4698-934A-D181FD862B00}"/>
                      </a:ext>
                    </a:extLst>
                  </p:cNvPr>
                  <p:cNvSpPr/>
                  <p:nvPr/>
                </p:nvSpPr>
                <p:spPr>
                  <a:xfrm>
                    <a:off x="9520800" y="3427152"/>
                    <a:ext cx="381000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xmlns="" id="{012D6EF5-DC2B-4DC3-97BC-AED4940FCF00}"/>
                      </a:ext>
                    </a:extLst>
                  </p:cNvPr>
                  <p:cNvSpPr/>
                  <p:nvPr/>
                </p:nvSpPr>
                <p:spPr>
                  <a:xfrm>
                    <a:off x="9901802" y="3427152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xmlns="" id="{3AC6CDC1-C882-4958-9EB3-9D9B3D8D7376}"/>
                    </a:ext>
                  </a:extLst>
                </p:cNvPr>
                <p:cNvCxnSpPr>
                  <a:stCxn id="38" idx="2"/>
                </p:cNvCxnSpPr>
                <p:nvPr/>
              </p:nvCxnSpPr>
              <p:spPr>
                <a:xfrm flipH="1">
                  <a:off x="7467604" y="3486351"/>
                  <a:ext cx="1567694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xmlns="" id="{629FB0F9-5FAC-41DC-BD95-8D6AEFB62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2992" y="3460978"/>
                  <a:ext cx="1390271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xmlns="" id="{F2D33F21-2ADC-4D10-AED3-31EC75639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91006" y="4667784"/>
                  <a:ext cx="764933" cy="332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xmlns="" id="{47B38BB7-C188-4DA0-ACDB-E3C687602261}"/>
                    </a:ext>
                  </a:extLst>
                </p:cNvPr>
                <p:cNvCxnSpPr>
                  <a:endCxn id="28" idx="0"/>
                </p:cNvCxnSpPr>
                <p:nvPr/>
              </p:nvCxnSpPr>
              <p:spPr>
                <a:xfrm>
                  <a:off x="10973263" y="4620185"/>
                  <a:ext cx="488634" cy="3799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E0B7079-B68C-4897-A6C2-B54A2D111B9D}"/>
                  </a:ext>
                </a:extLst>
              </p:cNvPr>
              <p:cNvSpPr txBox="1"/>
              <p:nvPr/>
            </p:nvSpPr>
            <p:spPr>
              <a:xfrm>
                <a:off x="10342674" y="4029467"/>
                <a:ext cx="1790597" cy="38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ED2A595C-1FDA-43ED-BB35-B7EA235C9A1C}"/>
                  </a:ext>
                </a:extLst>
              </p:cNvPr>
              <p:cNvSpPr/>
              <p:nvPr/>
            </p:nvSpPr>
            <p:spPr>
              <a:xfrm>
                <a:off x="10612776" y="3080168"/>
                <a:ext cx="405706" cy="16265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15728408-CC4C-4431-B825-866212B84DD3}"/>
                  </a:ext>
                </a:extLst>
              </p:cNvPr>
              <p:cNvSpPr/>
              <p:nvPr/>
            </p:nvSpPr>
            <p:spPr>
              <a:xfrm>
                <a:off x="10612776" y="3242825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46B225A3-5007-44EC-8BA9-7654DE55A04C}"/>
                  </a:ext>
                </a:extLst>
              </p:cNvPr>
              <p:cNvSpPr/>
              <p:nvPr/>
            </p:nvSpPr>
            <p:spPr>
              <a:xfrm>
                <a:off x="10815629" y="3242825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F31B824B-7BE5-4419-949C-6EFC55E09050}"/>
                  </a:ext>
                </a:extLst>
              </p:cNvPr>
              <p:cNvCxnSpPr>
                <a:endCxn id="31" idx="0"/>
              </p:cNvCxnSpPr>
              <p:nvPr/>
            </p:nvCxnSpPr>
            <p:spPr>
              <a:xfrm flipH="1">
                <a:off x="11464228" y="2879578"/>
                <a:ext cx="235126" cy="202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6478D6E-2532-4B85-A61E-BCF44C7C0E95}"/>
                </a:ext>
              </a:extLst>
            </p:cNvPr>
            <p:cNvSpPr/>
            <p:nvPr/>
          </p:nvSpPr>
          <p:spPr>
            <a:xfrm>
              <a:off x="8718330" y="4323199"/>
              <a:ext cx="405706" cy="1626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DA6A43C-8BFD-47FA-8B8D-6925EA4D54A7}"/>
                </a:ext>
              </a:extLst>
            </p:cNvPr>
            <p:cNvSpPr/>
            <p:nvPr/>
          </p:nvSpPr>
          <p:spPr>
            <a:xfrm>
              <a:off x="8718330" y="4485855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E28ADC-E9AC-46D5-ACDE-A62359EC1157}"/>
                </a:ext>
              </a:extLst>
            </p:cNvPr>
            <p:cNvSpPr/>
            <p:nvPr/>
          </p:nvSpPr>
          <p:spPr>
            <a:xfrm>
              <a:off x="8921183" y="4485855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09950D22-CDC3-48BD-9195-7A3A39899D2D}"/>
                </a:ext>
              </a:extLst>
            </p:cNvPr>
            <p:cNvCxnSpPr>
              <a:stCxn id="36" idx="2"/>
              <a:endCxn id="12" idx="0"/>
            </p:cNvCxnSpPr>
            <p:nvPr/>
          </p:nvCxnSpPr>
          <p:spPr>
            <a:xfrm>
              <a:off x="9445366" y="4148013"/>
              <a:ext cx="322321" cy="175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ADA14510-1DB9-428E-9A35-80C4C955B337}"/>
              </a:ext>
            </a:extLst>
          </p:cNvPr>
          <p:cNvGrpSpPr/>
          <p:nvPr/>
        </p:nvGrpSpPr>
        <p:grpSpPr>
          <a:xfrm>
            <a:off x="1634892" y="3634942"/>
            <a:ext cx="4149044" cy="3305537"/>
            <a:chOff x="1634892" y="3634942"/>
            <a:chExt cx="4149044" cy="330553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03F90D4C-93EE-4CFF-BF7C-A82918177A82}"/>
                </a:ext>
              </a:extLst>
            </p:cNvPr>
            <p:cNvGrpSpPr/>
            <p:nvPr/>
          </p:nvGrpSpPr>
          <p:grpSpPr>
            <a:xfrm>
              <a:off x="1634892" y="3634942"/>
              <a:ext cx="1512750" cy="668753"/>
              <a:chOff x="1588259" y="3935687"/>
              <a:chExt cx="1512750" cy="66875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3F0B974C-271E-41E6-AEE2-486D0263130F}"/>
                  </a:ext>
                </a:extLst>
              </p:cNvPr>
              <p:cNvSpPr/>
              <p:nvPr/>
            </p:nvSpPr>
            <p:spPr>
              <a:xfrm>
                <a:off x="1588259" y="3935687"/>
                <a:ext cx="1512750" cy="3988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97A56895-EA3A-4064-8B66-CD8121D6AC66}"/>
                  </a:ext>
                </a:extLst>
              </p:cNvPr>
              <p:cNvSpPr txBox="1"/>
              <p:nvPr/>
            </p:nvSpPr>
            <p:spPr>
              <a:xfrm>
                <a:off x="1766753" y="3958109"/>
                <a:ext cx="10957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Print</a:t>
                </a:r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C1AB548D-5F4E-480C-A886-6F800FEAA321}"/>
                </a:ext>
              </a:extLst>
            </p:cNvPr>
            <p:cNvGrpSpPr/>
            <p:nvPr/>
          </p:nvGrpSpPr>
          <p:grpSpPr>
            <a:xfrm>
              <a:off x="4249775" y="3657364"/>
              <a:ext cx="1512750" cy="668753"/>
              <a:chOff x="1588259" y="3935687"/>
              <a:chExt cx="1512750" cy="66875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F4101F29-95DE-4D27-981A-759E0B00BFB5}"/>
                  </a:ext>
                </a:extLst>
              </p:cNvPr>
              <p:cNvSpPr/>
              <p:nvPr/>
            </p:nvSpPr>
            <p:spPr>
              <a:xfrm>
                <a:off x="1588259" y="3935687"/>
                <a:ext cx="1512750" cy="3988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D91E470E-BDDB-40A0-B380-FD82E7CA3ABC}"/>
                  </a:ext>
                </a:extLst>
              </p:cNvPr>
              <p:cNvSpPr txBox="1"/>
              <p:nvPr/>
            </p:nvSpPr>
            <p:spPr>
              <a:xfrm>
                <a:off x="1766753" y="3958109"/>
                <a:ext cx="10957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Stack</a:t>
                </a:r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70A019E4-C9DE-402F-BED3-DDF8A9F52CDE}"/>
                </a:ext>
              </a:extLst>
            </p:cNvPr>
            <p:cNvGrpSpPr/>
            <p:nvPr/>
          </p:nvGrpSpPr>
          <p:grpSpPr>
            <a:xfrm>
              <a:off x="1634892" y="4303695"/>
              <a:ext cx="1519469" cy="2245414"/>
              <a:chOff x="1634892" y="4303695"/>
              <a:chExt cx="1519469" cy="224541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6D34F779-2A4B-4382-A928-8AA5735A6ECC}"/>
                  </a:ext>
                </a:extLst>
              </p:cNvPr>
              <p:cNvSpPr/>
              <p:nvPr/>
            </p:nvSpPr>
            <p:spPr>
              <a:xfrm>
                <a:off x="1634892" y="4303695"/>
                <a:ext cx="1512750" cy="2245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C6895C54-FE48-4266-9CAB-8CD12E188E77}"/>
                  </a:ext>
                </a:extLst>
              </p:cNvPr>
              <p:cNvSpPr txBox="1"/>
              <p:nvPr/>
            </p:nvSpPr>
            <p:spPr>
              <a:xfrm>
                <a:off x="1680271" y="4332734"/>
                <a:ext cx="14740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  <a:p>
                <a:r>
                  <a:rPr lang="en-US" dirty="0"/>
                  <a:t>A B</a:t>
                </a:r>
              </a:p>
              <a:p>
                <a:r>
                  <a:rPr lang="en-US" dirty="0"/>
                  <a:t>A B D</a:t>
                </a:r>
              </a:p>
              <a:p>
                <a:r>
                  <a:rPr lang="en-US" dirty="0"/>
                  <a:t>A B D E </a:t>
                </a:r>
              </a:p>
              <a:p>
                <a:r>
                  <a:rPr lang="en-US" dirty="0"/>
                  <a:t>A B D E C</a:t>
                </a:r>
              </a:p>
              <a:p>
                <a:r>
                  <a:rPr lang="en-US" dirty="0"/>
                  <a:t>A B D E C F</a:t>
                </a:r>
              </a:p>
              <a:p>
                <a:r>
                  <a:rPr lang="en-US" dirty="0"/>
                  <a:t>A B D E C F G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4A63C9D8-480D-4474-B8D6-23C05D706A10}"/>
                </a:ext>
              </a:extLst>
            </p:cNvPr>
            <p:cNvGrpSpPr/>
            <p:nvPr/>
          </p:nvGrpSpPr>
          <p:grpSpPr>
            <a:xfrm>
              <a:off x="4264467" y="4326117"/>
              <a:ext cx="1519469" cy="2614362"/>
              <a:chOff x="1634892" y="4303695"/>
              <a:chExt cx="1519469" cy="2614362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4A571CBB-DC81-40C8-B207-7EC7CBA65F77}"/>
                  </a:ext>
                </a:extLst>
              </p:cNvPr>
              <p:cNvSpPr/>
              <p:nvPr/>
            </p:nvSpPr>
            <p:spPr>
              <a:xfrm>
                <a:off x="1634892" y="4303695"/>
                <a:ext cx="1512750" cy="2245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9AE427CD-54B8-44DD-AE75-0903913E2ED0}"/>
                  </a:ext>
                </a:extLst>
              </p:cNvPr>
              <p:cNvSpPr txBox="1"/>
              <p:nvPr/>
            </p:nvSpPr>
            <p:spPr>
              <a:xfrm>
                <a:off x="1680271" y="4332734"/>
                <a:ext cx="147409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  <a:p>
                <a:r>
                  <a:rPr lang="en-US" dirty="0"/>
                  <a:t>B C</a:t>
                </a:r>
              </a:p>
              <a:p>
                <a:r>
                  <a:rPr lang="en-US" dirty="0"/>
                  <a:t>D E C</a:t>
                </a:r>
              </a:p>
              <a:p>
                <a:r>
                  <a:rPr lang="en-US" dirty="0"/>
                  <a:t>E C</a:t>
                </a:r>
              </a:p>
              <a:p>
                <a:r>
                  <a:rPr lang="en-US" dirty="0"/>
                  <a:t>C</a:t>
                </a:r>
              </a:p>
              <a:p>
                <a:r>
                  <a:rPr lang="en-US" dirty="0"/>
                  <a:t>F G </a:t>
                </a:r>
              </a:p>
              <a:p>
                <a:r>
                  <a:rPr lang="en-US" dirty="0"/>
                  <a:t>G</a:t>
                </a:r>
              </a:p>
              <a:p>
                <a:r>
                  <a:rPr lang="en-US" dirty="0"/>
                  <a:t>-</a:t>
                </a:r>
              </a:p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08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516ED-DD73-4C0A-B23E-FAA1B391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146"/>
            <a:ext cx="10515600" cy="1325563"/>
          </a:xfrm>
        </p:spPr>
        <p:txBody>
          <a:bodyPr/>
          <a:lstStyle/>
          <a:p>
            <a:r>
              <a:rPr lang="en-US" b="1" dirty="0"/>
              <a:t>Implementation of Level Oder Traversal using </a:t>
            </a:r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977F3B-AD40-4153-B8B6-707EE557F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09"/>
            <a:ext cx="10515600" cy="4693254"/>
          </a:xfrm>
        </p:spPr>
        <p:txBody>
          <a:bodyPr/>
          <a:lstStyle/>
          <a:p>
            <a:pPr fontAlgn="base"/>
            <a:r>
              <a:rPr lang="en-US" dirty="0"/>
              <a:t>Take a Empty Queue.</a:t>
            </a:r>
          </a:p>
          <a:p>
            <a:pPr fontAlgn="base"/>
            <a:r>
              <a:rPr lang="en-US" dirty="0"/>
              <a:t>Start from the root, insert the root into the Queue.</a:t>
            </a:r>
          </a:p>
          <a:p>
            <a:pPr fontAlgn="base"/>
            <a:r>
              <a:rPr lang="en-US" dirty="0"/>
              <a:t>Now while Queue is not empty,</a:t>
            </a:r>
          </a:p>
          <a:p>
            <a:pPr lvl="1" fontAlgn="base"/>
            <a:r>
              <a:rPr lang="en-US" dirty="0"/>
              <a:t>Extract the node from the Queue and insert all its children into the Queue.</a:t>
            </a:r>
          </a:p>
          <a:p>
            <a:pPr lvl="1" fontAlgn="base"/>
            <a:r>
              <a:rPr lang="en-US" dirty="0"/>
              <a:t>Print the extracted node.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D68B4F1-5586-473F-9E4D-906FFE3C81E2}"/>
              </a:ext>
            </a:extLst>
          </p:cNvPr>
          <p:cNvGrpSpPr/>
          <p:nvPr/>
        </p:nvGrpSpPr>
        <p:grpSpPr>
          <a:xfrm>
            <a:off x="9064486" y="3816195"/>
            <a:ext cx="2978426" cy="4479666"/>
            <a:chOff x="8718330" y="3214052"/>
            <a:chExt cx="2752263" cy="24398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38C5665C-651E-4DEC-8385-572A02CC002A}"/>
                </a:ext>
              </a:extLst>
            </p:cNvPr>
            <p:cNvGrpSpPr/>
            <p:nvPr/>
          </p:nvGrpSpPr>
          <p:grpSpPr>
            <a:xfrm>
              <a:off x="8727609" y="3214052"/>
              <a:ext cx="2742984" cy="2439857"/>
              <a:chOff x="9775551" y="1971021"/>
              <a:chExt cx="2742984" cy="24398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8A090D3F-19CC-4357-9144-070B645FADDA}"/>
                  </a:ext>
                </a:extLst>
              </p:cNvPr>
              <p:cNvGrpSpPr/>
              <p:nvPr/>
            </p:nvGrpSpPr>
            <p:grpSpPr>
              <a:xfrm>
                <a:off x="9775551" y="1971021"/>
                <a:ext cx="2742984" cy="1425228"/>
                <a:chOff x="6691006" y="2887639"/>
                <a:chExt cx="5151891" cy="271449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205C8A71-DE93-44E8-B90D-CFB1D3A5A205}"/>
                    </a:ext>
                  </a:extLst>
                </p:cNvPr>
                <p:cNvGrpSpPr/>
                <p:nvPr/>
              </p:nvGrpSpPr>
              <p:grpSpPr>
                <a:xfrm>
                  <a:off x="8844797" y="2887639"/>
                  <a:ext cx="762000" cy="598712"/>
                  <a:chOff x="8844797" y="2887639"/>
                  <a:chExt cx="762000" cy="598712"/>
                </a:xfrm>
                <a:solidFill>
                  <a:srgbClr val="92D050"/>
                </a:solidFill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="" id="{B14CF259-2579-49EF-9814-9DB220571A4F}"/>
                      </a:ext>
                    </a:extLst>
                  </p:cNvPr>
                  <p:cNvSpPr/>
                  <p:nvPr/>
                </p:nvSpPr>
                <p:spPr>
                  <a:xfrm>
                    <a:off x="8844797" y="2887639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xmlns="" id="{A1FD53DC-7ABC-45C9-AA51-E1B361717CF3}"/>
                      </a:ext>
                    </a:extLst>
                  </p:cNvPr>
                  <p:cNvSpPr/>
                  <p:nvPr/>
                </p:nvSpPr>
                <p:spPr>
                  <a:xfrm>
                    <a:off x="8844797" y="3197436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xmlns="" id="{CC374F98-D27A-4A25-AE8C-6E21BC3857C0}"/>
                      </a:ext>
                    </a:extLst>
                  </p:cNvPr>
                  <p:cNvSpPr/>
                  <p:nvPr/>
                </p:nvSpPr>
                <p:spPr>
                  <a:xfrm>
                    <a:off x="9217942" y="3197434"/>
                    <a:ext cx="380999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xmlns="" id="{03D243CE-A0C4-465E-A1B3-7B8AF620CB49}"/>
                    </a:ext>
                  </a:extLst>
                </p:cNvPr>
                <p:cNvGrpSpPr/>
                <p:nvPr/>
              </p:nvGrpSpPr>
              <p:grpSpPr>
                <a:xfrm>
                  <a:off x="7467600" y="4067753"/>
                  <a:ext cx="762000" cy="598713"/>
                  <a:chOff x="8229600" y="3135087"/>
                  <a:chExt cx="762000" cy="598713"/>
                </a:xfrm>
                <a:solidFill>
                  <a:srgbClr val="92D050"/>
                </a:solidFill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xmlns="" id="{95054134-E486-4A80-9759-8DA564CF99B0}"/>
                      </a:ext>
                    </a:extLst>
                  </p:cNvPr>
                  <p:cNvSpPr/>
                  <p:nvPr/>
                </p:nvSpPr>
                <p:spPr>
                  <a:xfrm>
                    <a:off x="8229600" y="3135087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xmlns="" id="{CB5828CB-2BED-4C7E-B2E8-68E7F211168F}"/>
                      </a:ext>
                    </a:extLst>
                  </p:cNvPr>
                  <p:cNvSpPr/>
                  <p:nvPr/>
                </p:nvSpPr>
                <p:spPr>
                  <a:xfrm>
                    <a:off x="8229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xmlns="" id="{12CF0506-5DF7-4D6B-847E-B6B163651704}"/>
                      </a:ext>
                    </a:extLst>
                  </p:cNvPr>
                  <p:cNvSpPr/>
                  <p:nvPr/>
                </p:nvSpPr>
                <p:spPr>
                  <a:xfrm>
                    <a:off x="8610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xmlns="" id="{5C87B8A5-14A6-488A-9518-2C2D13C8FE83}"/>
                    </a:ext>
                  </a:extLst>
                </p:cNvPr>
                <p:cNvGrpSpPr/>
                <p:nvPr/>
              </p:nvGrpSpPr>
              <p:grpSpPr>
                <a:xfrm>
                  <a:off x="9481687" y="5003421"/>
                  <a:ext cx="762002" cy="598712"/>
                  <a:chOff x="9481687" y="3139871"/>
                  <a:chExt cx="762002" cy="598712"/>
                </a:xfrm>
                <a:solidFill>
                  <a:srgbClr val="92D050"/>
                </a:solidFill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xmlns="" id="{8E353BA9-8CE0-4242-9048-873C4497A91B}"/>
                      </a:ext>
                    </a:extLst>
                  </p:cNvPr>
                  <p:cNvSpPr/>
                  <p:nvPr/>
                </p:nvSpPr>
                <p:spPr>
                  <a:xfrm>
                    <a:off x="9481687" y="3139871"/>
                    <a:ext cx="761999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xmlns="" id="{8D67B8B0-1B17-4427-A3EC-E07C1B2C7A05}"/>
                      </a:ext>
                    </a:extLst>
                  </p:cNvPr>
                  <p:cNvSpPr/>
                  <p:nvPr/>
                </p:nvSpPr>
                <p:spPr>
                  <a:xfrm>
                    <a:off x="9481687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xmlns="" id="{7F3447BF-B1E7-41CC-B0DB-D48EF2168505}"/>
                      </a:ext>
                    </a:extLst>
                  </p:cNvPr>
                  <p:cNvSpPr/>
                  <p:nvPr/>
                </p:nvSpPr>
                <p:spPr>
                  <a:xfrm>
                    <a:off x="9862689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E0DD1C45-04DB-4A3A-AC67-3C8B5D732738}"/>
                    </a:ext>
                  </a:extLst>
                </p:cNvPr>
                <p:cNvGrpSpPr/>
                <p:nvPr/>
              </p:nvGrpSpPr>
              <p:grpSpPr>
                <a:xfrm>
                  <a:off x="11080894" y="5000125"/>
                  <a:ext cx="762003" cy="598714"/>
                  <a:chOff x="9571955" y="3139256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xmlns="" id="{93979F2E-A761-4CA1-8AFD-59931C65099F}"/>
                      </a:ext>
                    </a:extLst>
                  </p:cNvPr>
                  <p:cNvSpPr/>
                  <p:nvPr/>
                </p:nvSpPr>
                <p:spPr>
                  <a:xfrm>
                    <a:off x="9571959" y="3139256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xmlns="" id="{C501F1C1-BB88-48A0-9FBF-6D6017242BD2}"/>
                      </a:ext>
                    </a:extLst>
                  </p:cNvPr>
                  <p:cNvSpPr/>
                  <p:nvPr/>
                </p:nvSpPr>
                <p:spPr>
                  <a:xfrm>
                    <a:off x="9571955" y="3449053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2CA328BB-970D-4A7D-B4CF-636E4DFFFBCE}"/>
                      </a:ext>
                    </a:extLst>
                  </p:cNvPr>
                  <p:cNvSpPr/>
                  <p:nvPr/>
                </p:nvSpPr>
                <p:spPr>
                  <a:xfrm>
                    <a:off x="9952956" y="3449053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xmlns="" id="{87ECDBD3-5AE6-4669-BE19-BBE4FE35EE00}"/>
                    </a:ext>
                  </a:extLst>
                </p:cNvPr>
                <p:cNvGrpSpPr/>
                <p:nvPr/>
              </p:nvGrpSpPr>
              <p:grpSpPr>
                <a:xfrm>
                  <a:off x="10267739" y="4050021"/>
                  <a:ext cx="762003" cy="598714"/>
                  <a:chOff x="9520800" y="3117355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xmlns="" id="{0DD45742-33B5-4394-BC95-3F48B1E1D53C}"/>
                      </a:ext>
                    </a:extLst>
                  </p:cNvPr>
                  <p:cNvSpPr/>
                  <p:nvPr/>
                </p:nvSpPr>
                <p:spPr>
                  <a:xfrm>
                    <a:off x="9520804" y="3117355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xmlns="" id="{BEA86DFC-6686-46DE-AAD6-482F57C2280D}"/>
                      </a:ext>
                    </a:extLst>
                  </p:cNvPr>
                  <p:cNvSpPr/>
                  <p:nvPr/>
                </p:nvSpPr>
                <p:spPr>
                  <a:xfrm>
                    <a:off x="9520800" y="3427152"/>
                    <a:ext cx="381000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xmlns="" id="{8DFE8393-19E0-4A10-9230-A6E3C32A8829}"/>
                      </a:ext>
                    </a:extLst>
                  </p:cNvPr>
                  <p:cNvSpPr/>
                  <p:nvPr/>
                </p:nvSpPr>
                <p:spPr>
                  <a:xfrm>
                    <a:off x="9901802" y="3427152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xmlns="" id="{53A441E0-72EF-434B-99E1-0C420F52CC70}"/>
                    </a:ext>
                  </a:extLst>
                </p:cNvPr>
                <p:cNvCxnSpPr>
                  <a:stCxn id="38" idx="2"/>
                </p:cNvCxnSpPr>
                <p:nvPr/>
              </p:nvCxnSpPr>
              <p:spPr>
                <a:xfrm flipH="1">
                  <a:off x="7467604" y="3486351"/>
                  <a:ext cx="1567694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xmlns="" id="{35E88F53-3E95-407F-B1A1-E82D5C453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2992" y="3460978"/>
                  <a:ext cx="1390271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xmlns="" id="{0C6CF568-8387-4AA0-B055-F36F1E02F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91006" y="4667784"/>
                  <a:ext cx="764933" cy="332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xmlns="" id="{1C78159C-2EEF-4DE4-BE15-FB1F555C5EF0}"/>
                    </a:ext>
                  </a:extLst>
                </p:cNvPr>
                <p:cNvCxnSpPr>
                  <a:endCxn id="28" idx="0"/>
                </p:cNvCxnSpPr>
                <p:nvPr/>
              </p:nvCxnSpPr>
              <p:spPr>
                <a:xfrm>
                  <a:off x="10973263" y="4620185"/>
                  <a:ext cx="488634" cy="3799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AC04019-52B7-4F17-BB26-4A07467E5D5F}"/>
                  </a:ext>
                </a:extLst>
              </p:cNvPr>
              <p:cNvSpPr txBox="1"/>
              <p:nvPr/>
            </p:nvSpPr>
            <p:spPr>
              <a:xfrm>
                <a:off x="10342674" y="4029467"/>
                <a:ext cx="1790597" cy="38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C97DDE3B-9A5C-454C-8896-672336479587}"/>
                  </a:ext>
                </a:extLst>
              </p:cNvPr>
              <p:cNvSpPr/>
              <p:nvPr/>
            </p:nvSpPr>
            <p:spPr>
              <a:xfrm>
                <a:off x="10612776" y="3080168"/>
                <a:ext cx="405706" cy="16265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D178356-A596-43A2-9DB8-6B262535E2B7}"/>
                  </a:ext>
                </a:extLst>
              </p:cNvPr>
              <p:cNvSpPr/>
              <p:nvPr/>
            </p:nvSpPr>
            <p:spPr>
              <a:xfrm>
                <a:off x="10612776" y="3242825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DE4C44F4-3E70-42F4-9C30-3242C04C0182}"/>
                  </a:ext>
                </a:extLst>
              </p:cNvPr>
              <p:cNvSpPr/>
              <p:nvPr/>
            </p:nvSpPr>
            <p:spPr>
              <a:xfrm>
                <a:off x="10815629" y="3242825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F9CFC086-3EF6-4F77-BBBE-69A4E7BC8BA1}"/>
                  </a:ext>
                </a:extLst>
              </p:cNvPr>
              <p:cNvCxnSpPr>
                <a:endCxn id="31" idx="0"/>
              </p:cNvCxnSpPr>
              <p:nvPr/>
            </p:nvCxnSpPr>
            <p:spPr>
              <a:xfrm flipH="1">
                <a:off x="11464228" y="2879578"/>
                <a:ext cx="235126" cy="202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A18FA1F-608E-4D79-B09C-A68D2BD775F2}"/>
                </a:ext>
              </a:extLst>
            </p:cNvPr>
            <p:cNvSpPr/>
            <p:nvPr/>
          </p:nvSpPr>
          <p:spPr>
            <a:xfrm>
              <a:off x="8718330" y="4323199"/>
              <a:ext cx="405706" cy="1626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F5F88EC-34E6-4554-B038-13A3F857F811}"/>
                </a:ext>
              </a:extLst>
            </p:cNvPr>
            <p:cNvSpPr/>
            <p:nvPr/>
          </p:nvSpPr>
          <p:spPr>
            <a:xfrm>
              <a:off x="8718330" y="4485855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623986F-76A0-4F6E-A334-24F3B33E4B99}"/>
                </a:ext>
              </a:extLst>
            </p:cNvPr>
            <p:cNvSpPr/>
            <p:nvPr/>
          </p:nvSpPr>
          <p:spPr>
            <a:xfrm>
              <a:off x="8921183" y="4485855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1126B57-5B8E-48D2-9B16-0D8F561ACA41}"/>
                </a:ext>
              </a:extLst>
            </p:cNvPr>
            <p:cNvCxnSpPr>
              <a:stCxn id="36" idx="2"/>
              <a:endCxn id="12" idx="0"/>
            </p:cNvCxnSpPr>
            <p:nvPr/>
          </p:nvCxnSpPr>
          <p:spPr>
            <a:xfrm>
              <a:off x="9445366" y="4148013"/>
              <a:ext cx="322321" cy="175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3E6E33-D308-44E5-9CAB-1D4C51F2F92B}"/>
              </a:ext>
            </a:extLst>
          </p:cNvPr>
          <p:cNvGrpSpPr/>
          <p:nvPr/>
        </p:nvGrpSpPr>
        <p:grpSpPr>
          <a:xfrm>
            <a:off x="1656992" y="3949148"/>
            <a:ext cx="4126943" cy="2953818"/>
            <a:chOff x="1634892" y="3634942"/>
            <a:chExt cx="4149044" cy="32957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1412662B-3C96-41E4-979B-0D35BCCE590C}"/>
                </a:ext>
              </a:extLst>
            </p:cNvPr>
            <p:cNvGrpSpPr/>
            <p:nvPr/>
          </p:nvGrpSpPr>
          <p:grpSpPr>
            <a:xfrm>
              <a:off x="1634892" y="3634942"/>
              <a:ext cx="1512750" cy="743571"/>
              <a:chOff x="1588259" y="3935687"/>
              <a:chExt cx="1512750" cy="74357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6892850D-6A4B-4C65-BEB5-C609EBEC459B}"/>
                  </a:ext>
                </a:extLst>
              </p:cNvPr>
              <p:cNvSpPr/>
              <p:nvPr/>
            </p:nvSpPr>
            <p:spPr>
              <a:xfrm>
                <a:off x="1588259" y="3935687"/>
                <a:ext cx="1512750" cy="3988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10BE4381-779F-4273-9681-767834DEF862}"/>
                  </a:ext>
                </a:extLst>
              </p:cNvPr>
              <p:cNvSpPr txBox="1"/>
              <p:nvPr/>
            </p:nvSpPr>
            <p:spPr>
              <a:xfrm>
                <a:off x="1766753" y="3958109"/>
                <a:ext cx="1095717" cy="72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Print</a:t>
                </a:r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B49ED1EF-4AF6-40B4-A9BE-2F9644CE84FD}"/>
                </a:ext>
              </a:extLst>
            </p:cNvPr>
            <p:cNvGrpSpPr/>
            <p:nvPr/>
          </p:nvGrpSpPr>
          <p:grpSpPr>
            <a:xfrm>
              <a:off x="4249775" y="3657364"/>
              <a:ext cx="1512750" cy="743571"/>
              <a:chOff x="1588259" y="3935687"/>
              <a:chExt cx="1512750" cy="743571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44583612-DFF6-4F16-8E36-70340D1632C1}"/>
                  </a:ext>
                </a:extLst>
              </p:cNvPr>
              <p:cNvSpPr/>
              <p:nvPr/>
            </p:nvSpPr>
            <p:spPr>
              <a:xfrm>
                <a:off x="1588259" y="3935687"/>
                <a:ext cx="1512750" cy="3988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C6B2C72E-8C3B-48FB-801F-35B9CE152A42}"/>
                  </a:ext>
                </a:extLst>
              </p:cNvPr>
              <p:cNvSpPr txBox="1"/>
              <p:nvPr/>
            </p:nvSpPr>
            <p:spPr>
              <a:xfrm>
                <a:off x="1766753" y="3958109"/>
                <a:ext cx="1095717" cy="72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Queue</a:t>
                </a:r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BB2AB362-EEA2-4197-9202-32DC4EF78146}"/>
                </a:ext>
              </a:extLst>
            </p:cNvPr>
            <p:cNvGrpSpPr/>
            <p:nvPr/>
          </p:nvGrpSpPr>
          <p:grpSpPr>
            <a:xfrm>
              <a:off x="1634892" y="4303695"/>
              <a:ext cx="1519469" cy="2295506"/>
              <a:chOff x="1634892" y="4303695"/>
              <a:chExt cx="1519469" cy="229550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97D22088-F28C-49B8-A1E1-1A867E64E8D7}"/>
                  </a:ext>
                </a:extLst>
              </p:cNvPr>
              <p:cNvSpPr/>
              <p:nvPr/>
            </p:nvSpPr>
            <p:spPr>
              <a:xfrm>
                <a:off x="1634892" y="4303695"/>
                <a:ext cx="1512750" cy="2245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3A44790A-511B-4BBB-AAEF-16F39093AA8C}"/>
                  </a:ext>
                </a:extLst>
              </p:cNvPr>
              <p:cNvSpPr txBox="1"/>
              <p:nvPr/>
            </p:nvSpPr>
            <p:spPr>
              <a:xfrm>
                <a:off x="1680271" y="4332734"/>
                <a:ext cx="1474090" cy="226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  <a:p>
                <a:r>
                  <a:rPr lang="en-US" dirty="0"/>
                  <a:t>A B </a:t>
                </a:r>
              </a:p>
              <a:p>
                <a:r>
                  <a:rPr lang="en-US" dirty="0"/>
                  <a:t>A B C</a:t>
                </a:r>
              </a:p>
              <a:p>
                <a:r>
                  <a:rPr lang="en-US" dirty="0"/>
                  <a:t>A B C D</a:t>
                </a:r>
              </a:p>
              <a:p>
                <a:r>
                  <a:rPr lang="en-US" dirty="0"/>
                  <a:t>A B C D E</a:t>
                </a:r>
              </a:p>
              <a:p>
                <a:r>
                  <a:rPr lang="en-US" dirty="0"/>
                  <a:t>A B C D E F</a:t>
                </a:r>
              </a:p>
              <a:p>
                <a:r>
                  <a:rPr lang="en-US" dirty="0"/>
                  <a:t>A B C D E F G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E558ABFF-6730-4D0B-9196-E37C74734003}"/>
                </a:ext>
              </a:extLst>
            </p:cNvPr>
            <p:cNvGrpSpPr/>
            <p:nvPr/>
          </p:nvGrpSpPr>
          <p:grpSpPr>
            <a:xfrm>
              <a:off x="4264467" y="4326117"/>
              <a:ext cx="1519469" cy="2604571"/>
              <a:chOff x="1634892" y="4303695"/>
              <a:chExt cx="1519469" cy="260457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DFF77261-4530-450B-9BE2-3AF77F82000D}"/>
                  </a:ext>
                </a:extLst>
              </p:cNvPr>
              <p:cNvSpPr/>
              <p:nvPr/>
            </p:nvSpPr>
            <p:spPr>
              <a:xfrm>
                <a:off x="1634892" y="4303695"/>
                <a:ext cx="1512750" cy="2245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E182F808-A607-43E7-9408-BBD5D01E1072}"/>
                  </a:ext>
                </a:extLst>
              </p:cNvPr>
              <p:cNvSpPr txBox="1"/>
              <p:nvPr/>
            </p:nvSpPr>
            <p:spPr>
              <a:xfrm>
                <a:off x="1680271" y="4332734"/>
                <a:ext cx="1474090" cy="257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  <a:p>
                <a:r>
                  <a:rPr lang="en-US" dirty="0"/>
                  <a:t>B C</a:t>
                </a:r>
              </a:p>
              <a:p>
                <a:r>
                  <a:rPr lang="en-US" dirty="0"/>
                  <a:t>C D E</a:t>
                </a:r>
              </a:p>
              <a:p>
                <a:r>
                  <a:rPr lang="en-US" dirty="0"/>
                  <a:t>D E F G</a:t>
                </a:r>
              </a:p>
              <a:p>
                <a:r>
                  <a:rPr lang="en-US" dirty="0"/>
                  <a:t>E F G</a:t>
                </a:r>
              </a:p>
              <a:p>
                <a:r>
                  <a:rPr lang="en-US" dirty="0"/>
                  <a:t>F G </a:t>
                </a:r>
              </a:p>
              <a:p>
                <a:r>
                  <a:rPr lang="en-US" dirty="0"/>
                  <a:t>G</a:t>
                </a:r>
              </a:p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290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DEBC2-BE6D-4C45-895F-BCF4F48F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145922"/>
            <a:ext cx="10515600" cy="1325563"/>
          </a:xfrm>
        </p:spPr>
        <p:txBody>
          <a:bodyPr/>
          <a:lstStyle/>
          <a:p>
            <a:r>
              <a:rPr lang="en-US" b="1" dirty="0"/>
              <a:t>Complexity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6254A9-0B91-4AC6-BEFA-6E1235997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0" y="1253330"/>
            <a:ext cx="6596271" cy="5439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Time Complexity</a:t>
            </a:r>
          </a:p>
          <a:p>
            <a:r>
              <a:rPr lang="en-US" dirty="0"/>
              <a:t>If there are n number of nodes in a tree, then time complexity of traversal in a Binary Tree is O(n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Space Complexity</a:t>
            </a:r>
          </a:p>
          <a:p>
            <a:r>
              <a:rPr lang="en-US" dirty="0"/>
              <a:t>Depth wise traversal: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maximum numbers of memory addresses on the stack at the same time is the tree height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worst case it is O(n)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best case it is O(log n)</a:t>
            </a:r>
          </a:p>
          <a:p>
            <a:r>
              <a:rPr lang="en-US" dirty="0"/>
              <a:t>Breadth wise traversal:</a:t>
            </a:r>
          </a:p>
          <a:p>
            <a:pPr lvl="1"/>
            <a:r>
              <a:rPr lang="en-US" dirty="0"/>
              <a:t>Number of leaf nodes in a perfect binary tree(O(2</a:t>
            </a:r>
            <a:r>
              <a:rPr lang="en-US" baseline="30000" dirty="0"/>
              <a:t>h</a:t>
            </a:r>
            <a:r>
              <a:rPr lang="en-US" dirty="0"/>
              <a:t>) )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F0D2CF51-FA6D-432D-80EA-39006D0E3FFA}"/>
              </a:ext>
            </a:extLst>
          </p:cNvPr>
          <p:cNvGrpSpPr/>
          <p:nvPr/>
        </p:nvGrpSpPr>
        <p:grpSpPr>
          <a:xfrm>
            <a:off x="8334376" y="1709530"/>
            <a:ext cx="2900436" cy="4197312"/>
            <a:chOff x="7883802" y="0"/>
            <a:chExt cx="2900436" cy="41973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38411484-78C3-4D42-A87B-D64D5EB8BB0F}"/>
                </a:ext>
              </a:extLst>
            </p:cNvPr>
            <p:cNvGrpSpPr/>
            <p:nvPr/>
          </p:nvGrpSpPr>
          <p:grpSpPr>
            <a:xfrm>
              <a:off x="7883802" y="0"/>
              <a:ext cx="2900436" cy="4197312"/>
              <a:chOff x="8405135" y="3214052"/>
              <a:chExt cx="2680194" cy="249366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CD52B58A-D773-4D8A-B286-F8484A0702CF}"/>
                  </a:ext>
                </a:extLst>
              </p:cNvPr>
              <p:cNvGrpSpPr/>
              <p:nvPr/>
            </p:nvGrpSpPr>
            <p:grpSpPr>
              <a:xfrm>
                <a:off x="8405135" y="3214052"/>
                <a:ext cx="2680194" cy="2493665"/>
                <a:chOff x="9453077" y="1971021"/>
                <a:chExt cx="2680194" cy="2493665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xmlns="" id="{95397C41-3D72-4ADF-BAF7-9845E3C19B98}"/>
                    </a:ext>
                  </a:extLst>
                </p:cNvPr>
                <p:cNvGrpSpPr/>
                <p:nvPr/>
              </p:nvGrpSpPr>
              <p:grpSpPr>
                <a:xfrm>
                  <a:off x="9453077" y="1971021"/>
                  <a:ext cx="1870722" cy="2493665"/>
                  <a:chOff x="6085336" y="2887638"/>
                  <a:chExt cx="3513605" cy="4749441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xmlns="" id="{140A39AD-3223-4A3B-B8FF-FE0013B6D835}"/>
                      </a:ext>
                    </a:extLst>
                  </p:cNvPr>
                  <p:cNvGrpSpPr/>
                  <p:nvPr/>
                </p:nvGrpSpPr>
                <p:grpSpPr>
                  <a:xfrm>
                    <a:off x="8844797" y="2887638"/>
                    <a:ext cx="754144" cy="598713"/>
                    <a:chOff x="8844797" y="2887638"/>
                    <a:chExt cx="754144" cy="598713"/>
                  </a:xfrm>
                  <a:solidFill>
                    <a:srgbClr val="92D050"/>
                  </a:solidFill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xmlns="" id="{6031BFB7-7262-4327-9008-83C62D00C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44797" y="2887638"/>
                      <a:ext cx="754142" cy="30979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xmlns="" id="{FCF83F88-CBAA-4341-B431-89B024B4E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44797" y="3197436"/>
                      <a:ext cx="381000" cy="288915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xmlns="" id="{15CF6C2F-F9C3-4BAE-AE00-A545A7787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7942" y="3197434"/>
                      <a:ext cx="380999" cy="288915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xmlns="" id="{C4058D4E-DD96-41D1-8DE6-17FEE250B0A0}"/>
                      </a:ext>
                    </a:extLst>
                  </p:cNvPr>
                  <p:cNvGrpSpPr/>
                  <p:nvPr/>
                </p:nvGrpSpPr>
                <p:grpSpPr>
                  <a:xfrm>
                    <a:off x="7701796" y="3817032"/>
                    <a:ext cx="762002" cy="598714"/>
                    <a:chOff x="8463796" y="2884366"/>
                    <a:chExt cx="762002" cy="598714"/>
                  </a:xfrm>
                  <a:solidFill>
                    <a:srgbClr val="92D050"/>
                  </a:solidFill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xmlns="" id="{C0DE580B-409E-4306-BE64-E6105A7DE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3797" y="2884366"/>
                      <a:ext cx="761999" cy="30979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xmlns="" id="{902394E0-2B9E-4A33-92C3-CA5B9AA3F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3796" y="3194164"/>
                      <a:ext cx="381001" cy="288916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xmlns="" id="{1C449351-F5C8-453A-B328-D20D6D41B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44797" y="3194164"/>
                      <a:ext cx="381001" cy="288916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xmlns="" id="{183DB430-8A61-4C03-9989-93163AEA1A0A}"/>
                      </a:ext>
                    </a:extLst>
                  </p:cNvPr>
                  <p:cNvGrpSpPr/>
                  <p:nvPr/>
                </p:nvGrpSpPr>
                <p:grpSpPr>
                  <a:xfrm>
                    <a:off x="6085336" y="7038367"/>
                    <a:ext cx="762013" cy="598712"/>
                    <a:chOff x="6085336" y="5174817"/>
                    <a:chExt cx="762013" cy="598712"/>
                  </a:xfrm>
                  <a:solidFill>
                    <a:srgbClr val="92D050"/>
                  </a:solidFill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xmlns="" id="{FF26EFBB-3919-4962-B431-713B71E8E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5336" y="5174817"/>
                      <a:ext cx="761999" cy="30979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xmlns="" id="{4D5974A1-A414-4A4D-9D91-37A35BD23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5339" y="5484614"/>
                      <a:ext cx="381000" cy="288915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xmlns="" id="{35A8279F-B82A-4414-9F16-E89A36B7B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349" y="5484614"/>
                      <a:ext cx="381000" cy="288915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xmlns="" id="{8EEFC26E-86FB-4E94-85DE-B704E14CF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63798" y="3507234"/>
                    <a:ext cx="381001" cy="30979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xmlns="" id="{D5813349-EA43-4E54-B571-356ED47143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54577" y="4429976"/>
                    <a:ext cx="661465" cy="55887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5955D619-A26B-4B72-975B-714033115C0E}"/>
                    </a:ext>
                  </a:extLst>
                </p:cNvPr>
                <p:cNvSpPr txBox="1"/>
                <p:nvPr/>
              </p:nvSpPr>
              <p:spPr>
                <a:xfrm>
                  <a:off x="10342674" y="4029467"/>
                  <a:ext cx="1790597" cy="381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ADAC1309-A675-483E-B261-30977C353367}"/>
                    </a:ext>
                  </a:extLst>
                </p:cNvPr>
                <p:cNvSpPr/>
                <p:nvPr/>
              </p:nvSpPr>
              <p:spPr>
                <a:xfrm>
                  <a:off x="9766272" y="3651919"/>
                  <a:ext cx="405706" cy="16265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E81975C3-CC46-4342-81AD-002AEF8FA29A}"/>
                    </a:ext>
                  </a:extLst>
                </p:cNvPr>
                <p:cNvSpPr/>
                <p:nvPr/>
              </p:nvSpPr>
              <p:spPr>
                <a:xfrm>
                  <a:off x="9766271" y="3814576"/>
                  <a:ext cx="202853" cy="151693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EF67B0CF-6D0E-4C74-809D-E19B1F9125AF}"/>
                    </a:ext>
                  </a:extLst>
                </p:cNvPr>
                <p:cNvSpPr/>
                <p:nvPr/>
              </p:nvSpPr>
              <p:spPr>
                <a:xfrm>
                  <a:off x="9969123" y="3814576"/>
                  <a:ext cx="202853" cy="151693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0C876B0C-46E1-4CC0-82A6-743F02CED668}"/>
                  </a:ext>
                </a:extLst>
              </p:cNvPr>
              <p:cNvSpPr/>
              <p:nvPr/>
            </p:nvSpPr>
            <p:spPr>
              <a:xfrm>
                <a:off x="8924894" y="4328308"/>
                <a:ext cx="405706" cy="16265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1E9806D0-7467-4E57-BBF3-2668BD0FBEAF}"/>
                  </a:ext>
                </a:extLst>
              </p:cNvPr>
              <p:cNvSpPr/>
              <p:nvPr/>
            </p:nvSpPr>
            <p:spPr>
              <a:xfrm>
                <a:off x="8924894" y="4490964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0711FE3D-9C0A-4AB1-805F-4CDB6EA90A29}"/>
                  </a:ext>
                </a:extLst>
              </p:cNvPr>
              <p:cNvSpPr/>
              <p:nvPr/>
            </p:nvSpPr>
            <p:spPr>
              <a:xfrm>
                <a:off x="9127748" y="4490964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xmlns="" id="{09FDE313-5937-4D20-931B-3B39EA833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1357" y="4656974"/>
                <a:ext cx="196340" cy="2236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7B4B40D-C00B-4BAA-8023-0671B4E11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5043" y="3326296"/>
              <a:ext cx="318054" cy="344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33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124292AD-8548-49B4-9385-413B4C411B75}"/>
              </a:ext>
            </a:extLst>
          </p:cNvPr>
          <p:cNvGrpSpPr/>
          <p:nvPr/>
        </p:nvGrpSpPr>
        <p:grpSpPr>
          <a:xfrm>
            <a:off x="1692465" y="636840"/>
            <a:ext cx="8807069" cy="5584320"/>
            <a:chOff x="1844361" y="251791"/>
            <a:chExt cx="8807069" cy="55843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7BC6206-9F58-42DA-8D79-17F8BACAE0CC}"/>
                </a:ext>
              </a:extLst>
            </p:cNvPr>
            <p:cNvGrpSpPr/>
            <p:nvPr/>
          </p:nvGrpSpPr>
          <p:grpSpPr>
            <a:xfrm>
              <a:off x="4658139" y="251791"/>
              <a:ext cx="1683026" cy="712304"/>
              <a:chOff x="4658139" y="251791"/>
              <a:chExt cx="1683026" cy="71230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E09C9227-3EEF-4B16-9153-6A1402D944B9}"/>
                  </a:ext>
                </a:extLst>
              </p:cNvPr>
              <p:cNvSpPr/>
              <p:nvPr/>
            </p:nvSpPr>
            <p:spPr>
              <a:xfrm>
                <a:off x="4658139" y="251791"/>
                <a:ext cx="1683026" cy="7123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9BA7460-7DC9-4332-B3DE-78BE094275B7}"/>
                  </a:ext>
                </a:extLst>
              </p:cNvPr>
              <p:cNvSpPr txBox="1"/>
              <p:nvPr/>
            </p:nvSpPr>
            <p:spPr>
              <a:xfrm>
                <a:off x="4727713" y="423277"/>
                <a:ext cx="1543878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US" dirty="0"/>
                  <a:t>Data Structure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8C5CCEB9-480A-4E21-8AD6-6D551DDCCD67}"/>
                </a:ext>
              </a:extLst>
            </p:cNvPr>
            <p:cNvGrpSpPr/>
            <p:nvPr/>
          </p:nvGrpSpPr>
          <p:grpSpPr>
            <a:xfrm>
              <a:off x="1844361" y="1530121"/>
              <a:ext cx="2829339" cy="712304"/>
              <a:chOff x="4658139" y="251791"/>
              <a:chExt cx="1683026" cy="71230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94721BA7-DFB1-4757-9786-5CE10FD1C3CA}"/>
                  </a:ext>
                </a:extLst>
              </p:cNvPr>
              <p:cNvSpPr/>
              <p:nvPr/>
            </p:nvSpPr>
            <p:spPr>
              <a:xfrm>
                <a:off x="4658139" y="251791"/>
                <a:ext cx="1683026" cy="7123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23DFD88-C147-4F8E-8623-50B2F0A7A352}"/>
                  </a:ext>
                </a:extLst>
              </p:cNvPr>
              <p:cNvSpPr txBox="1"/>
              <p:nvPr/>
            </p:nvSpPr>
            <p:spPr>
              <a:xfrm>
                <a:off x="4727712" y="289641"/>
                <a:ext cx="1543878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/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US" dirty="0"/>
                  <a:t>Primitive Data Structure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0048172-C6D8-4E27-80FF-02267E3EFAEF}"/>
                </a:ext>
              </a:extLst>
            </p:cNvPr>
            <p:cNvGrpSpPr/>
            <p:nvPr/>
          </p:nvGrpSpPr>
          <p:grpSpPr>
            <a:xfrm>
              <a:off x="6341165" y="1533326"/>
              <a:ext cx="3216962" cy="712304"/>
              <a:chOff x="4658139" y="251791"/>
              <a:chExt cx="1683026" cy="71230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54ED574-68DC-4661-9DB8-0D5FF0830C57}"/>
                  </a:ext>
                </a:extLst>
              </p:cNvPr>
              <p:cNvSpPr/>
              <p:nvPr/>
            </p:nvSpPr>
            <p:spPr>
              <a:xfrm>
                <a:off x="4658139" y="251791"/>
                <a:ext cx="1683026" cy="7123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8DA637B0-CF31-4A27-87D1-61D63EF1FE01}"/>
                  </a:ext>
                </a:extLst>
              </p:cNvPr>
              <p:cNvSpPr txBox="1"/>
              <p:nvPr/>
            </p:nvSpPr>
            <p:spPr>
              <a:xfrm>
                <a:off x="4727713" y="360321"/>
                <a:ext cx="1543878" cy="4888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US" dirty="0"/>
                  <a:t>Non-Primitive Data Structure</a:t>
                </a:r>
              </a:p>
            </p:txBody>
          </p:sp>
        </p:grp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xmlns="" id="{78E152FA-AF7C-4FE9-A68E-C349DB3571D0}"/>
                </a:ext>
              </a:extLst>
            </p:cNvPr>
            <p:cNvCxnSpPr>
              <a:stCxn id="5" idx="2"/>
              <a:endCxn id="14" idx="0"/>
            </p:cNvCxnSpPr>
            <p:nvPr/>
          </p:nvCxnSpPr>
          <p:spPr>
            <a:xfrm rot="5400000">
              <a:off x="4096329" y="126798"/>
              <a:ext cx="566026" cy="224062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xmlns="" id="{665FE4D6-F6EB-4DF6-B2A6-11BDC1028CFD}"/>
                </a:ext>
              </a:extLst>
            </p:cNvPr>
            <p:cNvCxnSpPr>
              <a:cxnSpLocks/>
            </p:cNvCxnSpPr>
            <p:nvPr/>
          </p:nvCxnSpPr>
          <p:spPr>
            <a:xfrm>
              <a:off x="5489479" y="1252432"/>
              <a:ext cx="2449995" cy="28461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EEA37403-8715-4007-B734-A5EB7C048E4F}"/>
                </a:ext>
              </a:extLst>
            </p:cNvPr>
            <p:cNvSpPr/>
            <p:nvPr/>
          </p:nvSpPr>
          <p:spPr>
            <a:xfrm>
              <a:off x="3564835" y="2509343"/>
              <a:ext cx="1093303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Integer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6413F3FF-DF45-4FA5-BC7C-73A62F13EBA2}"/>
                </a:ext>
              </a:extLst>
            </p:cNvPr>
            <p:cNvSpPr/>
            <p:nvPr/>
          </p:nvSpPr>
          <p:spPr>
            <a:xfrm>
              <a:off x="3564835" y="5189780"/>
              <a:ext cx="1093302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Pointer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8BBD628A-BE35-4D15-8420-7B027EF7E4F6}"/>
                </a:ext>
              </a:extLst>
            </p:cNvPr>
            <p:cNvSpPr/>
            <p:nvPr/>
          </p:nvSpPr>
          <p:spPr>
            <a:xfrm>
              <a:off x="3564835" y="3402822"/>
              <a:ext cx="1093303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Float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648C69BC-FBBA-4341-A0AC-F16D46E111CF}"/>
                </a:ext>
              </a:extLst>
            </p:cNvPr>
            <p:cNvSpPr/>
            <p:nvPr/>
          </p:nvSpPr>
          <p:spPr>
            <a:xfrm>
              <a:off x="3564835" y="4296301"/>
              <a:ext cx="1093304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Character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5B59C8A0-FB87-4127-B576-11F1A4262C73}"/>
                </a:ext>
              </a:extLst>
            </p:cNvPr>
            <p:cNvCxnSpPr>
              <a:stCxn id="15" idx="2"/>
              <a:endCxn id="15" idx="2"/>
            </p:cNvCxnSpPr>
            <p:nvPr/>
          </p:nvCxnSpPr>
          <p:spPr>
            <a:xfrm>
              <a:off x="3259029" y="221430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AE3C55F-2435-4E1F-8804-2BF60679F3D0}"/>
                </a:ext>
              </a:extLst>
            </p:cNvPr>
            <p:cNvCxnSpPr>
              <a:cxnSpLocks/>
            </p:cNvCxnSpPr>
            <p:nvPr/>
          </p:nvCxnSpPr>
          <p:spPr>
            <a:xfrm>
              <a:off x="3259031" y="2242425"/>
              <a:ext cx="0" cy="32705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0AD7574A-4566-4D32-8E3B-9A128BC938B3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3259031" y="5512946"/>
              <a:ext cx="3058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14F94493-B236-443E-B484-A604E4D67231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259031" y="4619467"/>
              <a:ext cx="3058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EFCB7842-B039-4B94-B7E0-079C82C9868F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3259031" y="2832509"/>
              <a:ext cx="3058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1202BF24-5303-4A14-9112-39372D17EC5F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259031" y="3725988"/>
              <a:ext cx="3058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3293ECFC-E459-43D7-BF70-E2CD8BB65EED}"/>
                </a:ext>
              </a:extLst>
            </p:cNvPr>
            <p:cNvSpPr/>
            <p:nvPr/>
          </p:nvSpPr>
          <p:spPr>
            <a:xfrm>
              <a:off x="5632173" y="2728043"/>
              <a:ext cx="1093303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Array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1F14F34F-2990-4944-B5E8-665104648D67}"/>
                </a:ext>
              </a:extLst>
            </p:cNvPr>
            <p:cNvSpPr/>
            <p:nvPr/>
          </p:nvSpPr>
          <p:spPr>
            <a:xfrm>
              <a:off x="9219265" y="2711688"/>
              <a:ext cx="1093303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A070B74D-FBC0-44F7-BEBC-2B3CAE841507}"/>
                </a:ext>
              </a:extLst>
            </p:cNvPr>
            <p:cNvSpPr/>
            <p:nvPr/>
          </p:nvSpPr>
          <p:spPr>
            <a:xfrm>
              <a:off x="7425720" y="2714192"/>
              <a:ext cx="1093303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xmlns="" id="{53C7C9DB-D623-42BA-B7C0-0C797A85F015}"/>
                </a:ext>
              </a:extLst>
            </p:cNvPr>
            <p:cNvCxnSpPr>
              <a:cxnSpLocks/>
              <a:stCxn id="17" idx="2"/>
              <a:endCxn id="50" idx="0"/>
            </p:cNvCxnSpPr>
            <p:nvPr/>
          </p:nvCxnSpPr>
          <p:spPr>
            <a:xfrm rot="5400000">
              <a:off x="6823030" y="1601426"/>
              <a:ext cx="482413" cy="177082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6D8C6503-F6F1-4DDB-962A-0571C5E82093}"/>
                </a:ext>
              </a:extLst>
            </p:cNvPr>
            <p:cNvCxnSpPr>
              <a:cxnSpLocks/>
            </p:cNvCxnSpPr>
            <p:nvPr/>
          </p:nvCxnSpPr>
          <p:spPr>
            <a:xfrm>
              <a:off x="7939474" y="2481979"/>
              <a:ext cx="12549" cy="232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xmlns="" id="{E9B00298-C0D5-4FB6-AB3D-721241DA2E24}"/>
                </a:ext>
              </a:extLst>
            </p:cNvPr>
            <p:cNvCxnSpPr>
              <a:cxnSpLocks/>
            </p:cNvCxnSpPr>
            <p:nvPr/>
          </p:nvCxnSpPr>
          <p:spPr>
            <a:xfrm>
              <a:off x="7949646" y="2484779"/>
              <a:ext cx="1816271" cy="24046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0E096CF6-0F66-4DBA-8DDB-4651C974282E}"/>
                </a:ext>
              </a:extLst>
            </p:cNvPr>
            <p:cNvSpPr/>
            <p:nvPr/>
          </p:nvSpPr>
          <p:spPr>
            <a:xfrm>
              <a:off x="5600104" y="3877685"/>
              <a:ext cx="1793541" cy="741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Linear List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A4603D0-66A4-4B35-BAFC-4743A5123C6A}"/>
                </a:ext>
              </a:extLst>
            </p:cNvPr>
            <p:cNvSpPr/>
            <p:nvPr/>
          </p:nvSpPr>
          <p:spPr>
            <a:xfrm>
              <a:off x="8519027" y="3877685"/>
              <a:ext cx="1793541" cy="741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Non-Linear List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xmlns="" id="{6184FC59-BCA7-4512-8B75-FAAB58609896}"/>
                </a:ext>
              </a:extLst>
            </p:cNvPr>
            <p:cNvCxnSpPr>
              <a:stCxn id="52" idx="2"/>
              <a:endCxn id="68" idx="0"/>
            </p:cNvCxnSpPr>
            <p:nvPr/>
          </p:nvCxnSpPr>
          <p:spPr>
            <a:xfrm rot="5400000">
              <a:off x="6976043" y="2881356"/>
              <a:ext cx="517162" cy="147549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xmlns="" id="{2C46CFE1-6E94-4F0B-8D49-FCAC5CC91F60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7996747" y="3619104"/>
              <a:ext cx="1419051" cy="25858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C36B6D30-2416-4353-A3ED-68596F2CEF7E}"/>
                </a:ext>
              </a:extLst>
            </p:cNvPr>
            <p:cNvSpPr/>
            <p:nvPr/>
          </p:nvSpPr>
          <p:spPr>
            <a:xfrm>
              <a:off x="5247862" y="5186267"/>
              <a:ext cx="1093303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0D65B384-F428-4186-9325-475690383700}"/>
                </a:ext>
              </a:extLst>
            </p:cNvPr>
            <p:cNvSpPr/>
            <p:nvPr/>
          </p:nvSpPr>
          <p:spPr>
            <a:xfrm>
              <a:off x="6638933" y="5186267"/>
              <a:ext cx="1093303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Queue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84987BA3-043C-4F22-BF20-FF7AE844F0F3}"/>
                </a:ext>
              </a:extLst>
            </p:cNvPr>
            <p:cNvSpPr/>
            <p:nvPr/>
          </p:nvSpPr>
          <p:spPr>
            <a:xfrm>
              <a:off x="8159620" y="5186267"/>
              <a:ext cx="1093303" cy="64633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Tree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59068716-ED22-457F-B8FC-E37D655A0B3F}"/>
                </a:ext>
              </a:extLst>
            </p:cNvPr>
            <p:cNvSpPr/>
            <p:nvPr/>
          </p:nvSpPr>
          <p:spPr>
            <a:xfrm>
              <a:off x="9558127" y="5186266"/>
              <a:ext cx="1093303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</a:t>
              </a: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xmlns="" id="{7DF7F701-CC2B-4A79-A15B-55393450A3D3}"/>
                </a:ext>
              </a:extLst>
            </p:cNvPr>
            <p:cNvCxnSpPr>
              <a:stCxn id="68" idx="2"/>
              <a:endCxn id="77" idx="0"/>
            </p:cNvCxnSpPr>
            <p:nvPr/>
          </p:nvCxnSpPr>
          <p:spPr>
            <a:xfrm rot="5400000">
              <a:off x="5862295" y="4551687"/>
              <a:ext cx="566800" cy="70236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xmlns="" id="{4B0D3D76-F443-4F7C-A9E9-9384A476BC71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6496874" y="4902867"/>
              <a:ext cx="688711" cy="2834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xmlns="" id="{6F2CFF0E-44AC-4ED2-85C1-3AEE2949C428}"/>
                </a:ext>
              </a:extLst>
            </p:cNvPr>
            <p:cNvCxnSpPr>
              <a:stCxn id="69" idx="2"/>
              <a:endCxn id="79" idx="0"/>
            </p:cNvCxnSpPr>
            <p:nvPr/>
          </p:nvCxnSpPr>
          <p:spPr>
            <a:xfrm rot="5400000">
              <a:off x="8777635" y="4548104"/>
              <a:ext cx="566800" cy="70952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xmlns="" id="{59243B91-766B-4779-9DB7-0D060801B510}"/>
                </a:ext>
              </a:extLst>
            </p:cNvPr>
            <p:cNvCxnSpPr>
              <a:endCxn id="80" idx="0"/>
            </p:cNvCxnSpPr>
            <p:nvPr/>
          </p:nvCxnSpPr>
          <p:spPr>
            <a:xfrm>
              <a:off x="9415797" y="4902867"/>
              <a:ext cx="688982" cy="2833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21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D46D1-D15A-4F5D-8314-10C35FF8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41" y="9581"/>
            <a:ext cx="10515600" cy="1325563"/>
          </a:xfrm>
        </p:spPr>
        <p:txBody>
          <a:bodyPr/>
          <a:lstStyle/>
          <a:p>
            <a:r>
              <a:rPr lang="en-US" b="1" dirty="0"/>
              <a:t>Binary Search Tree (BST)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F0EB0C-74A1-4ECB-8ECD-85339378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19" y="1173564"/>
            <a:ext cx="7513588" cy="4948940"/>
          </a:xfrm>
          <a:ln>
            <a:noFill/>
          </a:ln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BST is a binary tree data structure which has the following properties: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Left subtree of a node contains only nodes with keys lesser than the node’s key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Right subtree of a node contains only nodes with keys greater than the node’s key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The left and right subtree each must also be a binary search tree</a:t>
            </a:r>
          </a:p>
          <a:p>
            <a:pPr marL="914400" lvl="1" indent="-457200" fontAlgn="base">
              <a:buFont typeface="+mj-lt"/>
              <a:buAutoNum type="arabicPeriod"/>
            </a:pPr>
            <a:endParaRPr lang="en-US" dirty="0"/>
          </a:p>
          <a:p>
            <a:pPr fontAlgn="base"/>
            <a:r>
              <a:rPr lang="en-US" dirty="0"/>
              <a:t>Operations: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Search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Insertion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Delete 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xmlns="" id="{4E60F6E3-C662-4CE6-85AF-DA21979ED85F}"/>
              </a:ext>
            </a:extLst>
          </p:cNvPr>
          <p:cNvGrpSpPr/>
          <p:nvPr/>
        </p:nvGrpSpPr>
        <p:grpSpPr>
          <a:xfrm>
            <a:off x="5941412" y="2848651"/>
            <a:ext cx="6250588" cy="3773973"/>
            <a:chOff x="5941412" y="2914912"/>
            <a:chExt cx="6250588" cy="377397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29362BE8-882A-44E6-A422-45C8E5F0830D}"/>
                </a:ext>
              </a:extLst>
            </p:cNvPr>
            <p:cNvGrpSpPr/>
            <p:nvPr/>
          </p:nvGrpSpPr>
          <p:grpSpPr>
            <a:xfrm>
              <a:off x="5941412" y="3837434"/>
              <a:ext cx="6250588" cy="2851451"/>
              <a:chOff x="5922658" y="3866869"/>
              <a:chExt cx="6250588" cy="285145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2171E637-ACD2-404E-B2F9-9F3DC52667BC}"/>
                  </a:ext>
                </a:extLst>
              </p:cNvPr>
              <p:cNvSpPr/>
              <p:nvPr/>
            </p:nvSpPr>
            <p:spPr>
              <a:xfrm>
                <a:off x="7156155" y="3866869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9A5FDE4B-EC6B-4E47-8DD3-E42F1CAD13B8}"/>
                  </a:ext>
                </a:extLst>
              </p:cNvPr>
              <p:cNvSpPr/>
              <p:nvPr/>
            </p:nvSpPr>
            <p:spPr>
              <a:xfrm>
                <a:off x="10350009" y="3866869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2626D397-BDE8-4464-97A6-C1CC57C1ACEC}"/>
                  </a:ext>
                </a:extLst>
              </p:cNvPr>
              <p:cNvSpPr/>
              <p:nvPr/>
            </p:nvSpPr>
            <p:spPr>
              <a:xfrm>
                <a:off x="5922658" y="4767468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005A54F4-8FA5-45E9-930E-AFB72F17FE26}"/>
                  </a:ext>
                </a:extLst>
              </p:cNvPr>
              <p:cNvSpPr/>
              <p:nvPr/>
            </p:nvSpPr>
            <p:spPr>
              <a:xfrm>
                <a:off x="8288535" y="4767468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9EDFD70F-7A0D-4E91-9169-86DE1150A3F1}"/>
                  </a:ext>
                </a:extLst>
              </p:cNvPr>
              <p:cNvSpPr/>
              <p:nvPr/>
            </p:nvSpPr>
            <p:spPr>
              <a:xfrm>
                <a:off x="9357278" y="4767468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xmlns="" id="{A6148B6F-C3AB-415A-9652-2482761CB8CB}"/>
                  </a:ext>
                </a:extLst>
              </p:cNvPr>
              <p:cNvSpPr/>
              <p:nvPr/>
            </p:nvSpPr>
            <p:spPr>
              <a:xfrm>
                <a:off x="11486383" y="4767468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xmlns="" id="{33B73061-BBBC-4001-B92B-3997B122EB20}"/>
                  </a:ext>
                </a:extLst>
              </p:cNvPr>
              <p:cNvSpPr/>
              <p:nvPr/>
            </p:nvSpPr>
            <p:spPr>
              <a:xfrm>
                <a:off x="10938667" y="6005476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xmlns="" id="{01D11AA1-96E1-4C55-96C9-FEBBFB9FD630}"/>
                  </a:ext>
                </a:extLst>
              </p:cNvPr>
              <p:cNvSpPr/>
              <p:nvPr/>
            </p:nvSpPr>
            <p:spPr>
              <a:xfrm>
                <a:off x="10082778" y="6022576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03B7EF1D-4AA8-4BDD-B9F3-0F492665BA7B}"/>
                  </a:ext>
                </a:extLst>
              </p:cNvPr>
              <p:cNvSpPr/>
              <p:nvPr/>
            </p:nvSpPr>
            <p:spPr>
              <a:xfrm>
                <a:off x="8831127" y="6022576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7F26EFA7-6C22-44ED-B733-B551F9CEC0F6}"/>
                  </a:ext>
                </a:extLst>
              </p:cNvPr>
              <p:cNvSpPr/>
              <p:nvPr/>
            </p:nvSpPr>
            <p:spPr>
              <a:xfrm>
                <a:off x="7608916" y="6022576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75C86179-A1DA-432C-A9DF-60D5D67C48D9}"/>
                  </a:ext>
                </a:extLst>
              </p:cNvPr>
              <p:cNvSpPr/>
              <p:nvPr/>
            </p:nvSpPr>
            <p:spPr>
              <a:xfrm>
                <a:off x="6769653" y="6022576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xmlns="" id="{0DA83571-9DDA-42C3-8E5A-F706FC11E18F}"/>
                </a:ext>
              </a:extLst>
            </p:cNvPr>
            <p:cNvGrpSpPr/>
            <p:nvPr/>
          </p:nvGrpSpPr>
          <p:grpSpPr>
            <a:xfrm>
              <a:off x="6284843" y="2914912"/>
              <a:ext cx="5563725" cy="3078229"/>
              <a:chOff x="6284844" y="2914912"/>
              <a:chExt cx="5563725" cy="307822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xmlns="" id="{F120ECD1-69F1-42C7-B3DC-62CB6A866AE9}"/>
                  </a:ext>
                </a:extLst>
              </p:cNvPr>
              <p:cNvSpPr/>
              <p:nvPr/>
            </p:nvSpPr>
            <p:spPr>
              <a:xfrm>
                <a:off x="8631966" y="2914912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xmlns="" id="{7CEFA277-2858-4351-88B0-B22FFB8C0FF9}"/>
                  </a:ext>
                </a:extLst>
              </p:cNvPr>
              <p:cNvCxnSpPr>
                <a:stCxn id="6" idx="0"/>
                <a:endCxn id="69" idx="3"/>
              </p:cNvCxnSpPr>
              <p:nvPr/>
            </p:nvCxnSpPr>
            <p:spPr>
              <a:xfrm flipV="1">
                <a:off x="7518341" y="3508767"/>
                <a:ext cx="1214214" cy="3286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xmlns="" id="{684F8796-6F2E-402A-8425-C1B3DCA9D75D}"/>
                  </a:ext>
                </a:extLst>
              </p:cNvPr>
              <p:cNvCxnSpPr>
                <a:cxnSpLocks/>
                <a:stCxn id="70" idx="0"/>
                <a:endCxn id="6" idx="3"/>
              </p:cNvCxnSpPr>
              <p:nvPr/>
            </p:nvCxnSpPr>
            <p:spPr>
              <a:xfrm flipV="1">
                <a:off x="6284844" y="4431289"/>
                <a:ext cx="990654" cy="3067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xmlns="" id="{5872358A-79C4-412D-9918-E907F354FEAA}"/>
                  </a:ext>
                </a:extLst>
              </p:cNvPr>
              <p:cNvCxnSpPr>
                <a:stCxn id="69" idx="5"/>
                <a:endCxn id="68" idx="0"/>
              </p:cNvCxnSpPr>
              <p:nvPr/>
            </p:nvCxnSpPr>
            <p:spPr>
              <a:xfrm>
                <a:off x="9218240" y="3508767"/>
                <a:ext cx="1493955" cy="3286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xmlns="" id="{FD5F047B-D9EF-4A17-9CA6-58C79CFBCAAE}"/>
                  </a:ext>
                </a:extLst>
              </p:cNvPr>
              <p:cNvCxnSpPr>
                <a:stCxn id="6" idx="5"/>
                <a:endCxn id="71" idx="0"/>
              </p:cNvCxnSpPr>
              <p:nvPr/>
            </p:nvCxnSpPr>
            <p:spPr>
              <a:xfrm>
                <a:off x="7761183" y="4431289"/>
                <a:ext cx="889538" cy="3067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xmlns="" id="{98718181-43DF-40B6-8C64-F5D79A5BEEB4}"/>
                  </a:ext>
                </a:extLst>
              </p:cNvPr>
              <p:cNvCxnSpPr>
                <a:stCxn id="70" idx="5"/>
                <a:endCxn id="79" idx="0"/>
              </p:cNvCxnSpPr>
              <p:nvPr/>
            </p:nvCxnSpPr>
            <p:spPr>
              <a:xfrm>
                <a:off x="6527686" y="5331888"/>
                <a:ext cx="604153" cy="661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xmlns="" id="{82155D8E-9F9E-47D9-8835-4EA80E6B62F9}"/>
                  </a:ext>
                </a:extLst>
              </p:cNvPr>
              <p:cNvCxnSpPr>
                <a:stCxn id="71" idx="3"/>
                <a:endCxn id="78" idx="0"/>
              </p:cNvCxnSpPr>
              <p:nvPr/>
            </p:nvCxnSpPr>
            <p:spPr>
              <a:xfrm flipH="1">
                <a:off x="7971102" y="5331888"/>
                <a:ext cx="436776" cy="661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xmlns="" id="{6C25FCA0-A0AF-4705-AC39-FD16354BB432}"/>
                  </a:ext>
                </a:extLst>
              </p:cNvPr>
              <p:cNvCxnSpPr>
                <a:stCxn id="72" idx="0"/>
                <a:endCxn id="68" idx="3"/>
              </p:cNvCxnSpPr>
              <p:nvPr/>
            </p:nvCxnSpPr>
            <p:spPr>
              <a:xfrm flipV="1">
                <a:off x="9719464" y="4431289"/>
                <a:ext cx="749888" cy="3067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xmlns="" id="{64784C35-8C8D-4662-9659-F10C270CF120}"/>
                  </a:ext>
                </a:extLst>
              </p:cNvPr>
              <p:cNvCxnSpPr>
                <a:stCxn id="68" idx="5"/>
                <a:endCxn id="73" idx="0"/>
              </p:cNvCxnSpPr>
              <p:nvPr/>
            </p:nvCxnSpPr>
            <p:spPr>
              <a:xfrm>
                <a:off x="10955037" y="4431289"/>
                <a:ext cx="893532" cy="3067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xmlns="" id="{4ED5EFEA-9CF4-4B5E-9C04-5D27CB5B06DE}"/>
                  </a:ext>
                </a:extLst>
              </p:cNvPr>
              <p:cNvCxnSpPr>
                <a:stCxn id="72" idx="3"/>
                <a:endCxn id="77" idx="0"/>
              </p:cNvCxnSpPr>
              <p:nvPr/>
            </p:nvCxnSpPr>
            <p:spPr>
              <a:xfrm flipH="1">
                <a:off x="9193313" y="5331888"/>
                <a:ext cx="283308" cy="661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xmlns="" id="{5CAB221E-97F0-4A82-A04F-B2B81EE00FEB}"/>
                  </a:ext>
                </a:extLst>
              </p:cNvPr>
              <p:cNvCxnSpPr>
                <a:stCxn id="72" idx="5"/>
                <a:endCxn id="76" idx="0"/>
              </p:cNvCxnSpPr>
              <p:nvPr/>
            </p:nvCxnSpPr>
            <p:spPr>
              <a:xfrm>
                <a:off x="9962306" y="5331888"/>
                <a:ext cx="482658" cy="661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xmlns="" id="{8E078AE1-B18E-4B4C-B030-94E919A1BE2E}"/>
                  </a:ext>
                </a:extLst>
              </p:cNvPr>
              <p:cNvCxnSpPr>
                <a:stCxn id="74" idx="0"/>
                <a:endCxn id="73" idx="3"/>
              </p:cNvCxnSpPr>
              <p:nvPr/>
            </p:nvCxnSpPr>
            <p:spPr>
              <a:xfrm flipV="1">
                <a:off x="11300853" y="5331888"/>
                <a:ext cx="304873" cy="6441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182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F15ED-7277-4498-966E-69C8F9B3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Search a Key in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86C039-8778-4853-B4FE-60154CA5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k is the key that is searched for and x is the start node</a:t>
            </a:r>
          </a:p>
          <a:p>
            <a:pPr marL="0" indent="0">
              <a:buNone/>
            </a:pPr>
            <a:r>
              <a:rPr lang="en-US" dirty="0"/>
              <a:t>BST-Search(x, k)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← x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while y != nil do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key[y] = k then return 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else if key[y] &lt; k then y ← right[y]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else y ← left[y]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return (“NOT FOUND”)</a:t>
            </a:r>
          </a:p>
          <a:p>
            <a:pPr marL="0" indent="0">
              <a:buNone/>
            </a:pPr>
            <a:r>
              <a:rPr lang="en-US" dirty="0"/>
              <a:t>Example: Search 11</a:t>
            </a:r>
          </a:p>
          <a:p>
            <a:pPr marL="0" indent="0">
              <a:buNone/>
            </a:pPr>
            <a:r>
              <a:rPr lang="en-US" dirty="0"/>
              <a:t>Time complexity is O(h)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4B78F1A9-7E1C-4012-9D95-60B5C55392D2}"/>
              </a:ext>
            </a:extLst>
          </p:cNvPr>
          <p:cNvGrpSpPr/>
          <p:nvPr/>
        </p:nvGrpSpPr>
        <p:grpSpPr>
          <a:xfrm>
            <a:off x="6347791" y="2364902"/>
            <a:ext cx="5816926" cy="4376992"/>
            <a:chOff x="6347791" y="2364902"/>
            <a:chExt cx="5816926" cy="43769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5DCDC581-A71E-4058-8E6A-0998A1AAA29F}"/>
                </a:ext>
              </a:extLst>
            </p:cNvPr>
            <p:cNvGrpSpPr/>
            <p:nvPr/>
          </p:nvGrpSpPr>
          <p:grpSpPr>
            <a:xfrm>
              <a:off x="6347791" y="2364902"/>
              <a:ext cx="5816926" cy="4376992"/>
              <a:chOff x="6347791" y="2364902"/>
              <a:chExt cx="5816926" cy="437699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0A6D585F-572C-4EBF-98DF-BF178A04D438}"/>
                  </a:ext>
                </a:extLst>
              </p:cNvPr>
              <p:cNvGrpSpPr/>
              <p:nvPr/>
            </p:nvGrpSpPr>
            <p:grpSpPr>
              <a:xfrm>
                <a:off x="6347791" y="3114261"/>
                <a:ext cx="5645426" cy="3627633"/>
                <a:chOff x="5941412" y="2914912"/>
                <a:chExt cx="6250588" cy="377397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xmlns="" id="{ADE40819-086B-46D3-9248-1AF8E80BCE90}"/>
                    </a:ext>
                  </a:extLst>
                </p:cNvPr>
                <p:cNvSpPr/>
                <p:nvPr/>
              </p:nvSpPr>
              <p:spPr>
                <a:xfrm>
                  <a:off x="8631966" y="2914912"/>
                  <a:ext cx="686863" cy="695744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xmlns="" id="{34205306-538F-41EF-8E12-9C5A882A234F}"/>
                    </a:ext>
                  </a:extLst>
                </p:cNvPr>
                <p:cNvGrpSpPr/>
                <p:nvPr/>
              </p:nvGrpSpPr>
              <p:grpSpPr>
                <a:xfrm>
                  <a:off x="5941412" y="3837434"/>
                  <a:ext cx="6250588" cy="2851451"/>
                  <a:chOff x="5922658" y="3866869"/>
                  <a:chExt cx="6250588" cy="2851451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xmlns="" id="{750CD3D7-02F3-474C-BC7D-CE3546390C49}"/>
                      </a:ext>
                    </a:extLst>
                  </p:cNvPr>
                  <p:cNvSpPr/>
                  <p:nvPr/>
                </p:nvSpPr>
                <p:spPr>
                  <a:xfrm>
                    <a:off x="7156155" y="3866869"/>
                    <a:ext cx="686863" cy="695744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xmlns="" id="{A00F955C-9CF6-4978-B374-1F1E112A1550}"/>
                      </a:ext>
                    </a:extLst>
                  </p:cNvPr>
                  <p:cNvSpPr/>
                  <p:nvPr/>
                </p:nvSpPr>
                <p:spPr>
                  <a:xfrm>
                    <a:off x="10350009" y="3866869"/>
                    <a:ext cx="686863" cy="695744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xmlns="" id="{40B4E90D-E223-4505-A3F7-DA270105A791}"/>
                      </a:ext>
                    </a:extLst>
                  </p:cNvPr>
                  <p:cNvSpPr/>
                  <p:nvPr/>
                </p:nvSpPr>
                <p:spPr>
                  <a:xfrm>
                    <a:off x="5922658" y="4767468"/>
                    <a:ext cx="686863" cy="695744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xmlns="" id="{CEBD7CAB-153E-4D75-8ED7-FD4E7B83A737}"/>
                      </a:ext>
                    </a:extLst>
                  </p:cNvPr>
                  <p:cNvSpPr/>
                  <p:nvPr/>
                </p:nvSpPr>
                <p:spPr>
                  <a:xfrm>
                    <a:off x="8288535" y="4767468"/>
                    <a:ext cx="686863" cy="695744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xmlns="" id="{B278D45B-13D5-4FCF-875A-DFC836EF23C5}"/>
                      </a:ext>
                    </a:extLst>
                  </p:cNvPr>
                  <p:cNvSpPr/>
                  <p:nvPr/>
                </p:nvSpPr>
                <p:spPr>
                  <a:xfrm>
                    <a:off x="9357278" y="4767468"/>
                    <a:ext cx="686863" cy="695744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xmlns="" id="{5596189A-467A-4109-AB7A-637E02B3D177}"/>
                      </a:ext>
                    </a:extLst>
                  </p:cNvPr>
                  <p:cNvSpPr/>
                  <p:nvPr/>
                </p:nvSpPr>
                <p:spPr>
                  <a:xfrm>
                    <a:off x="11486383" y="4767468"/>
                    <a:ext cx="686863" cy="695744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19</a:t>
                    </a:r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xmlns="" id="{B7545CBF-89EB-47E1-8D44-8F3431739E46}"/>
                      </a:ext>
                    </a:extLst>
                  </p:cNvPr>
                  <p:cNvSpPr/>
                  <p:nvPr/>
                </p:nvSpPr>
                <p:spPr>
                  <a:xfrm>
                    <a:off x="10938667" y="6005476"/>
                    <a:ext cx="686863" cy="695744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xmlns="" id="{0AE5FB9A-2C96-4418-8DB1-1E1B6715B0A7}"/>
                      </a:ext>
                    </a:extLst>
                  </p:cNvPr>
                  <p:cNvSpPr/>
                  <p:nvPr/>
                </p:nvSpPr>
                <p:spPr>
                  <a:xfrm>
                    <a:off x="10082778" y="6022576"/>
                    <a:ext cx="686863" cy="695744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11</a:t>
                    </a: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xmlns="" id="{04655A8C-30A9-4030-9CF3-A7EDD7FDF6CA}"/>
                      </a:ext>
                    </a:extLst>
                  </p:cNvPr>
                  <p:cNvSpPr/>
                  <p:nvPr/>
                </p:nvSpPr>
                <p:spPr>
                  <a:xfrm>
                    <a:off x="8831127" y="6022576"/>
                    <a:ext cx="686863" cy="695744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xmlns="" id="{5123408B-7446-4240-8CF2-67679B4A030A}"/>
                      </a:ext>
                    </a:extLst>
                  </p:cNvPr>
                  <p:cNvSpPr/>
                  <p:nvPr/>
                </p:nvSpPr>
                <p:spPr>
                  <a:xfrm>
                    <a:off x="7608916" y="6022576"/>
                    <a:ext cx="686863" cy="695744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xmlns="" id="{F98EC2E2-6305-4B59-A001-D059A344C486}"/>
                      </a:ext>
                    </a:extLst>
                  </p:cNvPr>
                  <p:cNvSpPr/>
                  <p:nvPr/>
                </p:nvSpPr>
                <p:spPr>
                  <a:xfrm>
                    <a:off x="6769653" y="6022576"/>
                    <a:ext cx="686863" cy="695744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0375351-F009-487E-9D64-B2CD74A515CB}"/>
                  </a:ext>
                </a:extLst>
              </p:cNvPr>
              <p:cNvSpPr txBox="1"/>
              <p:nvPr/>
            </p:nvSpPr>
            <p:spPr>
              <a:xfrm>
                <a:off x="8491154" y="2364902"/>
                <a:ext cx="1332377" cy="6463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 &lt; 11 </a:t>
                </a:r>
              </a:p>
              <a:p>
                <a:r>
                  <a:rPr lang="en-US" dirty="0"/>
                  <a:t>go to right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0AC4AF49-DA56-45B4-A7EA-5D0415BC7DF1}"/>
                  </a:ext>
                </a:extLst>
              </p:cNvPr>
              <p:cNvSpPr txBox="1"/>
              <p:nvPr/>
            </p:nvSpPr>
            <p:spPr>
              <a:xfrm>
                <a:off x="10832340" y="3302191"/>
                <a:ext cx="1332377" cy="6463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 &gt; 11 </a:t>
                </a:r>
              </a:p>
              <a:p>
                <a:r>
                  <a:rPr lang="en-US" dirty="0"/>
                  <a:t>go to left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86FC40C2-138C-4156-8FA6-BA2760BB5931}"/>
                  </a:ext>
                </a:extLst>
              </p:cNvPr>
              <p:cNvSpPr txBox="1"/>
              <p:nvPr/>
            </p:nvSpPr>
            <p:spPr>
              <a:xfrm>
                <a:off x="8647018" y="4030688"/>
                <a:ext cx="1332377" cy="6463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 &lt; 11 </a:t>
                </a:r>
              </a:p>
              <a:p>
                <a:r>
                  <a:rPr lang="en-US" dirty="0"/>
                  <a:t>go to right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FB9B1D3C-8FE2-4F0B-A88C-8BA68DB60CC5}"/>
                  </a:ext>
                </a:extLst>
              </p:cNvPr>
              <p:cNvSpPr txBox="1"/>
              <p:nvPr/>
            </p:nvSpPr>
            <p:spPr>
              <a:xfrm>
                <a:off x="10385939" y="5244639"/>
                <a:ext cx="754986" cy="6463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Key found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131D6BB8-8667-439D-B719-6F00AA0BA560}"/>
                </a:ext>
              </a:extLst>
            </p:cNvPr>
            <p:cNvCxnSpPr>
              <a:stCxn id="7" idx="3"/>
              <a:endCxn id="11" idx="0"/>
            </p:cNvCxnSpPr>
            <p:nvPr/>
          </p:nvCxnSpPr>
          <p:spPr>
            <a:xfrm flipH="1">
              <a:off x="7772047" y="3685088"/>
              <a:ext cx="1096657" cy="315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643DE23A-B9E6-4998-B6EC-D7C1542AFA97}"/>
                </a:ext>
              </a:extLst>
            </p:cNvPr>
            <p:cNvCxnSpPr>
              <a:stCxn id="7" idx="5"/>
              <a:endCxn id="12" idx="0"/>
            </p:cNvCxnSpPr>
            <p:nvPr/>
          </p:nvCxnSpPr>
          <p:spPr>
            <a:xfrm>
              <a:off x="9307367" y="3685088"/>
              <a:ext cx="1349315" cy="315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431DFDE2-5F81-4DD7-B497-F8FFB04A5013}"/>
                </a:ext>
              </a:extLst>
            </p:cNvPr>
            <p:cNvCxnSpPr>
              <a:stCxn id="13" idx="0"/>
              <a:endCxn id="11" idx="3"/>
            </p:cNvCxnSpPr>
            <p:nvPr/>
          </p:nvCxnSpPr>
          <p:spPr>
            <a:xfrm flipV="1">
              <a:off x="6657973" y="4571838"/>
              <a:ext cx="894742" cy="294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8C192E8-B587-49D8-A6D3-F9786FD11974}"/>
                </a:ext>
              </a:extLst>
            </p:cNvPr>
            <p:cNvCxnSpPr>
              <a:cxnSpLocks/>
              <a:stCxn id="11" idx="5"/>
              <a:endCxn id="14" idx="0"/>
            </p:cNvCxnSpPr>
            <p:nvPr/>
          </p:nvCxnSpPr>
          <p:spPr>
            <a:xfrm>
              <a:off x="7991378" y="4571838"/>
              <a:ext cx="803415" cy="294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76FCCE7-FFCB-492B-9397-987BAF29BA70}"/>
                </a:ext>
              </a:extLst>
            </p:cNvPr>
            <p:cNvCxnSpPr>
              <a:cxnSpLocks/>
              <a:stCxn id="13" idx="5"/>
              <a:endCxn id="21" idx="0"/>
            </p:cNvCxnSpPr>
            <p:nvPr/>
          </p:nvCxnSpPr>
          <p:spPr>
            <a:xfrm>
              <a:off x="6877304" y="5437515"/>
              <a:ext cx="545661" cy="63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3687B19-7C25-4D5C-BEE3-22F62AC1F871}"/>
                </a:ext>
              </a:extLst>
            </p:cNvPr>
            <p:cNvCxnSpPr>
              <a:stCxn id="20" idx="0"/>
              <a:endCxn id="14" idx="3"/>
            </p:cNvCxnSpPr>
            <p:nvPr/>
          </p:nvCxnSpPr>
          <p:spPr>
            <a:xfrm flipV="1">
              <a:off x="8180973" y="5437515"/>
              <a:ext cx="394488" cy="63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3A7D3B93-34EE-468E-888D-B8E5EE726BD0}"/>
                </a:ext>
              </a:extLst>
            </p:cNvPr>
            <p:cNvCxnSpPr>
              <a:stCxn id="15" idx="0"/>
              <a:endCxn id="12" idx="3"/>
            </p:cNvCxnSpPr>
            <p:nvPr/>
          </p:nvCxnSpPr>
          <p:spPr>
            <a:xfrm flipV="1">
              <a:off x="9760064" y="4571838"/>
              <a:ext cx="677286" cy="294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61BB35A4-638B-4BE6-BFC5-B5B058B0F5C2}"/>
                </a:ext>
              </a:extLst>
            </p:cNvPr>
            <p:cNvCxnSpPr>
              <a:stCxn id="12" idx="5"/>
              <a:endCxn id="16" idx="0"/>
            </p:cNvCxnSpPr>
            <p:nvPr/>
          </p:nvCxnSpPr>
          <p:spPr>
            <a:xfrm>
              <a:off x="10876013" y="4571838"/>
              <a:ext cx="807023" cy="294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7273057A-ED4D-4B27-872B-3673222AB23E}"/>
                </a:ext>
              </a:extLst>
            </p:cNvPr>
            <p:cNvCxnSpPr>
              <a:stCxn id="19" idx="0"/>
              <a:endCxn id="15" idx="3"/>
            </p:cNvCxnSpPr>
            <p:nvPr/>
          </p:nvCxnSpPr>
          <p:spPr>
            <a:xfrm flipV="1">
              <a:off x="9284853" y="5437515"/>
              <a:ext cx="255879" cy="63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204B1518-6FEB-4D0D-8CF3-2FBDD9E9DFDF}"/>
                </a:ext>
              </a:extLst>
            </p:cNvPr>
            <p:cNvCxnSpPr>
              <a:stCxn id="18" idx="0"/>
              <a:endCxn id="15" idx="5"/>
            </p:cNvCxnSpPr>
            <p:nvPr/>
          </p:nvCxnSpPr>
          <p:spPr>
            <a:xfrm flipH="1" flipV="1">
              <a:off x="9979395" y="5437515"/>
              <a:ext cx="435928" cy="63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374731D4-69FF-479F-A693-B6F36E206F25}"/>
                </a:ext>
              </a:extLst>
            </p:cNvPr>
            <p:cNvCxnSpPr>
              <a:stCxn id="17" idx="0"/>
              <a:endCxn id="16" idx="3"/>
            </p:cNvCxnSpPr>
            <p:nvPr/>
          </p:nvCxnSpPr>
          <p:spPr>
            <a:xfrm flipV="1">
              <a:off x="11188348" y="5437515"/>
              <a:ext cx="275356" cy="619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988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6514A-A046-4A18-B1A4-D65E49C1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09" y="150731"/>
            <a:ext cx="10515600" cy="1325563"/>
          </a:xfrm>
        </p:spPr>
        <p:txBody>
          <a:bodyPr/>
          <a:lstStyle/>
          <a:p>
            <a:r>
              <a:rPr lang="en-US" b="1" dirty="0"/>
              <a:t>Insertion of a Key in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0D2698-A32E-4F92-863F-FB3FA9A2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22" y="1590262"/>
            <a:ext cx="5125278" cy="4586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BST-Insert(x, z, k)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x = nil then return “Error”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← x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while true do {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key[y] &lt; k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z ← left[y]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else z ← right[y]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if z = nil break }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if key[y] &gt; k then left[y] ← z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else right[p[y]] ← z</a:t>
            </a:r>
          </a:p>
          <a:p>
            <a:pPr marL="0" indent="0">
              <a:buNone/>
            </a:pPr>
            <a:r>
              <a:rPr lang="en-US" dirty="0"/>
              <a:t>Time complexity is O(h)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875829C-8FDA-4E53-ABD1-5F7E98BC3CC8}"/>
              </a:ext>
            </a:extLst>
          </p:cNvPr>
          <p:cNvSpPr txBox="1"/>
          <p:nvPr/>
        </p:nvSpPr>
        <p:spPr>
          <a:xfrm>
            <a:off x="10548396" y="3237282"/>
            <a:ext cx="1195702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19 &lt; 21 </a:t>
            </a:r>
          </a:p>
          <a:p>
            <a:r>
              <a:rPr lang="en-US" dirty="0"/>
              <a:t>go to right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ECA9E925-1318-492A-A7EA-98222D328D85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510558" y="3602978"/>
            <a:ext cx="677286" cy="29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41B3C28E-56FF-43DE-8318-640E6B4758BF}"/>
              </a:ext>
            </a:extLst>
          </p:cNvPr>
          <p:cNvCxnSpPr>
            <a:stCxn id="13" idx="5"/>
            <a:endCxn id="17" idx="0"/>
          </p:cNvCxnSpPr>
          <p:nvPr/>
        </p:nvCxnSpPr>
        <p:spPr>
          <a:xfrm>
            <a:off x="9626507" y="3602978"/>
            <a:ext cx="807023" cy="29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245EA5AF-2568-4EDC-9B78-3BE9B7A8642A}"/>
              </a:ext>
            </a:extLst>
          </p:cNvPr>
          <p:cNvGrpSpPr/>
          <p:nvPr/>
        </p:nvGrpSpPr>
        <p:grpSpPr>
          <a:xfrm>
            <a:off x="5098285" y="1396042"/>
            <a:ext cx="6906375" cy="5243602"/>
            <a:chOff x="5098285" y="1396042"/>
            <a:chExt cx="6906375" cy="52436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9E23AB61-AFB7-4D21-A259-2947F311C486}"/>
                </a:ext>
              </a:extLst>
            </p:cNvPr>
            <p:cNvGrpSpPr/>
            <p:nvPr/>
          </p:nvGrpSpPr>
          <p:grpSpPr>
            <a:xfrm>
              <a:off x="5098285" y="1396042"/>
              <a:ext cx="6906375" cy="5243602"/>
              <a:chOff x="4912754" y="1387598"/>
              <a:chExt cx="6906375" cy="524360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B45CFF7B-8FD2-48DD-9220-713C0B12516E}"/>
                  </a:ext>
                </a:extLst>
              </p:cNvPr>
              <p:cNvGrpSpPr/>
              <p:nvPr/>
            </p:nvGrpSpPr>
            <p:grpSpPr>
              <a:xfrm>
                <a:off x="4912754" y="1387598"/>
                <a:ext cx="5816926" cy="4376992"/>
                <a:chOff x="6347791" y="2364902"/>
                <a:chExt cx="5816926" cy="437699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xmlns="" id="{880DBBD8-FF90-46C3-8794-3C3A8A2DB659}"/>
                    </a:ext>
                  </a:extLst>
                </p:cNvPr>
                <p:cNvGrpSpPr/>
                <p:nvPr/>
              </p:nvGrpSpPr>
              <p:grpSpPr>
                <a:xfrm>
                  <a:off x="6347791" y="3114261"/>
                  <a:ext cx="5645426" cy="3627633"/>
                  <a:chOff x="5941412" y="2914912"/>
                  <a:chExt cx="6250588" cy="3773973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xmlns="" id="{8BCECA6F-5F82-4FE8-A43F-4AC218FA681B}"/>
                      </a:ext>
                    </a:extLst>
                  </p:cNvPr>
                  <p:cNvSpPr/>
                  <p:nvPr/>
                </p:nvSpPr>
                <p:spPr>
                  <a:xfrm>
                    <a:off x="8631966" y="2914912"/>
                    <a:ext cx="686863" cy="695744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7</a:t>
                    </a:r>
                  </a:p>
                </p:txBody>
              </p: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xmlns="" id="{B108AB98-2CC4-4308-A86C-C52887DEC78D}"/>
                      </a:ext>
                    </a:extLst>
                  </p:cNvPr>
                  <p:cNvGrpSpPr/>
                  <p:nvPr/>
                </p:nvGrpSpPr>
                <p:grpSpPr>
                  <a:xfrm>
                    <a:off x="5941412" y="3837434"/>
                    <a:ext cx="6250588" cy="2851451"/>
                    <a:chOff x="5922658" y="3866869"/>
                    <a:chExt cx="6250588" cy="2851451"/>
                  </a:xfrm>
                </p:grpSpPr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xmlns="" id="{E373892E-EC14-44DA-BF34-E32EC4B2D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6155" y="3866869"/>
                      <a:ext cx="686863" cy="695744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xmlns="" id="{7ED2FABB-05F5-49FA-A455-9B095975CD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0009" y="3866869"/>
                      <a:ext cx="686863" cy="695744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xmlns="" id="{413F49CD-316F-4DE9-8FA0-50CC3206F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658" y="4767468"/>
                      <a:ext cx="686863" cy="695744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xmlns="" id="{7EB397AE-6C29-4AFF-A90C-4122BC0836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8535" y="4767468"/>
                      <a:ext cx="686863" cy="695744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xmlns="" id="{99BB4A4F-4DDB-4BCB-8647-0FB909F34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278" y="4767468"/>
                      <a:ext cx="686863" cy="695744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xmlns="" id="{DAB71944-735A-49DC-BD8B-B6FD1DCBC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86383" y="4767468"/>
                      <a:ext cx="686863" cy="695744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xmlns="" id="{C822F558-019D-44FA-9329-5B3C78B04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38667" y="6005476"/>
                      <a:ext cx="686863" cy="695744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p:txBody>
                </p:sp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xmlns="" id="{BE25290F-85CB-4737-8E1A-7BA642895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82778" y="6022576"/>
                      <a:ext cx="686863" cy="695744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xmlns="" id="{E3E03BA9-AF9E-42D3-8E60-A4869104F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31127" y="6022576"/>
                      <a:ext cx="686863" cy="695744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xmlns="" id="{4FDA3145-5FDB-49BF-AE83-4B1FAA284E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916" y="6022576"/>
                      <a:ext cx="686863" cy="695744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xmlns="" id="{5EADC206-412C-41E6-96DB-A926DB752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9653" y="6022576"/>
                      <a:ext cx="686863" cy="695744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693F65B5-BBD7-4E9A-8C9B-C97A84DD45A6}"/>
                    </a:ext>
                  </a:extLst>
                </p:cNvPr>
                <p:cNvSpPr txBox="1"/>
                <p:nvPr/>
              </p:nvSpPr>
              <p:spPr>
                <a:xfrm>
                  <a:off x="8491154" y="2364902"/>
                  <a:ext cx="1332377" cy="64633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7 &lt; 21 </a:t>
                  </a:r>
                </a:p>
                <a:p>
                  <a:r>
                    <a:rPr lang="en-US" dirty="0"/>
                    <a:t>go to right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EB269797-0D56-46DA-BB36-150C340EC913}"/>
                    </a:ext>
                  </a:extLst>
                </p:cNvPr>
                <p:cNvSpPr txBox="1"/>
                <p:nvPr/>
              </p:nvSpPr>
              <p:spPr>
                <a:xfrm>
                  <a:off x="10832340" y="3302191"/>
                  <a:ext cx="1332377" cy="64633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12 &lt; 21 </a:t>
                  </a:r>
                </a:p>
                <a:p>
                  <a:r>
                    <a:rPr lang="en-US" dirty="0"/>
                    <a:t>go to right</a:t>
                  </a:r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CA1701FB-25F3-4B63-90A5-EDC7C156939E}"/>
                  </a:ext>
                </a:extLst>
              </p:cNvPr>
              <p:cNvSpPr/>
              <p:nvPr/>
            </p:nvSpPr>
            <p:spPr>
              <a:xfrm>
                <a:off x="10600915" y="5079387"/>
                <a:ext cx="620363" cy="66876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6BE7D2DA-7EF0-42E5-BFD0-75F76B1EDF1C}"/>
                  </a:ext>
                </a:extLst>
              </p:cNvPr>
              <p:cNvSpPr txBox="1"/>
              <p:nvPr/>
            </p:nvSpPr>
            <p:spPr>
              <a:xfrm>
                <a:off x="10623427" y="5984869"/>
                <a:ext cx="1195702" cy="6463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Found the location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66188B1-9539-4952-B369-C90FD73CE636}"/>
                </a:ext>
              </a:extLst>
            </p:cNvPr>
            <p:cNvCxnSpPr>
              <a:stCxn id="12" idx="0"/>
              <a:endCxn id="10" idx="3"/>
            </p:cNvCxnSpPr>
            <p:nvPr/>
          </p:nvCxnSpPr>
          <p:spPr>
            <a:xfrm flipV="1">
              <a:off x="6522541" y="2716228"/>
              <a:ext cx="1096657" cy="315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1A15EB5F-4D02-4A87-B810-4B4D9A30C73C}"/>
                </a:ext>
              </a:extLst>
            </p:cNvPr>
            <p:cNvCxnSpPr>
              <a:stCxn id="14" idx="0"/>
              <a:endCxn id="12" idx="3"/>
            </p:cNvCxnSpPr>
            <p:nvPr/>
          </p:nvCxnSpPr>
          <p:spPr>
            <a:xfrm flipV="1">
              <a:off x="5408467" y="3602978"/>
              <a:ext cx="894742" cy="294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17463AE2-B286-4209-A7EF-BCE8795F0409}"/>
                </a:ext>
              </a:extLst>
            </p:cNvPr>
            <p:cNvCxnSpPr>
              <a:stCxn id="10" idx="5"/>
              <a:endCxn id="13" idx="0"/>
            </p:cNvCxnSpPr>
            <p:nvPr/>
          </p:nvCxnSpPr>
          <p:spPr>
            <a:xfrm>
              <a:off x="8057861" y="2716228"/>
              <a:ext cx="1349315" cy="315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4D59640A-5634-441A-ABF5-7611A94F3F03}"/>
                </a:ext>
              </a:extLst>
            </p:cNvPr>
            <p:cNvCxnSpPr>
              <a:stCxn id="12" idx="5"/>
              <a:endCxn id="15" idx="0"/>
            </p:cNvCxnSpPr>
            <p:nvPr/>
          </p:nvCxnSpPr>
          <p:spPr>
            <a:xfrm>
              <a:off x="6741872" y="3602978"/>
              <a:ext cx="803415" cy="294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47F9DAEE-C1D5-407E-8A9B-E4F6D2A73B55}"/>
                </a:ext>
              </a:extLst>
            </p:cNvPr>
            <p:cNvCxnSpPr>
              <a:stCxn id="14" idx="5"/>
              <a:endCxn id="22" idx="0"/>
            </p:cNvCxnSpPr>
            <p:nvPr/>
          </p:nvCxnSpPr>
          <p:spPr>
            <a:xfrm>
              <a:off x="5627798" y="4468655"/>
              <a:ext cx="545661" cy="63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B36ECEBE-695C-4A46-975C-1E9BA89E0CF3}"/>
                </a:ext>
              </a:extLst>
            </p:cNvPr>
            <p:cNvCxnSpPr>
              <a:stCxn id="15" idx="4"/>
              <a:endCxn id="21" idx="0"/>
            </p:cNvCxnSpPr>
            <p:nvPr/>
          </p:nvCxnSpPr>
          <p:spPr>
            <a:xfrm flipH="1">
              <a:off x="6931467" y="4566594"/>
              <a:ext cx="613820" cy="53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760EAAB5-9F1C-43A9-956F-822E1A1CF9B1}"/>
                </a:ext>
              </a:extLst>
            </p:cNvPr>
            <p:cNvCxnSpPr>
              <a:cxnSpLocks/>
              <a:stCxn id="20" idx="0"/>
              <a:endCxn id="16" idx="3"/>
            </p:cNvCxnSpPr>
            <p:nvPr/>
          </p:nvCxnSpPr>
          <p:spPr>
            <a:xfrm flipV="1">
              <a:off x="8035347" y="4468655"/>
              <a:ext cx="255879" cy="63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39A6D9C-A1C7-4981-88C4-460BDE6C47C8}"/>
                </a:ext>
              </a:extLst>
            </p:cNvPr>
            <p:cNvCxnSpPr>
              <a:stCxn id="16" idx="5"/>
              <a:endCxn id="19" idx="0"/>
            </p:cNvCxnSpPr>
            <p:nvPr/>
          </p:nvCxnSpPr>
          <p:spPr>
            <a:xfrm>
              <a:off x="8729889" y="4468655"/>
              <a:ext cx="435928" cy="63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347690A2-47BF-4EB1-B4F0-8C4C7F9188A6}"/>
                </a:ext>
              </a:extLst>
            </p:cNvPr>
            <p:cNvCxnSpPr>
              <a:stCxn id="18" idx="0"/>
              <a:endCxn id="17" idx="3"/>
            </p:cNvCxnSpPr>
            <p:nvPr/>
          </p:nvCxnSpPr>
          <p:spPr>
            <a:xfrm flipV="1">
              <a:off x="9938842" y="4468655"/>
              <a:ext cx="275356" cy="619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BC97362-F10B-4D3E-B5C0-CBBA990A4585}"/>
                </a:ext>
              </a:extLst>
            </p:cNvPr>
            <p:cNvCxnSpPr>
              <a:stCxn id="36" idx="0"/>
              <a:endCxn id="17" idx="5"/>
            </p:cNvCxnSpPr>
            <p:nvPr/>
          </p:nvCxnSpPr>
          <p:spPr>
            <a:xfrm flipH="1" flipV="1">
              <a:off x="10652861" y="4468655"/>
              <a:ext cx="443767" cy="619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93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9A1A19-29FC-48D3-97F3-B60520C7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 and Predecessor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722451-45C1-4E42-9D3D-CCC273BE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15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successor of a key k in a search tree is the smallest key that belongs to the tree and that is strictly greater than k</a:t>
            </a:r>
          </a:p>
          <a:p>
            <a:pPr marL="0" indent="0">
              <a:buNone/>
            </a:pPr>
            <a:r>
              <a:rPr lang="en-US" dirty="0"/>
              <a:t>The predecessor of a key k in a search tree is the largest key that belongs to the tree and that is strictly less than 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62DED157-36DB-4E52-8647-007A5B8365C6}"/>
              </a:ext>
            </a:extLst>
          </p:cNvPr>
          <p:cNvGrpSpPr/>
          <p:nvPr/>
        </p:nvGrpSpPr>
        <p:grpSpPr>
          <a:xfrm>
            <a:off x="5941412" y="1979370"/>
            <a:ext cx="6250588" cy="3773973"/>
            <a:chOff x="5941412" y="2914912"/>
            <a:chExt cx="6250588" cy="37739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4D484A3-C798-4BE0-9F6D-957CB21EB644}"/>
                </a:ext>
              </a:extLst>
            </p:cNvPr>
            <p:cNvGrpSpPr/>
            <p:nvPr/>
          </p:nvGrpSpPr>
          <p:grpSpPr>
            <a:xfrm>
              <a:off x="5941412" y="3837434"/>
              <a:ext cx="6250588" cy="2851451"/>
              <a:chOff x="5922658" y="3866869"/>
              <a:chExt cx="6250588" cy="2851451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121629C-B8E7-48B9-8D0D-7CB76DAEC34F}"/>
                  </a:ext>
                </a:extLst>
              </p:cNvPr>
              <p:cNvSpPr/>
              <p:nvPr/>
            </p:nvSpPr>
            <p:spPr>
              <a:xfrm>
                <a:off x="7156155" y="3866869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408E90A3-FB20-41C5-B798-2B15DEA600F5}"/>
                  </a:ext>
                </a:extLst>
              </p:cNvPr>
              <p:cNvSpPr/>
              <p:nvPr/>
            </p:nvSpPr>
            <p:spPr>
              <a:xfrm>
                <a:off x="10350009" y="3866869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8263AF02-4AE1-47C3-B44E-AD5ECF184E33}"/>
                  </a:ext>
                </a:extLst>
              </p:cNvPr>
              <p:cNvSpPr/>
              <p:nvPr/>
            </p:nvSpPr>
            <p:spPr>
              <a:xfrm>
                <a:off x="5922658" y="4767468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FF5B9CE0-E661-48CF-9E79-A66CAE99A8C7}"/>
                  </a:ext>
                </a:extLst>
              </p:cNvPr>
              <p:cNvSpPr/>
              <p:nvPr/>
            </p:nvSpPr>
            <p:spPr>
              <a:xfrm>
                <a:off x="8288535" y="4767468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E08895A2-D9C7-42EA-B947-CB15CAF1AAF7}"/>
                  </a:ext>
                </a:extLst>
              </p:cNvPr>
              <p:cNvSpPr/>
              <p:nvPr/>
            </p:nvSpPr>
            <p:spPr>
              <a:xfrm>
                <a:off x="9357278" y="4767468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E3183ACC-EF6D-4A96-B5AB-20BA3AFA11A4}"/>
                  </a:ext>
                </a:extLst>
              </p:cNvPr>
              <p:cNvSpPr/>
              <p:nvPr/>
            </p:nvSpPr>
            <p:spPr>
              <a:xfrm>
                <a:off x="11486383" y="4767468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03B9CA1D-6AAA-4301-9CE3-AEE82A19B0DA}"/>
                  </a:ext>
                </a:extLst>
              </p:cNvPr>
              <p:cNvSpPr/>
              <p:nvPr/>
            </p:nvSpPr>
            <p:spPr>
              <a:xfrm>
                <a:off x="10938667" y="6005476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8EC42D93-C55F-4ED6-956B-323B3C7A86E3}"/>
                  </a:ext>
                </a:extLst>
              </p:cNvPr>
              <p:cNvSpPr/>
              <p:nvPr/>
            </p:nvSpPr>
            <p:spPr>
              <a:xfrm>
                <a:off x="10082778" y="6022576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3BBA4B3-2D42-4CBA-B227-E7B097D599D8}"/>
                  </a:ext>
                </a:extLst>
              </p:cNvPr>
              <p:cNvSpPr/>
              <p:nvPr/>
            </p:nvSpPr>
            <p:spPr>
              <a:xfrm>
                <a:off x="8831127" y="6022576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49CC5565-5DA8-49DB-B697-6911C1E7A51D}"/>
                  </a:ext>
                </a:extLst>
              </p:cNvPr>
              <p:cNvSpPr/>
              <p:nvPr/>
            </p:nvSpPr>
            <p:spPr>
              <a:xfrm>
                <a:off x="7608916" y="6022576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42EEE783-DB12-44F7-842A-4F50ACAD7799}"/>
                  </a:ext>
                </a:extLst>
              </p:cNvPr>
              <p:cNvSpPr/>
              <p:nvPr/>
            </p:nvSpPr>
            <p:spPr>
              <a:xfrm>
                <a:off x="6769653" y="6022576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CFB23027-509D-48D8-BC1F-490BEC54DDD2}"/>
                </a:ext>
              </a:extLst>
            </p:cNvPr>
            <p:cNvGrpSpPr/>
            <p:nvPr/>
          </p:nvGrpSpPr>
          <p:grpSpPr>
            <a:xfrm>
              <a:off x="6284843" y="2914912"/>
              <a:ext cx="5563725" cy="3078229"/>
              <a:chOff x="6284844" y="2914912"/>
              <a:chExt cx="5563725" cy="307822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D05AD23B-4E8D-46BB-A10D-22F99F138C09}"/>
                  </a:ext>
                </a:extLst>
              </p:cNvPr>
              <p:cNvSpPr/>
              <p:nvPr/>
            </p:nvSpPr>
            <p:spPr>
              <a:xfrm>
                <a:off x="8631966" y="2914912"/>
                <a:ext cx="686863" cy="6957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79CB27E9-446F-4A30-9188-82A34954545F}"/>
                  </a:ext>
                </a:extLst>
              </p:cNvPr>
              <p:cNvCxnSpPr>
                <a:stCxn id="44" idx="0"/>
                <a:endCxn id="32" idx="3"/>
              </p:cNvCxnSpPr>
              <p:nvPr/>
            </p:nvCxnSpPr>
            <p:spPr>
              <a:xfrm flipV="1">
                <a:off x="7518341" y="3508767"/>
                <a:ext cx="1214214" cy="3286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6DF22FE4-14B3-4E0E-9F3D-376F9F21750C}"/>
                  </a:ext>
                </a:extLst>
              </p:cNvPr>
              <p:cNvCxnSpPr>
                <a:cxnSpLocks/>
                <a:stCxn id="46" idx="0"/>
                <a:endCxn id="44" idx="3"/>
              </p:cNvCxnSpPr>
              <p:nvPr/>
            </p:nvCxnSpPr>
            <p:spPr>
              <a:xfrm flipV="1">
                <a:off x="6284844" y="4431289"/>
                <a:ext cx="990654" cy="3067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EEBA6C26-95FE-4D2A-AE41-21BCC1502B9C}"/>
                  </a:ext>
                </a:extLst>
              </p:cNvPr>
              <p:cNvCxnSpPr>
                <a:stCxn id="32" idx="5"/>
                <a:endCxn id="45" idx="0"/>
              </p:cNvCxnSpPr>
              <p:nvPr/>
            </p:nvCxnSpPr>
            <p:spPr>
              <a:xfrm>
                <a:off x="9218240" y="3508767"/>
                <a:ext cx="1493955" cy="3286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69EB5340-36DB-4E12-B543-2083C6D27538}"/>
                  </a:ext>
                </a:extLst>
              </p:cNvPr>
              <p:cNvCxnSpPr>
                <a:stCxn id="44" idx="5"/>
                <a:endCxn id="47" idx="0"/>
              </p:cNvCxnSpPr>
              <p:nvPr/>
            </p:nvCxnSpPr>
            <p:spPr>
              <a:xfrm>
                <a:off x="7761183" y="4431289"/>
                <a:ext cx="889538" cy="3067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03C79A36-26B5-4D02-BD8B-4ADE8BF25075}"/>
                  </a:ext>
                </a:extLst>
              </p:cNvPr>
              <p:cNvCxnSpPr>
                <a:stCxn id="46" idx="5"/>
                <a:endCxn id="54" idx="0"/>
              </p:cNvCxnSpPr>
              <p:nvPr/>
            </p:nvCxnSpPr>
            <p:spPr>
              <a:xfrm>
                <a:off x="6527686" y="5331888"/>
                <a:ext cx="604153" cy="661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5F7BC1BB-E427-47E7-BF42-FDE14A978EE4}"/>
                  </a:ext>
                </a:extLst>
              </p:cNvPr>
              <p:cNvCxnSpPr>
                <a:stCxn id="47" idx="3"/>
                <a:endCxn id="53" idx="0"/>
              </p:cNvCxnSpPr>
              <p:nvPr/>
            </p:nvCxnSpPr>
            <p:spPr>
              <a:xfrm flipH="1">
                <a:off x="7971102" y="5331888"/>
                <a:ext cx="436776" cy="661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1154227A-6D5E-47AF-A113-F7E659A76A9D}"/>
                  </a:ext>
                </a:extLst>
              </p:cNvPr>
              <p:cNvCxnSpPr>
                <a:stCxn id="48" idx="0"/>
                <a:endCxn id="45" idx="3"/>
              </p:cNvCxnSpPr>
              <p:nvPr/>
            </p:nvCxnSpPr>
            <p:spPr>
              <a:xfrm flipV="1">
                <a:off x="9719464" y="4431289"/>
                <a:ext cx="749888" cy="3067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816A916F-D7FA-4D0C-8024-FCC68B5FD05D}"/>
                  </a:ext>
                </a:extLst>
              </p:cNvPr>
              <p:cNvCxnSpPr>
                <a:stCxn id="45" idx="5"/>
                <a:endCxn id="49" idx="0"/>
              </p:cNvCxnSpPr>
              <p:nvPr/>
            </p:nvCxnSpPr>
            <p:spPr>
              <a:xfrm>
                <a:off x="10955037" y="4431289"/>
                <a:ext cx="893532" cy="3067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42396CEB-CF69-450F-8456-D24C7CCEA81F}"/>
                  </a:ext>
                </a:extLst>
              </p:cNvPr>
              <p:cNvCxnSpPr>
                <a:stCxn id="48" idx="3"/>
                <a:endCxn id="52" idx="0"/>
              </p:cNvCxnSpPr>
              <p:nvPr/>
            </p:nvCxnSpPr>
            <p:spPr>
              <a:xfrm flipH="1">
                <a:off x="9193313" y="5331888"/>
                <a:ext cx="283308" cy="661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F67CF65B-BD13-4D06-AC4F-D9F5E22494E0}"/>
                  </a:ext>
                </a:extLst>
              </p:cNvPr>
              <p:cNvCxnSpPr>
                <a:stCxn id="48" idx="5"/>
                <a:endCxn id="51" idx="0"/>
              </p:cNvCxnSpPr>
              <p:nvPr/>
            </p:nvCxnSpPr>
            <p:spPr>
              <a:xfrm>
                <a:off x="9962306" y="5331888"/>
                <a:ext cx="482658" cy="661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68AB41EE-DF6B-440C-B224-2F0A422035C2}"/>
                  </a:ext>
                </a:extLst>
              </p:cNvPr>
              <p:cNvCxnSpPr>
                <a:stCxn id="50" idx="0"/>
                <a:endCxn id="49" idx="3"/>
              </p:cNvCxnSpPr>
              <p:nvPr/>
            </p:nvCxnSpPr>
            <p:spPr>
              <a:xfrm flipV="1">
                <a:off x="11300853" y="5331888"/>
                <a:ext cx="304873" cy="6441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xmlns="" id="{5320358D-2BD4-477D-A355-A8C1D581F306}"/>
              </a:ext>
            </a:extLst>
          </p:cNvPr>
          <p:cNvSpPr/>
          <p:nvPr/>
        </p:nvSpPr>
        <p:spPr>
          <a:xfrm rot="16880535">
            <a:off x="8157606" y="3146188"/>
            <a:ext cx="1082393" cy="14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xmlns="" id="{245FDBF1-D727-4C04-9C23-63E53A63A416}"/>
              </a:ext>
            </a:extLst>
          </p:cNvPr>
          <p:cNvSpPr/>
          <p:nvPr/>
        </p:nvSpPr>
        <p:spPr>
          <a:xfrm rot="5188227">
            <a:off x="7927106" y="3817010"/>
            <a:ext cx="2330061" cy="129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5282122"/>
            <a:ext cx="778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traversal: 2, 3, 4, 5, 6, 7, 8, 9, 11, 12 ,15,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8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3A4B0-D929-444F-AEE2-50482B7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01" y="132615"/>
            <a:ext cx="10515600" cy="1325563"/>
          </a:xfrm>
        </p:spPr>
        <p:txBody>
          <a:bodyPr/>
          <a:lstStyle/>
          <a:p>
            <a:r>
              <a:rPr lang="en-US" b="1" dirty="0"/>
              <a:t>Deletion of a Key in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9E06B8-835B-4DE2-8D2B-DC59854B6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01" y="1344766"/>
            <a:ext cx="572858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There are three possibilities: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 to be deleted </a:t>
            </a:r>
            <a:r>
              <a:rPr lang="en-US" dirty="0" smtClean="0"/>
              <a:t>is leaf</a:t>
            </a:r>
            <a:r>
              <a:rPr lang="en-US" dirty="0"/>
              <a:t>: 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	Simply </a:t>
            </a:r>
            <a:r>
              <a:rPr lang="en-US" sz="2400" dirty="0"/>
              <a:t>remove from the </a:t>
            </a:r>
            <a:r>
              <a:rPr lang="en-US" sz="2400" dirty="0" smtClean="0"/>
              <a:t>tree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Node to be deleted has only one child: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Copy </a:t>
            </a:r>
            <a:r>
              <a:rPr lang="en-US" dirty="0"/>
              <a:t>the child to the node and </a:t>
            </a:r>
            <a:r>
              <a:rPr lang="en-US" dirty="0" smtClean="0"/>
              <a:t>	delete </a:t>
            </a:r>
            <a:r>
              <a:rPr lang="en-US" dirty="0"/>
              <a:t>the child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490F1C3-C91A-4A59-9BA2-10027CA05EA2}"/>
              </a:ext>
            </a:extLst>
          </p:cNvPr>
          <p:cNvGrpSpPr/>
          <p:nvPr/>
        </p:nvGrpSpPr>
        <p:grpSpPr>
          <a:xfrm>
            <a:off x="6511808" y="1458178"/>
            <a:ext cx="2820785" cy="2221408"/>
            <a:chOff x="6612835" y="649357"/>
            <a:chExt cx="3134140" cy="26073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F414C904-10D0-4D4F-9EDE-711C12983FD7}"/>
                </a:ext>
              </a:extLst>
            </p:cNvPr>
            <p:cNvSpPr/>
            <p:nvPr/>
          </p:nvSpPr>
          <p:spPr>
            <a:xfrm>
              <a:off x="8613913" y="1557474"/>
              <a:ext cx="675861" cy="6493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9A1F3FB7-D1C4-469F-A744-5E73200FDC32}"/>
                </a:ext>
              </a:extLst>
            </p:cNvPr>
            <p:cNvGrpSpPr/>
            <p:nvPr/>
          </p:nvGrpSpPr>
          <p:grpSpPr>
            <a:xfrm>
              <a:off x="6612835" y="649357"/>
              <a:ext cx="3134140" cy="2607365"/>
              <a:chOff x="6685721" y="703227"/>
              <a:chExt cx="3061254" cy="25534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xmlns="" id="{449532A3-AC49-46F5-A5C9-D0DFFC00B986}"/>
                  </a:ext>
                </a:extLst>
              </p:cNvPr>
              <p:cNvSpPr/>
              <p:nvPr/>
            </p:nvSpPr>
            <p:spPr>
              <a:xfrm>
                <a:off x="7818782" y="703227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546CEC4A-7BD7-4A0C-9EBD-7AD2269276EE}"/>
                  </a:ext>
                </a:extLst>
              </p:cNvPr>
              <p:cNvSpPr/>
              <p:nvPr/>
            </p:nvSpPr>
            <p:spPr>
              <a:xfrm>
                <a:off x="7023651" y="1557475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4C52B38C-94A5-49EA-8878-D203C1BB2454}"/>
                  </a:ext>
                </a:extLst>
              </p:cNvPr>
              <p:cNvSpPr/>
              <p:nvPr/>
            </p:nvSpPr>
            <p:spPr>
              <a:xfrm>
                <a:off x="9071114" y="2601774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4AA7EB05-4475-4A4A-814E-6470BC808DCE}"/>
                  </a:ext>
                </a:extLst>
              </p:cNvPr>
              <p:cNvSpPr/>
              <p:nvPr/>
            </p:nvSpPr>
            <p:spPr>
              <a:xfrm>
                <a:off x="8275983" y="2601775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EECB2326-E7F3-456F-9381-2816FCA0B0F9}"/>
                  </a:ext>
                </a:extLst>
              </p:cNvPr>
              <p:cNvSpPr/>
              <p:nvPr/>
            </p:nvSpPr>
            <p:spPr>
              <a:xfrm>
                <a:off x="7480852" y="2607365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EEF6596F-7ABA-4551-A567-956D988F48FA}"/>
                  </a:ext>
                </a:extLst>
              </p:cNvPr>
              <p:cNvSpPr/>
              <p:nvPr/>
            </p:nvSpPr>
            <p:spPr>
              <a:xfrm>
                <a:off x="6685721" y="2601774"/>
                <a:ext cx="675861" cy="64935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897487DC-AD2F-418C-A048-B90224201D7F}"/>
                  </a:ext>
                </a:extLst>
              </p:cNvPr>
              <p:cNvCxnSpPr>
                <a:stCxn id="6" idx="0"/>
                <a:endCxn id="4" idx="3"/>
              </p:cNvCxnSpPr>
              <p:nvPr/>
            </p:nvCxnSpPr>
            <p:spPr>
              <a:xfrm flipV="1">
                <a:off x="7361582" y="1257488"/>
                <a:ext cx="556178" cy="2999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xmlns="" id="{0463580D-BA01-474E-9B2A-C458D2E82346}"/>
                  </a:ext>
                </a:extLst>
              </p:cNvPr>
              <p:cNvCxnSpPr>
                <a:stCxn id="10" idx="0"/>
                <a:endCxn id="6" idx="3"/>
              </p:cNvCxnSpPr>
              <p:nvPr/>
            </p:nvCxnSpPr>
            <p:spPr>
              <a:xfrm flipV="1">
                <a:off x="7023652" y="2111736"/>
                <a:ext cx="98977" cy="49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CDA959F5-26CB-4E41-A645-EAF59C5CC62F}"/>
                  </a:ext>
                </a:extLst>
              </p:cNvPr>
              <p:cNvCxnSpPr>
                <a:stCxn id="6" idx="5"/>
                <a:endCxn id="9" idx="0"/>
              </p:cNvCxnSpPr>
              <p:nvPr/>
            </p:nvCxnSpPr>
            <p:spPr>
              <a:xfrm>
                <a:off x="7600534" y="2111736"/>
                <a:ext cx="218249" cy="4956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1BAD5192-E131-4284-AF6F-DB4CC0E287DB}"/>
                  </a:ext>
                </a:extLst>
              </p:cNvPr>
              <p:cNvCxnSpPr>
                <a:cxnSpLocks/>
                <a:stCxn id="4" idx="5"/>
                <a:endCxn id="5" idx="0"/>
              </p:cNvCxnSpPr>
              <p:nvPr/>
            </p:nvCxnSpPr>
            <p:spPr>
              <a:xfrm>
                <a:off x="8395666" y="1257488"/>
                <a:ext cx="574670" cy="3350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B6DD1048-E843-4C7E-B945-0140A64C4202}"/>
                  </a:ext>
                </a:extLst>
              </p:cNvPr>
              <p:cNvCxnSpPr>
                <a:stCxn id="8" idx="0"/>
                <a:endCxn id="5" idx="3"/>
              </p:cNvCxnSpPr>
              <p:nvPr/>
            </p:nvCxnSpPr>
            <p:spPr>
              <a:xfrm flipV="1">
                <a:off x="8613914" y="2111735"/>
                <a:ext cx="98977" cy="4900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3F6CD8F-8C3C-4BDA-9114-22DC61C8782F}"/>
                  </a:ext>
                </a:extLst>
              </p:cNvPr>
              <p:cNvCxnSpPr>
                <a:stCxn id="5" idx="5"/>
                <a:endCxn id="7" idx="0"/>
              </p:cNvCxnSpPr>
              <p:nvPr/>
            </p:nvCxnSpPr>
            <p:spPr>
              <a:xfrm>
                <a:off x="9190796" y="2111735"/>
                <a:ext cx="218249" cy="4900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7757C4E-3B51-4C08-9881-2AAAE6A3E933}"/>
              </a:ext>
            </a:extLst>
          </p:cNvPr>
          <p:cNvGrpSpPr/>
          <p:nvPr/>
        </p:nvGrpSpPr>
        <p:grpSpPr>
          <a:xfrm>
            <a:off x="9586944" y="1470992"/>
            <a:ext cx="2546483" cy="2120347"/>
            <a:chOff x="6958810" y="649357"/>
            <a:chExt cx="2788164" cy="260736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F0B9F157-28CD-49C0-86D5-321D7E6F2117}"/>
                </a:ext>
              </a:extLst>
            </p:cNvPr>
            <p:cNvSpPr/>
            <p:nvPr/>
          </p:nvSpPr>
          <p:spPr>
            <a:xfrm>
              <a:off x="8613913" y="1557474"/>
              <a:ext cx="675861" cy="6493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F279B7D3-434D-471C-9152-142EB2690BF8}"/>
                </a:ext>
              </a:extLst>
            </p:cNvPr>
            <p:cNvGrpSpPr/>
            <p:nvPr/>
          </p:nvGrpSpPr>
          <p:grpSpPr>
            <a:xfrm>
              <a:off x="6958810" y="649357"/>
              <a:ext cx="2788164" cy="2607365"/>
              <a:chOff x="7023651" y="703227"/>
              <a:chExt cx="2723324" cy="255349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1D976CAA-9FE5-476E-84E9-00C7B5692AE4}"/>
                  </a:ext>
                </a:extLst>
              </p:cNvPr>
              <p:cNvSpPr/>
              <p:nvPr/>
            </p:nvSpPr>
            <p:spPr>
              <a:xfrm>
                <a:off x="7818782" y="703227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1808879C-7F95-42EB-85F7-B1A1E25A4391}"/>
                  </a:ext>
                </a:extLst>
              </p:cNvPr>
              <p:cNvSpPr/>
              <p:nvPr/>
            </p:nvSpPr>
            <p:spPr>
              <a:xfrm>
                <a:off x="7023651" y="1557475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686F6A32-82A4-4841-BF3E-A637B3A51ADF}"/>
                  </a:ext>
                </a:extLst>
              </p:cNvPr>
              <p:cNvSpPr/>
              <p:nvPr/>
            </p:nvSpPr>
            <p:spPr>
              <a:xfrm>
                <a:off x="9071114" y="2601774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E5A4018F-DFC3-4EB3-8282-79EE591B5107}"/>
                  </a:ext>
                </a:extLst>
              </p:cNvPr>
              <p:cNvSpPr/>
              <p:nvPr/>
            </p:nvSpPr>
            <p:spPr>
              <a:xfrm>
                <a:off x="8275983" y="2601775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2775F756-62CE-4D85-AA4A-4A90A68442EB}"/>
                  </a:ext>
                </a:extLst>
              </p:cNvPr>
              <p:cNvSpPr/>
              <p:nvPr/>
            </p:nvSpPr>
            <p:spPr>
              <a:xfrm>
                <a:off x="7480852" y="2607365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B4BF3768-29BA-4165-A83E-84D09275B0CB}"/>
                  </a:ext>
                </a:extLst>
              </p:cNvPr>
              <p:cNvCxnSpPr>
                <a:stCxn id="30" idx="0"/>
                <a:endCxn id="29" idx="3"/>
              </p:cNvCxnSpPr>
              <p:nvPr/>
            </p:nvCxnSpPr>
            <p:spPr>
              <a:xfrm flipV="1">
                <a:off x="7361582" y="1257488"/>
                <a:ext cx="556178" cy="2999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3746A5D1-CE81-4252-A837-7476C7BD2D7F}"/>
                  </a:ext>
                </a:extLst>
              </p:cNvPr>
              <p:cNvCxnSpPr>
                <a:stCxn id="30" idx="5"/>
                <a:endCxn id="33" idx="0"/>
              </p:cNvCxnSpPr>
              <p:nvPr/>
            </p:nvCxnSpPr>
            <p:spPr>
              <a:xfrm>
                <a:off x="7600534" y="2111736"/>
                <a:ext cx="218249" cy="4956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9CEFB23-E87C-46BF-99C3-21BC7396A6B0}"/>
                  </a:ext>
                </a:extLst>
              </p:cNvPr>
              <p:cNvCxnSpPr>
                <a:cxnSpLocks/>
                <a:stCxn id="29" idx="5"/>
                <a:endCxn id="27" idx="0"/>
              </p:cNvCxnSpPr>
              <p:nvPr/>
            </p:nvCxnSpPr>
            <p:spPr>
              <a:xfrm>
                <a:off x="8395666" y="1257488"/>
                <a:ext cx="574670" cy="335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A63C1D26-8498-4A6B-98A9-CF325737EF6B}"/>
                  </a:ext>
                </a:extLst>
              </p:cNvPr>
              <p:cNvCxnSpPr>
                <a:stCxn id="32" idx="0"/>
                <a:endCxn id="27" idx="3"/>
              </p:cNvCxnSpPr>
              <p:nvPr/>
            </p:nvCxnSpPr>
            <p:spPr>
              <a:xfrm flipV="1">
                <a:off x="8613914" y="2111735"/>
                <a:ext cx="98977" cy="49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66B321C0-1DC4-4EC7-8DE1-138751CD4243}"/>
                  </a:ext>
                </a:extLst>
              </p:cNvPr>
              <p:cNvCxnSpPr>
                <a:stCxn id="27" idx="5"/>
                <a:endCxn id="31" idx="0"/>
              </p:cNvCxnSpPr>
              <p:nvPr/>
            </p:nvCxnSpPr>
            <p:spPr>
              <a:xfrm>
                <a:off x="9190796" y="2111735"/>
                <a:ext cx="218249" cy="4900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BEF15EB-07B7-4436-B084-1833EC0FA770}"/>
              </a:ext>
            </a:extLst>
          </p:cNvPr>
          <p:cNvCxnSpPr/>
          <p:nvPr/>
        </p:nvCxnSpPr>
        <p:spPr>
          <a:xfrm>
            <a:off x="8390682" y="2030191"/>
            <a:ext cx="1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8400E50-BDE8-4B4C-81A6-D631B4054452}"/>
              </a:ext>
            </a:extLst>
          </p:cNvPr>
          <p:cNvSpPr txBox="1"/>
          <p:nvPr/>
        </p:nvSpPr>
        <p:spPr>
          <a:xfrm>
            <a:off x="8529372" y="1660859"/>
            <a:ext cx="17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20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507BB5A-C880-446C-8EEF-9D4C586CB365}"/>
              </a:ext>
            </a:extLst>
          </p:cNvPr>
          <p:cNvGrpSpPr/>
          <p:nvPr/>
        </p:nvGrpSpPr>
        <p:grpSpPr>
          <a:xfrm>
            <a:off x="6302713" y="4247960"/>
            <a:ext cx="2546483" cy="2120347"/>
            <a:chOff x="6958810" y="649357"/>
            <a:chExt cx="2788164" cy="260736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41A7240C-9C01-4705-BD40-8B39050C5E79}"/>
                </a:ext>
              </a:extLst>
            </p:cNvPr>
            <p:cNvSpPr/>
            <p:nvPr/>
          </p:nvSpPr>
          <p:spPr>
            <a:xfrm>
              <a:off x="8613913" y="1557474"/>
              <a:ext cx="675861" cy="6493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9D6EA693-0A58-4EDA-BA37-33CFF7910211}"/>
                </a:ext>
              </a:extLst>
            </p:cNvPr>
            <p:cNvGrpSpPr/>
            <p:nvPr/>
          </p:nvGrpSpPr>
          <p:grpSpPr>
            <a:xfrm>
              <a:off x="6958810" y="649357"/>
              <a:ext cx="2788164" cy="2607365"/>
              <a:chOff x="7023651" y="703227"/>
              <a:chExt cx="2723324" cy="255349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3F257915-F2D9-4BA4-9F38-2E138D9607A1}"/>
                  </a:ext>
                </a:extLst>
              </p:cNvPr>
              <p:cNvSpPr/>
              <p:nvPr/>
            </p:nvSpPr>
            <p:spPr>
              <a:xfrm>
                <a:off x="7818782" y="703227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7219D6D0-F37C-4CA2-9B92-5F006F697C59}"/>
                  </a:ext>
                </a:extLst>
              </p:cNvPr>
              <p:cNvSpPr/>
              <p:nvPr/>
            </p:nvSpPr>
            <p:spPr>
              <a:xfrm>
                <a:off x="7023651" y="1557475"/>
                <a:ext cx="675861" cy="64935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26F0741F-BD99-4557-8566-2151501628EB}"/>
                  </a:ext>
                </a:extLst>
              </p:cNvPr>
              <p:cNvSpPr/>
              <p:nvPr/>
            </p:nvSpPr>
            <p:spPr>
              <a:xfrm>
                <a:off x="9071114" y="2601774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9BF3B299-C748-4AFF-8DF8-467B0917210C}"/>
                  </a:ext>
                </a:extLst>
              </p:cNvPr>
              <p:cNvSpPr/>
              <p:nvPr/>
            </p:nvSpPr>
            <p:spPr>
              <a:xfrm>
                <a:off x="8275983" y="2601775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34DDACC1-77B2-4FAE-854D-E9AEAAC3C90F}"/>
                  </a:ext>
                </a:extLst>
              </p:cNvPr>
              <p:cNvSpPr/>
              <p:nvPr/>
            </p:nvSpPr>
            <p:spPr>
              <a:xfrm>
                <a:off x="7480852" y="2607365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C7BCEC33-78EA-4F15-B0D1-946C4551DBC3}"/>
                  </a:ext>
                </a:extLst>
              </p:cNvPr>
              <p:cNvCxnSpPr>
                <a:stCxn id="48" idx="0"/>
                <a:endCxn id="47" idx="3"/>
              </p:cNvCxnSpPr>
              <p:nvPr/>
            </p:nvCxnSpPr>
            <p:spPr>
              <a:xfrm flipV="1">
                <a:off x="7361582" y="1257488"/>
                <a:ext cx="556178" cy="2999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4FBC19E7-117B-42AD-A860-6AB205F61299}"/>
                  </a:ext>
                </a:extLst>
              </p:cNvPr>
              <p:cNvCxnSpPr>
                <a:stCxn id="48" idx="5"/>
                <a:endCxn id="51" idx="0"/>
              </p:cNvCxnSpPr>
              <p:nvPr/>
            </p:nvCxnSpPr>
            <p:spPr>
              <a:xfrm>
                <a:off x="7600534" y="2111736"/>
                <a:ext cx="218249" cy="4956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70EAF91D-643A-4214-BEC3-32ECE088C72E}"/>
                  </a:ext>
                </a:extLst>
              </p:cNvPr>
              <p:cNvCxnSpPr>
                <a:cxnSpLocks/>
                <a:stCxn id="47" idx="5"/>
                <a:endCxn id="45" idx="0"/>
              </p:cNvCxnSpPr>
              <p:nvPr/>
            </p:nvCxnSpPr>
            <p:spPr>
              <a:xfrm>
                <a:off x="8395666" y="1257488"/>
                <a:ext cx="574670" cy="335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0DE960A9-BE74-4283-9C64-B46D2BDE200F}"/>
                  </a:ext>
                </a:extLst>
              </p:cNvPr>
              <p:cNvCxnSpPr>
                <a:stCxn id="50" idx="0"/>
                <a:endCxn id="45" idx="3"/>
              </p:cNvCxnSpPr>
              <p:nvPr/>
            </p:nvCxnSpPr>
            <p:spPr>
              <a:xfrm flipV="1">
                <a:off x="8613914" y="2111735"/>
                <a:ext cx="98977" cy="49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D38A01B2-8437-4DE4-8969-1469DC087995}"/>
                  </a:ext>
                </a:extLst>
              </p:cNvPr>
              <p:cNvCxnSpPr>
                <a:stCxn id="45" idx="5"/>
                <a:endCxn id="49" idx="0"/>
              </p:cNvCxnSpPr>
              <p:nvPr/>
            </p:nvCxnSpPr>
            <p:spPr>
              <a:xfrm>
                <a:off x="9190796" y="2111735"/>
                <a:ext cx="218249" cy="4900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FCC5DAB3-7289-4E80-9790-05CDECF89426}"/>
              </a:ext>
            </a:extLst>
          </p:cNvPr>
          <p:cNvGrpSpPr/>
          <p:nvPr/>
        </p:nvGrpSpPr>
        <p:grpSpPr>
          <a:xfrm>
            <a:off x="9584050" y="4186709"/>
            <a:ext cx="2546483" cy="2115705"/>
            <a:chOff x="6958810" y="649357"/>
            <a:chExt cx="2788164" cy="2601657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B2A2BE07-E0F5-405A-83A9-DAD5EA382E98}"/>
                </a:ext>
              </a:extLst>
            </p:cNvPr>
            <p:cNvSpPr/>
            <p:nvPr/>
          </p:nvSpPr>
          <p:spPr>
            <a:xfrm>
              <a:off x="8613913" y="1557474"/>
              <a:ext cx="675861" cy="6493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B7C71F18-687A-44BB-9F17-A5AC163B5F83}"/>
                </a:ext>
              </a:extLst>
            </p:cNvPr>
            <p:cNvGrpSpPr/>
            <p:nvPr/>
          </p:nvGrpSpPr>
          <p:grpSpPr>
            <a:xfrm>
              <a:off x="6958810" y="649357"/>
              <a:ext cx="2788164" cy="2601657"/>
              <a:chOff x="7023651" y="703227"/>
              <a:chExt cx="2723324" cy="254790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E4A8A40A-70D2-4A6D-8CF0-C597A4D7AD05}"/>
                  </a:ext>
                </a:extLst>
              </p:cNvPr>
              <p:cNvSpPr/>
              <p:nvPr/>
            </p:nvSpPr>
            <p:spPr>
              <a:xfrm>
                <a:off x="7818782" y="703227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xmlns="" id="{91734468-0FAD-42CE-A1E9-6DB381966127}"/>
                  </a:ext>
                </a:extLst>
              </p:cNvPr>
              <p:cNvSpPr/>
              <p:nvPr/>
            </p:nvSpPr>
            <p:spPr>
              <a:xfrm>
                <a:off x="7023651" y="1557475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xmlns="" id="{84FED766-8F48-4B35-83AF-611E2482DFA2}"/>
                  </a:ext>
                </a:extLst>
              </p:cNvPr>
              <p:cNvSpPr/>
              <p:nvPr/>
            </p:nvSpPr>
            <p:spPr>
              <a:xfrm>
                <a:off x="9071114" y="2601774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D72AF908-6328-430F-8B98-5F649CE64081}"/>
                  </a:ext>
                </a:extLst>
              </p:cNvPr>
              <p:cNvSpPr/>
              <p:nvPr/>
            </p:nvSpPr>
            <p:spPr>
              <a:xfrm>
                <a:off x="8275983" y="2601775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xmlns="" id="{EBC19349-E7E0-49A0-9D44-19F839E47E6B}"/>
                  </a:ext>
                </a:extLst>
              </p:cNvPr>
              <p:cNvCxnSpPr>
                <a:stCxn id="61" idx="0"/>
                <a:endCxn id="60" idx="3"/>
              </p:cNvCxnSpPr>
              <p:nvPr/>
            </p:nvCxnSpPr>
            <p:spPr>
              <a:xfrm flipV="1">
                <a:off x="7361582" y="1257488"/>
                <a:ext cx="556178" cy="2999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F56B3854-0C78-4B66-9E8A-EEF520587BF9}"/>
                  </a:ext>
                </a:extLst>
              </p:cNvPr>
              <p:cNvCxnSpPr>
                <a:cxnSpLocks/>
                <a:stCxn id="60" idx="5"/>
                <a:endCxn id="58" idx="0"/>
              </p:cNvCxnSpPr>
              <p:nvPr/>
            </p:nvCxnSpPr>
            <p:spPr>
              <a:xfrm>
                <a:off x="8395666" y="1257488"/>
                <a:ext cx="574670" cy="335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FC143873-C83B-4FE6-AA73-059E9498DE08}"/>
                  </a:ext>
                </a:extLst>
              </p:cNvPr>
              <p:cNvCxnSpPr>
                <a:stCxn id="63" idx="0"/>
                <a:endCxn id="58" idx="3"/>
              </p:cNvCxnSpPr>
              <p:nvPr/>
            </p:nvCxnSpPr>
            <p:spPr>
              <a:xfrm flipV="1">
                <a:off x="8613914" y="2111735"/>
                <a:ext cx="98977" cy="49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xmlns="" id="{B0BE1F19-1EEE-4EA1-80A5-147259DD8EA8}"/>
                  </a:ext>
                </a:extLst>
              </p:cNvPr>
              <p:cNvCxnSpPr>
                <a:stCxn id="58" idx="5"/>
                <a:endCxn id="62" idx="0"/>
              </p:cNvCxnSpPr>
              <p:nvPr/>
            </p:nvCxnSpPr>
            <p:spPr>
              <a:xfrm>
                <a:off x="9190796" y="2111735"/>
                <a:ext cx="218249" cy="4900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38F6BF-57F4-44D5-95F1-3467A244DD18}"/>
              </a:ext>
            </a:extLst>
          </p:cNvPr>
          <p:cNvCxnSpPr/>
          <p:nvPr/>
        </p:nvCxnSpPr>
        <p:spPr>
          <a:xfrm>
            <a:off x="8159864" y="4829122"/>
            <a:ext cx="1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1D4FA81-4942-4DB0-A980-FB4540814EFF}"/>
              </a:ext>
            </a:extLst>
          </p:cNvPr>
          <p:cNvSpPr txBox="1"/>
          <p:nvPr/>
        </p:nvSpPr>
        <p:spPr>
          <a:xfrm>
            <a:off x="8172758" y="4366209"/>
            <a:ext cx="17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30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xmlns="" id="{3E2A980C-CD8B-4EBF-A6AE-953C2F3A2491}"/>
              </a:ext>
            </a:extLst>
          </p:cNvPr>
          <p:cNvCxnSpPr>
            <a:stCxn id="51" idx="2"/>
          </p:cNvCxnSpPr>
          <p:nvPr/>
        </p:nvCxnSpPr>
        <p:spPr>
          <a:xfrm rot="10800000">
            <a:off x="6302713" y="5417544"/>
            <a:ext cx="427512" cy="681161"/>
          </a:xfrm>
          <a:prstGeom prst="curved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1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92A43D-836C-4E7C-BD4E-556E166D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887897"/>
            <a:ext cx="10866783" cy="270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Node to be deleted has two children: </a:t>
            </a:r>
          </a:p>
          <a:p>
            <a:pPr marL="914400" lvl="2" indent="0">
              <a:buNone/>
            </a:pPr>
            <a:r>
              <a:rPr lang="en-US" sz="2400" dirty="0" smtClean="0"/>
              <a:t>Find </a:t>
            </a:r>
            <a:r>
              <a:rPr lang="en-US" sz="2400" dirty="0" err="1"/>
              <a:t>inorder</a:t>
            </a:r>
            <a:r>
              <a:rPr lang="en-US" sz="2400" dirty="0"/>
              <a:t> successor of the node and copy contents of the </a:t>
            </a:r>
            <a:r>
              <a:rPr lang="en-US" sz="2400" dirty="0" err="1"/>
              <a:t>inorder</a:t>
            </a:r>
            <a:r>
              <a:rPr lang="en-US" sz="2400" dirty="0"/>
              <a:t> successor </a:t>
            </a:r>
            <a:r>
              <a:rPr lang="en-US" sz="2400" dirty="0" smtClean="0"/>
              <a:t>to </a:t>
            </a:r>
            <a:r>
              <a:rPr lang="en-US" sz="2400" dirty="0"/>
              <a:t>the node and delete the </a:t>
            </a:r>
            <a:r>
              <a:rPr lang="en-US" sz="2400" dirty="0" err="1"/>
              <a:t>inorder</a:t>
            </a:r>
            <a:r>
              <a:rPr lang="en-US" sz="2400" dirty="0"/>
              <a:t> successor (Note that </a:t>
            </a:r>
            <a:r>
              <a:rPr lang="en-US" sz="2400" dirty="0" err="1"/>
              <a:t>inorder</a:t>
            </a:r>
            <a:r>
              <a:rPr lang="en-US" sz="2400" dirty="0"/>
              <a:t> predecessor </a:t>
            </a:r>
            <a:r>
              <a:rPr lang="en-US" sz="2400" dirty="0" smtClean="0"/>
              <a:t>can </a:t>
            </a:r>
            <a:r>
              <a:rPr lang="en-US" sz="2400" dirty="0"/>
              <a:t>also be used)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complexity to delete is: O(h)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B165AC5-4258-4450-8094-59AC0F8F0DAF}"/>
              </a:ext>
            </a:extLst>
          </p:cNvPr>
          <p:cNvGrpSpPr/>
          <p:nvPr/>
        </p:nvGrpSpPr>
        <p:grpSpPr>
          <a:xfrm>
            <a:off x="2690192" y="3594280"/>
            <a:ext cx="7765774" cy="3005304"/>
            <a:chOff x="5767424" y="4266222"/>
            <a:chExt cx="6081260" cy="21157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096276D-DAA3-418C-8C84-6382A7BB7689}"/>
                </a:ext>
              </a:extLst>
            </p:cNvPr>
            <p:cNvGrpSpPr/>
            <p:nvPr/>
          </p:nvGrpSpPr>
          <p:grpSpPr>
            <a:xfrm>
              <a:off x="5767424" y="4266222"/>
              <a:ext cx="2546483" cy="2115705"/>
              <a:chOff x="6958810" y="649357"/>
              <a:chExt cx="2788164" cy="260165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744AB84A-A75C-4E32-B7A3-CA149416ECE8}"/>
                  </a:ext>
                </a:extLst>
              </p:cNvPr>
              <p:cNvSpPr/>
              <p:nvPr/>
            </p:nvSpPr>
            <p:spPr>
              <a:xfrm>
                <a:off x="8613913" y="1557474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BE51CA7A-4F93-4C69-A201-7E759BD58B60}"/>
                  </a:ext>
                </a:extLst>
              </p:cNvPr>
              <p:cNvGrpSpPr/>
              <p:nvPr/>
            </p:nvGrpSpPr>
            <p:grpSpPr>
              <a:xfrm>
                <a:off x="6958810" y="649357"/>
                <a:ext cx="2788164" cy="2601657"/>
                <a:chOff x="7023651" y="703227"/>
                <a:chExt cx="2723324" cy="254790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xmlns="" id="{A4066BCE-442E-4530-BBC9-58553056E530}"/>
                    </a:ext>
                  </a:extLst>
                </p:cNvPr>
                <p:cNvSpPr/>
                <p:nvPr/>
              </p:nvSpPr>
              <p:spPr>
                <a:xfrm>
                  <a:off x="7818782" y="703227"/>
                  <a:ext cx="675861" cy="64935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50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xmlns="" id="{1AAA65E3-55BE-45E8-9941-363E1539D9CE}"/>
                    </a:ext>
                  </a:extLst>
                </p:cNvPr>
                <p:cNvSpPr/>
                <p:nvPr/>
              </p:nvSpPr>
              <p:spPr>
                <a:xfrm>
                  <a:off x="7023651" y="1557475"/>
                  <a:ext cx="675861" cy="64935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40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xmlns="" id="{EBBCABCD-F170-4C13-8DEB-0FB4FBEEC9EB}"/>
                    </a:ext>
                  </a:extLst>
                </p:cNvPr>
                <p:cNvSpPr/>
                <p:nvPr/>
              </p:nvSpPr>
              <p:spPr>
                <a:xfrm>
                  <a:off x="9071114" y="2601774"/>
                  <a:ext cx="675861" cy="64935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80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xmlns="" id="{D212FB4B-5898-4BA1-84F5-1585AC52AF86}"/>
                    </a:ext>
                  </a:extLst>
                </p:cNvPr>
                <p:cNvSpPr/>
                <p:nvPr/>
              </p:nvSpPr>
              <p:spPr>
                <a:xfrm>
                  <a:off x="8275983" y="2601775"/>
                  <a:ext cx="675861" cy="64935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60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xmlns="" id="{6265CBC0-88FC-492A-8187-F85948565381}"/>
                    </a:ext>
                  </a:extLst>
                </p:cNvPr>
                <p:cNvCxnSpPr>
                  <a:stCxn id="8" idx="0"/>
                  <a:endCxn id="7" idx="3"/>
                </p:cNvCxnSpPr>
                <p:nvPr/>
              </p:nvCxnSpPr>
              <p:spPr>
                <a:xfrm flipV="1">
                  <a:off x="7361582" y="1257488"/>
                  <a:ext cx="556178" cy="2999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xmlns="" id="{A9B6804E-BA5D-4907-A336-619ED4718956}"/>
                    </a:ext>
                  </a:extLst>
                </p:cNvPr>
                <p:cNvCxnSpPr>
                  <a:cxnSpLocks/>
                  <a:stCxn id="7" idx="5"/>
                  <a:endCxn id="5" idx="0"/>
                </p:cNvCxnSpPr>
                <p:nvPr/>
              </p:nvCxnSpPr>
              <p:spPr>
                <a:xfrm>
                  <a:off x="8395666" y="1257488"/>
                  <a:ext cx="574670" cy="3350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xmlns="" id="{74D2E7D6-FC75-47B9-880C-6FD33BBEE65C}"/>
                    </a:ext>
                  </a:extLst>
                </p:cNvPr>
                <p:cNvCxnSpPr>
                  <a:stCxn id="10" idx="0"/>
                  <a:endCxn id="5" idx="3"/>
                </p:cNvCxnSpPr>
                <p:nvPr/>
              </p:nvCxnSpPr>
              <p:spPr>
                <a:xfrm flipV="1">
                  <a:off x="8613914" y="2111735"/>
                  <a:ext cx="98977" cy="490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xmlns="" id="{BDB6135D-B370-4C06-A4A6-D1B31234CFBC}"/>
                    </a:ext>
                  </a:extLst>
                </p:cNvPr>
                <p:cNvCxnSpPr>
                  <a:stCxn id="5" idx="5"/>
                  <a:endCxn id="9" idx="0"/>
                </p:cNvCxnSpPr>
                <p:nvPr/>
              </p:nvCxnSpPr>
              <p:spPr>
                <a:xfrm>
                  <a:off x="9190796" y="2111735"/>
                  <a:ext cx="218249" cy="4900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7F20390F-AD7F-4C3A-8988-CB416965A57A}"/>
                </a:ext>
              </a:extLst>
            </p:cNvPr>
            <p:cNvGrpSpPr/>
            <p:nvPr/>
          </p:nvGrpSpPr>
          <p:grpSpPr>
            <a:xfrm>
              <a:off x="9302201" y="4266222"/>
              <a:ext cx="2546483" cy="2115704"/>
              <a:chOff x="6958810" y="649357"/>
              <a:chExt cx="2788164" cy="260165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8D1A087C-8A7F-490C-8762-395D256C5ED2}"/>
                  </a:ext>
                </a:extLst>
              </p:cNvPr>
              <p:cNvSpPr/>
              <p:nvPr/>
            </p:nvSpPr>
            <p:spPr>
              <a:xfrm>
                <a:off x="8613913" y="1557474"/>
                <a:ext cx="675861" cy="64935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29DA3A8B-1FF4-4DE9-AEB9-62635E90B786}"/>
                  </a:ext>
                </a:extLst>
              </p:cNvPr>
              <p:cNvGrpSpPr/>
              <p:nvPr/>
            </p:nvGrpSpPr>
            <p:grpSpPr>
              <a:xfrm>
                <a:off x="6958810" y="649357"/>
                <a:ext cx="2788164" cy="2601656"/>
                <a:chOff x="7023651" y="703227"/>
                <a:chExt cx="2723324" cy="2547904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xmlns="" id="{43F94E1A-8F2B-4241-AEF9-7B36AC070691}"/>
                    </a:ext>
                  </a:extLst>
                </p:cNvPr>
                <p:cNvSpPr/>
                <p:nvPr/>
              </p:nvSpPr>
              <p:spPr>
                <a:xfrm>
                  <a:off x="7818782" y="703227"/>
                  <a:ext cx="675861" cy="64935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60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xmlns="" id="{C5F45871-9773-4846-B9FD-397156A7A89B}"/>
                    </a:ext>
                  </a:extLst>
                </p:cNvPr>
                <p:cNvSpPr/>
                <p:nvPr/>
              </p:nvSpPr>
              <p:spPr>
                <a:xfrm>
                  <a:off x="7023651" y="1557475"/>
                  <a:ext cx="675861" cy="64935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40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E33E0723-25E1-4B09-A713-87152C0C975D}"/>
                    </a:ext>
                  </a:extLst>
                </p:cNvPr>
                <p:cNvSpPr/>
                <p:nvPr/>
              </p:nvSpPr>
              <p:spPr>
                <a:xfrm>
                  <a:off x="9071114" y="2601774"/>
                  <a:ext cx="675861" cy="64935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80</a:t>
                  </a: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xmlns="" id="{D9B24994-DA61-4AFE-BB21-AA863299129B}"/>
                    </a:ext>
                  </a:extLst>
                </p:cNvPr>
                <p:cNvCxnSpPr>
                  <a:stCxn id="19" idx="0"/>
                  <a:endCxn id="18" idx="3"/>
                </p:cNvCxnSpPr>
                <p:nvPr/>
              </p:nvCxnSpPr>
              <p:spPr>
                <a:xfrm flipV="1">
                  <a:off x="7361582" y="1257488"/>
                  <a:ext cx="556178" cy="2999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xmlns="" id="{FFDAB1C4-B613-4AD8-A3F1-7BCF11BCC1EB}"/>
                    </a:ext>
                  </a:extLst>
                </p:cNvPr>
                <p:cNvCxnSpPr>
                  <a:cxnSpLocks/>
                  <a:stCxn id="18" idx="5"/>
                  <a:endCxn id="16" idx="0"/>
                </p:cNvCxnSpPr>
                <p:nvPr/>
              </p:nvCxnSpPr>
              <p:spPr>
                <a:xfrm>
                  <a:off x="8395666" y="1257488"/>
                  <a:ext cx="574670" cy="3350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xmlns="" id="{529A0675-FB3A-4324-8B36-1F613F0CF20B}"/>
                    </a:ext>
                  </a:extLst>
                </p:cNvPr>
                <p:cNvCxnSpPr>
                  <a:stCxn id="16" idx="5"/>
                  <a:endCxn id="20" idx="0"/>
                </p:cNvCxnSpPr>
                <p:nvPr/>
              </p:nvCxnSpPr>
              <p:spPr>
                <a:xfrm>
                  <a:off x="9190796" y="2111735"/>
                  <a:ext cx="218249" cy="4900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16CF073-C8F6-48A3-B607-CD23414D433B}"/>
                </a:ext>
              </a:extLst>
            </p:cNvPr>
            <p:cNvCxnSpPr/>
            <p:nvPr/>
          </p:nvCxnSpPr>
          <p:spPr>
            <a:xfrm>
              <a:off x="7896338" y="4896598"/>
              <a:ext cx="13073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777AAFA-ECFC-4351-84AA-80004F063323}"/>
                </a:ext>
              </a:extLst>
            </p:cNvPr>
            <p:cNvSpPr txBox="1"/>
            <p:nvPr/>
          </p:nvSpPr>
          <p:spPr>
            <a:xfrm>
              <a:off x="7909232" y="4433685"/>
              <a:ext cx="172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Delete 50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633F8449-0683-4E10-88E0-92EA45CCABAD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4043156" y="4360209"/>
            <a:ext cx="545934" cy="14734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FEE74D-1C3D-4238-9EF9-7635B9E3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A69BBF-8F7F-4F08-85C4-A7C41EBF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Introduction to Algorithms, 3rd Edition (The MIT Press), by Thomas H. </a:t>
            </a:r>
            <a:r>
              <a:rPr lang="en-US" sz="2000" dirty="0" err="1"/>
              <a:t>Cormen</a:t>
            </a:r>
            <a:r>
              <a:rPr lang="en-US" sz="2000" dirty="0"/>
              <a:t>, Charles E. </a:t>
            </a:r>
            <a:r>
              <a:rPr lang="en-US" sz="2000" dirty="0" err="1"/>
              <a:t>Leiserson</a:t>
            </a:r>
            <a:r>
              <a:rPr lang="en-US" sz="2000" dirty="0"/>
              <a:t>, Ronald L. </a:t>
            </a:r>
            <a:r>
              <a:rPr lang="en-US" sz="2000" dirty="0" err="1"/>
              <a:t>Rivest</a:t>
            </a:r>
            <a:r>
              <a:rPr lang="en-US" sz="2000" dirty="0"/>
              <a:t> , Clifford Stein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Algorithms Notes for Professionals book, </a:t>
            </a:r>
            <a:r>
              <a:rPr lang="en-US" sz="2000" dirty="0">
                <a:hlinkClick r:id="rId2"/>
              </a:rPr>
              <a:t>https://goalkicker.com/AlgorithmsBook/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https://www.geeksforgeeks.org/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hlinkClick r:id="rId4"/>
              </a:rPr>
              <a:t>https://www.cs.cmu.edu/~adamchik/15-121/lectures/Trees/trees.html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4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3A5CEFA4-4D63-43C5-B349-27BD90250B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213408"/>
              </p:ext>
            </p:extLst>
          </p:nvPr>
        </p:nvGraphicFramePr>
        <p:xfrm>
          <a:off x="1" y="304801"/>
          <a:ext cx="12191999" cy="577799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54677">
                  <a:extLst>
                    <a:ext uri="{9D8B030D-6E8A-4147-A177-3AD203B41FA5}">
                      <a16:colId xmlns:a16="http://schemas.microsoft.com/office/drawing/2014/main" xmlns="" val="2652905283"/>
                    </a:ext>
                  </a:extLst>
                </a:gridCol>
                <a:gridCol w="4882926">
                  <a:extLst>
                    <a:ext uri="{9D8B030D-6E8A-4147-A177-3AD203B41FA5}">
                      <a16:colId xmlns:a16="http://schemas.microsoft.com/office/drawing/2014/main" xmlns="" val="3029089298"/>
                    </a:ext>
                  </a:extLst>
                </a:gridCol>
                <a:gridCol w="4454396">
                  <a:extLst>
                    <a:ext uri="{9D8B030D-6E8A-4147-A177-3AD203B41FA5}">
                      <a16:colId xmlns:a16="http://schemas.microsoft.com/office/drawing/2014/main" xmlns="" val="588442323"/>
                    </a:ext>
                  </a:extLst>
                </a:gridCol>
              </a:tblGrid>
              <a:tr h="76375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/>
                        <a:t>Key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63" marR="57263" marT="28631" marB="2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/>
                        <a:t>Linear Data Structure 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63" marR="57263" marT="28631" marB="2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Non-Linear Data Structure </a:t>
                      </a:r>
                    </a:p>
                  </a:txBody>
                  <a:tcPr marL="57263" marR="57263" marT="28631" marB="2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05568957"/>
                  </a:ext>
                </a:extLst>
              </a:tr>
              <a:tr h="110336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Data Element Arrangement</a:t>
                      </a:r>
                    </a:p>
                  </a:txBody>
                  <a:tcPr marL="47719" marR="47719" marT="47719" marB="4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Linear data structure, data elements are sequentially connected and each element is traversable through a single run</a:t>
                      </a:r>
                      <a:endParaRPr lang="en-US" sz="2400" dirty="0"/>
                    </a:p>
                  </a:txBody>
                  <a:tcPr marL="57263" marR="57263" marT="28631" marB="2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In non-linear data structure, data elements are hierarchically connected and are present at various levels</a:t>
                      </a:r>
                    </a:p>
                  </a:txBody>
                  <a:tcPr marL="47719" marR="47719" marT="47719" marB="4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0626501"/>
                  </a:ext>
                </a:extLst>
              </a:tr>
              <a:tr h="81119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Levels</a:t>
                      </a:r>
                      <a:endParaRPr lang="en-US" sz="2400" dirty="0"/>
                    </a:p>
                  </a:txBody>
                  <a:tcPr marL="57263" marR="57263" marT="28631" marB="2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effectLst/>
                        </a:rPr>
                        <a:t>In linear data structure, all data elements are present at a single level</a:t>
                      </a:r>
                      <a:endParaRPr lang="en-US" sz="2400"/>
                    </a:p>
                  </a:txBody>
                  <a:tcPr marL="57263" marR="57263" marT="28631" marB="2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 non-linear data structure, data elements are present at multiple levels</a:t>
                      </a:r>
                    </a:p>
                  </a:txBody>
                  <a:tcPr marL="57263" marR="57263" marT="28631" marB="28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64383610"/>
                  </a:ext>
                </a:extLst>
              </a:tr>
              <a:tr h="110336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Implementation complexity</a:t>
                      </a:r>
                      <a:endParaRPr lang="en-US" sz="2000" dirty="0">
                        <a:effectLst/>
                      </a:endParaRPr>
                    </a:p>
                  </a:txBody>
                  <a:tcPr marL="47719" marR="47719" marT="47719" marB="4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Linear data structures are easier to implement</a:t>
                      </a:r>
                    </a:p>
                  </a:txBody>
                  <a:tcPr marL="47719" marR="47719" marT="47719" marB="4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Non-linear data structures are difficult to understand and implement as compared to linear data structures</a:t>
                      </a:r>
                    </a:p>
                  </a:txBody>
                  <a:tcPr marL="47719" marR="47719" marT="47719" marB="4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0555767"/>
                  </a:ext>
                </a:extLst>
              </a:tr>
              <a:tr h="98648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Memory utilization</a:t>
                      </a:r>
                    </a:p>
                  </a:txBody>
                  <a:tcPr marL="47719" marR="47719" marT="47719" marB="4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Linear data structures are not very memory friendly and are not utilizing memory efficiently</a:t>
                      </a:r>
                    </a:p>
                  </a:txBody>
                  <a:tcPr marL="47719" marR="47719" marT="47719" marB="4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Non-linear data structures uses memory very efficiently</a:t>
                      </a:r>
                    </a:p>
                  </a:txBody>
                  <a:tcPr marL="47719" marR="47719" marT="47719" marB="4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62612112"/>
                  </a:ext>
                </a:extLst>
              </a:tr>
              <a:tr h="98648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Time Complexity</a:t>
                      </a:r>
                    </a:p>
                  </a:txBody>
                  <a:tcPr marL="47719" marR="47719" marT="47719" marB="4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Time complexity of linear data structure often increases with increase in size</a:t>
                      </a:r>
                    </a:p>
                  </a:txBody>
                  <a:tcPr marL="47719" marR="47719" marT="47719" marB="4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Time </a:t>
                      </a:r>
                      <a:r>
                        <a:rPr lang="en-US" sz="2000" dirty="0" smtClean="0">
                          <a:effectLst/>
                        </a:rPr>
                        <a:t>complexity</a:t>
                      </a:r>
                      <a:r>
                        <a:rPr lang="en-US" sz="2000" baseline="0" dirty="0" smtClean="0">
                          <a:effectLst/>
                        </a:rPr>
                        <a:t> is better compared to linear data structure</a:t>
                      </a:r>
                      <a:endParaRPr lang="en-US" sz="2000" dirty="0">
                        <a:effectLst/>
                      </a:endParaRPr>
                    </a:p>
                  </a:txBody>
                  <a:tcPr marL="47719" marR="47719" marT="47719" marB="4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7795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89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51A43-92A6-430C-9D7C-B9B12FF5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891" y="300951"/>
            <a:ext cx="3669161" cy="1001829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2E61A2-34BC-415C-B9F5-FF1DA222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1866"/>
            <a:ext cx="5871577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 tree is a nonlinear data structure. A tree has following general properties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dirty="0"/>
              <a:t>One node is distinguished as a </a:t>
            </a:r>
            <a:r>
              <a:rPr lang="en-US" b="1" dirty="0"/>
              <a:t>root</a:t>
            </a:r>
          </a:p>
          <a:p>
            <a:endParaRPr lang="en-US" dirty="0"/>
          </a:p>
          <a:p>
            <a:r>
              <a:rPr lang="en-US" dirty="0"/>
              <a:t>Every node (exclude a root) is connected by </a:t>
            </a:r>
            <a:r>
              <a:rPr lang="en-US" dirty="0" smtClean="0"/>
              <a:t>an edge</a:t>
            </a:r>
            <a:r>
              <a:rPr lang="en-US" dirty="0"/>
              <a:t> </a:t>
            </a:r>
            <a:r>
              <a:rPr lang="en-US" dirty="0" smtClean="0"/>
              <a:t>to</a:t>
            </a:r>
            <a:r>
              <a:rPr lang="en-US" dirty="0"/>
              <a:t> exactly one </a:t>
            </a:r>
            <a:r>
              <a:rPr lang="en-US" dirty="0" smtClean="0"/>
              <a:t>parent node and zero or multiple child nodes</a:t>
            </a: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6A05451-4D03-4428-BD5A-84C43858BBB9}"/>
              </a:ext>
            </a:extLst>
          </p:cNvPr>
          <p:cNvCxnSpPr/>
          <p:nvPr/>
        </p:nvCxnSpPr>
        <p:spPr>
          <a:xfrm>
            <a:off x="2463399" y="556884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8806" y="1289155"/>
            <a:ext cx="2759363" cy="2874566"/>
            <a:chOff x="958806" y="1289155"/>
            <a:chExt cx="2759363" cy="28745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01D673A-C936-4463-8FA6-55A5C4215E6F}"/>
                </a:ext>
              </a:extLst>
            </p:cNvPr>
            <p:cNvSpPr/>
            <p:nvPr/>
          </p:nvSpPr>
          <p:spPr>
            <a:xfrm>
              <a:off x="1601747" y="1289155"/>
              <a:ext cx="764499" cy="6895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Root</a:t>
              </a:r>
              <a:endPara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8E1F36A-525C-4966-8BEE-79B0182C5516}"/>
                </a:ext>
              </a:extLst>
            </p:cNvPr>
            <p:cNvSpPr/>
            <p:nvPr/>
          </p:nvSpPr>
          <p:spPr>
            <a:xfrm>
              <a:off x="958806" y="2286001"/>
              <a:ext cx="764499" cy="6895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 </a:t>
              </a:r>
              <a:endPara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4FDBB8F-03E7-4006-ADEB-FB342690FCC4}"/>
                </a:ext>
              </a:extLst>
            </p:cNvPr>
            <p:cNvSpPr/>
            <p:nvPr/>
          </p:nvSpPr>
          <p:spPr>
            <a:xfrm>
              <a:off x="2290261" y="2286001"/>
              <a:ext cx="764499" cy="6895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26630A00-DF2F-4A71-961B-DA93430B129B}"/>
                </a:ext>
              </a:extLst>
            </p:cNvPr>
            <p:cNvSpPr/>
            <p:nvPr/>
          </p:nvSpPr>
          <p:spPr>
            <a:xfrm>
              <a:off x="2953670" y="3474174"/>
              <a:ext cx="764499" cy="6895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8A793839-1664-45E2-8917-B192A0B58D26}"/>
                </a:ext>
              </a:extLst>
            </p:cNvPr>
            <p:cNvSpPr/>
            <p:nvPr/>
          </p:nvSpPr>
          <p:spPr>
            <a:xfrm>
              <a:off x="1601746" y="3474174"/>
              <a:ext cx="764499" cy="6895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>
            <a:stCxn id="9" idx="0"/>
            <a:endCxn id="4" idx="3"/>
          </p:cNvCxnSpPr>
          <p:nvPr/>
        </p:nvCxnSpPr>
        <p:spPr>
          <a:xfrm flipV="1">
            <a:off x="1341056" y="1877720"/>
            <a:ext cx="372649" cy="40828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11" idx="0"/>
          </p:cNvCxnSpPr>
          <p:nvPr/>
        </p:nvCxnSpPr>
        <p:spPr>
          <a:xfrm>
            <a:off x="2254288" y="1877720"/>
            <a:ext cx="418223" cy="40828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3"/>
            <a:endCxn id="14" idx="0"/>
          </p:cNvCxnSpPr>
          <p:nvPr/>
        </p:nvCxnSpPr>
        <p:spPr>
          <a:xfrm flipH="1">
            <a:off x="1983996" y="2874566"/>
            <a:ext cx="418223" cy="59960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3" idx="0"/>
          </p:cNvCxnSpPr>
          <p:nvPr/>
        </p:nvCxnSpPr>
        <p:spPr>
          <a:xfrm>
            <a:off x="2942802" y="2874566"/>
            <a:ext cx="393118" cy="59960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22742" y="2492274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0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D24F7-F7E1-4DC1-B8E2-5B8994A1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771"/>
            <a:ext cx="10515600" cy="1325563"/>
          </a:xfrm>
        </p:spPr>
        <p:txBody>
          <a:bodyPr/>
          <a:lstStyle/>
          <a:p>
            <a:r>
              <a:rPr lang="en-US" b="1" dirty="0"/>
              <a:t>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0C372C-F811-4091-B9CD-9FBA3E47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334"/>
            <a:ext cx="10515600" cy="4787665"/>
          </a:xfrm>
        </p:spPr>
        <p:txBody>
          <a:bodyPr/>
          <a:lstStyle/>
          <a:p>
            <a:r>
              <a:rPr lang="en-US" dirty="0"/>
              <a:t>Siblings: two nodes that have the same parent are called siblings (B, C and D, E)</a:t>
            </a:r>
          </a:p>
          <a:p>
            <a:r>
              <a:rPr lang="en-US" dirty="0"/>
              <a:t>Internal nodes </a:t>
            </a:r>
          </a:p>
          <a:p>
            <a:pPr lvl="1"/>
            <a:r>
              <a:rPr lang="en-US" dirty="0"/>
              <a:t>nodes that have children (A, C)</a:t>
            </a:r>
          </a:p>
          <a:p>
            <a:r>
              <a:rPr lang="en-US" dirty="0"/>
              <a:t>External nodes or leaves </a:t>
            </a:r>
          </a:p>
          <a:p>
            <a:pPr lvl="1"/>
            <a:r>
              <a:rPr lang="en-US" dirty="0"/>
              <a:t>nodes that don’t have children  (B, D, E)</a:t>
            </a:r>
          </a:p>
          <a:p>
            <a:r>
              <a:rPr lang="en-US" dirty="0"/>
              <a:t>Ancestors (A is ancestor of C)</a:t>
            </a:r>
          </a:p>
          <a:p>
            <a:r>
              <a:rPr lang="en-US" dirty="0"/>
              <a:t>Descendants (E is descendant of </a:t>
            </a:r>
            <a:r>
              <a:rPr lang="en-US" dirty="0" smtClean="0"/>
              <a:t>C)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8605305" y="2596668"/>
            <a:ext cx="2748495" cy="2732079"/>
            <a:chOff x="7686177" y="2553126"/>
            <a:chExt cx="2748495" cy="2732079"/>
          </a:xfrm>
        </p:grpSpPr>
        <p:cxnSp>
          <p:nvCxnSpPr>
            <p:cNvPr id="15" name="Straight Connector 14"/>
            <p:cNvCxnSpPr>
              <a:stCxn id="6" idx="0"/>
              <a:endCxn id="5" idx="3"/>
            </p:cNvCxnSpPr>
            <p:nvPr/>
          </p:nvCxnSpPr>
          <p:spPr>
            <a:xfrm flipV="1">
              <a:off x="8068427" y="3141691"/>
              <a:ext cx="372649" cy="408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5" idx="5"/>
            </p:cNvCxnSpPr>
            <p:nvPr/>
          </p:nvCxnSpPr>
          <p:spPr>
            <a:xfrm flipH="1" flipV="1">
              <a:off x="8981659" y="3141691"/>
              <a:ext cx="401827" cy="4082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7686177" y="2553126"/>
              <a:ext cx="2748495" cy="2732079"/>
              <a:chOff x="7686177" y="2564011"/>
              <a:chExt cx="2748495" cy="273207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7686177" y="2564011"/>
                <a:ext cx="2748495" cy="2732079"/>
                <a:chOff x="7686177" y="2564011"/>
                <a:chExt cx="2748495" cy="2732079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7686177" y="2564011"/>
                  <a:ext cx="2748495" cy="2732079"/>
                  <a:chOff x="7686177" y="2564011"/>
                  <a:chExt cx="2748495" cy="2732079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7686177" y="2564011"/>
                    <a:ext cx="2748495" cy="2732079"/>
                    <a:chOff x="958806" y="1289155"/>
                    <a:chExt cx="2748495" cy="2732079"/>
                  </a:xfrm>
                </p:grpSpPr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xmlns="" id="{501D673A-C936-4463-8FA6-55A5C4215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1747" y="1289155"/>
                      <a:ext cx="764499" cy="689547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xmlns="" id="{18E1F36A-525C-4966-8BEE-79B0182C5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06" y="2286001"/>
                      <a:ext cx="764499" cy="689547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xmlns="" id="{84FDBB8F-03E7-4006-ADEB-FB342690F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0261" y="2286001"/>
                      <a:ext cx="764499" cy="689547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xmlns="" id="{26630A00-DF2F-4A71-961B-DA93430B1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2802" y="3331686"/>
                      <a:ext cx="764499" cy="689547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xmlns="" id="{8A793839-1664-45E2-8917-B192A0B58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3305" y="3331687"/>
                      <a:ext cx="764499" cy="689547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0" name="Straight Connector 19"/>
                  <p:cNvCxnSpPr>
                    <a:stCxn id="9" idx="0"/>
                    <a:endCxn id="7" idx="3"/>
                  </p:cNvCxnSpPr>
                  <p:nvPr/>
                </p:nvCxnSpPr>
                <p:spPr>
                  <a:xfrm flipV="1">
                    <a:off x="8832926" y="4149422"/>
                    <a:ext cx="296664" cy="45712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/>
                <p:cNvCxnSpPr>
                  <a:stCxn id="8" idx="0"/>
                  <a:endCxn id="7" idx="5"/>
                </p:cNvCxnSpPr>
                <p:nvPr/>
              </p:nvCxnSpPr>
              <p:spPr>
                <a:xfrm flipH="1" flipV="1">
                  <a:off x="9670173" y="4149422"/>
                  <a:ext cx="382250" cy="4571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8526309" y="2724118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883368" y="3720964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B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198428" y="3715660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C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874414" y="4762086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42806" y="4748039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32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52" y="379262"/>
            <a:ext cx="10515600" cy="854075"/>
          </a:xfrm>
        </p:spPr>
        <p:txBody>
          <a:bodyPr/>
          <a:lstStyle/>
          <a:p>
            <a:r>
              <a:rPr lang="en-US" b="1" dirty="0"/>
              <a:t>More tree terminology: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882" y="1219200"/>
            <a:ext cx="11551344" cy="52251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Depth of a node is the number of edges from the root to the node</a:t>
            </a:r>
          </a:p>
          <a:p>
            <a:pPr>
              <a:lnSpc>
                <a:spcPct val="120000"/>
              </a:lnSpc>
            </a:pPr>
            <a:r>
              <a:rPr lang="en-US" dirty="0"/>
              <a:t>Height of a node is the number of edges from the node to the deepest leaf</a:t>
            </a:r>
            <a:endParaRPr lang="en-US" sz="2600" dirty="0"/>
          </a:p>
          <a:p>
            <a:r>
              <a:rPr lang="en-US" dirty="0"/>
              <a:t>The height of a tree is a height of the root</a:t>
            </a:r>
          </a:p>
          <a:p>
            <a:pPr marL="0" indent="0">
              <a:buNone/>
            </a:pPr>
            <a:endParaRPr lang="en-US" sz="3500" dirty="0"/>
          </a:p>
          <a:p>
            <a:pPr>
              <a:lnSpc>
                <a:spcPct val="120000"/>
              </a:lnSpc>
            </a:pPr>
            <a:endParaRPr lang="en-US" sz="45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B5E37CE-961A-4A2D-B650-8BC469ED713F}"/>
              </a:ext>
            </a:extLst>
          </p:cNvPr>
          <p:cNvGrpSpPr/>
          <p:nvPr/>
        </p:nvGrpSpPr>
        <p:grpSpPr>
          <a:xfrm>
            <a:off x="3066268" y="3023997"/>
            <a:ext cx="6059464" cy="3490400"/>
            <a:chOff x="6096000" y="2953943"/>
            <a:chExt cx="6059464" cy="3490400"/>
          </a:xfrm>
        </p:grpSpPr>
        <p:grpSp>
          <p:nvGrpSpPr>
            <p:cNvPr id="25" name="Group 24"/>
            <p:cNvGrpSpPr/>
            <p:nvPr/>
          </p:nvGrpSpPr>
          <p:grpSpPr>
            <a:xfrm>
              <a:off x="8810749" y="3171710"/>
              <a:ext cx="764499" cy="689547"/>
              <a:chOff x="8645367" y="3218119"/>
              <a:chExt cx="764499" cy="689547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501D673A-C936-4463-8FA6-55A5C4215E6F}"/>
                  </a:ext>
                </a:extLst>
              </p:cNvPr>
              <p:cNvSpPr/>
              <p:nvPr/>
            </p:nvSpPr>
            <p:spPr>
              <a:xfrm>
                <a:off x="8645367" y="3218119"/>
                <a:ext cx="764499" cy="68954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815835" y="3378226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58E3400-07E4-4C85-8482-A2225C5531E7}"/>
                </a:ext>
              </a:extLst>
            </p:cNvPr>
            <p:cNvGrpSpPr/>
            <p:nvPr/>
          </p:nvGrpSpPr>
          <p:grpSpPr>
            <a:xfrm>
              <a:off x="6096000" y="2953943"/>
              <a:ext cx="6059464" cy="3490400"/>
              <a:chOff x="6113952" y="2962050"/>
              <a:chExt cx="6059464" cy="34904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18E1F36A-525C-4966-8BEE-79B0182C5516}"/>
                  </a:ext>
                </a:extLst>
              </p:cNvPr>
              <p:cNvSpPr/>
              <p:nvPr/>
            </p:nvSpPr>
            <p:spPr>
              <a:xfrm>
                <a:off x="7214462" y="4349601"/>
                <a:ext cx="764499" cy="66988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8A793839-1664-45E2-8917-B192A0B58D26}"/>
                  </a:ext>
                </a:extLst>
              </p:cNvPr>
              <p:cNvSpPr/>
              <p:nvPr/>
            </p:nvSpPr>
            <p:spPr>
              <a:xfrm>
                <a:off x="7966453" y="5391196"/>
                <a:ext cx="764499" cy="68954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22" idx="0"/>
                <a:endCxn id="20" idx="3"/>
              </p:cNvCxnSpPr>
              <p:nvPr/>
            </p:nvCxnSpPr>
            <p:spPr>
              <a:xfrm flipV="1">
                <a:off x="8348703" y="4942694"/>
                <a:ext cx="597371" cy="4485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1" idx="0"/>
                <a:endCxn id="20" idx="5"/>
              </p:cNvCxnSpPr>
              <p:nvPr/>
            </p:nvCxnSpPr>
            <p:spPr>
              <a:xfrm flipH="1" flipV="1">
                <a:off x="9486657" y="4942694"/>
                <a:ext cx="581102" cy="4485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7399145" y="4505617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B</a:t>
                </a: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8834116" y="4349601"/>
                <a:ext cx="764499" cy="694852"/>
                <a:chOff x="8533409" y="4340206"/>
                <a:chExt cx="764499" cy="694852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84FDBB8F-03E7-4006-ADEB-FB342690FCC4}"/>
                    </a:ext>
                  </a:extLst>
                </p:cNvPr>
                <p:cNvSpPr/>
                <p:nvPr/>
              </p:nvSpPr>
              <p:spPr>
                <a:xfrm>
                  <a:off x="8533409" y="4340206"/>
                  <a:ext cx="764499" cy="69485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8729206" y="4499727"/>
                  <a:ext cx="3701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C</a:t>
                  </a: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163644" y="5391196"/>
                <a:ext cx="2286364" cy="689547"/>
                <a:chOff x="8163644" y="5391196"/>
                <a:chExt cx="2286364" cy="689547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xmlns="" id="{26630A00-DF2F-4A71-961B-DA93430B129B}"/>
                    </a:ext>
                  </a:extLst>
                </p:cNvPr>
                <p:cNvSpPr/>
                <p:nvPr/>
              </p:nvSpPr>
              <p:spPr>
                <a:xfrm>
                  <a:off x="9685509" y="5391196"/>
                  <a:ext cx="764499" cy="689547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8163644" y="5529120"/>
                  <a:ext cx="3701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E</a:t>
                  </a:r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501D673A-C936-4463-8FA6-55A5C4215E6F}"/>
                  </a:ext>
                </a:extLst>
              </p:cNvPr>
              <p:cNvSpPr/>
              <p:nvPr/>
            </p:nvSpPr>
            <p:spPr>
              <a:xfrm>
                <a:off x="10330953" y="4340205"/>
                <a:ext cx="764499" cy="68954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528908" y="4494906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882700" y="5548437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F</a:t>
                </a:r>
              </a:p>
            </p:txBody>
          </p:sp>
          <p:cxnSp>
            <p:nvCxnSpPr>
              <p:cNvPr id="33" name="Straight Connector 32"/>
              <p:cNvCxnSpPr>
                <a:stCxn id="19" idx="7"/>
                <a:endCxn id="18" idx="3"/>
              </p:cNvCxnSpPr>
              <p:nvPr/>
            </p:nvCxnSpPr>
            <p:spPr>
              <a:xfrm flipV="1">
                <a:off x="7867003" y="3760275"/>
                <a:ext cx="1055704" cy="687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8" idx="5"/>
                <a:endCxn id="24" idx="1"/>
              </p:cNvCxnSpPr>
              <p:nvPr/>
            </p:nvCxnSpPr>
            <p:spPr>
              <a:xfrm>
                <a:off x="9463290" y="3760275"/>
                <a:ext cx="979621" cy="680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0" idx="0"/>
                <a:endCxn id="18" idx="4"/>
              </p:cNvCxnSpPr>
              <p:nvPr/>
            </p:nvCxnSpPr>
            <p:spPr>
              <a:xfrm flipH="1" flipV="1">
                <a:off x="9192999" y="3861257"/>
                <a:ext cx="23367" cy="4883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10163473" y="2962050"/>
                <a:ext cx="1471100" cy="923330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node A</a:t>
                </a:r>
              </a:p>
              <a:p>
                <a:r>
                  <a:rPr lang="en-US" dirty="0"/>
                  <a:t>Depth = 0</a:t>
                </a:r>
              </a:p>
              <a:p>
                <a:r>
                  <a:rPr lang="en-US" dirty="0"/>
                  <a:t>Height = 2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13952" y="5529120"/>
                <a:ext cx="1471100" cy="923330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node E</a:t>
                </a:r>
              </a:p>
              <a:p>
                <a:r>
                  <a:rPr lang="en-US" dirty="0"/>
                  <a:t>Depth = 2</a:t>
                </a:r>
              </a:p>
              <a:p>
                <a:r>
                  <a:rPr lang="en-US" dirty="0"/>
                  <a:t>Height = 0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702316" y="5184453"/>
                <a:ext cx="1471100" cy="923330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node D</a:t>
                </a:r>
              </a:p>
              <a:p>
                <a:r>
                  <a:rPr lang="en-US" dirty="0"/>
                  <a:t>Depth = 1</a:t>
                </a:r>
              </a:p>
              <a:p>
                <a:r>
                  <a:rPr lang="en-US" dirty="0"/>
                  <a:t>Height = 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39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4571" cy="4351338"/>
          </a:xfrm>
        </p:spPr>
        <p:txBody>
          <a:bodyPr/>
          <a:lstStyle/>
          <a:p>
            <a:r>
              <a:rPr lang="en-US" dirty="0"/>
              <a:t>Binary Trees are tree data structures where each node maximum two ‘children’. These are </a:t>
            </a:r>
            <a:r>
              <a:rPr lang="en-US" sz="3200" dirty="0"/>
              <a:t>called</a:t>
            </a:r>
            <a:r>
              <a:rPr lang="en-US" dirty="0"/>
              <a:t> the left child and right child.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1105" y="3444884"/>
            <a:ext cx="2748495" cy="2732079"/>
            <a:chOff x="7686177" y="2553126"/>
            <a:chExt cx="2748495" cy="2732079"/>
          </a:xfrm>
        </p:grpSpPr>
        <p:cxnSp>
          <p:nvCxnSpPr>
            <p:cNvPr id="6" name="Straight Connector 5"/>
            <p:cNvCxnSpPr>
              <a:stCxn id="20" idx="0"/>
              <a:endCxn id="19" idx="3"/>
            </p:cNvCxnSpPr>
            <p:nvPr/>
          </p:nvCxnSpPr>
          <p:spPr>
            <a:xfrm flipV="1">
              <a:off x="8068427" y="3141691"/>
              <a:ext cx="372649" cy="408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19" idx="5"/>
            </p:cNvCxnSpPr>
            <p:nvPr/>
          </p:nvCxnSpPr>
          <p:spPr>
            <a:xfrm flipH="1" flipV="1">
              <a:off x="8981659" y="3141691"/>
              <a:ext cx="401827" cy="4082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7686177" y="2553126"/>
              <a:ext cx="2748495" cy="2732079"/>
              <a:chOff x="7686177" y="2564011"/>
              <a:chExt cx="2748495" cy="273207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686177" y="2564011"/>
                <a:ext cx="2748495" cy="2732079"/>
                <a:chOff x="7686177" y="2564011"/>
                <a:chExt cx="2748495" cy="2732079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7686177" y="2564011"/>
                  <a:ext cx="2748495" cy="2732079"/>
                  <a:chOff x="7686177" y="2564011"/>
                  <a:chExt cx="2748495" cy="2732079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86177" y="2564011"/>
                    <a:ext cx="2748495" cy="2732079"/>
                    <a:chOff x="958806" y="1289155"/>
                    <a:chExt cx="2748495" cy="2732079"/>
                  </a:xfrm>
                </p:grpSpPr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xmlns="" id="{501D673A-C936-4463-8FA6-55A5C4215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1747" y="1289155"/>
                      <a:ext cx="764499" cy="689547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xmlns="" id="{18E1F36A-525C-4966-8BEE-79B0182C5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06" y="2286001"/>
                      <a:ext cx="764499" cy="689547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xmlns="" id="{84FDBB8F-03E7-4006-ADEB-FB342690F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0261" y="2286001"/>
                      <a:ext cx="764499" cy="689547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xmlns="" id="{26630A00-DF2F-4A71-961B-DA93430B1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2802" y="3331686"/>
                      <a:ext cx="764499" cy="689547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xmlns="" id="{8A793839-1664-45E2-8917-B192A0B58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3305" y="3331687"/>
                      <a:ext cx="764499" cy="689547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8" name="Straight Connector 17"/>
                  <p:cNvCxnSpPr>
                    <a:stCxn id="23" idx="0"/>
                    <a:endCxn id="21" idx="3"/>
                  </p:cNvCxnSpPr>
                  <p:nvPr/>
                </p:nvCxnSpPr>
                <p:spPr>
                  <a:xfrm flipV="1">
                    <a:off x="8832926" y="4149422"/>
                    <a:ext cx="296664" cy="45712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Straight Connector 15"/>
                <p:cNvCxnSpPr>
                  <a:stCxn id="22" idx="0"/>
                  <a:endCxn id="21" idx="5"/>
                </p:cNvCxnSpPr>
                <p:nvPr/>
              </p:nvCxnSpPr>
              <p:spPr>
                <a:xfrm flipH="1" flipV="1">
                  <a:off x="9670173" y="4149422"/>
                  <a:ext cx="382250" cy="4571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8526309" y="2724118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83368" y="3720964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B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198428" y="3715660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C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874414" y="4762086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642806" y="4748039"/>
                <a:ext cx="370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467600" y="3135087"/>
            <a:ext cx="3032939" cy="2462263"/>
            <a:chOff x="7467600" y="3135087"/>
            <a:chExt cx="3032939" cy="2462263"/>
          </a:xfrm>
        </p:grpSpPr>
        <p:grpSp>
          <p:nvGrpSpPr>
            <p:cNvPr id="49" name="Group 48"/>
            <p:cNvGrpSpPr/>
            <p:nvPr/>
          </p:nvGrpSpPr>
          <p:grpSpPr>
            <a:xfrm>
              <a:off x="8229600" y="3135087"/>
              <a:ext cx="762000" cy="598713"/>
              <a:chOff x="8229600" y="3135087"/>
              <a:chExt cx="762000" cy="598713"/>
            </a:xfrm>
            <a:solidFill>
              <a:srgbClr val="92D050"/>
            </a:solidFill>
          </p:grpSpPr>
          <p:sp>
            <p:nvSpPr>
              <p:cNvPr id="46" name="Rectangle 45"/>
              <p:cNvSpPr/>
              <p:nvPr/>
            </p:nvSpPr>
            <p:spPr>
              <a:xfrm>
                <a:off x="8229600" y="3135087"/>
                <a:ext cx="762000" cy="30979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9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610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467600" y="4067753"/>
              <a:ext cx="762000" cy="598713"/>
              <a:chOff x="8229600" y="3135087"/>
              <a:chExt cx="762000" cy="598713"/>
            </a:xfrm>
            <a:solidFill>
              <a:srgbClr val="92D050"/>
            </a:solidFill>
          </p:grpSpPr>
          <p:sp>
            <p:nvSpPr>
              <p:cNvPr id="51" name="Rectangle 50"/>
              <p:cNvSpPr/>
              <p:nvPr/>
            </p:nvSpPr>
            <p:spPr>
              <a:xfrm>
                <a:off x="8229600" y="3135087"/>
                <a:ext cx="762000" cy="30979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610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229600" y="4998637"/>
              <a:ext cx="762000" cy="598713"/>
              <a:chOff x="8229600" y="3135087"/>
              <a:chExt cx="762000" cy="598713"/>
            </a:xfrm>
            <a:solidFill>
              <a:srgbClr val="92D050"/>
            </a:solidFill>
          </p:grpSpPr>
          <p:sp>
            <p:nvSpPr>
              <p:cNvPr id="55" name="Rectangle 54"/>
              <p:cNvSpPr/>
              <p:nvPr/>
            </p:nvSpPr>
            <p:spPr>
              <a:xfrm>
                <a:off x="8229600" y="3135087"/>
                <a:ext cx="762000" cy="30979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229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610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738539" y="4995956"/>
              <a:ext cx="762000" cy="598713"/>
              <a:chOff x="8229600" y="3135087"/>
              <a:chExt cx="762000" cy="598713"/>
            </a:xfrm>
            <a:solidFill>
              <a:srgbClr val="92D050"/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8229600" y="3135087"/>
                <a:ext cx="762000" cy="30979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29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0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8976539" y="4067753"/>
              <a:ext cx="762000" cy="598713"/>
              <a:chOff x="8229600" y="3135087"/>
              <a:chExt cx="762000" cy="598713"/>
            </a:xfrm>
            <a:solidFill>
              <a:srgbClr val="92D050"/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8229600" y="3135087"/>
                <a:ext cx="762000" cy="30979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229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610600" y="3444884"/>
                <a:ext cx="381000" cy="28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 flipH="1">
              <a:off x="7467600" y="3604991"/>
              <a:ext cx="952500" cy="462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8801100" y="3604991"/>
              <a:ext cx="937439" cy="483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8229600" y="4522008"/>
              <a:ext cx="937439" cy="473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9548039" y="4530515"/>
              <a:ext cx="952500" cy="47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33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A53279-266F-4470-AA26-9C89FD06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1792"/>
            <a:ext cx="5946913" cy="5925172"/>
          </a:xfrm>
        </p:spPr>
        <p:txBody>
          <a:bodyPr/>
          <a:lstStyle/>
          <a:p>
            <a:r>
              <a:rPr lang="en-US" b="1" dirty="0"/>
              <a:t>Full Binary Tree</a:t>
            </a:r>
            <a:r>
              <a:rPr lang="en-US" dirty="0"/>
              <a:t>: A Binary Tree is full if every node has 0 or 2 children</a:t>
            </a:r>
          </a:p>
          <a:p>
            <a:endParaRPr lang="en-US" dirty="0"/>
          </a:p>
          <a:p>
            <a:r>
              <a:rPr lang="en-US" b="1" dirty="0"/>
              <a:t>Complete Binary Tree: </a:t>
            </a:r>
            <a:r>
              <a:rPr lang="en-US" dirty="0"/>
              <a:t>A Binary Tree is complete Binary Tree if all levels are completely filled except possibly the last level and the last level has all keys as left as possible</a:t>
            </a:r>
          </a:p>
          <a:p>
            <a:endParaRPr lang="en-US" dirty="0"/>
          </a:p>
          <a:p>
            <a:r>
              <a:rPr lang="en-US" b="1" dirty="0"/>
              <a:t>Perfect Binary Tree</a:t>
            </a:r>
            <a:r>
              <a:rPr lang="en-US" dirty="0"/>
              <a:t> A Binary tree is Perfect Binary Tree in which all internal nodes have two children and all leaves are at the same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7CD7244-26F7-4A73-8BA4-44F402FF7D37}"/>
              </a:ext>
            </a:extLst>
          </p:cNvPr>
          <p:cNvGrpSpPr/>
          <p:nvPr/>
        </p:nvGrpSpPr>
        <p:grpSpPr>
          <a:xfrm>
            <a:off x="8596433" y="2240294"/>
            <a:ext cx="1724733" cy="1722385"/>
            <a:chOff x="8718330" y="3214052"/>
            <a:chExt cx="2319321" cy="14252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8588FDCA-B64D-4FC1-AB9D-A14044C6B0A5}"/>
                </a:ext>
              </a:extLst>
            </p:cNvPr>
            <p:cNvGrpSpPr/>
            <p:nvPr/>
          </p:nvGrpSpPr>
          <p:grpSpPr>
            <a:xfrm>
              <a:off x="8727609" y="3214052"/>
              <a:ext cx="2310042" cy="1425228"/>
              <a:chOff x="9775551" y="1971021"/>
              <a:chExt cx="2310042" cy="142522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757A0290-3DC7-4F48-BDDD-21884B9189D8}"/>
                  </a:ext>
                </a:extLst>
              </p:cNvPr>
              <p:cNvGrpSpPr/>
              <p:nvPr/>
            </p:nvGrpSpPr>
            <p:grpSpPr>
              <a:xfrm>
                <a:off x="9775551" y="1971021"/>
                <a:ext cx="2310042" cy="1425228"/>
                <a:chOff x="6691006" y="2887639"/>
                <a:chExt cx="4338736" cy="271449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xmlns="" id="{C5716787-6D7B-4334-BB21-46D3D089FFF1}"/>
                    </a:ext>
                  </a:extLst>
                </p:cNvPr>
                <p:cNvGrpSpPr/>
                <p:nvPr/>
              </p:nvGrpSpPr>
              <p:grpSpPr>
                <a:xfrm>
                  <a:off x="8844797" y="2887639"/>
                  <a:ext cx="762000" cy="598712"/>
                  <a:chOff x="8844797" y="2887639"/>
                  <a:chExt cx="762000" cy="598712"/>
                </a:xfrm>
                <a:solidFill>
                  <a:srgbClr val="92D050"/>
                </a:solidFill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xmlns="" id="{2595BDDC-7A2B-43B3-810D-EBB7ED1F3861}"/>
                      </a:ext>
                    </a:extLst>
                  </p:cNvPr>
                  <p:cNvSpPr/>
                  <p:nvPr/>
                </p:nvSpPr>
                <p:spPr>
                  <a:xfrm>
                    <a:off x="8844797" y="2887639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xmlns="" id="{DAF7D67E-4448-4C54-88E6-7D93500230E0}"/>
                      </a:ext>
                    </a:extLst>
                  </p:cNvPr>
                  <p:cNvSpPr/>
                  <p:nvPr/>
                </p:nvSpPr>
                <p:spPr>
                  <a:xfrm>
                    <a:off x="8844797" y="3197436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xmlns="" id="{7150148A-1C2C-4765-BBCF-B40F3ECEE7B7}"/>
                      </a:ext>
                    </a:extLst>
                  </p:cNvPr>
                  <p:cNvSpPr/>
                  <p:nvPr/>
                </p:nvSpPr>
                <p:spPr>
                  <a:xfrm>
                    <a:off x="9217942" y="3197434"/>
                    <a:ext cx="380999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2005948F-1A69-441C-9FC6-59119499F049}"/>
                    </a:ext>
                  </a:extLst>
                </p:cNvPr>
                <p:cNvGrpSpPr/>
                <p:nvPr/>
              </p:nvGrpSpPr>
              <p:grpSpPr>
                <a:xfrm>
                  <a:off x="7467600" y="4067753"/>
                  <a:ext cx="762000" cy="598713"/>
                  <a:chOff x="8229600" y="3135087"/>
                  <a:chExt cx="762000" cy="598713"/>
                </a:xfrm>
                <a:solidFill>
                  <a:srgbClr val="92D050"/>
                </a:solidFill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xmlns="" id="{9F2BDBBE-31FE-48D2-AE5C-46F3596A78EE}"/>
                      </a:ext>
                    </a:extLst>
                  </p:cNvPr>
                  <p:cNvSpPr/>
                  <p:nvPr/>
                </p:nvSpPr>
                <p:spPr>
                  <a:xfrm>
                    <a:off x="8229600" y="3135087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="" id="{C7B459D2-01CD-4D37-8A39-978CCA6968FD}"/>
                      </a:ext>
                    </a:extLst>
                  </p:cNvPr>
                  <p:cNvSpPr/>
                  <p:nvPr/>
                </p:nvSpPr>
                <p:spPr>
                  <a:xfrm>
                    <a:off x="8229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xmlns="" id="{F21686AA-335C-432D-A459-94EED66AB81F}"/>
                      </a:ext>
                    </a:extLst>
                  </p:cNvPr>
                  <p:cNvSpPr/>
                  <p:nvPr/>
                </p:nvSpPr>
                <p:spPr>
                  <a:xfrm>
                    <a:off x="8610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xmlns="" id="{F75D8A54-1F9F-443B-8162-8BF7B5BCA5C4}"/>
                    </a:ext>
                  </a:extLst>
                </p:cNvPr>
                <p:cNvGrpSpPr/>
                <p:nvPr/>
              </p:nvGrpSpPr>
              <p:grpSpPr>
                <a:xfrm>
                  <a:off x="9481687" y="5003421"/>
                  <a:ext cx="762002" cy="598712"/>
                  <a:chOff x="9481687" y="3139871"/>
                  <a:chExt cx="762002" cy="598712"/>
                </a:xfrm>
                <a:solidFill>
                  <a:srgbClr val="92D050"/>
                </a:solidFill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xmlns="" id="{A776517B-7069-4787-B6DB-1514233CE8FB}"/>
                      </a:ext>
                    </a:extLst>
                  </p:cNvPr>
                  <p:cNvSpPr/>
                  <p:nvPr/>
                </p:nvSpPr>
                <p:spPr>
                  <a:xfrm>
                    <a:off x="9481687" y="3139871"/>
                    <a:ext cx="761999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xmlns="" id="{9ACB9877-527A-4481-AF42-2EA52152D124}"/>
                      </a:ext>
                    </a:extLst>
                  </p:cNvPr>
                  <p:cNvSpPr/>
                  <p:nvPr/>
                </p:nvSpPr>
                <p:spPr>
                  <a:xfrm>
                    <a:off x="9481687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xmlns="" id="{40FC5563-8E80-49DC-A71F-403C76EF0C35}"/>
                      </a:ext>
                    </a:extLst>
                  </p:cNvPr>
                  <p:cNvSpPr/>
                  <p:nvPr/>
                </p:nvSpPr>
                <p:spPr>
                  <a:xfrm>
                    <a:off x="9862689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xmlns="" id="{39B741D7-FA53-4040-A072-EE52399221CC}"/>
                    </a:ext>
                  </a:extLst>
                </p:cNvPr>
                <p:cNvGrpSpPr/>
                <p:nvPr/>
              </p:nvGrpSpPr>
              <p:grpSpPr>
                <a:xfrm>
                  <a:off x="10267739" y="4050021"/>
                  <a:ext cx="762003" cy="598714"/>
                  <a:chOff x="9520800" y="3117355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xmlns="" id="{19CF540C-8B8A-4E9A-8C92-7D25AD6BFA88}"/>
                      </a:ext>
                    </a:extLst>
                  </p:cNvPr>
                  <p:cNvSpPr/>
                  <p:nvPr/>
                </p:nvSpPr>
                <p:spPr>
                  <a:xfrm>
                    <a:off x="9520804" y="3117355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xmlns="" id="{0CA9DE60-DEE3-4458-9F3D-205DF053B5E8}"/>
                      </a:ext>
                    </a:extLst>
                  </p:cNvPr>
                  <p:cNvSpPr/>
                  <p:nvPr/>
                </p:nvSpPr>
                <p:spPr>
                  <a:xfrm>
                    <a:off x="9520800" y="3427152"/>
                    <a:ext cx="381000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xmlns="" id="{CF5F94B6-7BA5-4B24-BD1A-ACD375753C7F}"/>
                      </a:ext>
                    </a:extLst>
                  </p:cNvPr>
                  <p:cNvSpPr/>
                  <p:nvPr/>
                </p:nvSpPr>
                <p:spPr>
                  <a:xfrm>
                    <a:off x="9901802" y="3427152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xmlns="" id="{376A9808-397A-40F2-8C54-5D173F27F24F}"/>
                    </a:ext>
                  </a:extLst>
                </p:cNvPr>
                <p:cNvCxnSpPr>
                  <a:stCxn id="40" idx="2"/>
                </p:cNvCxnSpPr>
                <p:nvPr/>
              </p:nvCxnSpPr>
              <p:spPr>
                <a:xfrm flipH="1">
                  <a:off x="7467604" y="3486351"/>
                  <a:ext cx="1567694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xmlns="" id="{5C2CCEB9-A9CA-4B3A-A8BD-455E7D0D0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2992" y="3460978"/>
                  <a:ext cx="1390271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xmlns="" id="{46609527-2FE0-40DF-A4F6-DE6C5BEA4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91006" y="4667784"/>
                  <a:ext cx="764933" cy="332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8FB24B3-93FB-44D4-A92F-E07B8D30666D}"/>
                  </a:ext>
                </a:extLst>
              </p:cNvPr>
              <p:cNvSpPr/>
              <p:nvPr/>
            </p:nvSpPr>
            <p:spPr>
              <a:xfrm>
                <a:off x="10612776" y="3080168"/>
                <a:ext cx="405706" cy="16265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B2E1056E-7831-4844-9C46-3B6D6E6F3C5B}"/>
                  </a:ext>
                </a:extLst>
              </p:cNvPr>
              <p:cNvSpPr/>
              <p:nvPr/>
            </p:nvSpPr>
            <p:spPr>
              <a:xfrm>
                <a:off x="10612776" y="3242825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619CE17-0574-466F-8041-B08497E482B0}"/>
                  </a:ext>
                </a:extLst>
              </p:cNvPr>
              <p:cNvSpPr/>
              <p:nvPr/>
            </p:nvSpPr>
            <p:spPr>
              <a:xfrm>
                <a:off x="10815629" y="3242825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CB889788-A414-4E6A-8E9C-2E9905B24AD1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 flipH="1">
                <a:off x="11464228" y="2879578"/>
                <a:ext cx="235126" cy="202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075CC14-4964-4F91-9977-B58683FDCD8D}"/>
                </a:ext>
              </a:extLst>
            </p:cNvPr>
            <p:cNvSpPr/>
            <p:nvPr/>
          </p:nvSpPr>
          <p:spPr>
            <a:xfrm>
              <a:off x="8718330" y="4323199"/>
              <a:ext cx="405706" cy="1626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081B1F5-3C23-433D-B2C7-CAE9349662FC}"/>
                </a:ext>
              </a:extLst>
            </p:cNvPr>
            <p:cNvSpPr/>
            <p:nvPr/>
          </p:nvSpPr>
          <p:spPr>
            <a:xfrm>
              <a:off x="8718330" y="4485855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C8521CE-E0B3-481B-A69F-ED848C79CF35}"/>
                </a:ext>
              </a:extLst>
            </p:cNvPr>
            <p:cNvSpPr/>
            <p:nvPr/>
          </p:nvSpPr>
          <p:spPr>
            <a:xfrm>
              <a:off x="8921183" y="4485855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64A5E18A-8F72-47C1-9053-8FA70F9B976D}"/>
                </a:ext>
              </a:extLst>
            </p:cNvPr>
            <p:cNvCxnSpPr>
              <a:stCxn id="38" idx="2"/>
              <a:endCxn id="14" idx="0"/>
            </p:cNvCxnSpPr>
            <p:nvPr/>
          </p:nvCxnSpPr>
          <p:spPr>
            <a:xfrm>
              <a:off x="9445366" y="4148013"/>
              <a:ext cx="322321" cy="175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3B9FF7D1-1465-4E94-A154-40C73B871C64}"/>
              </a:ext>
            </a:extLst>
          </p:cNvPr>
          <p:cNvGrpSpPr/>
          <p:nvPr/>
        </p:nvGrpSpPr>
        <p:grpSpPr>
          <a:xfrm>
            <a:off x="8895188" y="334563"/>
            <a:ext cx="1682555" cy="1441318"/>
            <a:chOff x="10189028" y="1971021"/>
            <a:chExt cx="2329508" cy="142522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15E705D6-B97D-4A4E-97CE-3A86CB6CF0ED}"/>
                </a:ext>
              </a:extLst>
            </p:cNvPr>
            <p:cNvGrpSpPr/>
            <p:nvPr/>
          </p:nvGrpSpPr>
          <p:grpSpPr>
            <a:xfrm>
              <a:off x="10189028" y="1971021"/>
              <a:ext cx="2329508" cy="1425228"/>
              <a:chOff x="7467600" y="2887639"/>
              <a:chExt cx="4375297" cy="271449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xmlns="" id="{988528D2-0D2D-496A-A28C-8C221EAD391E}"/>
                  </a:ext>
                </a:extLst>
              </p:cNvPr>
              <p:cNvGrpSpPr/>
              <p:nvPr/>
            </p:nvGrpSpPr>
            <p:grpSpPr>
              <a:xfrm>
                <a:off x="8844797" y="2887639"/>
                <a:ext cx="762000" cy="598712"/>
                <a:chOff x="8844797" y="2887639"/>
                <a:chExt cx="762000" cy="598712"/>
              </a:xfrm>
              <a:solidFill>
                <a:srgbClr val="92D050"/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xmlns="" id="{AF90BFE0-E078-44F7-9783-70B8726D7EED}"/>
                    </a:ext>
                  </a:extLst>
                </p:cNvPr>
                <p:cNvSpPr/>
                <p:nvPr/>
              </p:nvSpPr>
              <p:spPr>
                <a:xfrm>
                  <a:off x="8844797" y="2887639"/>
                  <a:ext cx="762000" cy="30979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xmlns="" id="{116057FE-A0E4-436D-BD1C-4888585C5CE4}"/>
                    </a:ext>
                  </a:extLst>
                </p:cNvPr>
                <p:cNvSpPr/>
                <p:nvPr/>
              </p:nvSpPr>
              <p:spPr>
                <a:xfrm>
                  <a:off x="8844797" y="3197436"/>
                  <a:ext cx="381000" cy="2889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xmlns="" id="{B2851398-DFCF-4397-8414-DA0FE828B58E}"/>
                    </a:ext>
                  </a:extLst>
                </p:cNvPr>
                <p:cNvSpPr/>
                <p:nvPr/>
              </p:nvSpPr>
              <p:spPr>
                <a:xfrm>
                  <a:off x="9217942" y="3197434"/>
                  <a:ext cx="380999" cy="2889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xmlns="" id="{6722F093-E403-4B89-8F99-3FFA0A21570B}"/>
                  </a:ext>
                </a:extLst>
              </p:cNvPr>
              <p:cNvGrpSpPr/>
              <p:nvPr/>
            </p:nvGrpSpPr>
            <p:grpSpPr>
              <a:xfrm>
                <a:off x="7467600" y="4067753"/>
                <a:ext cx="762000" cy="598713"/>
                <a:chOff x="8229600" y="3135087"/>
                <a:chExt cx="762000" cy="598713"/>
              </a:xfrm>
              <a:solidFill>
                <a:srgbClr val="92D050"/>
              </a:solidFill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xmlns="" id="{548DA05F-3F37-43E9-8037-58F193ED62FF}"/>
                    </a:ext>
                  </a:extLst>
                </p:cNvPr>
                <p:cNvSpPr/>
                <p:nvPr/>
              </p:nvSpPr>
              <p:spPr>
                <a:xfrm>
                  <a:off x="8229600" y="3135087"/>
                  <a:ext cx="762000" cy="30979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xmlns="" id="{C7642600-9FA9-4A88-89AD-523DAD7A0551}"/>
                    </a:ext>
                  </a:extLst>
                </p:cNvPr>
                <p:cNvSpPr/>
                <p:nvPr/>
              </p:nvSpPr>
              <p:spPr>
                <a:xfrm>
                  <a:off x="8229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xmlns="" id="{6ED6E63B-DB39-41B5-92F6-868366EF18D3}"/>
                    </a:ext>
                  </a:extLst>
                </p:cNvPr>
                <p:cNvSpPr/>
                <p:nvPr/>
              </p:nvSpPr>
              <p:spPr>
                <a:xfrm>
                  <a:off x="8610600" y="3444884"/>
                  <a:ext cx="381000" cy="288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xmlns="" id="{B7FA0798-D452-4555-8777-F5EF287C666C}"/>
                  </a:ext>
                </a:extLst>
              </p:cNvPr>
              <p:cNvGrpSpPr/>
              <p:nvPr/>
            </p:nvGrpSpPr>
            <p:grpSpPr>
              <a:xfrm>
                <a:off x="9481687" y="5003421"/>
                <a:ext cx="762002" cy="598712"/>
                <a:chOff x="9481687" y="3139871"/>
                <a:chExt cx="762002" cy="598712"/>
              </a:xfrm>
              <a:solidFill>
                <a:srgbClr val="92D050"/>
              </a:solidFill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xmlns="" id="{40D8D02F-2EB8-4975-B527-93C2CCB27E7C}"/>
                    </a:ext>
                  </a:extLst>
                </p:cNvPr>
                <p:cNvSpPr/>
                <p:nvPr/>
              </p:nvSpPr>
              <p:spPr>
                <a:xfrm>
                  <a:off x="9481687" y="3139871"/>
                  <a:ext cx="761999" cy="30979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xmlns="" id="{8A26EB44-AA37-4515-88A5-BCB227923E6E}"/>
                    </a:ext>
                  </a:extLst>
                </p:cNvPr>
                <p:cNvSpPr/>
                <p:nvPr/>
              </p:nvSpPr>
              <p:spPr>
                <a:xfrm>
                  <a:off x="9481687" y="3449668"/>
                  <a:ext cx="381000" cy="2889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xmlns="" id="{94B6B109-5E72-4AC0-B4C8-0A150E38A618}"/>
                    </a:ext>
                  </a:extLst>
                </p:cNvPr>
                <p:cNvSpPr/>
                <p:nvPr/>
              </p:nvSpPr>
              <p:spPr>
                <a:xfrm>
                  <a:off x="9862689" y="3449668"/>
                  <a:ext cx="381000" cy="2889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xmlns="" id="{02E926B5-0B1C-4B85-8D98-548CA23ECEF1}"/>
                  </a:ext>
                </a:extLst>
              </p:cNvPr>
              <p:cNvGrpSpPr/>
              <p:nvPr/>
            </p:nvGrpSpPr>
            <p:grpSpPr>
              <a:xfrm>
                <a:off x="11080894" y="5000125"/>
                <a:ext cx="762003" cy="598714"/>
                <a:chOff x="9571955" y="3139256"/>
                <a:chExt cx="762003" cy="598714"/>
              </a:xfrm>
              <a:solidFill>
                <a:srgbClr val="92D050"/>
              </a:solidFill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xmlns="" id="{C82BE854-DE9A-4536-A310-E3AFEE2DCB43}"/>
                    </a:ext>
                  </a:extLst>
                </p:cNvPr>
                <p:cNvSpPr/>
                <p:nvPr/>
              </p:nvSpPr>
              <p:spPr>
                <a:xfrm>
                  <a:off x="9571959" y="3139256"/>
                  <a:ext cx="761999" cy="30979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xmlns="" id="{365D63F3-19B4-4C18-80E1-BC0008AD4452}"/>
                    </a:ext>
                  </a:extLst>
                </p:cNvPr>
                <p:cNvSpPr/>
                <p:nvPr/>
              </p:nvSpPr>
              <p:spPr>
                <a:xfrm>
                  <a:off x="9571955" y="3449053"/>
                  <a:ext cx="381000" cy="2889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xmlns="" id="{8B959590-432A-4867-ADB1-37E669BA42AA}"/>
                    </a:ext>
                  </a:extLst>
                </p:cNvPr>
                <p:cNvSpPr/>
                <p:nvPr/>
              </p:nvSpPr>
              <p:spPr>
                <a:xfrm>
                  <a:off x="9952956" y="3449053"/>
                  <a:ext cx="380999" cy="28891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xmlns="" id="{901345F6-5D5A-4076-9CC1-C05E3D80B6FB}"/>
                  </a:ext>
                </a:extLst>
              </p:cNvPr>
              <p:cNvGrpSpPr/>
              <p:nvPr/>
            </p:nvGrpSpPr>
            <p:grpSpPr>
              <a:xfrm>
                <a:off x="10267739" y="4050021"/>
                <a:ext cx="762003" cy="598714"/>
                <a:chOff x="9520800" y="3117355"/>
                <a:chExt cx="762003" cy="598714"/>
              </a:xfrm>
              <a:solidFill>
                <a:srgbClr val="92D050"/>
              </a:solidFill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xmlns="" id="{488AE0C1-0618-4334-8E66-6A8628AC9427}"/>
                    </a:ext>
                  </a:extLst>
                </p:cNvPr>
                <p:cNvSpPr/>
                <p:nvPr/>
              </p:nvSpPr>
              <p:spPr>
                <a:xfrm>
                  <a:off x="9520804" y="3117355"/>
                  <a:ext cx="761999" cy="30979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xmlns="" id="{3450EDE8-9F59-4514-BB26-9CE7B42EE902}"/>
                    </a:ext>
                  </a:extLst>
                </p:cNvPr>
                <p:cNvSpPr/>
                <p:nvPr/>
              </p:nvSpPr>
              <p:spPr>
                <a:xfrm>
                  <a:off x="9520800" y="3427152"/>
                  <a:ext cx="381000" cy="28891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xmlns="" id="{1DDDB3C2-C5A8-4FAC-BE8F-5F06134E0145}"/>
                    </a:ext>
                  </a:extLst>
                </p:cNvPr>
                <p:cNvSpPr/>
                <p:nvPr/>
              </p:nvSpPr>
              <p:spPr>
                <a:xfrm>
                  <a:off x="9901802" y="3427152"/>
                  <a:ext cx="380999" cy="28891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xmlns="" id="{009F59AC-A36A-42D1-87CE-6A84DCC9A6C3}"/>
                  </a:ext>
                </a:extLst>
              </p:cNvPr>
              <p:cNvCxnSpPr>
                <a:stCxn id="75" idx="2"/>
              </p:cNvCxnSpPr>
              <p:nvPr/>
            </p:nvCxnSpPr>
            <p:spPr>
              <a:xfrm flipH="1">
                <a:off x="7467604" y="3486351"/>
                <a:ext cx="1567694" cy="5814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xmlns="" id="{3CDA9EA0-4E7D-4505-AE20-73356B345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992" y="3460978"/>
                <a:ext cx="1390271" cy="5814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xmlns="" id="{6DDD37AC-909A-42B3-8496-11E62FD005DB}"/>
                  </a:ext>
                </a:extLst>
              </p:cNvPr>
              <p:cNvCxnSpPr>
                <a:endCxn id="65" idx="0"/>
              </p:cNvCxnSpPr>
              <p:nvPr/>
            </p:nvCxnSpPr>
            <p:spPr>
              <a:xfrm>
                <a:off x="10973263" y="4620185"/>
                <a:ext cx="488634" cy="3799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DD0E295C-7060-4F45-986F-F52920BD6485}"/>
                </a:ext>
              </a:extLst>
            </p:cNvPr>
            <p:cNvCxnSpPr>
              <a:endCxn id="68" idx="0"/>
            </p:cNvCxnSpPr>
            <p:nvPr/>
          </p:nvCxnSpPr>
          <p:spPr>
            <a:xfrm flipH="1">
              <a:off x="11464228" y="2879578"/>
              <a:ext cx="235126" cy="202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C39DD9F5-82B6-4B72-B859-D72EB67A96D4}"/>
              </a:ext>
            </a:extLst>
          </p:cNvPr>
          <p:cNvGrpSpPr/>
          <p:nvPr/>
        </p:nvGrpSpPr>
        <p:grpSpPr>
          <a:xfrm>
            <a:off x="8607119" y="4460159"/>
            <a:ext cx="2125203" cy="1642702"/>
            <a:chOff x="8718330" y="3214052"/>
            <a:chExt cx="2752263" cy="142522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8ACDB6AD-F7AB-4473-8C4C-06D139E3803C}"/>
                </a:ext>
              </a:extLst>
            </p:cNvPr>
            <p:cNvGrpSpPr/>
            <p:nvPr/>
          </p:nvGrpSpPr>
          <p:grpSpPr>
            <a:xfrm>
              <a:off x="8727609" y="3214052"/>
              <a:ext cx="2742984" cy="1425228"/>
              <a:chOff x="9775551" y="1971021"/>
              <a:chExt cx="2742984" cy="142522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xmlns="" id="{401A7F71-7AF1-45C5-97C4-C353ADDBB438}"/>
                  </a:ext>
                </a:extLst>
              </p:cNvPr>
              <p:cNvGrpSpPr/>
              <p:nvPr/>
            </p:nvGrpSpPr>
            <p:grpSpPr>
              <a:xfrm>
                <a:off x="9775551" y="1971021"/>
                <a:ext cx="2742984" cy="1425228"/>
                <a:chOff x="6691006" y="2887639"/>
                <a:chExt cx="5151891" cy="271449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xmlns="" id="{DBE93AC1-F49E-40EE-B272-070569B0B774}"/>
                    </a:ext>
                  </a:extLst>
                </p:cNvPr>
                <p:cNvGrpSpPr/>
                <p:nvPr/>
              </p:nvGrpSpPr>
              <p:grpSpPr>
                <a:xfrm>
                  <a:off x="8844797" y="2887639"/>
                  <a:ext cx="762000" cy="598712"/>
                  <a:chOff x="8844797" y="2887639"/>
                  <a:chExt cx="762000" cy="598712"/>
                </a:xfrm>
                <a:solidFill>
                  <a:srgbClr val="92D050"/>
                </a:solidFill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xmlns="" id="{F1590C01-1C46-4850-B22C-C77EA1CA5A91}"/>
                      </a:ext>
                    </a:extLst>
                  </p:cNvPr>
                  <p:cNvSpPr/>
                  <p:nvPr/>
                </p:nvSpPr>
                <p:spPr>
                  <a:xfrm>
                    <a:off x="8844797" y="2887639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xmlns="" id="{FD695CC4-3A14-4D22-85D7-1F052D4CE3A5}"/>
                      </a:ext>
                    </a:extLst>
                  </p:cNvPr>
                  <p:cNvSpPr/>
                  <p:nvPr/>
                </p:nvSpPr>
                <p:spPr>
                  <a:xfrm>
                    <a:off x="8844797" y="3197436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xmlns="" id="{9E4D5A3A-A368-4EC6-B2CE-0A0298C65A00}"/>
                      </a:ext>
                    </a:extLst>
                  </p:cNvPr>
                  <p:cNvSpPr/>
                  <p:nvPr/>
                </p:nvSpPr>
                <p:spPr>
                  <a:xfrm>
                    <a:off x="9217942" y="3197434"/>
                    <a:ext cx="380999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xmlns="" id="{EDDFCE62-2A8A-4C42-83DE-71F772ED3E3C}"/>
                    </a:ext>
                  </a:extLst>
                </p:cNvPr>
                <p:cNvGrpSpPr/>
                <p:nvPr/>
              </p:nvGrpSpPr>
              <p:grpSpPr>
                <a:xfrm>
                  <a:off x="7467600" y="4067753"/>
                  <a:ext cx="762000" cy="598713"/>
                  <a:chOff x="8229600" y="3135087"/>
                  <a:chExt cx="762000" cy="598713"/>
                </a:xfrm>
                <a:solidFill>
                  <a:srgbClr val="92D050"/>
                </a:solidFill>
              </p:grpSpPr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xmlns="" id="{F4467959-504C-4B48-B6FC-B6E15ECA9825}"/>
                      </a:ext>
                    </a:extLst>
                  </p:cNvPr>
                  <p:cNvSpPr/>
                  <p:nvPr/>
                </p:nvSpPr>
                <p:spPr>
                  <a:xfrm>
                    <a:off x="8229600" y="3135087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xmlns="" id="{2D4231BE-9F3B-4E28-861A-B6150205857B}"/>
                      </a:ext>
                    </a:extLst>
                  </p:cNvPr>
                  <p:cNvSpPr/>
                  <p:nvPr/>
                </p:nvSpPr>
                <p:spPr>
                  <a:xfrm>
                    <a:off x="8229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xmlns="" id="{E95056B5-BE4E-4FA5-B45A-E68DA2A70DEE}"/>
                      </a:ext>
                    </a:extLst>
                  </p:cNvPr>
                  <p:cNvSpPr/>
                  <p:nvPr/>
                </p:nvSpPr>
                <p:spPr>
                  <a:xfrm>
                    <a:off x="8610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xmlns="" id="{ACBAFA1D-0C90-45F7-9892-8B062C0411BC}"/>
                    </a:ext>
                  </a:extLst>
                </p:cNvPr>
                <p:cNvGrpSpPr/>
                <p:nvPr/>
              </p:nvGrpSpPr>
              <p:grpSpPr>
                <a:xfrm>
                  <a:off x="9481687" y="5003421"/>
                  <a:ext cx="762002" cy="598712"/>
                  <a:chOff x="9481687" y="3139871"/>
                  <a:chExt cx="762002" cy="598712"/>
                </a:xfrm>
                <a:solidFill>
                  <a:srgbClr val="92D050"/>
                </a:solidFill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xmlns="" id="{8E115821-6777-4E75-8775-EAD026D1BAF3}"/>
                      </a:ext>
                    </a:extLst>
                  </p:cNvPr>
                  <p:cNvSpPr/>
                  <p:nvPr/>
                </p:nvSpPr>
                <p:spPr>
                  <a:xfrm>
                    <a:off x="9481687" y="3139871"/>
                    <a:ext cx="761999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xmlns="" id="{EEF6E5EB-8D32-4735-A319-842BD7C534C2}"/>
                      </a:ext>
                    </a:extLst>
                  </p:cNvPr>
                  <p:cNvSpPr/>
                  <p:nvPr/>
                </p:nvSpPr>
                <p:spPr>
                  <a:xfrm>
                    <a:off x="9481687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xmlns="" id="{9CD63A96-0E6D-429F-A3B1-13A0DD31BD0C}"/>
                      </a:ext>
                    </a:extLst>
                  </p:cNvPr>
                  <p:cNvSpPr/>
                  <p:nvPr/>
                </p:nvSpPr>
                <p:spPr>
                  <a:xfrm>
                    <a:off x="9862689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xmlns="" id="{6BF5E7F2-54A4-4409-84C0-473908A3214A}"/>
                    </a:ext>
                  </a:extLst>
                </p:cNvPr>
                <p:cNvGrpSpPr/>
                <p:nvPr/>
              </p:nvGrpSpPr>
              <p:grpSpPr>
                <a:xfrm>
                  <a:off x="11080894" y="5000125"/>
                  <a:ext cx="762003" cy="598714"/>
                  <a:chOff x="9571955" y="3139256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xmlns="" id="{91CD5188-A374-4EA8-B342-5096E38F5978}"/>
                      </a:ext>
                    </a:extLst>
                  </p:cNvPr>
                  <p:cNvSpPr/>
                  <p:nvPr/>
                </p:nvSpPr>
                <p:spPr>
                  <a:xfrm>
                    <a:off x="9571959" y="3139256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xmlns="" id="{198BE9FA-F6F9-435C-875B-709EC4094CE5}"/>
                      </a:ext>
                    </a:extLst>
                  </p:cNvPr>
                  <p:cNvSpPr/>
                  <p:nvPr/>
                </p:nvSpPr>
                <p:spPr>
                  <a:xfrm>
                    <a:off x="9571955" y="3449053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xmlns="" id="{B5A91647-5553-45FE-B7C0-867C0297F85B}"/>
                      </a:ext>
                    </a:extLst>
                  </p:cNvPr>
                  <p:cNvSpPr/>
                  <p:nvPr/>
                </p:nvSpPr>
                <p:spPr>
                  <a:xfrm>
                    <a:off x="9952956" y="3449053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xmlns="" id="{DD3CC10B-3BB1-4C81-9480-C0517A3C4395}"/>
                    </a:ext>
                  </a:extLst>
                </p:cNvPr>
                <p:cNvGrpSpPr/>
                <p:nvPr/>
              </p:nvGrpSpPr>
              <p:grpSpPr>
                <a:xfrm>
                  <a:off x="10267739" y="4050021"/>
                  <a:ext cx="762003" cy="598714"/>
                  <a:chOff x="9520800" y="3117355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xmlns="" id="{76D89A24-B1A8-45B8-921C-1A148F359E14}"/>
                      </a:ext>
                    </a:extLst>
                  </p:cNvPr>
                  <p:cNvSpPr/>
                  <p:nvPr/>
                </p:nvSpPr>
                <p:spPr>
                  <a:xfrm>
                    <a:off x="9520804" y="3117355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xmlns="" id="{DD4BECB6-7E8A-44D5-9917-4B47A70AF4D7}"/>
                      </a:ext>
                    </a:extLst>
                  </p:cNvPr>
                  <p:cNvSpPr/>
                  <p:nvPr/>
                </p:nvSpPr>
                <p:spPr>
                  <a:xfrm>
                    <a:off x="9520800" y="3427152"/>
                    <a:ext cx="381000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xmlns="" id="{17EA10AA-A4F8-4100-9A8F-66582627C0AD}"/>
                      </a:ext>
                    </a:extLst>
                  </p:cNvPr>
                  <p:cNvSpPr/>
                  <p:nvPr/>
                </p:nvSpPr>
                <p:spPr>
                  <a:xfrm>
                    <a:off x="9901802" y="3427152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xmlns="" id="{D8063E3C-B926-467B-A8E5-BE209A1EC5C9}"/>
                    </a:ext>
                  </a:extLst>
                </p:cNvPr>
                <p:cNvCxnSpPr>
                  <a:stCxn id="110" idx="2"/>
                </p:cNvCxnSpPr>
                <p:nvPr/>
              </p:nvCxnSpPr>
              <p:spPr>
                <a:xfrm flipH="1">
                  <a:off x="7467604" y="3486351"/>
                  <a:ext cx="1567694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xmlns="" id="{DCD21225-1628-4D49-AFE8-E97B63E17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2992" y="3460978"/>
                  <a:ext cx="1390271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xmlns="" id="{8D93CB0C-8A5D-4FEE-9BB8-AA43604ED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91006" y="4667784"/>
                  <a:ext cx="764933" cy="332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xmlns="" id="{1E080028-289A-4FF2-9AA4-2A53DFB0E59B}"/>
                    </a:ext>
                  </a:extLst>
                </p:cNvPr>
                <p:cNvCxnSpPr>
                  <a:endCxn id="100" idx="0"/>
                </p:cNvCxnSpPr>
                <p:nvPr/>
              </p:nvCxnSpPr>
              <p:spPr>
                <a:xfrm>
                  <a:off x="10973263" y="4620185"/>
                  <a:ext cx="488634" cy="3799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A1E31F9D-73D6-40E6-81D9-8F9424694FF4}"/>
                  </a:ext>
                </a:extLst>
              </p:cNvPr>
              <p:cNvSpPr/>
              <p:nvPr/>
            </p:nvSpPr>
            <p:spPr>
              <a:xfrm>
                <a:off x="10612776" y="3080168"/>
                <a:ext cx="405706" cy="16265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555139BB-A606-4C0C-95E7-C60746557F6B}"/>
                  </a:ext>
                </a:extLst>
              </p:cNvPr>
              <p:cNvSpPr/>
              <p:nvPr/>
            </p:nvSpPr>
            <p:spPr>
              <a:xfrm>
                <a:off x="10612776" y="3242825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C8BC7678-05AE-45E3-892A-CCFA2A66A14C}"/>
                  </a:ext>
                </a:extLst>
              </p:cNvPr>
              <p:cNvSpPr/>
              <p:nvPr/>
            </p:nvSpPr>
            <p:spPr>
              <a:xfrm>
                <a:off x="10815629" y="3242825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xmlns="" id="{C77B3B52-45AE-425B-9448-AB82E0153773}"/>
                  </a:ext>
                </a:extLst>
              </p:cNvPr>
              <p:cNvCxnSpPr>
                <a:endCxn id="103" idx="0"/>
              </p:cNvCxnSpPr>
              <p:nvPr/>
            </p:nvCxnSpPr>
            <p:spPr>
              <a:xfrm flipH="1">
                <a:off x="11464228" y="2879578"/>
                <a:ext cx="235126" cy="202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5B327D03-66EB-4D01-8923-A32D12D9BA3C}"/>
                </a:ext>
              </a:extLst>
            </p:cNvPr>
            <p:cNvSpPr/>
            <p:nvPr/>
          </p:nvSpPr>
          <p:spPr>
            <a:xfrm>
              <a:off x="8718330" y="4323199"/>
              <a:ext cx="405706" cy="1626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4A5B2EC6-BFE5-4FEC-851C-9E7A717C2464}"/>
                </a:ext>
              </a:extLst>
            </p:cNvPr>
            <p:cNvSpPr/>
            <p:nvPr/>
          </p:nvSpPr>
          <p:spPr>
            <a:xfrm>
              <a:off x="8718330" y="4485855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498121B9-18BF-45E1-8F34-1CC5E8873C77}"/>
                </a:ext>
              </a:extLst>
            </p:cNvPr>
            <p:cNvSpPr/>
            <p:nvPr/>
          </p:nvSpPr>
          <p:spPr>
            <a:xfrm>
              <a:off x="8921183" y="4485855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xmlns="" id="{3D115650-82EC-4099-A3DE-DF45155ECABB}"/>
                </a:ext>
              </a:extLst>
            </p:cNvPr>
            <p:cNvCxnSpPr>
              <a:stCxn id="108" idx="2"/>
              <a:endCxn id="84" idx="0"/>
            </p:cNvCxnSpPr>
            <p:nvPr/>
          </p:nvCxnSpPr>
          <p:spPr>
            <a:xfrm>
              <a:off x="9445366" y="4148013"/>
              <a:ext cx="322321" cy="175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00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6B3E4-9E15-4525-AABA-A66E0977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Height of a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AF595E-C380-440B-96D3-7F255DF3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1848" cy="4351338"/>
          </a:xfrm>
        </p:spPr>
        <p:txBody>
          <a:bodyPr/>
          <a:lstStyle/>
          <a:p>
            <a:r>
              <a:rPr lang="en-US" dirty="0"/>
              <a:t>If we have n nodes and h is the height of the tree then n can be expressed in the following way: </a:t>
            </a:r>
          </a:p>
          <a:p>
            <a:pPr marL="457200" lvl="1" indent="0">
              <a:buNone/>
            </a:pPr>
            <a:r>
              <a:rPr lang="en-US" dirty="0"/>
              <a:t>n = 1 + 2 + 4 + … + 2</a:t>
            </a:r>
            <a:r>
              <a:rPr lang="en-US" baseline="30000" dirty="0"/>
              <a:t>(h-1)</a:t>
            </a:r>
            <a:r>
              <a:rPr lang="en-US" dirty="0"/>
              <a:t> + 2</a:t>
            </a:r>
            <a:r>
              <a:rPr lang="en-US" baseline="30000" dirty="0"/>
              <a:t>h</a:t>
            </a:r>
            <a:r>
              <a:rPr lang="en-US" dirty="0"/>
              <a:t> = (2</a:t>
            </a:r>
            <a:r>
              <a:rPr lang="en-US" baseline="30000" dirty="0"/>
              <a:t>h+1</a:t>
            </a:r>
            <a:r>
              <a:rPr lang="en-US" dirty="0"/>
              <a:t>-1)</a:t>
            </a:r>
          </a:p>
          <a:p>
            <a:pPr marL="457200" lvl="1" indent="0">
              <a:buNone/>
            </a:pPr>
            <a:r>
              <a:rPr lang="en-US" dirty="0"/>
              <a:t>Solving this with respect to h, we obtain</a:t>
            </a:r>
          </a:p>
          <a:p>
            <a:pPr marL="457200" lvl="1" indent="0">
              <a:buNone/>
            </a:pPr>
            <a:r>
              <a:rPr lang="en-US" dirty="0"/>
              <a:t>h = O(log 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E79A2E4-CA41-464F-80AE-E062DE5B7873}"/>
              </a:ext>
            </a:extLst>
          </p:cNvPr>
          <p:cNvGrpSpPr/>
          <p:nvPr/>
        </p:nvGrpSpPr>
        <p:grpSpPr>
          <a:xfrm>
            <a:off x="7399797" y="1955498"/>
            <a:ext cx="2125203" cy="1642702"/>
            <a:chOff x="8718330" y="3214052"/>
            <a:chExt cx="2752263" cy="14252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18E8B86A-0F5C-44D7-825F-43F4C5DEFC65}"/>
                </a:ext>
              </a:extLst>
            </p:cNvPr>
            <p:cNvGrpSpPr/>
            <p:nvPr/>
          </p:nvGrpSpPr>
          <p:grpSpPr>
            <a:xfrm>
              <a:off x="8727609" y="3214052"/>
              <a:ext cx="2742984" cy="1425228"/>
              <a:chOff x="9775551" y="1971021"/>
              <a:chExt cx="2742984" cy="14252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6C66C0B3-02BA-4A6B-A987-DAF001C5C292}"/>
                  </a:ext>
                </a:extLst>
              </p:cNvPr>
              <p:cNvGrpSpPr/>
              <p:nvPr/>
            </p:nvGrpSpPr>
            <p:grpSpPr>
              <a:xfrm>
                <a:off x="9775551" y="1971021"/>
                <a:ext cx="2742984" cy="1425228"/>
                <a:chOff x="6691006" y="2887639"/>
                <a:chExt cx="5151891" cy="2714494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xmlns="" id="{EA0C2B7C-4460-43E0-8082-B31412719588}"/>
                    </a:ext>
                  </a:extLst>
                </p:cNvPr>
                <p:cNvGrpSpPr/>
                <p:nvPr/>
              </p:nvGrpSpPr>
              <p:grpSpPr>
                <a:xfrm>
                  <a:off x="8844797" y="2887639"/>
                  <a:ext cx="762000" cy="598712"/>
                  <a:chOff x="8844797" y="2887639"/>
                  <a:chExt cx="762000" cy="598712"/>
                </a:xfrm>
                <a:solidFill>
                  <a:srgbClr val="92D050"/>
                </a:solidFill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xmlns="" id="{77677A05-FD25-4365-BF9E-052AC6DE3447}"/>
                      </a:ext>
                    </a:extLst>
                  </p:cNvPr>
                  <p:cNvSpPr/>
                  <p:nvPr/>
                </p:nvSpPr>
                <p:spPr>
                  <a:xfrm>
                    <a:off x="8844797" y="2887639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="" id="{F058CE81-6670-4374-B6CD-80795CFEBD9E}"/>
                      </a:ext>
                    </a:extLst>
                  </p:cNvPr>
                  <p:cNvSpPr/>
                  <p:nvPr/>
                </p:nvSpPr>
                <p:spPr>
                  <a:xfrm>
                    <a:off x="8844797" y="3197436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xmlns="" id="{65A2760A-9630-4B14-A316-97FD7C11FA39}"/>
                      </a:ext>
                    </a:extLst>
                  </p:cNvPr>
                  <p:cNvSpPr/>
                  <p:nvPr/>
                </p:nvSpPr>
                <p:spPr>
                  <a:xfrm>
                    <a:off x="9217942" y="3197434"/>
                    <a:ext cx="380999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B1E0B5DC-D575-415B-8D2E-07BB866460F5}"/>
                    </a:ext>
                  </a:extLst>
                </p:cNvPr>
                <p:cNvGrpSpPr/>
                <p:nvPr/>
              </p:nvGrpSpPr>
              <p:grpSpPr>
                <a:xfrm>
                  <a:off x="7467600" y="4067753"/>
                  <a:ext cx="762000" cy="598713"/>
                  <a:chOff x="8229600" y="3135087"/>
                  <a:chExt cx="762000" cy="598713"/>
                </a:xfrm>
                <a:solidFill>
                  <a:srgbClr val="92D050"/>
                </a:solidFill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xmlns="" id="{6A91D8FE-0FDB-43D4-AEB8-B1B8505AAA0A}"/>
                      </a:ext>
                    </a:extLst>
                  </p:cNvPr>
                  <p:cNvSpPr/>
                  <p:nvPr/>
                </p:nvSpPr>
                <p:spPr>
                  <a:xfrm>
                    <a:off x="8229600" y="3135087"/>
                    <a:ext cx="762000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xmlns="" id="{3083D307-26B1-4746-B8A8-4AB05FA0ECAF}"/>
                      </a:ext>
                    </a:extLst>
                  </p:cNvPr>
                  <p:cNvSpPr/>
                  <p:nvPr/>
                </p:nvSpPr>
                <p:spPr>
                  <a:xfrm>
                    <a:off x="8229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xmlns="" id="{68BEA6D3-85DC-46CF-B38C-48E5F7CB79B5}"/>
                      </a:ext>
                    </a:extLst>
                  </p:cNvPr>
                  <p:cNvSpPr/>
                  <p:nvPr/>
                </p:nvSpPr>
                <p:spPr>
                  <a:xfrm>
                    <a:off x="8610600" y="3444884"/>
                    <a:ext cx="381000" cy="288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xmlns="" id="{8C5CC4F6-8B92-4018-B99F-916924ECACAB}"/>
                    </a:ext>
                  </a:extLst>
                </p:cNvPr>
                <p:cNvGrpSpPr/>
                <p:nvPr/>
              </p:nvGrpSpPr>
              <p:grpSpPr>
                <a:xfrm>
                  <a:off x="9481687" y="5003421"/>
                  <a:ext cx="762002" cy="598712"/>
                  <a:chOff x="9481687" y="3139871"/>
                  <a:chExt cx="762002" cy="598712"/>
                </a:xfrm>
                <a:solidFill>
                  <a:srgbClr val="92D050"/>
                </a:solidFill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A673EA2A-3BC3-4A0C-AE1F-E2DCC398A36D}"/>
                      </a:ext>
                    </a:extLst>
                  </p:cNvPr>
                  <p:cNvSpPr/>
                  <p:nvPr/>
                </p:nvSpPr>
                <p:spPr>
                  <a:xfrm>
                    <a:off x="9481687" y="3139871"/>
                    <a:ext cx="761999" cy="30979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xmlns="" id="{0B092718-9CA7-4E46-9E41-46FDD929FE49}"/>
                      </a:ext>
                    </a:extLst>
                  </p:cNvPr>
                  <p:cNvSpPr/>
                  <p:nvPr/>
                </p:nvSpPr>
                <p:spPr>
                  <a:xfrm>
                    <a:off x="9481687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xmlns="" id="{A6757271-25B7-43E6-A460-EE1DA6CA2CB8}"/>
                      </a:ext>
                    </a:extLst>
                  </p:cNvPr>
                  <p:cNvSpPr/>
                  <p:nvPr/>
                </p:nvSpPr>
                <p:spPr>
                  <a:xfrm>
                    <a:off x="9862689" y="3449668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xmlns="" id="{F60312B8-D96F-4D94-94F0-E0FDF09421AC}"/>
                    </a:ext>
                  </a:extLst>
                </p:cNvPr>
                <p:cNvGrpSpPr/>
                <p:nvPr/>
              </p:nvGrpSpPr>
              <p:grpSpPr>
                <a:xfrm>
                  <a:off x="11080894" y="5000125"/>
                  <a:ext cx="762003" cy="598714"/>
                  <a:chOff x="9571955" y="3139256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xmlns="" id="{E1927A50-759A-44B2-B34A-9CF688619864}"/>
                      </a:ext>
                    </a:extLst>
                  </p:cNvPr>
                  <p:cNvSpPr/>
                  <p:nvPr/>
                </p:nvSpPr>
                <p:spPr>
                  <a:xfrm>
                    <a:off x="9571959" y="3139256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xmlns="" id="{1EC7A42B-B715-45B4-993B-EF6928F0B898}"/>
                      </a:ext>
                    </a:extLst>
                  </p:cNvPr>
                  <p:cNvSpPr/>
                  <p:nvPr/>
                </p:nvSpPr>
                <p:spPr>
                  <a:xfrm>
                    <a:off x="9571955" y="3449053"/>
                    <a:ext cx="381000" cy="28891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xmlns="" id="{D871F7A1-4BF6-48CB-BC24-8161A9E13E1B}"/>
                      </a:ext>
                    </a:extLst>
                  </p:cNvPr>
                  <p:cNvSpPr/>
                  <p:nvPr/>
                </p:nvSpPr>
                <p:spPr>
                  <a:xfrm>
                    <a:off x="9952956" y="3449053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C7EC30CD-1ED2-42CE-B1D7-74D37E8EDDE8}"/>
                    </a:ext>
                  </a:extLst>
                </p:cNvPr>
                <p:cNvGrpSpPr/>
                <p:nvPr/>
              </p:nvGrpSpPr>
              <p:grpSpPr>
                <a:xfrm>
                  <a:off x="10267739" y="4050021"/>
                  <a:ext cx="762003" cy="598714"/>
                  <a:chOff x="9520800" y="3117355"/>
                  <a:chExt cx="762003" cy="598714"/>
                </a:xfrm>
                <a:solidFill>
                  <a:srgbClr val="92D050"/>
                </a:solidFill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xmlns="" id="{10B2E0E1-3023-4C2B-8C06-BAD5313160C1}"/>
                      </a:ext>
                    </a:extLst>
                  </p:cNvPr>
                  <p:cNvSpPr/>
                  <p:nvPr/>
                </p:nvSpPr>
                <p:spPr>
                  <a:xfrm>
                    <a:off x="9520804" y="3117355"/>
                    <a:ext cx="761999" cy="30979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xmlns="" id="{073803F9-57E1-44EF-B4D7-ED0E49FEF380}"/>
                      </a:ext>
                    </a:extLst>
                  </p:cNvPr>
                  <p:cNvSpPr/>
                  <p:nvPr/>
                </p:nvSpPr>
                <p:spPr>
                  <a:xfrm>
                    <a:off x="9520800" y="3427152"/>
                    <a:ext cx="381000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xmlns="" id="{B962B501-B014-4FA6-ADDB-4379A7FBE3E1}"/>
                      </a:ext>
                    </a:extLst>
                  </p:cNvPr>
                  <p:cNvSpPr/>
                  <p:nvPr/>
                </p:nvSpPr>
                <p:spPr>
                  <a:xfrm>
                    <a:off x="9901802" y="3427152"/>
                    <a:ext cx="380999" cy="288917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xmlns="" id="{6AB3395A-371B-4EB7-B042-DC0E32EA4F7B}"/>
                    </a:ext>
                  </a:extLst>
                </p:cNvPr>
                <p:cNvCxnSpPr>
                  <a:stCxn id="37" idx="2"/>
                </p:cNvCxnSpPr>
                <p:nvPr/>
              </p:nvCxnSpPr>
              <p:spPr>
                <a:xfrm flipH="1">
                  <a:off x="7467604" y="3486351"/>
                  <a:ext cx="1567694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xmlns="" id="{FCA0DD1E-C4CF-4344-AEA0-589509B0D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2992" y="3460978"/>
                  <a:ext cx="1390271" cy="5814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xmlns="" id="{DA549417-8EEE-4D49-ADA5-DF7CE2627F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91006" y="4667784"/>
                  <a:ext cx="764933" cy="332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xmlns="" id="{1F4BB2B7-FA73-4548-8424-810792FCB893}"/>
                    </a:ext>
                  </a:extLst>
                </p:cNvPr>
                <p:cNvCxnSpPr>
                  <a:endCxn id="27" idx="0"/>
                </p:cNvCxnSpPr>
                <p:nvPr/>
              </p:nvCxnSpPr>
              <p:spPr>
                <a:xfrm>
                  <a:off x="10973263" y="4620185"/>
                  <a:ext cx="488634" cy="3799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8FFFA2DF-C545-4924-A7EF-32CC775D527B}"/>
                  </a:ext>
                </a:extLst>
              </p:cNvPr>
              <p:cNvSpPr/>
              <p:nvPr/>
            </p:nvSpPr>
            <p:spPr>
              <a:xfrm>
                <a:off x="10612776" y="3080168"/>
                <a:ext cx="405706" cy="16265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60EB4764-BCFF-4781-9205-DA3DCAEA2C94}"/>
                  </a:ext>
                </a:extLst>
              </p:cNvPr>
              <p:cNvSpPr/>
              <p:nvPr/>
            </p:nvSpPr>
            <p:spPr>
              <a:xfrm>
                <a:off x="10612776" y="3242825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56225737-F2B7-4B4D-A235-28DDEB03A0F3}"/>
                  </a:ext>
                </a:extLst>
              </p:cNvPr>
              <p:cNvSpPr/>
              <p:nvPr/>
            </p:nvSpPr>
            <p:spPr>
              <a:xfrm>
                <a:off x="10815629" y="3242825"/>
                <a:ext cx="202853" cy="1516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66129D56-0B29-494D-A99E-FBBDB349B548}"/>
                  </a:ext>
                </a:extLst>
              </p:cNvPr>
              <p:cNvCxnSpPr>
                <a:endCxn id="30" idx="0"/>
              </p:cNvCxnSpPr>
              <p:nvPr/>
            </p:nvCxnSpPr>
            <p:spPr>
              <a:xfrm flipH="1">
                <a:off x="11464228" y="2879578"/>
                <a:ext cx="235126" cy="202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B06B3DC-4B37-4D3B-8A71-463827DF0637}"/>
                </a:ext>
              </a:extLst>
            </p:cNvPr>
            <p:cNvSpPr/>
            <p:nvPr/>
          </p:nvSpPr>
          <p:spPr>
            <a:xfrm>
              <a:off x="8718330" y="4323199"/>
              <a:ext cx="405706" cy="1626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408FDC1-2E6A-4202-909B-4000A78556AE}"/>
                </a:ext>
              </a:extLst>
            </p:cNvPr>
            <p:cNvSpPr/>
            <p:nvPr/>
          </p:nvSpPr>
          <p:spPr>
            <a:xfrm>
              <a:off x="8718330" y="4485855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DD5A79D-77CF-4C5F-B9FD-3D9B0515101D}"/>
                </a:ext>
              </a:extLst>
            </p:cNvPr>
            <p:cNvSpPr/>
            <p:nvPr/>
          </p:nvSpPr>
          <p:spPr>
            <a:xfrm>
              <a:off x="8921183" y="4485855"/>
              <a:ext cx="202853" cy="1516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D852A36E-96E4-4DC4-A6B8-BDDE3B65E37C}"/>
                </a:ext>
              </a:extLst>
            </p:cNvPr>
            <p:cNvCxnSpPr>
              <a:stCxn id="35" idx="2"/>
              <a:endCxn id="11" idx="0"/>
            </p:cNvCxnSpPr>
            <p:nvPr/>
          </p:nvCxnSpPr>
          <p:spPr>
            <a:xfrm>
              <a:off x="9445366" y="4148013"/>
              <a:ext cx="322321" cy="175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5F77F04-8348-4013-8AF2-47FC10F47859}"/>
              </a:ext>
            </a:extLst>
          </p:cNvPr>
          <p:cNvSpPr/>
          <p:nvPr/>
        </p:nvSpPr>
        <p:spPr>
          <a:xfrm>
            <a:off x="9868605" y="1858980"/>
            <a:ext cx="2162727" cy="1905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4622144-91D0-4048-B8FC-9BC0D879297B}"/>
              </a:ext>
            </a:extLst>
          </p:cNvPr>
          <p:cNvSpPr txBox="1"/>
          <p:nvPr/>
        </p:nvSpPr>
        <p:spPr>
          <a:xfrm>
            <a:off x="10004080" y="1864570"/>
            <a:ext cx="18685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</a:t>
            </a:r>
            <a:r>
              <a:rPr lang="en-US" baseline="30000" dirty="0"/>
              <a:t>0 </a:t>
            </a:r>
            <a:r>
              <a:rPr lang="en-US" dirty="0"/>
              <a:t>= 1</a:t>
            </a:r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2</a:t>
            </a:r>
            <a:r>
              <a:rPr lang="en-US" baseline="30000" dirty="0"/>
              <a:t>1 </a:t>
            </a:r>
            <a:r>
              <a:rPr lang="en-US" dirty="0"/>
              <a:t>= 2</a:t>
            </a:r>
          </a:p>
          <a:p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2</a:t>
            </a:r>
            <a:r>
              <a:rPr lang="en-US" baseline="30000" dirty="0"/>
              <a:t>2 </a:t>
            </a:r>
            <a:r>
              <a:rPr lang="en-US" dirty="0"/>
              <a:t>= 4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0004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17D6DEFF5BC94B91C6276CDC256492" ma:contentTypeVersion="7" ma:contentTypeDescription="Create a new document." ma:contentTypeScope="" ma:versionID="05ee9c78e18cca4cb5511ee2b4028fc6">
  <xsd:schema xmlns:xsd="http://www.w3.org/2001/XMLSchema" xmlns:xs="http://www.w3.org/2001/XMLSchema" xmlns:p="http://schemas.microsoft.com/office/2006/metadata/properties" xmlns:ns3="9acf7e44-5e5e-4eaf-931e-a8fc6b9e4b1b" xmlns:ns4="2fdf5171-0bea-4711-bf40-925dcd0e07f6" targetNamespace="http://schemas.microsoft.com/office/2006/metadata/properties" ma:root="true" ma:fieldsID="f20e66b1e618d80c0999f9344dbd1b5d" ns3:_="" ns4:_="">
    <xsd:import namespace="9acf7e44-5e5e-4eaf-931e-a8fc6b9e4b1b"/>
    <xsd:import namespace="2fdf5171-0bea-4711-bf40-925dcd0e07f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f7e44-5e5e-4eaf-931e-a8fc6b9e4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f5171-0bea-4711-bf40-925dcd0e07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E78B01-C266-4252-BA5A-2D52DAA011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cf7e44-5e5e-4eaf-931e-a8fc6b9e4b1b"/>
    <ds:schemaRef ds:uri="2fdf5171-0bea-4711-bf40-925dcd0e07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7E2089-B7AB-4CFC-9892-01ECCE75A5F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fdf5171-0bea-4711-bf40-925dcd0e07f6"/>
    <ds:schemaRef ds:uri="http://purl.org/dc/dcmitype/"/>
    <ds:schemaRef ds:uri="http://schemas.microsoft.com/office/infopath/2007/PartnerControls"/>
    <ds:schemaRef ds:uri="9acf7e44-5e5e-4eaf-931e-a8fc6b9e4b1b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06E6CDC-207C-4392-9E09-9168BBCD4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1670</Words>
  <Application>Microsoft Office PowerPoint</Application>
  <PresentationFormat>Widescreen</PresentationFormat>
  <Paragraphs>458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Tree</vt:lpstr>
      <vt:lpstr>PowerPoint Presentation</vt:lpstr>
      <vt:lpstr>PowerPoint Presentation</vt:lpstr>
      <vt:lpstr>Definition</vt:lpstr>
      <vt:lpstr>Terminology </vt:lpstr>
      <vt:lpstr>More tree terminology:</vt:lpstr>
      <vt:lpstr>Binary Tree</vt:lpstr>
      <vt:lpstr>PowerPoint Presentation</vt:lpstr>
      <vt:lpstr>Height of a Binary Tree</vt:lpstr>
      <vt:lpstr>Operations of Binary Tree</vt:lpstr>
      <vt:lpstr>Create Node</vt:lpstr>
      <vt:lpstr>Insertion</vt:lpstr>
      <vt:lpstr>Binary Tree Traversal </vt:lpstr>
      <vt:lpstr>Inorder Traversal</vt:lpstr>
      <vt:lpstr>Preorder Traversal</vt:lpstr>
      <vt:lpstr>Postorder Traversal</vt:lpstr>
      <vt:lpstr>Implementation of Preorder Traversal using Stack </vt:lpstr>
      <vt:lpstr>Implementation of Level Oder Traversal using Queue</vt:lpstr>
      <vt:lpstr>Complexity </vt:lpstr>
      <vt:lpstr>Binary Search Tree (BST)</vt:lpstr>
      <vt:lpstr>Search a Key in a BST</vt:lpstr>
      <vt:lpstr>Insertion of a Key in a BST</vt:lpstr>
      <vt:lpstr>Successor and Predecessor</vt:lpstr>
      <vt:lpstr>Deletion of a Key in BST</vt:lpstr>
      <vt:lpstr>PowerPoint Presentation</vt:lpstr>
      <vt:lpstr>References: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Amartya Hatua</dc:creator>
  <cp:lastModifiedBy>Amartya Hatua</cp:lastModifiedBy>
  <cp:revision>87</cp:revision>
  <dcterms:created xsi:type="dcterms:W3CDTF">2020-03-11T01:28:07Z</dcterms:created>
  <dcterms:modified xsi:type="dcterms:W3CDTF">2020-03-11T23:39:46Z</dcterms:modified>
</cp:coreProperties>
</file>