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3" name="Google Shape;53;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2" name="Shape 22"/>
        <p:cNvGrpSpPr/>
        <p:nvPr/>
      </p:nvGrpSpPr>
      <p:grpSpPr>
        <a:xfrm>
          <a:off x="0" y="0"/>
          <a:ext cx="0" cy="0"/>
          <a:chOff x="0" y="0"/>
          <a:chExt cx="0" cy="0"/>
        </a:xfrm>
      </p:grpSpPr>
      <p:cxnSp>
        <p:nvCxnSpPr>
          <p:cNvPr id="23" name="Google Shape;23;p5"/>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4" name="Google Shape;24;p5"/>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6"/>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6"/>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10"/>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4" name="Google Shape;44;p10"/>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5" name="Google Shape;45;p1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0"/>
              </a:spcBef>
              <a:spcAft>
                <a:spcPts val="0"/>
              </a:spcAft>
              <a:buClr>
                <a:schemeClr val="accent1"/>
              </a:buClr>
              <a:buSzPts val="1400"/>
              <a:buChar char="○"/>
              <a:defRPr>
                <a:solidFill>
                  <a:schemeClr val="accent1"/>
                </a:solidFill>
              </a:defRPr>
            </a:lvl2pPr>
            <a:lvl3pPr indent="-317500" lvl="2" marL="1371600" algn="l">
              <a:lnSpc>
                <a:spcPct val="115000"/>
              </a:lnSpc>
              <a:spcBef>
                <a:spcPts val="0"/>
              </a:spcBef>
              <a:spcAft>
                <a:spcPts val="0"/>
              </a:spcAft>
              <a:buClr>
                <a:schemeClr val="accent1"/>
              </a:buClr>
              <a:buSzPts val="1400"/>
              <a:buChar char="■"/>
              <a:defRPr>
                <a:solidFill>
                  <a:schemeClr val="accent1"/>
                </a:solidFill>
              </a:defRPr>
            </a:lvl3pPr>
            <a:lvl4pPr indent="-317500" lvl="3" marL="1828800" algn="l">
              <a:lnSpc>
                <a:spcPct val="115000"/>
              </a:lnSpc>
              <a:spcBef>
                <a:spcPts val="0"/>
              </a:spcBef>
              <a:spcAft>
                <a:spcPts val="0"/>
              </a:spcAft>
              <a:buClr>
                <a:schemeClr val="accent1"/>
              </a:buClr>
              <a:buSzPts val="1400"/>
              <a:buChar char="●"/>
              <a:defRPr>
                <a:solidFill>
                  <a:schemeClr val="accent1"/>
                </a:solidFill>
              </a:defRPr>
            </a:lvl4pPr>
            <a:lvl5pPr indent="-317500" lvl="4" marL="2286000" algn="l">
              <a:lnSpc>
                <a:spcPct val="115000"/>
              </a:lnSpc>
              <a:spcBef>
                <a:spcPts val="0"/>
              </a:spcBef>
              <a:spcAft>
                <a:spcPts val="0"/>
              </a:spcAft>
              <a:buClr>
                <a:schemeClr val="accent1"/>
              </a:buClr>
              <a:buSzPts val="1400"/>
              <a:buChar char="○"/>
              <a:defRPr>
                <a:solidFill>
                  <a:schemeClr val="accent1"/>
                </a:solidFill>
              </a:defRPr>
            </a:lvl5pPr>
            <a:lvl6pPr indent="-317500" lvl="5" marL="2743200" algn="l">
              <a:lnSpc>
                <a:spcPct val="115000"/>
              </a:lnSpc>
              <a:spcBef>
                <a:spcPts val="0"/>
              </a:spcBef>
              <a:spcAft>
                <a:spcPts val="0"/>
              </a:spcAft>
              <a:buClr>
                <a:schemeClr val="accent1"/>
              </a:buClr>
              <a:buSzPts val="1400"/>
              <a:buChar char="■"/>
              <a:defRPr>
                <a:solidFill>
                  <a:schemeClr val="accent1"/>
                </a:solidFill>
              </a:defRPr>
            </a:lvl6pPr>
            <a:lvl7pPr indent="-317500" lvl="6" marL="3200400" algn="l">
              <a:lnSpc>
                <a:spcPct val="115000"/>
              </a:lnSpc>
              <a:spcBef>
                <a:spcPts val="0"/>
              </a:spcBef>
              <a:spcAft>
                <a:spcPts val="0"/>
              </a:spcAft>
              <a:buClr>
                <a:schemeClr val="accent1"/>
              </a:buClr>
              <a:buSzPts val="1400"/>
              <a:buChar char="●"/>
              <a:defRPr>
                <a:solidFill>
                  <a:schemeClr val="accent1"/>
                </a:solidFill>
              </a:defRPr>
            </a:lvl7pPr>
            <a:lvl8pPr indent="-317500" lvl="7" marL="3657600" algn="l">
              <a:lnSpc>
                <a:spcPct val="115000"/>
              </a:lnSpc>
              <a:spcBef>
                <a:spcPts val="0"/>
              </a:spcBef>
              <a:spcAft>
                <a:spcPts val="0"/>
              </a:spcAft>
              <a:buClr>
                <a:schemeClr val="accent1"/>
              </a:buClr>
              <a:buSzPts val="1400"/>
              <a:buChar char="○"/>
              <a:defRPr>
                <a:solidFill>
                  <a:schemeClr val="accent1"/>
                </a:solidFill>
              </a:defRPr>
            </a:lvl8pPr>
            <a:lvl9pPr indent="-317500" lvl="8" marL="4114800" algn="l">
              <a:lnSpc>
                <a:spcPct val="115000"/>
              </a:lnSpc>
              <a:spcBef>
                <a:spcPts val="0"/>
              </a:spcBef>
              <a:spcAft>
                <a:spcPts val="0"/>
              </a:spcAft>
              <a:buClr>
                <a:schemeClr val="accent1"/>
              </a:buClr>
              <a:buSzPts val="1400"/>
              <a:buChar char="■"/>
              <a:defRPr>
                <a:solidFill>
                  <a:schemeClr val="accent1"/>
                </a:solidFill>
              </a:defRPr>
            </a:lvl9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finance.yahoo.com/quote/SRF.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0800" y="174170"/>
            <a:ext cx="7870686" cy="1446829"/>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891"/>
              <a:buNone/>
            </a:pPr>
            <a:r>
              <a:rPr lang="en-US" sz="3200"/>
              <a:t>BUSINESS ANALYTICS AND VALUATION ASSIGNMENT </a:t>
            </a:r>
            <a:br>
              <a:rPr lang="en-US" sz="3200"/>
            </a:br>
            <a:endParaRPr sz="3042"/>
          </a:p>
        </p:txBody>
      </p:sp>
      <p:sp>
        <p:nvSpPr>
          <p:cNvPr id="60" name="Google Shape;60;p13"/>
          <p:cNvSpPr txBox="1"/>
          <p:nvPr/>
        </p:nvSpPr>
        <p:spPr>
          <a:xfrm>
            <a:off x="123371" y="1792514"/>
            <a:ext cx="88899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MADE BY - </a:t>
            </a:r>
            <a:r>
              <a:rPr b="0" i="0" lang="en-US" sz="2800" u="none" cap="none" strike="noStrike">
                <a:solidFill>
                  <a:schemeClr val="lt1"/>
                </a:solidFill>
                <a:latin typeface="Arial"/>
                <a:ea typeface="Arial"/>
                <a:cs typeface="Arial"/>
                <a:sym typeface="Arial"/>
              </a:rPr>
              <a:t>Amartya Som (2022A4PS1511H)</a:t>
            </a:r>
            <a:endParaRPr/>
          </a:p>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         </a:t>
            </a:r>
            <a:endParaRPr>
              <a:solidFill>
                <a:schemeClr val="lt1"/>
              </a:solidFill>
            </a:endParaRPr>
          </a:p>
          <a:p>
            <a:pPr indent="0" lvl="0" marL="0" marR="0" rtl="0" algn="l">
              <a:lnSpc>
                <a:spcPct val="100000"/>
              </a:lnSpc>
              <a:spcBef>
                <a:spcPts val="0"/>
              </a:spcBef>
              <a:spcAft>
                <a:spcPts val="0"/>
              </a:spcAft>
              <a:buNone/>
            </a:pPr>
            <a:r>
              <a:rPr b="0" i="0" lang="en-US" sz="2800" u="none" cap="none" strike="noStrike">
                <a:solidFill>
                  <a:schemeClr val="lt1"/>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FIRM VALUATION</a:t>
            </a:r>
            <a:endParaRPr sz="3200"/>
          </a:p>
        </p:txBody>
      </p:sp>
      <p:sp>
        <p:nvSpPr>
          <p:cNvPr id="126" name="Google Shape;126;p22"/>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500">
                <a:latin typeface="Arial"/>
                <a:ea typeface="Arial"/>
                <a:cs typeface="Arial"/>
                <a:sym typeface="Arial"/>
              </a:rPr>
              <a:t>We have projected the cash flows. Now we need to get the terminal value.</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After this we discount each FCFF and the Terminal value to present value</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Now we have the FCFFs, Terminal Value, WACC and the growth rate. We can now find the valuation of the target company SRF Ltd.</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200">
              <a:latin typeface="Arial"/>
              <a:ea typeface="Arial"/>
              <a:cs typeface="Arial"/>
              <a:sym typeface="Arial"/>
            </a:endParaRPr>
          </a:p>
        </p:txBody>
      </p:sp>
      <p:pic>
        <p:nvPicPr>
          <p:cNvPr id="127" name="Google Shape;127;p22"/>
          <p:cNvPicPr preferRelativeResize="0"/>
          <p:nvPr/>
        </p:nvPicPr>
        <p:blipFill rotWithShape="1">
          <a:blip r:embed="rId3">
            <a:alphaModFix/>
          </a:blip>
          <a:srcRect b="0" l="0" r="0" t="0"/>
          <a:stretch/>
        </p:blipFill>
        <p:spPr>
          <a:xfrm>
            <a:off x="1277258" y="2448236"/>
            <a:ext cx="5943599" cy="23088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RELATIVE VALUATION</a:t>
            </a:r>
            <a:endParaRPr sz="3200"/>
          </a:p>
        </p:txBody>
      </p:sp>
      <p:sp>
        <p:nvSpPr>
          <p:cNvPr id="133" name="Google Shape;133;p23"/>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9729"/>
              <a:buNone/>
            </a:pPr>
            <a:r>
              <a:rPr lang="en-US" sz="1500">
                <a:latin typeface="Arial"/>
                <a:ea typeface="Arial"/>
                <a:cs typeface="Arial"/>
                <a:sym typeface="Arial"/>
              </a:rPr>
              <a:t>Relative Valuation is a method of valuing a company by comparing its financial metrics to those of similar companies  in the same industry. It is based on the principle that similar companies should have similar valuation.</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Our target company is </a:t>
            </a:r>
            <a:r>
              <a:rPr b="1" lang="en-US" sz="1500">
                <a:latin typeface="Arial"/>
                <a:ea typeface="Arial"/>
                <a:cs typeface="Arial"/>
                <a:sym typeface="Arial"/>
              </a:rPr>
              <a:t>SRF Ltd</a:t>
            </a:r>
            <a:r>
              <a:rPr lang="en-US" sz="1500">
                <a:latin typeface="Arial"/>
                <a:ea typeface="Arial"/>
                <a:cs typeface="Arial"/>
                <a:sym typeface="Arial"/>
              </a:rPr>
              <a:t>. And the comparable companies we have taken are </a:t>
            </a:r>
            <a:r>
              <a:rPr b="1" lang="en-US" sz="1500">
                <a:latin typeface="Arial"/>
                <a:ea typeface="Arial"/>
                <a:cs typeface="Arial"/>
                <a:sym typeface="Arial"/>
              </a:rPr>
              <a:t>Gujarat Fluorochemicals Ltd., Pidilite Industries Ltd. and Aarti Industries Ltd.</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The industry multiples we have taken are </a:t>
            </a:r>
            <a:r>
              <a:rPr b="1" lang="en-US" sz="1500">
                <a:latin typeface="Arial"/>
                <a:ea typeface="Arial"/>
                <a:cs typeface="Arial"/>
                <a:sym typeface="Arial"/>
              </a:rPr>
              <a:t>P/E Ratio </a:t>
            </a:r>
            <a:r>
              <a:rPr lang="en-US" sz="1500">
                <a:latin typeface="Arial"/>
                <a:ea typeface="Arial"/>
                <a:cs typeface="Arial"/>
                <a:sym typeface="Arial"/>
              </a:rPr>
              <a:t>and </a:t>
            </a:r>
            <a:r>
              <a:rPr b="1" lang="en-US" sz="1500">
                <a:latin typeface="Arial"/>
                <a:ea typeface="Arial"/>
                <a:cs typeface="Arial"/>
                <a:sym typeface="Arial"/>
              </a:rPr>
              <a:t>EV/EBITDA Ratio</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The price earnings ratio is calculated as the current stock price divided by annual EPS.</a:t>
            </a:r>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P/E Ratio = Price per Share/ EPS</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The Enterprise Value Ratio = EV / EBITDA</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EBITDA represents a measure of total firm cash flow</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                   </a:t>
            </a:r>
            <a:endParaRPr/>
          </a:p>
          <a:p>
            <a:pPr indent="0" lvl="0" marL="0" rtl="0" algn="l">
              <a:lnSpc>
                <a:spcPct val="115000"/>
              </a:lnSpc>
              <a:spcBef>
                <a:spcPts val="0"/>
              </a:spcBef>
              <a:spcAft>
                <a:spcPts val="0"/>
              </a:spcAft>
              <a:buSzPct val="162162"/>
              <a:buNone/>
            </a:pPr>
            <a:r>
              <a:t/>
            </a:r>
            <a:endParaRPr sz="12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RELATIVE VALUATION</a:t>
            </a:r>
            <a:endParaRPr sz="3200"/>
          </a:p>
        </p:txBody>
      </p:sp>
      <p:sp>
        <p:nvSpPr>
          <p:cNvPr id="139" name="Google Shape;139;p24"/>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500">
                <a:latin typeface="Arial"/>
                <a:ea typeface="Arial"/>
                <a:cs typeface="Arial"/>
                <a:sym typeface="Arial"/>
              </a:rPr>
              <a:t>We calculate the average of the industry multiples using data from financial statements of the company.</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Then we use the derived average or median multiple and the target company's financial metrics to estimate its value.</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Following these steps, we have used the </a:t>
            </a:r>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Industry multiples of P/E Ratio and </a:t>
            </a:r>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EV/EBITDA ratio to find the valuation of</a:t>
            </a:r>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SRF Ltd.</a:t>
            </a:r>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0"/>
              </a:spcBef>
              <a:spcAft>
                <a:spcPts val="0"/>
              </a:spcAft>
              <a:buSzPts val="1800"/>
              <a:buNone/>
            </a:pPr>
            <a:r>
              <a:rPr lang="en-US" sz="1500">
                <a:latin typeface="Arial"/>
                <a:ea typeface="Arial"/>
                <a:cs typeface="Arial"/>
                <a:sym typeface="Arial"/>
              </a:rPr>
              <a:t>                   </a:t>
            </a:r>
            <a:endParaRPr/>
          </a:p>
          <a:p>
            <a:pPr indent="0" lvl="0" marL="0" rtl="0" algn="l">
              <a:lnSpc>
                <a:spcPct val="115000"/>
              </a:lnSpc>
              <a:spcBef>
                <a:spcPts val="0"/>
              </a:spcBef>
              <a:spcAft>
                <a:spcPts val="0"/>
              </a:spcAft>
              <a:buSzPts val="1800"/>
              <a:buNone/>
            </a:pPr>
            <a:r>
              <a:t/>
            </a:r>
            <a:endParaRPr sz="1200">
              <a:latin typeface="Arial"/>
              <a:ea typeface="Arial"/>
              <a:cs typeface="Arial"/>
              <a:sym typeface="Arial"/>
            </a:endParaRPr>
          </a:p>
        </p:txBody>
      </p:sp>
      <p:pic>
        <p:nvPicPr>
          <p:cNvPr descr="A white background with black text&#10;&#10;Description automatically generated" id="140" name="Google Shape;140;p24"/>
          <p:cNvPicPr preferRelativeResize="0"/>
          <p:nvPr/>
        </p:nvPicPr>
        <p:blipFill rotWithShape="1">
          <a:blip r:embed="rId3">
            <a:alphaModFix/>
          </a:blip>
          <a:srcRect b="0" l="0" r="0" t="0"/>
          <a:stretch/>
        </p:blipFill>
        <p:spPr>
          <a:xfrm>
            <a:off x="4128958" y="3048017"/>
            <a:ext cx="4623157" cy="17528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ABOUT THE COMPANY</a:t>
            </a:r>
            <a:br>
              <a:rPr b="1" lang="en-US" sz="3200">
                <a:solidFill>
                  <a:srgbClr val="26A69A"/>
                </a:solidFill>
                <a:latin typeface="Arial"/>
                <a:ea typeface="Arial"/>
                <a:cs typeface="Arial"/>
                <a:sym typeface="Arial"/>
              </a:rPr>
            </a:br>
            <a:endParaRPr sz="3200"/>
          </a:p>
        </p:txBody>
      </p:sp>
      <p:sp>
        <p:nvSpPr>
          <p:cNvPr id="146" name="Google Shape;146;p25"/>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SzPct val="129729"/>
              <a:buNone/>
            </a:pPr>
            <a:r>
              <a:rPr b="1" lang="en-US" sz="1500">
                <a:latin typeface="Arial"/>
                <a:ea typeface="Arial"/>
                <a:cs typeface="Arial"/>
                <a:sym typeface="Arial"/>
              </a:rPr>
              <a:t>SRF Limited: Overview</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b="1" lang="en-US" sz="1500">
                <a:latin typeface="Arial"/>
                <a:ea typeface="Arial"/>
                <a:cs typeface="Arial"/>
                <a:sym typeface="Arial"/>
              </a:rPr>
              <a:t>Company and Industry</a:t>
            </a:r>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0"/>
              </a:spcBef>
              <a:spcAft>
                <a:spcPts val="0"/>
              </a:spcAft>
              <a:buSzPct val="129729"/>
              <a:buNone/>
            </a:pPr>
            <a:r>
              <a:rPr lang="en-US" sz="1500">
                <a:latin typeface="Arial"/>
                <a:ea typeface="Arial"/>
                <a:cs typeface="Arial"/>
                <a:sym typeface="Arial"/>
              </a:rPr>
              <a:t>SRF Limited is a multi-business chemical manufacturing company headquartered in India. It operates in industries such as chemicals, technical textiles, and packaging films. The company plays a pivotal role in India's chemical industry, which accounts for 4% of the global market, with growing demand driven by sectors like pharmaceuticals, agriculture, and manufacturing</a:t>
            </a:r>
            <a:endParaRPr/>
          </a:p>
          <a:p>
            <a:pPr indent="0" lvl="0" marL="0" rtl="0" algn="l">
              <a:lnSpc>
                <a:spcPct val="115000"/>
              </a:lnSpc>
              <a:spcBef>
                <a:spcPts val="0"/>
              </a:spcBef>
              <a:spcAft>
                <a:spcPts val="0"/>
              </a:spcAft>
              <a:buSzPct val="121621"/>
              <a:buNone/>
            </a:pPr>
            <a:r>
              <a:t/>
            </a:r>
            <a:endParaRPr sz="1600">
              <a:latin typeface="Arial"/>
              <a:ea typeface="Arial"/>
              <a:cs typeface="Arial"/>
              <a:sym typeface="Arial"/>
            </a:endParaRPr>
          </a:p>
          <a:p>
            <a:pPr indent="0" lvl="0" marL="0" rtl="0" algn="l">
              <a:lnSpc>
                <a:spcPct val="115000"/>
              </a:lnSpc>
              <a:spcBef>
                <a:spcPts val="0"/>
              </a:spcBef>
              <a:spcAft>
                <a:spcPts val="0"/>
              </a:spcAft>
              <a:buSzPct val="121621"/>
              <a:buNone/>
            </a:pPr>
            <a:r>
              <a:rPr b="1" lang="en-US" sz="1600">
                <a:latin typeface="Arial"/>
                <a:ea typeface="Arial"/>
                <a:cs typeface="Arial"/>
                <a:sym typeface="Arial"/>
              </a:rPr>
              <a:t>Products and Services</a:t>
            </a:r>
            <a:endParaRPr/>
          </a:p>
          <a:p>
            <a:pPr indent="0" lvl="0" marL="0" rtl="0" algn="l">
              <a:lnSpc>
                <a:spcPct val="115000"/>
              </a:lnSpc>
              <a:spcBef>
                <a:spcPts val="0"/>
              </a:spcBef>
              <a:spcAft>
                <a:spcPts val="0"/>
              </a:spcAft>
              <a:buSzPct val="121621"/>
              <a:buNone/>
            </a:pPr>
            <a:r>
              <a:t/>
            </a:r>
            <a:endParaRPr sz="1600">
              <a:latin typeface="Arial"/>
              <a:ea typeface="Arial"/>
              <a:cs typeface="Arial"/>
              <a:sym typeface="Arial"/>
            </a:endParaRPr>
          </a:p>
          <a:p>
            <a:pPr indent="0" lvl="0" marL="0" rtl="0" algn="l">
              <a:lnSpc>
                <a:spcPct val="115000"/>
              </a:lnSpc>
              <a:spcBef>
                <a:spcPts val="0"/>
              </a:spcBef>
              <a:spcAft>
                <a:spcPts val="0"/>
              </a:spcAft>
              <a:buSzPct val="121621"/>
              <a:buNone/>
            </a:pPr>
            <a:r>
              <a:rPr lang="en-US" sz="1600">
                <a:latin typeface="Arial"/>
                <a:ea typeface="Arial"/>
                <a:cs typeface="Arial"/>
                <a:sym typeface="Arial"/>
              </a:rPr>
              <a:t>SRF's operations are organized into several business segments:</a:t>
            </a:r>
            <a:endParaRPr/>
          </a:p>
          <a:p>
            <a:pPr indent="-285750" lvl="0" marL="285750" rtl="0" algn="l">
              <a:lnSpc>
                <a:spcPct val="115000"/>
              </a:lnSpc>
              <a:spcBef>
                <a:spcPts val="0"/>
              </a:spcBef>
              <a:spcAft>
                <a:spcPts val="0"/>
              </a:spcAft>
              <a:buSzPct val="121621"/>
              <a:buFont typeface="Arial"/>
              <a:buChar char="•"/>
            </a:pPr>
            <a:r>
              <a:rPr b="1" lang="en-US" sz="1600">
                <a:latin typeface="Arial"/>
                <a:ea typeface="Arial"/>
                <a:cs typeface="Arial"/>
                <a:sym typeface="Arial"/>
              </a:rPr>
              <a:t>Chemicals Business (CB): </a:t>
            </a:r>
            <a:r>
              <a:rPr lang="en-US" sz="1600">
                <a:latin typeface="Arial"/>
                <a:ea typeface="Arial"/>
                <a:cs typeface="Arial"/>
                <a:sym typeface="Arial"/>
              </a:rPr>
              <a:t>Produces refrigerant gases, specialty chemicals, and industrial chemicals.</a:t>
            </a:r>
            <a:endParaRPr/>
          </a:p>
          <a:p>
            <a:pPr indent="-285750" lvl="0" marL="285750" rtl="0" algn="l">
              <a:lnSpc>
                <a:spcPct val="115000"/>
              </a:lnSpc>
              <a:spcBef>
                <a:spcPts val="0"/>
              </a:spcBef>
              <a:spcAft>
                <a:spcPts val="0"/>
              </a:spcAft>
              <a:buSzPct val="121621"/>
              <a:buFont typeface="Arial"/>
              <a:buChar char="•"/>
            </a:pPr>
            <a:r>
              <a:rPr b="1" lang="en-US" sz="1600">
                <a:latin typeface="Arial"/>
                <a:ea typeface="Arial"/>
                <a:cs typeface="Arial"/>
                <a:sym typeface="Arial"/>
              </a:rPr>
              <a:t>Technical Textiles Business (TTB):</a:t>
            </a:r>
            <a:r>
              <a:rPr lang="en-US" sz="1600">
                <a:latin typeface="Arial"/>
                <a:ea typeface="Arial"/>
                <a:cs typeface="Arial"/>
                <a:sym typeface="Arial"/>
              </a:rPr>
              <a:t> Focuses on products like nylon and polyester tire cord fabrics, used mainly in the automotive industry.</a:t>
            </a:r>
            <a:endParaRPr/>
          </a:p>
          <a:p>
            <a:pPr indent="-285750" lvl="0" marL="285750" rtl="0" algn="l">
              <a:lnSpc>
                <a:spcPct val="115000"/>
              </a:lnSpc>
              <a:spcBef>
                <a:spcPts val="0"/>
              </a:spcBef>
              <a:spcAft>
                <a:spcPts val="0"/>
              </a:spcAft>
              <a:buSzPct val="121621"/>
              <a:buFont typeface="Arial"/>
              <a:buChar char="•"/>
            </a:pPr>
            <a:r>
              <a:rPr b="1" lang="en-US" sz="1600">
                <a:latin typeface="Arial"/>
                <a:ea typeface="Arial"/>
                <a:cs typeface="Arial"/>
                <a:sym typeface="Arial"/>
              </a:rPr>
              <a:t>Packaging Film Business (PFB): </a:t>
            </a:r>
            <a:r>
              <a:rPr lang="en-US" sz="1600">
                <a:latin typeface="Arial"/>
                <a:ea typeface="Arial"/>
                <a:cs typeface="Arial"/>
                <a:sym typeface="Arial"/>
              </a:rPr>
              <a:t>Produces polyester and polypropylene films.</a:t>
            </a:r>
            <a:endParaRPr/>
          </a:p>
          <a:p>
            <a:pPr indent="-285750" lvl="0" marL="285750" rtl="0" algn="l">
              <a:lnSpc>
                <a:spcPct val="115000"/>
              </a:lnSpc>
              <a:spcBef>
                <a:spcPts val="0"/>
              </a:spcBef>
              <a:spcAft>
                <a:spcPts val="0"/>
              </a:spcAft>
              <a:buSzPct val="121621"/>
              <a:buFont typeface="Arial"/>
              <a:buChar char="•"/>
            </a:pPr>
            <a:r>
              <a:rPr lang="en-US" sz="1600">
                <a:latin typeface="Arial"/>
                <a:ea typeface="Arial"/>
                <a:cs typeface="Arial"/>
                <a:sym typeface="Arial"/>
              </a:rPr>
              <a:t>Others: Includes laminated and coated fabrics​</a:t>
            </a:r>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ct val="121621"/>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ct val="129729"/>
              <a:buNone/>
            </a:pPr>
            <a:r>
              <a:t/>
            </a:r>
            <a:endParaRPr sz="1500">
              <a:latin typeface="Arial"/>
              <a:ea typeface="Arial"/>
              <a:cs typeface="Arial"/>
              <a:sym typeface="Arial"/>
            </a:endParaRPr>
          </a:p>
          <a:p>
            <a:pPr indent="0" lvl="0" marL="0" rtl="0" algn="l">
              <a:lnSpc>
                <a:spcPct val="115000"/>
              </a:lnSpc>
              <a:spcBef>
                <a:spcPts val="1200"/>
              </a:spcBef>
              <a:spcAft>
                <a:spcPts val="0"/>
              </a:spcAft>
              <a:buSzPct val="194594"/>
              <a:buNone/>
            </a:pPr>
            <a:r>
              <a:t/>
            </a:r>
            <a:endParaRPr sz="1000">
              <a:latin typeface="Arial"/>
              <a:ea typeface="Arial"/>
              <a:cs typeface="Arial"/>
              <a:sym typeface="Arial"/>
            </a:endParaRPr>
          </a:p>
          <a:p>
            <a:pPr indent="0" lvl="0" marL="0" rtl="0" algn="l">
              <a:lnSpc>
                <a:spcPct val="115000"/>
              </a:lnSpc>
              <a:spcBef>
                <a:spcPts val="1200"/>
              </a:spcBef>
              <a:spcAft>
                <a:spcPts val="0"/>
              </a:spcAft>
              <a:buSzPct val="194594"/>
              <a:buNone/>
            </a:pPr>
            <a:r>
              <a:t/>
            </a:r>
            <a:endParaRPr sz="1000">
              <a:latin typeface="Arial"/>
              <a:ea typeface="Arial"/>
              <a:cs typeface="Arial"/>
              <a:sym typeface="Arial"/>
            </a:endParaRPr>
          </a:p>
          <a:p>
            <a:pPr indent="0" lvl="0" marL="0" rtl="0" algn="l">
              <a:lnSpc>
                <a:spcPct val="115000"/>
              </a:lnSpc>
              <a:spcBef>
                <a:spcPts val="1200"/>
              </a:spcBef>
              <a:spcAft>
                <a:spcPts val="1200"/>
              </a:spcAft>
              <a:buClr>
                <a:schemeClr val="dk1"/>
              </a:buClr>
              <a:buSzPct val="91666"/>
              <a:buFont typeface="Arial"/>
              <a:buNone/>
            </a:pPr>
            <a:r>
              <a:t/>
            </a:r>
            <a:endParaRPr sz="1200">
              <a:latin typeface="Arial"/>
              <a:ea typeface="Arial"/>
              <a:cs typeface="Arial"/>
              <a:sym typeface="Arial"/>
            </a:endParaRPr>
          </a:p>
        </p:txBody>
      </p:sp>
      <p:pic>
        <p:nvPicPr>
          <p:cNvPr id="147" name="Google Shape;147;p25"/>
          <p:cNvPicPr preferRelativeResize="0"/>
          <p:nvPr/>
        </p:nvPicPr>
        <p:blipFill rotWithShape="1">
          <a:blip r:embed="rId3">
            <a:alphaModFix/>
          </a:blip>
          <a:srcRect b="0" l="0" r="0" t="0"/>
          <a:stretch/>
        </p:blipFill>
        <p:spPr>
          <a:xfrm>
            <a:off x="5820228" y="168300"/>
            <a:ext cx="2786062" cy="13891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INSIGHTS ABOUT THE COMPANY</a:t>
            </a:r>
            <a:endParaRPr sz="3200"/>
          </a:p>
        </p:txBody>
      </p:sp>
      <p:sp>
        <p:nvSpPr>
          <p:cNvPr id="153" name="Google Shape;153;p26"/>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600">
                <a:solidFill>
                  <a:schemeClr val="dk1"/>
                </a:solidFill>
                <a:latin typeface="Times New Roman"/>
                <a:ea typeface="Times New Roman"/>
                <a:cs typeface="Times New Roman"/>
                <a:sym typeface="Times New Roman"/>
              </a:rPr>
              <a:t>SRF operates in industries poised for growth. The global chemical and packaging markets are expanding due to factors such as increased urbanization, rising incomes, and demand for non-Chinese suppliers.  SRF Ltd. are leveraging this shift with strategic investments in capacity and innovation.</a:t>
            </a:r>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US" sz="1600">
                <a:solidFill>
                  <a:schemeClr val="dk1"/>
                </a:solidFill>
                <a:latin typeface="Times New Roman"/>
                <a:ea typeface="Times New Roman"/>
                <a:cs typeface="Times New Roman"/>
                <a:sym typeface="Times New Roman"/>
              </a:rPr>
              <a:t>SRF’s well-diversified portfolio, global reach, and strategic investments position it to capitalize on favorable industry trends and increased demand across multiple sectors. The company's financial prudence, as reflected in its decreasing debt-equity ratio and improving return ratios enhances its resilience and growth outlook.</a:t>
            </a:r>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5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1200"/>
              </a:spcAft>
              <a:buClr>
                <a:schemeClr val="dk1"/>
              </a:buClr>
              <a:buSzPts val="1100"/>
              <a:buFont typeface="Arial"/>
              <a:buNone/>
            </a:pPr>
            <a:r>
              <a:t/>
            </a:r>
            <a:endParaRPr sz="12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275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REFERENCES</a:t>
            </a:r>
            <a:endParaRPr sz="3200"/>
          </a:p>
        </p:txBody>
      </p:sp>
      <p:sp>
        <p:nvSpPr>
          <p:cNvPr id="159" name="Google Shape;159;p27"/>
          <p:cNvSpPr txBox="1"/>
          <p:nvPr>
            <p:ph idx="1" type="body"/>
          </p:nvPr>
        </p:nvSpPr>
        <p:spPr>
          <a:xfrm>
            <a:off x="431300" y="1171600"/>
            <a:ext cx="8520600" cy="1138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Arial"/>
              <a:buChar char="●"/>
            </a:pPr>
            <a:r>
              <a:rPr lang="en-US" sz="1600" u="sng">
                <a:solidFill>
                  <a:schemeClr val="hlink"/>
                </a:solidFill>
                <a:latin typeface="Arial"/>
                <a:ea typeface="Arial"/>
                <a:cs typeface="Arial"/>
                <a:sym typeface="Arial"/>
                <a:hlinkClick r:id="rId3"/>
              </a:rPr>
              <a:t>https://finance.yahoo.com/quote/SRF.NS/</a:t>
            </a:r>
            <a:endParaRPr sz="1600" u="sng">
              <a:solidFill>
                <a:schemeClr val="hlink"/>
              </a:solidFill>
              <a:latin typeface="Arial"/>
              <a:ea typeface="Arial"/>
              <a:cs typeface="Arial"/>
              <a:sym typeface="Arial"/>
            </a:endParaRPr>
          </a:p>
          <a:p>
            <a:pPr indent="-330200" lvl="0" marL="457200" rtl="0" algn="l">
              <a:lnSpc>
                <a:spcPct val="115000"/>
              </a:lnSpc>
              <a:spcBef>
                <a:spcPts val="0"/>
              </a:spcBef>
              <a:spcAft>
                <a:spcPts val="0"/>
              </a:spcAft>
              <a:buSzPts val="1600"/>
              <a:buFont typeface="Arial"/>
              <a:buChar char="●"/>
            </a:pPr>
            <a:r>
              <a:rPr lang="en-US" sz="1600" u="sng">
                <a:solidFill>
                  <a:schemeClr val="hlink"/>
                </a:solidFill>
                <a:latin typeface="Arial"/>
                <a:ea typeface="Arial"/>
                <a:cs typeface="Arial"/>
                <a:sym typeface="Arial"/>
              </a:rPr>
              <a:t>https://www.screener.in/company/SRF/consolidated/</a:t>
            </a:r>
            <a:endParaRPr sz="1200"/>
          </a:p>
        </p:txBody>
      </p:sp>
      <p:sp>
        <p:nvSpPr>
          <p:cNvPr id="160" name="Google Shape;160;p27"/>
          <p:cNvSpPr txBox="1"/>
          <p:nvPr/>
        </p:nvSpPr>
        <p:spPr>
          <a:xfrm>
            <a:off x="6396200" y="4147425"/>
            <a:ext cx="46506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Arial"/>
                <a:ea typeface="Arial"/>
                <a:cs typeface="Arial"/>
                <a:sym typeface="Arial"/>
              </a:rPr>
              <a:t>THANK YOU</a:t>
            </a:r>
            <a:endParaRPr b="1" i="0" sz="32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275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sz="3200">
                <a:solidFill>
                  <a:srgbClr val="26A69A"/>
                </a:solidFill>
                <a:latin typeface="Arial"/>
                <a:ea typeface="Arial"/>
                <a:cs typeface="Arial"/>
                <a:sym typeface="Arial"/>
              </a:rPr>
              <a:t>OBJECTIVE</a:t>
            </a:r>
            <a:endParaRPr sz="3200">
              <a:solidFill>
                <a:srgbClr val="26A69A"/>
              </a:solidFill>
            </a:endParaRPr>
          </a:p>
        </p:txBody>
      </p:sp>
      <p:sp>
        <p:nvSpPr>
          <p:cNvPr id="66" name="Google Shape;66;p14"/>
          <p:cNvSpPr txBox="1"/>
          <p:nvPr>
            <p:ph idx="1" type="body"/>
          </p:nvPr>
        </p:nvSpPr>
        <p:spPr>
          <a:xfrm>
            <a:off x="311700" y="949475"/>
            <a:ext cx="8520600" cy="3959100"/>
          </a:xfrm>
          <a:prstGeom prst="rect">
            <a:avLst/>
          </a:prstGeom>
          <a:noFill/>
          <a:ln>
            <a:noFill/>
          </a:ln>
        </p:spPr>
        <p:txBody>
          <a:bodyPr anchorCtr="0" anchor="t" bIns="91425" lIns="91425" spcFirstLastPara="1" rIns="91425" wrap="square" tIns="91425">
            <a:normAutofit fontScale="32500" lnSpcReduction="20000"/>
          </a:bodyPr>
          <a:lstStyle/>
          <a:p>
            <a:pPr indent="0" lvl="0" marL="0" rtl="0" algn="l">
              <a:lnSpc>
                <a:spcPct val="100000"/>
              </a:lnSpc>
              <a:spcBef>
                <a:spcPts val="0"/>
              </a:spcBef>
              <a:spcAft>
                <a:spcPts val="0"/>
              </a:spcAft>
              <a:buClr>
                <a:schemeClr val="dk1"/>
              </a:buClr>
              <a:buSzPct val="73333"/>
              <a:buFont typeface="Arial"/>
              <a:buNone/>
            </a:pPr>
            <a:r>
              <a:t/>
            </a:r>
            <a:endParaRPr sz="1500">
              <a:latin typeface="Arial"/>
              <a:ea typeface="Arial"/>
              <a:cs typeface="Arial"/>
              <a:sym typeface="Arial"/>
            </a:endParaRPr>
          </a:p>
          <a:p>
            <a:pPr indent="0" lvl="0" marL="0" rtl="0" algn="l">
              <a:lnSpc>
                <a:spcPct val="100000"/>
              </a:lnSpc>
              <a:spcBef>
                <a:spcPts val="0"/>
              </a:spcBef>
              <a:spcAft>
                <a:spcPts val="0"/>
              </a:spcAft>
              <a:buClr>
                <a:schemeClr val="dk1"/>
              </a:buClr>
              <a:buSzPct val="34375"/>
              <a:buFont typeface="Arial"/>
              <a:buNone/>
            </a:pPr>
            <a:r>
              <a:t/>
            </a:r>
            <a:endParaRPr sz="3200">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lang="en-US" sz="6475">
                <a:latin typeface="Arial"/>
                <a:ea typeface="Arial"/>
                <a:cs typeface="Arial"/>
                <a:sym typeface="Arial"/>
              </a:rPr>
              <a:t>The objective of this assignment  is to use different methods of valuation to find out the valuation SRF Ltd. The methods are DCF valuation and Relative valuation. </a:t>
            </a:r>
            <a:endParaRPr/>
          </a:p>
          <a:p>
            <a:pPr indent="0" lvl="0" marL="0" rtl="0" algn="l">
              <a:lnSpc>
                <a:spcPct val="100000"/>
              </a:lnSpc>
              <a:spcBef>
                <a:spcPts val="0"/>
              </a:spcBef>
              <a:spcAft>
                <a:spcPts val="0"/>
              </a:spcAft>
              <a:buClr>
                <a:schemeClr val="dk1"/>
              </a:buClr>
              <a:buSzPts val="275"/>
              <a:buFont typeface="Arial"/>
              <a:buNone/>
            </a:pPr>
            <a:r>
              <a:t/>
            </a:r>
            <a:endParaRPr sz="6475">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lang="en-US" sz="6475">
                <a:latin typeface="Arial"/>
                <a:ea typeface="Arial"/>
                <a:cs typeface="Arial"/>
                <a:sym typeface="Arial"/>
              </a:rPr>
              <a:t>For the </a:t>
            </a:r>
            <a:r>
              <a:rPr b="1" lang="en-US" sz="6475">
                <a:latin typeface="Arial"/>
                <a:ea typeface="Arial"/>
                <a:cs typeface="Arial"/>
                <a:sym typeface="Arial"/>
              </a:rPr>
              <a:t>DCF Valuation</a:t>
            </a:r>
            <a:r>
              <a:rPr lang="en-US" sz="6475">
                <a:latin typeface="Arial"/>
                <a:ea typeface="Arial"/>
                <a:cs typeface="Arial"/>
                <a:sym typeface="Arial"/>
              </a:rPr>
              <a:t>, we estimate the value of an investment based on its expected future cash flows. For this we perform common sizing, horizontal analysis and prospective analysis.</a:t>
            </a:r>
            <a:endParaRPr sz="6475">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t/>
            </a:r>
            <a:endParaRPr sz="6475">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rPr lang="en-US" sz="6475">
                <a:latin typeface="Arial"/>
                <a:ea typeface="Arial"/>
                <a:cs typeface="Arial"/>
                <a:sym typeface="Arial"/>
              </a:rPr>
              <a:t>In the </a:t>
            </a:r>
            <a:r>
              <a:rPr b="1" lang="en-US" sz="6475">
                <a:latin typeface="Arial"/>
                <a:ea typeface="Arial"/>
                <a:cs typeface="Arial"/>
                <a:sym typeface="Arial"/>
              </a:rPr>
              <a:t>Relative Valuation</a:t>
            </a:r>
            <a:r>
              <a:rPr lang="en-US" sz="6475">
                <a:latin typeface="Arial"/>
                <a:ea typeface="Arial"/>
                <a:cs typeface="Arial"/>
                <a:sym typeface="Arial"/>
              </a:rPr>
              <a:t>, we determine the value of an asset by comparing it to similar assets in the market. For this we identify comparable companies and then select a relative multiple to find the valuation of the target company. </a:t>
            </a:r>
            <a:endParaRPr sz="6475">
              <a:latin typeface="Arial"/>
              <a:ea typeface="Arial"/>
              <a:cs typeface="Arial"/>
              <a:sym typeface="Arial"/>
            </a:endParaRPr>
          </a:p>
          <a:p>
            <a:pPr indent="0" lvl="0" marL="0" rtl="0" algn="l">
              <a:lnSpc>
                <a:spcPct val="100000"/>
              </a:lnSpc>
              <a:spcBef>
                <a:spcPts val="0"/>
              </a:spcBef>
              <a:spcAft>
                <a:spcPts val="0"/>
              </a:spcAft>
              <a:buClr>
                <a:schemeClr val="dk1"/>
              </a:buClr>
              <a:buSzPts val="275"/>
              <a:buFont typeface="Arial"/>
              <a:buNone/>
            </a:pPr>
            <a:r>
              <a:t/>
            </a:r>
            <a:endParaRPr sz="6475">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335775" y="231150"/>
            <a:ext cx="62373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3200" u="none" cap="none" strike="noStrike">
                <a:solidFill>
                  <a:srgbClr val="26A69A"/>
                </a:solidFill>
                <a:latin typeface="Arial"/>
                <a:ea typeface="Arial"/>
                <a:cs typeface="Arial"/>
                <a:sym typeface="Arial"/>
              </a:rPr>
              <a:t>DCF VALUATION</a:t>
            </a:r>
            <a:endParaRPr b="0" i="0" sz="3200" u="none" cap="none" strike="noStrike">
              <a:solidFill>
                <a:schemeClr val="dk1"/>
              </a:solidFill>
              <a:latin typeface="Old Standard TT"/>
              <a:ea typeface="Old Standard TT"/>
              <a:cs typeface="Old Standard TT"/>
              <a:sym typeface="Old Standard TT"/>
            </a:endParaRPr>
          </a:p>
        </p:txBody>
      </p:sp>
      <p:sp>
        <p:nvSpPr>
          <p:cNvPr id="72" name="Google Shape;72;p15"/>
          <p:cNvSpPr txBox="1"/>
          <p:nvPr/>
        </p:nvSpPr>
        <p:spPr>
          <a:xfrm>
            <a:off x="252275" y="1048375"/>
            <a:ext cx="8732068" cy="39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US" sz="1300" u="none" cap="none" strike="noStrike">
                <a:solidFill>
                  <a:srgbClr val="0D0D0D"/>
                </a:solidFill>
                <a:latin typeface="Arial"/>
                <a:ea typeface="Arial"/>
                <a:cs typeface="Arial"/>
                <a:sym typeface="Arial"/>
              </a:rPr>
              <a:t>For DCF Valuation, first we take data from the balance sheet and the income statement of the company. This data is used to perform common sizing, prospective analysis and vertical analysis.</a:t>
            </a:r>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D0D0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1" i="0" lang="en-US" sz="1300" u="none" cap="none" strike="noStrike">
                <a:solidFill>
                  <a:srgbClr val="0D0D0D"/>
                </a:solidFill>
                <a:latin typeface="Arial"/>
                <a:ea typeface="Arial"/>
                <a:cs typeface="Arial"/>
                <a:sym typeface="Arial"/>
              </a:rPr>
              <a:t>Common Sizing </a:t>
            </a:r>
            <a:r>
              <a:rPr b="0" i="0" lang="en-US" sz="1300" u="none" cap="none" strike="noStrike">
                <a:solidFill>
                  <a:srgbClr val="0D0D0D"/>
                </a:solidFill>
                <a:latin typeface="Arial"/>
                <a:ea typeface="Arial"/>
                <a:cs typeface="Arial"/>
                <a:sym typeface="Arial"/>
              </a:rPr>
              <a:t>is used to compare financial statements by standardizing figures as percentages. This makes it easier to analyze trends over time or compare companies of different sizes. For Income Statements, Express each line item as a percentage of total revenue. For Balance Sheets, Express each item as a percentage of total assets or total liabilities/equity.</a:t>
            </a:r>
            <a:endParaRPr/>
          </a:p>
          <a:p>
            <a:pPr indent="0" lvl="0" marL="0" marR="0" rtl="0" algn="l">
              <a:lnSpc>
                <a:spcPct val="115000"/>
              </a:lnSpc>
              <a:spcBef>
                <a:spcPts val="0"/>
              </a:spcBef>
              <a:spcAft>
                <a:spcPts val="0"/>
              </a:spcAft>
              <a:buClr>
                <a:srgbClr val="000000"/>
              </a:buClr>
              <a:buSzPts val="1300"/>
              <a:buFont typeface="Arial"/>
              <a:buNone/>
            </a:pPr>
            <a:r>
              <a:t/>
            </a:r>
            <a:endParaRPr b="0" i="0" sz="1300" u="none" cap="none" strike="noStrike">
              <a:solidFill>
                <a:srgbClr val="0D0D0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300"/>
              <a:buFont typeface="Arial"/>
              <a:buNone/>
            </a:pPr>
            <a:r>
              <a:rPr b="1" i="0" lang="en-US" sz="1300" u="none" cap="none" strike="noStrike">
                <a:solidFill>
                  <a:srgbClr val="0D0D0D"/>
                </a:solidFill>
                <a:latin typeface="Arial"/>
                <a:ea typeface="Arial"/>
                <a:cs typeface="Arial"/>
                <a:sym typeface="Arial"/>
              </a:rPr>
              <a:t>Horizontal analysis </a:t>
            </a:r>
            <a:r>
              <a:rPr b="0" i="0" lang="en-US" sz="1300" u="none" cap="none" strike="noStrike">
                <a:solidFill>
                  <a:srgbClr val="0D0D0D"/>
                </a:solidFill>
                <a:latin typeface="Arial"/>
                <a:ea typeface="Arial"/>
                <a:cs typeface="Arial"/>
                <a:sym typeface="Arial"/>
              </a:rPr>
              <a:t>is a financial analysis technique that compares financial statement data across multiple periods to identify trends, growth rates, and patterns over time. It evaluates changes in line items over time (e.g., year-over-year or quarter-over-quarter growth).</a:t>
            </a:r>
            <a:endParaRPr b="0" i="0" sz="1300" u="none" cap="none" strike="noStrike">
              <a:solidFill>
                <a:srgbClr val="0D0D0D"/>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1300" u="none" cap="none" strike="noStrike">
                <a:solidFill>
                  <a:srgbClr val="0D0D0D"/>
                </a:solidFill>
                <a:latin typeface="Arial"/>
                <a:ea typeface="Arial"/>
                <a:cs typeface="Arial"/>
                <a:sym typeface="Arial"/>
              </a:rPr>
              <a:t>Prospective analysis </a:t>
            </a:r>
            <a:r>
              <a:rPr b="0" i="0" lang="en-US" sz="1300" u="none" cap="none" strike="noStrike">
                <a:solidFill>
                  <a:srgbClr val="0D0D0D"/>
                </a:solidFill>
                <a:latin typeface="Arial"/>
                <a:ea typeface="Arial"/>
                <a:cs typeface="Arial"/>
                <a:sym typeface="Arial"/>
              </a:rPr>
              <a:t>focuses on forecasting a company's future performance by predicting financial metrics such as revenue, costs, profits, and cash flows. This is often used for decision-making in investments, strategic planning, or evaluating a company's valuation. </a:t>
            </a:r>
            <a:endParaRPr/>
          </a:p>
          <a:p>
            <a:pPr indent="0" lvl="0" marL="0" marR="0" rtl="0" algn="l">
              <a:lnSpc>
                <a:spcPct val="115000"/>
              </a:lnSpc>
              <a:spcBef>
                <a:spcPts val="2400"/>
              </a:spcBef>
              <a:spcAft>
                <a:spcPts val="0"/>
              </a:spcAft>
              <a:buClr>
                <a:schemeClr val="dk1"/>
              </a:buClr>
              <a:buSzPts val="1100"/>
              <a:buFont typeface="Arial"/>
              <a:buNone/>
            </a:pPr>
            <a:r>
              <a:rPr b="0" i="0" lang="en-US" sz="1300" u="none" cap="none" strike="noStrike">
                <a:solidFill>
                  <a:srgbClr val="0D0D0D"/>
                </a:solidFill>
                <a:latin typeface="Arial"/>
                <a:ea typeface="Arial"/>
                <a:cs typeface="Arial"/>
                <a:sym typeface="Arial"/>
              </a:rPr>
              <a:t>Finally we project the FCFF and FCFE for the target company with the help of these methods</a:t>
            </a:r>
            <a:endParaRPr/>
          </a:p>
          <a:p>
            <a:pPr indent="0" lvl="0" marL="0" marR="0" rtl="0" algn="l">
              <a:lnSpc>
                <a:spcPct val="115000"/>
              </a:lnSpc>
              <a:spcBef>
                <a:spcPts val="2400"/>
              </a:spcBef>
              <a:spcAft>
                <a:spcPts val="120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52275" y="678261"/>
            <a:ext cx="8732068" cy="392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1200"/>
              </a:spcAft>
              <a:buClr>
                <a:schemeClr val="dk1"/>
              </a:buClr>
              <a:buSzPts val="1100"/>
              <a:buFont typeface="Arial"/>
              <a:buNone/>
            </a:pPr>
            <a:r>
              <a:rPr b="0" i="0" lang="en-US" sz="1300" u="none" cap="none" strike="noStrike">
                <a:solidFill>
                  <a:srgbClr val="0D0D0D"/>
                </a:solidFill>
                <a:latin typeface="Arial"/>
                <a:ea typeface="Arial"/>
                <a:cs typeface="Arial"/>
                <a:sym typeface="Arial"/>
              </a:rPr>
              <a:t>These are the plots for the common sizing ratios taken with respect to the data from the balance sheet and income statement of the company for the last three years.</a:t>
            </a:r>
            <a:endParaRPr/>
          </a:p>
        </p:txBody>
      </p:sp>
      <p:pic>
        <p:nvPicPr>
          <p:cNvPr id="78" name="Google Shape;78;p16"/>
          <p:cNvPicPr preferRelativeResize="0"/>
          <p:nvPr/>
        </p:nvPicPr>
        <p:blipFill rotWithShape="1">
          <a:blip r:embed="rId3">
            <a:alphaModFix/>
          </a:blip>
          <a:srcRect b="0" l="0" r="0" t="0"/>
          <a:stretch/>
        </p:blipFill>
        <p:spPr>
          <a:xfrm>
            <a:off x="252275" y="231150"/>
            <a:ext cx="4007668" cy="3501854"/>
          </a:xfrm>
          <a:prstGeom prst="rect">
            <a:avLst/>
          </a:prstGeom>
          <a:noFill/>
          <a:ln>
            <a:noFill/>
          </a:ln>
        </p:spPr>
      </p:pic>
      <p:pic>
        <p:nvPicPr>
          <p:cNvPr id="79" name="Google Shape;79;p16"/>
          <p:cNvPicPr preferRelativeResize="0"/>
          <p:nvPr/>
        </p:nvPicPr>
        <p:blipFill rotWithShape="1">
          <a:blip r:embed="rId4">
            <a:alphaModFix/>
          </a:blip>
          <a:srcRect b="0" l="0" r="0" t="0"/>
          <a:stretch/>
        </p:blipFill>
        <p:spPr>
          <a:xfrm>
            <a:off x="4884059" y="231150"/>
            <a:ext cx="4007668" cy="343064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5048239" y="319860"/>
            <a:ext cx="3326503" cy="196275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1200"/>
              </a:spcAft>
              <a:buClr>
                <a:schemeClr val="dk1"/>
              </a:buClr>
              <a:buSzPts val="1100"/>
              <a:buFont typeface="Arial"/>
              <a:buNone/>
            </a:pPr>
            <a:r>
              <a:rPr b="0" i="0" lang="en-US" sz="1300" u="none" cap="none" strike="noStrike">
                <a:solidFill>
                  <a:srgbClr val="0D0D0D"/>
                </a:solidFill>
                <a:latin typeface="Roboto"/>
                <a:ea typeface="Roboto"/>
                <a:cs typeface="Roboto"/>
                <a:sym typeface="Roboto"/>
              </a:rPr>
              <a:t>.</a:t>
            </a:r>
            <a:endParaRPr/>
          </a:p>
        </p:txBody>
      </p:sp>
      <p:pic>
        <p:nvPicPr>
          <p:cNvPr id="85" name="Google Shape;85;p17"/>
          <p:cNvPicPr preferRelativeResize="0"/>
          <p:nvPr/>
        </p:nvPicPr>
        <p:blipFill rotWithShape="1">
          <a:blip r:embed="rId3">
            <a:alphaModFix/>
          </a:blip>
          <a:srcRect b="0" l="0" r="0" t="0"/>
          <a:stretch/>
        </p:blipFill>
        <p:spPr>
          <a:xfrm>
            <a:off x="217460" y="319860"/>
            <a:ext cx="4107543" cy="2524364"/>
          </a:xfrm>
          <a:prstGeom prst="rect">
            <a:avLst/>
          </a:prstGeom>
          <a:noFill/>
          <a:ln>
            <a:noFill/>
          </a:ln>
        </p:spPr>
      </p:pic>
      <p:pic>
        <p:nvPicPr>
          <p:cNvPr id="86" name="Google Shape;86;p17"/>
          <p:cNvPicPr preferRelativeResize="0"/>
          <p:nvPr/>
        </p:nvPicPr>
        <p:blipFill rotWithShape="1">
          <a:blip r:embed="rId4">
            <a:alphaModFix/>
          </a:blip>
          <a:srcRect b="0" l="0" r="0" t="0"/>
          <a:stretch/>
        </p:blipFill>
        <p:spPr>
          <a:xfrm>
            <a:off x="4572000" y="319860"/>
            <a:ext cx="4354540" cy="2524364"/>
          </a:xfrm>
          <a:prstGeom prst="rect">
            <a:avLst/>
          </a:prstGeom>
          <a:noFill/>
          <a:ln>
            <a:noFill/>
          </a:ln>
        </p:spPr>
      </p:pic>
      <p:pic>
        <p:nvPicPr>
          <p:cNvPr descr="A screenshot of a computer&#10;&#10;Description automatically generated" id="87" name="Google Shape;87;p17"/>
          <p:cNvPicPr preferRelativeResize="0"/>
          <p:nvPr/>
        </p:nvPicPr>
        <p:blipFill rotWithShape="1">
          <a:blip r:embed="rId5">
            <a:alphaModFix/>
          </a:blip>
          <a:srcRect b="0" l="0" r="0" t="0"/>
          <a:stretch/>
        </p:blipFill>
        <p:spPr>
          <a:xfrm>
            <a:off x="217460" y="2962491"/>
            <a:ext cx="4107543" cy="1957852"/>
          </a:xfrm>
          <a:prstGeom prst="rect">
            <a:avLst/>
          </a:prstGeom>
          <a:noFill/>
          <a:ln>
            <a:noFill/>
          </a:ln>
        </p:spPr>
      </p:pic>
      <p:sp>
        <p:nvSpPr>
          <p:cNvPr id="88" name="Google Shape;88;p17"/>
          <p:cNvSpPr txBox="1"/>
          <p:nvPr/>
        </p:nvSpPr>
        <p:spPr>
          <a:xfrm>
            <a:off x="4680858" y="3519715"/>
            <a:ext cx="424568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These are the plots for the horizontal analysis and the projections for the next 5 years income using this method.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nvSpPr>
        <p:spPr>
          <a:xfrm>
            <a:off x="5048239" y="319860"/>
            <a:ext cx="3326503" cy="196275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0"/>
              </a:spcAft>
              <a:buClr>
                <a:schemeClr val="dk1"/>
              </a:buClr>
              <a:buSzPts val="1100"/>
              <a:buFont typeface="Arial"/>
              <a:buNone/>
            </a:pPr>
            <a:r>
              <a:t/>
            </a:r>
            <a:endParaRPr b="0" i="0" sz="1300" u="none" cap="none" strike="noStrike">
              <a:solidFill>
                <a:srgbClr val="0D0D0D"/>
              </a:solidFill>
              <a:latin typeface="Roboto"/>
              <a:ea typeface="Roboto"/>
              <a:cs typeface="Roboto"/>
              <a:sym typeface="Roboto"/>
            </a:endParaRPr>
          </a:p>
          <a:p>
            <a:pPr indent="0" lvl="0" marL="0" marR="0" rtl="0" algn="l">
              <a:lnSpc>
                <a:spcPct val="115000"/>
              </a:lnSpc>
              <a:spcBef>
                <a:spcPts val="2400"/>
              </a:spcBef>
              <a:spcAft>
                <a:spcPts val="1200"/>
              </a:spcAft>
              <a:buClr>
                <a:schemeClr val="dk1"/>
              </a:buClr>
              <a:buSzPts val="1100"/>
              <a:buFont typeface="Arial"/>
              <a:buNone/>
            </a:pPr>
            <a:r>
              <a:rPr b="0" i="0" lang="en-US" sz="1300" u="none" cap="none" strike="noStrike">
                <a:solidFill>
                  <a:srgbClr val="0D0D0D"/>
                </a:solidFill>
                <a:latin typeface="Roboto"/>
                <a:ea typeface="Roboto"/>
                <a:cs typeface="Roboto"/>
                <a:sym typeface="Roboto"/>
              </a:rPr>
              <a:t>.</a:t>
            </a:r>
            <a:endParaRPr/>
          </a:p>
        </p:txBody>
      </p:sp>
      <p:pic>
        <p:nvPicPr>
          <p:cNvPr id="94" name="Google Shape;94;p18"/>
          <p:cNvPicPr preferRelativeResize="0"/>
          <p:nvPr/>
        </p:nvPicPr>
        <p:blipFill rotWithShape="1">
          <a:blip r:embed="rId3">
            <a:alphaModFix/>
          </a:blip>
          <a:srcRect b="0" l="0" r="0" t="0"/>
          <a:stretch/>
        </p:blipFill>
        <p:spPr>
          <a:xfrm>
            <a:off x="166912" y="319860"/>
            <a:ext cx="4153341" cy="3098254"/>
          </a:xfrm>
          <a:prstGeom prst="rect">
            <a:avLst/>
          </a:prstGeom>
          <a:noFill/>
          <a:ln>
            <a:noFill/>
          </a:ln>
        </p:spPr>
      </p:pic>
      <p:pic>
        <p:nvPicPr>
          <p:cNvPr id="95" name="Google Shape;95;p18"/>
          <p:cNvPicPr preferRelativeResize="0"/>
          <p:nvPr/>
        </p:nvPicPr>
        <p:blipFill rotWithShape="1">
          <a:blip r:embed="rId4">
            <a:alphaModFix/>
          </a:blip>
          <a:srcRect b="0" l="0" r="0" t="0"/>
          <a:stretch/>
        </p:blipFill>
        <p:spPr>
          <a:xfrm>
            <a:off x="4823749" y="319860"/>
            <a:ext cx="4044497" cy="3098254"/>
          </a:xfrm>
          <a:prstGeom prst="rect">
            <a:avLst/>
          </a:prstGeom>
          <a:noFill/>
          <a:ln>
            <a:noFill/>
          </a:ln>
        </p:spPr>
      </p:pic>
      <p:sp>
        <p:nvSpPr>
          <p:cNvPr id="96" name="Google Shape;96;p18"/>
          <p:cNvSpPr txBox="1"/>
          <p:nvPr/>
        </p:nvSpPr>
        <p:spPr>
          <a:xfrm>
            <a:off x="254000" y="3657600"/>
            <a:ext cx="87376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As seen in the plot, we have projected the FCFF and FCFE for the target company for the next 5 years.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COST OF CAPITAL </a:t>
            </a:r>
            <a:endParaRPr sz="3200"/>
          </a:p>
        </p:txBody>
      </p:sp>
      <p:sp>
        <p:nvSpPr>
          <p:cNvPr id="102" name="Google Shape;102;p19"/>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41176"/>
              <a:buNone/>
            </a:pPr>
            <a:r>
              <a:rPr lang="en-US" sz="1500">
                <a:latin typeface="Arial"/>
                <a:ea typeface="Arial"/>
                <a:cs typeface="Arial"/>
                <a:sym typeface="Arial"/>
              </a:rPr>
              <a:t>The </a:t>
            </a:r>
            <a:r>
              <a:rPr b="1" lang="en-US" sz="1500">
                <a:latin typeface="Arial"/>
                <a:ea typeface="Arial"/>
                <a:cs typeface="Arial"/>
                <a:sym typeface="Arial"/>
              </a:rPr>
              <a:t>cost of capital </a:t>
            </a:r>
            <a:r>
              <a:rPr lang="en-US" sz="1500">
                <a:latin typeface="Arial"/>
                <a:ea typeface="Arial"/>
                <a:cs typeface="Arial"/>
                <a:sym typeface="Arial"/>
              </a:rPr>
              <a:t>is the minimum acceptable rate of return on a capital investment project given its risk and it is the opportunity cost of forgoing other projects of similar risk.</a:t>
            </a:r>
            <a:endParaRPr/>
          </a:p>
          <a:p>
            <a:pPr indent="0" lvl="0" marL="0" rtl="0" algn="l">
              <a:lnSpc>
                <a:spcPct val="115000"/>
              </a:lnSpc>
              <a:spcBef>
                <a:spcPts val="0"/>
              </a:spcBef>
              <a:spcAft>
                <a:spcPts val="0"/>
              </a:spcAft>
              <a:buSzPct val="141176"/>
              <a:buNone/>
            </a:pPr>
            <a:r>
              <a:t/>
            </a:r>
            <a:endParaRPr sz="1500">
              <a:latin typeface="Arial"/>
              <a:ea typeface="Arial"/>
              <a:cs typeface="Arial"/>
              <a:sym typeface="Arial"/>
            </a:endParaRPr>
          </a:p>
          <a:p>
            <a:pPr indent="0" lvl="0" marL="0" rtl="0" algn="l">
              <a:lnSpc>
                <a:spcPct val="115000"/>
              </a:lnSpc>
              <a:spcBef>
                <a:spcPts val="0"/>
              </a:spcBef>
              <a:spcAft>
                <a:spcPts val="0"/>
              </a:spcAft>
              <a:buSzPct val="132352"/>
              <a:buNone/>
            </a:pPr>
            <a:r>
              <a:rPr b="1" lang="en-US" sz="1600">
                <a:latin typeface="Arial"/>
                <a:ea typeface="Arial"/>
                <a:cs typeface="Arial"/>
                <a:sym typeface="Arial"/>
              </a:rPr>
              <a:t>WACC (Weighted Average cost of capital) </a:t>
            </a:r>
            <a:r>
              <a:rPr lang="en-US" sz="1600">
                <a:latin typeface="Arial"/>
                <a:ea typeface="Arial"/>
                <a:cs typeface="Arial"/>
                <a:sym typeface="Arial"/>
              </a:rPr>
              <a:t>is the weighted average of the expected after-tax rates of return of the firm’s various sources of invested capital.</a:t>
            </a:r>
            <a:endParaRPr/>
          </a:p>
          <a:p>
            <a:pPr indent="0" lvl="0" marL="0" rtl="0" algn="l">
              <a:lnSpc>
                <a:spcPct val="115000"/>
              </a:lnSpc>
              <a:spcBef>
                <a:spcPts val="0"/>
              </a:spcBef>
              <a:spcAft>
                <a:spcPts val="0"/>
              </a:spcAft>
              <a:buSzPct val="132352"/>
              <a:buNone/>
            </a:pPr>
            <a:r>
              <a:t/>
            </a:r>
            <a:endParaRPr sz="1600">
              <a:latin typeface="Arial"/>
              <a:ea typeface="Arial"/>
              <a:cs typeface="Arial"/>
              <a:sym typeface="Arial"/>
            </a:endParaRPr>
          </a:p>
          <a:p>
            <a:pPr indent="0" lvl="0" marL="0" rtl="0" algn="l">
              <a:lnSpc>
                <a:spcPct val="115000"/>
              </a:lnSpc>
              <a:spcBef>
                <a:spcPts val="0"/>
              </a:spcBef>
              <a:spcAft>
                <a:spcPts val="0"/>
              </a:spcAft>
              <a:buSzPct val="132352"/>
              <a:buNone/>
            </a:pPr>
            <a:r>
              <a:rPr b="1" lang="en-US" sz="1600">
                <a:latin typeface="Arial"/>
                <a:ea typeface="Arial"/>
                <a:cs typeface="Arial"/>
                <a:sym typeface="Arial"/>
              </a:rPr>
              <a:t>Cost of Equity Capital </a:t>
            </a:r>
            <a:r>
              <a:rPr lang="en-US" sz="1600">
                <a:latin typeface="Arial"/>
                <a:ea typeface="Arial"/>
                <a:cs typeface="Arial"/>
                <a:sym typeface="Arial"/>
              </a:rPr>
              <a:t>- From the firm’s perspective, the expected return is the Cost of Equity Capital:</a:t>
            </a:r>
            <a:endParaRPr/>
          </a:p>
          <a:p>
            <a:pPr indent="0" lvl="0" marL="0" rtl="0" algn="l">
              <a:lnSpc>
                <a:spcPct val="115000"/>
              </a:lnSpc>
              <a:spcBef>
                <a:spcPts val="0"/>
              </a:spcBef>
              <a:spcAft>
                <a:spcPts val="0"/>
              </a:spcAft>
              <a:buSzPct val="132352"/>
              <a:buNone/>
            </a:pPr>
            <a:r>
              <a:t/>
            </a:r>
            <a:endParaRPr sz="1600">
              <a:latin typeface="Arial"/>
              <a:ea typeface="Arial"/>
              <a:cs typeface="Arial"/>
              <a:sym typeface="Arial"/>
            </a:endParaRPr>
          </a:p>
          <a:p>
            <a:pPr indent="0" lvl="0" marL="0" rtl="0" algn="l">
              <a:lnSpc>
                <a:spcPct val="115000"/>
              </a:lnSpc>
              <a:spcBef>
                <a:spcPts val="0"/>
              </a:spcBef>
              <a:spcAft>
                <a:spcPts val="0"/>
              </a:spcAft>
              <a:buSzPct val="132352"/>
              <a:buNone/>
            </a:pPr>
            <a:r>
              <a:t/>
            </a:r>
            <a:endParaRPr sz="1600">
              <a:latin typeface="Arial"/>
              <a:ea typeface="Arial"/>
              <a:cs typeface="Arial"/>
              <a:sym typeface="Arial"/>
            </a:endParaRPr>
          </a:p>
          <a:p>
            <a:pPr indent="0" lvl="0" marL="0" rtl="0" algn="l">
              <a:lnSpc>
                <a:spcPct val="115000"/>
              </a:lnSpc>
              <a:spcBef>
                <a:spcPts val="0"/>
              </a:spcBef>
              <a:spcAft>
                <a:spcPts val="0"/>
              </a:spcAft>
              <a:buSzPct val="132352"/>
              <a:buNone/>
            </a:pPr>
            <a:r>
              <a:rPr lang="en-US" sz="1600">
                <a:latin typeface="Arial"/>
                <a:ea typeface="Arial"/>
                <a:cs typeface="Arial"/>
                <a:sym typeface="Arial"/>
              </a:rPr>
              <a:t>We use the CAPM Model to get Beta through </a:t>
            </a:r>
            <a:r>
              <a:rPr b="1" lang="en-US" sz="1600">
                <a:latin typeface="Arial"/>
                <a:ea typeface="Arial"/>
                <a:cs typeface="Arial"/>
                <a:sym typeface="Arial"/>
              </a:rPr>
              <a:t>regression</a:t>
            </a:r>
            <a:r>
              <a:rPr lang="en-US" sz="1600">
                <a:latin typeface="Arial"/>
                <a:ea typeface="Arial"/>
                <a:cs typeface="Arial"/>
                <a:sym typeface="Arial"/>
              </a:rPr>
              <a:t>. This is called the Top Down Approach.</a:t>
            </a:r>
            <a:endParaRPr/>
          </a:p>
          <a:p>
            <a:pPr indent="0" lvl="0" marL="0" rtl="0" algn="l">
              <a:lnSpc>
                <a:spcPct val="115000"/>
              </a:lnSpc>
              <a:spcBef>
                <a:spcPts val="0"/>
              </a:spcBef>
              <a:spcAft>
                <a:spcPts val="0"/>
              </a:spcAft>
              <a:buSzPct val="132352"/>
              <a:buNone/>
            </a:pPr>
            <a:r>
              <a:t/>
            </a:r>
            <a:endParaRPr sz="1600">
              <a:latin typeface="Arial"/>
              <a:ea typeface="Arial"/>
              <a:cs typeface="Arial"/>
              <a:sym typeface="Arial"/>
            </a:endParaRPr>
          </a:p>
          <a:p>
            <a:pPr indent="0" lvl="0" marL="0" rtl="0" algn="l">
              <a:lnSpc>
                <a:spcPct val="115000"/>
              </a:lnSpc>
              <a:spcBef>
                <a:spcPts val="0"/>
              </a:spcBef>
              <a:spcAft>
                <a:spcPts val="0"/>
              </a:spcAft>
              <a:buSzPct val="132352"/>
              <a:buNone/>
            </a:pPr>
            <a:r>
              <a:rPr b="1" lang="en-US" sz="1600">
                <a:latin typeface="Arial"/>
                <a:ea typeface="Arial"/>
                <a:cs typeface="Arial"/>
                <a:sym typeface="Arial"/>
              </a:rPr>
              <a:t>Cost Of Debt </a:t>
            </a:r>
            <a:r>
              <a:rPr lang="en-US" sz="1600">
                <a:latin typeface="Arial"/>
                <a:ea typeface="Arial"/>
                <a:cs typeface="Arial"/>
                <a:sym typeface="Arial"/>
              </a:rPr>
              <a:t>- </a:t>
            </a:r>
            <a:r>
              <a:rPr lang="en-US" sz="1600">
                <a:solidFill>
                  <a:schemeClr val="dk1"/>
                </a:solidFill>
                <a:latin typeface="Arial"/>
                <a:ea typeface="Arial"/>
                <a:cs typeface="Arial"/>
                <a:sym typeface="Arial"/>
              </a:rPr>
              <a:t>estimate a synthetic rating for the company, and use the </a:t>
            </a:r>
            <a:r>
              <a:rPr b="1" lang="en-US" sz="1600">
                <a:solidFill>
                  <a:schemeClr val="dk1"/>
                </a:solidFill>
                <a:latin typeface="Arial"/>
                <a:ea typeface="Arial"/>
                <a:cs typeface="Arial"/>
                <a:sym typeface="Arial"/>
              </a:rPr>
              <a:t>synthetic rating </a:t>
            </a:r>
            <a:r>
              <a:rPr lang="en-US" sz="1600">
                <a:solidFill>
                  <a:schemeClr val="dk1"/>
                </a:solidFill>
                <a:latin typeface="Arial"/>
                <a:ea typeface="Arial"/>
                <a:cs typeface="Arial"/>
                <a:sym typeface="Arial"/>
              </a:rPr>
              <a:t>to arrive at a default spread and a cost of debt</a:t>
            </a:r>
            <a:endParaRPr/>
          </a:p>
          <a:p>
            <a:pPr indent="0" lvl="0" marL="0" rtl="0" algn="l">
              <a:lnSpc>
                <a:spcPct val="115000"/>
              </a:lnSpc>
              <a:spcBef>
                <a:spcPts val="0"/>
              </a:spcBef>
              <a:spcAft>
                <a:spcPts val="0"/>
              </a:spcAft>
              <a:buSzPct val="132352"/>
              <a:buNone/>
            </a:pPr>
            <a:r>
              <a:rPr lang="en-US" sz="1600">
                <a:solidFill>
                  <a:schemeClr val="dk1"/>
                </a:solidFill>
                <a:latin typeface="Arial"/>
                <a:ea typeface="Arial"/>
                <a:cs typeface="Arial"/>
                <a:sym typeface="Arial"/>
              </a:rPr>
              <a:t>The rating for a firm can be estimated using the financial characteristics of the firm. In its simplest form, the rating can be estimated from the interest coverage ratio</a:t>
            </a:r>
            <a:endParaRPr/>
          </a:p>
          <a:p>
            <a:pPr indent="0" lvl="0" marL="0" rtl="0" algn="l">
              <a:lnSpc>
                <a:spcPct val="115000"/>
              </a:lnSpc>
              <a:spcBef>
                <a:spcPts val="0"/>
              </a:spcBef>
              <a:spcAft>
                <a:spcPts val="0"/>
              </a:spcAft>
              <a:buSzPct val="132352"/>
              <a:buNone/>
            </a:pPr>
            <a:r>
              <a:rPr lang="en-US" sz="1600">
                <a:solidFill>
                  <a:schemeClr val="dk1"/>
                </a:solidFill>
                <a:latin typeface="Arial"/>
                <a:ea typeface="Arial"/>
                <a:cs typeface="Arial"/>
                <a:sym typeface="Arial"/>
              </a:rPr>
              <a:t>Interest Coverage Ratio = EBIT / Interest Expenses</a:t>
            </a:r>
            <a:endParaRPr/>
          </a:p>
          <a:p>
            <a:pPr indent="0" lvl="0" marL="0" rtl="0" algn="l">
              <a:lnSpc>
                <a:spcPct val="115000"/>
              </a:lnSpc>
              <a:spcBef>
                <a:spcPts val="0"/>
              </a:spcBef>
              <a:spcAft>
                <a:spcPts val="0"/>
              </a:spcAft>
              <a:buSzPct val="132352"/>
              <a:buNone/>
            </a:pPr>
            <a:r>
              <a:t/>
            </a:r>
            <a:endParaRPr sz="1600">
              <a:solidFill>
                <a:schemeClr val="dk1"/>
              </a:solidFill>
              <a:latin typeface="Arial"/>
              <a:ea typeface="Arial"/>
              <a:cs typeface="Arial"/>
              <a:sym typeface="Arial"/>
            </a:endParaRPr>
          </a:p>
          <a:p>
            <a:pPr indent="0" lvl="0" marL="0" rtl="0" algn="l">
              <a:lnSpc>
                <a:spcPct val="115000"/>
              </a:lnSpc>
              <a:spcBef>
                <a:spcPts val="0"/>
              </a:spcBef>
              <a:spcAft>
                <a:spcPts val="0"/>
              </a:spcAft>
              <a:buSzPct val="132352"/>
              <a:buNone/>
            </a:pPr>
            <a:r>
              <a:rPr lang="en-US" sz="1600">
                <a:solidFill>
                  <a:schemeClr val="dk1"/>
                </a:solidFill>
                <a:latin typeface="Arial"/>
                <a:ea typeface="Arial"/>
                <a:cs typeface="Arial"/>
                <a:sym typeface="Arial"/>
              </a:rPr>
              <a:t>Market Value of Equity should include the Market Value of Shares outstanding </a:t>
            </a:r>
            <a:endParaRPr/>
          </a:p>
          <a:p>
            <a:pPr indent="0" lvl="0" marL="0" rtl="0" algn="l">
              <a:lnSpc>
                <a:spcPct val="115000"/>
              </a:lnSpc>
              <a:spcBef>
                <a:spcPts val="0"/>
              </a:spcBef>
              <a:spcAft>
                <a:spcPts val="0"/>
              </a:spcAft>
              <a:buSzPct val="132352"/>
              <a:buNone/>
            </a:pPr>
            <a:r>
              <a:rPr lang="en-US" sz="1600">
                <a:latin typeface="Arial"/>
                <a:ea typeface="Arial"/>
                <a:cs typeface="Arial"/>
                <a:sym typeface="Arial"/>
              </a:rPr>
              <a:t>We have assumed book value of debt is equal to market value</a:t>
            </a:r>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ct val="132352"/>
              <a:buNone/>
            </a:pPr>
            <a:r>
              <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SzPct val="141176"/>
              <a:buNone/>
            </a:pPr>
            <a:r>
              <a:t/>
            </a:r>
            <a:endParaRPr sz="1500">
              <a:latin typeface="Arial"/>
              <a:ea typeface="Arial"/>
              <a:cs typeface="Arial"/>
              <a:sym typeface="Arial"/>
            </a:endParaRPr>
          </a:p>
          <a:p>
            <a:pPr indent="0" lvl="0" marL="0" rtl="0" algn="l">
              <a:lnSpc>
                <a:spcPct val="115000"/>
              </a:lnSpc>
              <a:spcBef>
                <a:spcPts val="1200"/>
              </a:spcBef>
              <a:spcAft>
                <a:spcPts val="0"/>
              </a:spcAft>
              <a:buSzPct val="211764"/>
              <a:buNone/>
            </a:pPr>
            <a:r>
              <a:t/>
            </a:r>
            <a:endParaRPr sz="1000">
              <a:latin typeface="Arial"/>
              <a:ea typeface="Arial"/>
              <a:cs typeface="Arial"/>
              <a:sym typeface="Arial"/>
            </a:endParaRPr>
          </a:p>
          <a:p>
            <a:pPr indent="0" lvl="0" marL="0" rtl="0" algn="l">
              <a:lnSpc>
                <a:spcPct val="115000"/>
              </a:lnSpc>
              <a:spcBef>
                <a:spcPts val="1200"/>
              </a:spcBef>
              <a:spcAft>
                <a:spcPts val="0"/>
              </a:spcAft>
              <a:buSzPct val="211764"/>
              <a:buNone/>
            </a:pPr>
            <a:r>
              <a:t/>
            </a:r>
            <a:endParaRPr sz="1000">
              <a:latin typeface="Arial"/>
              <a:ea typeface="Arial"/>
              <a:cs typeface="Arial"/>
              <a:sym typeface="Arial"/>
            </a:endParaRPr>
          </a:p>
          <a:p>
            <a:pPr indent="0" lvl="0" marL="0" rtl="0" algn="l">
              <a:lnSpc>
                <a:spcPct val="115000"/>
              </a:lnSpc>
              <a:spcBef>
                <a:spcPts val="1200"/>
              </a:spcBef>
              <a:spcAft>
                <a:spcPts val="1200"/>
              </a:spcAft>
              <a:buClr>
                <a:schemeClr val="dk1"/>
              </a:buClr>
              <a:buSzPct val="91666"/>
              <a:buFont typeface="Arial"/>
              <a:buNone/>
            </a:pPr>
            <a:r>
              <a:t/>
            </a:r>
            <a:endParaRPr sz="1200">
              <a:latin typeface="Arial"/>
              <a:ea typeface="Arial"/>
              <a:cs typeface="Arial"/>
              <a:sym typeface="Arial"/>
            </a:endParaRPr>
          </a:p>
        </p:txBody>
      </p:sp>
      <p:pic>
        <p:nvPicPr>
          <p:cNvPr id="103" name="Google Shape;103;p19"/>
          <p:cNvPicPr preferRelativeResize="0"/>
          <p:nvPr/>
        </p:nvPicPr>
        <p:blipFill rotWithShape="1">
          <a:blip r:embed="rId3">
            <a:alphaModFix/>
          </a:blip>
          <a:srcRect b="0" l="0" r="0" t="0"/>
          <a:stretch/>
        </p:blipFill>
        <p:spPr>
          <a:xfrm>
            <a:off x="3403600" y="2356291"/>
            <a:ext cx="1975984" cy="36615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3">
            <a:alphaModFix/>
          </a:blip>
          <a:srcRect b="0" l="0" r="0" t="0"/>
          <a:stretch/>
        </p:blipFill>
        <p:spPr>
          <a:xfrm>
            <a:off x="5047862" y="2259691"/>
            <a:ext cx="4001795" cy="2262565"/>
          </a:xfrm>
          <a:prstGeom prst="rect">
            <a:avLst/>
          </a:prstGeom>
          <a:noFill/>
          <a:ln>
            <a:noFill/>
          </a:ln>
        </p:spPr>
      </p:pic>
      <p:pic>
        <p:nvPicPr>
          <p:cNvPr id="109" name="Google Shape;109;p20"/>
          <p:cNvPicPr preferRelativeResize="0"/>
          <p:nvPr/>
        </p:nvPicPr>
        <p:blipFill rotWithShape="1">
          <a:blip r:embed="rId4">
            <a:alphaModFix/>
          </a:blip>
          <a:srcRect b="0" l="0" r="0" t="0"/>
          <a:stretch/>
        </p:blipFill>
        <p:spPr>
          <a:xfrm>
            <a:off x="219075" y="155348"/>
            <a:ext cx="8460468" cy="1857375"/>
          </a:xfrm>
          <a:prstGeom prst="rect">
            <a:avLst/>
          </a:prstGeom>
          <a:noFill/>
          <a:ln>
            <a:noFill/>
          </a:ln>
        </p:spPr>
      </p:pic>
      <p:sp>
        <p:nvSpPr>
          <p:cNvPr id="110" name="Google Shape;110;p20"/>
          <p:cNvSpPr txBox="1"/>
          <p:nvPr/>
        </p:nvSpPr>
        <p:spPr>
          <a:xfrm>
            <a:off x="219075" y="2259691"/>
            <a:ext cx="4606925"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 have calculated Beta for the company using regression.</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Finally WACC is calculated using the formula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11" name="Google Shape;111;p20"/>
          <p:cNvPicPr preferRelativeResize="0"/>
          <p:nvPr/>
        </p:nvPicPr>
        <p:blipFill rotWithShape="1">
          <a:blip r:embed="rId5">
            <a:alphaModFix/>
          </a:blip>
          <a:srcRect b="0" l="0" r="0" t="0"/>
          <a:stretch/>
        </p:blipFill>
        <p:spPr>
          <a:xfrm>
            <a:off x="145143" y="3197013"/>
            <a:ext cx="4606925" cy="749873"/>
          </a:xfrm>
          <a:prstGeom prst="rect">
            <a:avLst/>
          </a:prstGeom>
          <a:noFill/>
          <a:ln>
            <a:noFill/>
          </a:ln>
        </p:spPr>
      </p:pic>
      <p:sp>
        <p:nvSpPr>
          <p:cNvPr id="112" name="Google Shape;112;p20"/>
          <p:cNvSpPr txBox="1"/>
          <p:nvPr/>
        </p:nvSpPr>
        <p:spPr>
          <a:xfrm>
            <a:off x="290286" y="4005943"/>
            <a:ext cx="440508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Tax Rate is taken as 25%</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7975"/>
            <a:ext cx="8520600" cy="62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US" sz="3200">
                <a:solidFill>
                  <a:srgbClr val="26A69A"/>
                </a:solidFill>
                <a:latin typeface="Arial"/>
                <a:ea typeface="Arial"/>
                <a:cs typeface="Arial"/>
                <a:sym typeface="Arial"/>
              </a:rPr>
              <a:t>CALCULATION OF GROWTH RATE</a:t>
            </a:r>
            <a:endParaRPr sz="3200"/>
          </a:p>
        </p:txBody>
      </p:sp>
      <p:sp>
        <p:nvSpPr>
          <p:cNvPr id="118" name="Google Shape;118;p21"/>
          <p:cNvSpPr txBox="1"/>
          <p:nvPr>
            <p:ph idx="1" type="body"/>
          </p:nvPr>
        </p:nvSpPr>
        <p:spPr>
          <a:xfrm>
            <a:off x="311700" y="667675"/>
            <a:ext cx="8520600" cy="4475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To calculate the terminal value growth rate, we can use various approaches based on the scenario and available data.</a:t>
            </a:r>
            <a:endParaRPr/>
          </a:p>
          <a:p>
            <a:pPr indent="0" lvl="0" marL="0" rtl="0" algn="l">
              <a:lnSpc>
                <a:spcPct val="115000"/>
              </a:lnSpc>
              <a:spcBef>
                <a:spcPts val="1200"/>
              </a:spcBef>
              <a:spcAft>
                <a:spcPts val="0"/>
              </a:spcAft>
              <a:buClr>
                <a:schemeClr val="dk1"/>
              </a:buClr>
              <a:buSzPts val="1100"/>
              <a:buFont typeface="Arial"/>
              <a:buNone/>
            </a:pPr>
            <a:r>
              <a:rPr lang="en-US" sz="1500">
                <a:latin typeface="Arial"/>
                <a:ea typeface="Arial"/>
                <a:cs typeface="Arial"/>
                <a:sym typeface="Arial"/>
              </a:rPr>
              <a:t>Earnings next year = Earnings this year + Retained earnings x Return on Retained earnings</a:t>
            </a:r>
            <a:endParaRPr/>
          </a:p>
          <a:p>
            <a:pPr indent="0" lvl="0" marL="0" rtl="0" algn="l">
              <a:lnSpc>
                <a:spcPct val="115000"/>
              </a:lnSpc>
              <a:spcBef>
                <a:spcPts val="1200"/>
              </a:spcBef>
              <a:spcAft>
                <a:spcPts val="0"/>
              </a:spcAft>
              <a:buClr>
                <a:schemeClr val="dk1"/>
              </a:buClr>
              <a:buSzPts val="1100"/>
              <a:buFont typeface="Arial"/>
              <a:buNone/>
            </a:pPr>
            <a:r>
              <a:rPr b="1" i="1" lang="en-US" sz="1800" u="none" strike="noStrike">
                <a:solidFill>
                  <a:srgbClr val="000000"/>
                </a:solidFill>
                <a:latin typeface="Arial"/>
                <a:ea typeface="Arial"/>
                <a:cs typeface="Arial"/>
                <a:sym typeface="Arial"/>
              </a:rPr>
              <a:t>g</a:t>
            </a:r>
            <a:r>
              <a:rPr b="1" i="0" lang="en-US" sz="1800" u="none" strike="noStrike">
                <a:solidFill>
                  <a:srgbClr val="000000"/>
                </a:solidFill>
                <a:latin typeface="Arial"/>
                <a:ea typeface="Arial"/>
                <a:cs typeface="Arial"/>
                <a:sym typeface="Arial"/>
              </a:rPr>
              <a:t>= Retention ratio ×Return on retained earnings (ROE)</a:t>
            </a:r>
            <a:endParaRPr sz="1500">
              <a:latin typeface="Arial"/>
              <a:ea typeface="Arial"/>
              <a:cs typeface="Arial"/>
              <a:sym typeface="Arial"/>
            </a:endParaRPr>
          </a:p>
          <a:p>
            <a:pPr indent="0" lvl="0" marL="0" rtl="0" algn="l">
              <a:lnSpc>
                <a:spcPct val="115000"/>
              </a:lnSpc>
              <a:spcBef>
                <a:spcPts val="1200"/>
              </a:spcBef>
              <a:spcAft>
                <a:spcPts val="0"/>
              </a:spcAft>
              <a:buSzPts val="1800"/>
              <a:buNone/>
            </a:pPr>
            <a:r>
              <a:t/>
            </a:r>
            <a:endParaRPr sz="15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0"/>
              </a:spcAft>
              <a:buSzPts val="1800"/>
              <a:buNone/>
            </a:pPr>
            <a:r>
              <a:t/>
            </a:r>
            <a:endParaRPr sz="1000">
              <a:latin typeface="Arial"/>
              <a:ea typeface="Arial"/>
              <a:cs typeface="Arial"/>
              <a:sym typeface="Arial"/>
            </a:endParaRPr>
          </a:p>
          <a:p>
            <a:pPr indent="0" lvl="0" marL="0" rtl="0" algn="l">
              <a:lnSpc>
                <a:spcPct val="115000"/>
              </a:lnSpc>
              <a:spcBef>
                <a:spcPts val="1200"/>
              </a:spcBef>
              <a:spcAft>
                <a:spcPts val="1200"/>
              </a:spcAft>
              <a:buSzPts val="1800"/>
              <a:buNone/>
            </a:pPr>
            <a:r>
              <a:t/>
            </a:r>
            <a:endParaRPr sz="1200">
              <a:latin typeface="Arial"/>
              <a:ea typeface="Arial"/>
              <a:cs typeface="Arial"/>
              <a:sym typeface="Arial"/>
            </a:endParaRPr>
          </a:p>
        </p:txBody>
      </p:sp>
      <p:pic>
        <p:nvPicPr>
          <p:cNvPr descr="A screenshot of a graph" id="119" name="Google Shape;119;p21"/>
          <p:cNvPicPr preferRelativeResize="0"/>
          <p:nvPr/>
        </p:nvPicPr>
        <p:blipFill rotWithShape="1">
          <a:blip r:embed="rId3">
            <a:alphaModFix/>
          </a:blip>
          <a:srcRect b="0" l="0" r="0" t="0"/>
          <a:stretch/>
        </p:blipFill>
        <p:spPr>
          <a:xfrm>
            <a:off x="311700" y="2448650"/>
            <a:ext cx="4057100" cy="2411821"/>
          </a:xfrm>
          <a:prstGeom prst="rect">
            <a:avLst/>
          </a:prstGeom>
          <a:noFill/>
          <a:ln>
            <a:noFill/>
          </a:ln>
        </p:spPr>
      </p:pic>
      <p:sp>
        <p:nvSpPr>
          <p:cNvPr id="120" name="Google Shape;120;p21"/>
          <p:cNvSpPr txBox="1"/>
          <p:nvPr/>
        </p:nvSpPr>
        <p:spPr>
          <a:xfrm>
            <a:off x="4775202" y="2443859"/>
            <a:ext cx="427445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growth using reinvestment rates and ROE capital is calculated here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