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OldStandardT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9b84a7e8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9b84a7e8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fe9905ba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fe9905ba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9b84a7e8c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9b84a7e8c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fe9905ba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fe9905ba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fe9905ba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fe9905ba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9b84a7e8c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9b84a7e8c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ages.stern.nyu.edu/~adamodar/New_Home_Page/valquestions/syntrating.htm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inance.yahoo.com/quote/TECHM.NS/" TargetMode="External"/><Relationship Id="rId4" Type="http://schemas.openxmlformats.org/officeDocument/2006/relationships/hyperlink" Target="https://finance.yahoo.com/quote/WIPRO.NS/" TargetMode="External"/><Relationship Id="rId5" Type="http://schemas.openxmlformats.org/officeDocument/2006/relationships/hyperlink" Target="https://finance.yahoo.com/quote/INFY/" TargetMode="External"/><Relationship Id="rId6" Type="http://schemas.openxmlformats.org/officeDocument/2006/relationships/hyperlink" Target="https://finance.yahoo.com/quote/HCLTECH.NS/" TargetMode="External"/><Relationship Id="rId7" Type="http://schemas.openxmlformats.org/officeDocument/2006/relationships/hyperlink" Target="http://www.epwrfits.in/TreeViewSecurity.aspx" TargetMode="External"/><Relationship Id="rId8" Type="http://schemas.openxmlformats.org/officeDocument/2006/relationships/hyperlink" Target="http://pages.stern.nyu.edu/~adamodar/New_Home_Page/valquestions/syntrating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44400" y="2927550"/>
            <a:ext cx="8455200" cy="24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800"/>
              <a:t>FINANCIAL MANAGEMENT ASSIGNMENT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800"/>
              <a:t>AMARTYA SOM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304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275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26A69A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3200">
              <a:solidFill>
                <a:srgbClr val="26A69A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949475"/>
            <a:ext cx="8520600" cy="3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5">
                <a:latin typeface="Arial"/>
                <a:ea typeface="Arial"/>
                <a:cs typeface="Arial"/>
                <a:sym typeface="Arial"/>
              </a:rPr>
              <a:t>The objective of this project is to calculate Tech Mahindra Ltd.'s cost of equity capital using both the top-down and bottom-up approaches, as well as its cost of debt and Weighted Average Cost of Capital (WACC). </a:t>
            </a:r>
            <a:endParaRPr sz="64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4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5"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b="1" lang="en" sz="6475">
                <a:latin typeface="Arial"/>
                <a:ea typeface="Arial"/>
                <a:cs typeface="Arial"/>
                <a:sym typeface="Arial"/>
              </a:rPr>
              <a:t>top-down approach</a:t>
            </a:r>
            <a:r>
              <a:rPr lang="en" sz="6475">
                <a:latin typeface="Arial"/>
                <a:ea typeface="Arial"/>
                <a:cs typeface="Arial"/>
                <a:sym typeface="Arial"/>
              </a:rPr>
              <a:t>, we rely on market data and models like the Capital Asset Pricing Model (CAPM) to estimate the cost of equity based on systematic risks. </a:t>
            </a:r>
            <a:endParaRPr sz="64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4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5"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lang="en" sz="6475">
                <a:latin typeface="Arial"/>
                <a:ea typeface="Arial"/>
                <a:cs typeface="Arial"/>
                <a:sym typeface="Arial"/>
              </a:rPr>
              <a:t>bottom-up approach</a:t>
            </a:r>
            <a:r>
              <a:rPr lang="en" sz="6475">
                <a:latin typeface="Arial"/>
                <a:ea typeface="Arial"/>
                <a:cs typeface="Arial"/>
                <a:sym typeface="Arial"/>
              </a:rPr>
              <a:t>, we calculate an industry-specific 𝛃</a:t>
            </a:r>
            <a:r>
              <a:rPr baseline="-25000" lang="en" sz="6475">
                <a:latin typeface="Arial"/>
                <a:ea typeface="Arial"/>
                <a:cs typeface="Arial"/>
                <a:sym typeface="Arial"/>
              </a:rPr>
              <a:t>equity</a:t>
            </a:r>
            <a:r>
              <a:rPr lang="en" sz="6475">
                <a:latin typeface="Arial"/>
                <a:ea typeface="Arial"/>
                <a:cs typeface="Arial"/>
                <a:sym typeface="Arial"/>
              </a:rPr>
              <a:t>, using comparable companies from the IT services sector, including Infosys Ltd., Wipro Ltd., and HCL Technologies Ltd., to derive an adjusted 𝛃</a:t>
            </a:r>
            <a:r>
              <a:rPr baseline="-25000" lang="en" sz="6475">
                <a:latin typeface="Arial"/>
                <a:ea typeface="Arial"/>
                <a:cs typeface="Arial"/>
                <a:sym typeface="Arial"/>
              </a:rPr>
              <a:t>equity</a:t>
            </a:r>
            <a:r>
              <a:rPr lang="en" sz="6475">
                <a:latin typeface="Arial"/>
                <a:ea typeface="Arial"/>
                <a:cs typeface="Arial"/>
                <a:sym typeface="Arial"/>
              </a:rPr>
              <a:t> for Tech Mahindra. This approach considers Tech Mahindra’s unique risk profile by weighting it according to these peer firms, providing a more tailored cost of equity. </a:t>
            </a:r>
            <a:endParaRPr sz="64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4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5">
                <a:latin typeface="Arial"/>
                <a:ea typeface="Arial"/>
                <a:cs typeface="Arial"/>
                <a:sym typeface="Arial"/>
              </a:rPr>
              <a:t>The project ultimately aims to estimate the WACC, integrating both equity and debt costs to determine the firm's blended capital cost, crucial for making investment and financing decisions.</a:t>
            </a:r>
            <a:endParaRPr sz="677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35775" y="231150"/>
            <a:ext cx="623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26A69A"/>
                </a:solidFill>
              </a:rPr>
              <a:t>COST OF DEBT</a:t>
            </a:r>
            <a:endParaRPr sz="3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52275" y="1048375"/>
            <a:ext cx="4251900" cy="3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0D0D"/>
                </a:solidFill>
              </a:rPr>
              <a:t>The cost of debt is the effective rate that a company pays on its borrowed funds. It represents the interest expense a company incurs on its debt.</a:t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0D0D"/>
                </a:solidFill>
              </a:rPr>
              <a:t>TECH MAHINDRA falls into the category of high Market Capitalization with a Credit Rating of AAA (as per the Credit Default Spread), the corresponding Spread Value was taken for the Cost of Debt calculation from -(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https://pages.stern.nyu.edu/~adamodar/New_Home_Page/valquestions/syntrating.htm</a:t>
            </a:r>
            <a:r>
              <a:rPr lang="en" sz="1300">
                <a:solidFill>
                  <a:srgbClr val="0D0D0D"/>
                </a:solidFill>
              </a:rPr>
              <a:t>).</a:t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D0D0D"/>
                </a:solidFill>
              </a:rPr>
              <a:t>Cost of debt = credit default spread + risk free rate</a:t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D0D0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500" y="908253"/>
            <a:ext cx="4372175" cy="3925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7975"/>
            <a:ext cx="85206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00">
                <a:solidFill>
                  <a:srgbClr val="26A69A"/>
                </a:solidFill>
                <a:latin typeface="Arial"/>
                <a:ea typeface="Arial"/>
                <a:cs typeface="Arial"/>
                <a:sym typeface="Arial"/>
              </a:rPr>
              <a:t>TOP-DOWN APPROACH</a:t>
            </a:r>
            <a:endParaRPr sz="32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667675"/>
            <a:ext cx="85206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presentation outlines the process of calculating the cost of equity capital for Tech Mahindra Ltd. using a top-down approach, based on historical data and CAPM. The steps include: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We obtained historical monthly adjusted closing prices for Tech Mahindra Ltd. over 4 years(Jan 2020 - Jan 2024) from Yahoo Finance, and calculated monthly returns using the formula ln(Pt/Pt-1). For market comparison we gathered historical monthly prices for a relevant market index (i.e., NIFTY 50) to calculate corresponding monthly returns. Then we performed a regression analysis, using Tech Mahindra’s monthly returns as the dependent- variable and the market index returns as the independent variable. The slope of the regression line gives us the company’s levered beta, which we got as 𝛃 = 0.941554311.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Using the CAPM formula, we calculated the cost of equity as: Cost of Equity = (Risk-Free Rate) + (β×(Market Return - Risk-Free Rate)).The cost of equity was calculated to be 16.59%.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cost of debt = 5.94%, tax rate = 27% and the debt to equity ratio = 0.08.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Risk free rate has been taken as ytm of 91-day T-bill: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final formula for WACC used is: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00" y="4234425"/>
            <a:ext cx="3214125" cy="6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875" y="3549325"/>
            <a:ext cx="2512150" cy="4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7975"/>
            <a:ext cx="85206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00">
                <a:solidFill>
                  <a:srgbClr val="26A69A"/>
                </a:solidFill>
                <a:latin typeface="Arial"/>
                <a:ea typeface="Arial"/>
                <a:cs typeface="Arial"/>
                <a:sym typeface="Arial"/>
              </a:rPr>
              <a:t>BOTTOM-UP</a:t>
            </a:r>
            <a:r>
              <a:rPr b="1" lang="en" sz="3200">
                <a:solidFill>
                  <a:srgbClr val="26A69A"/>
                </a:solidFill>
                <a:latin typeface="Arial"/>
                <a:ea typeface="Arial"/>
                <a:cs typeface="Arial"/>
                <a:sym typeface="Arial"/>
              </a:rPr>
              <a:t> APPROACH</a:t>
            </a:r>
            <a:endParaRPr sz="32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667675"/>
            <a:ext cx="85206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project presentation outlines the calculation of Tech Mahindra Ltd.'s cost of equity, cost of debt, and Weighted Average Cost of Capital (WACC) using a bottom-up approach. First, we select comparable companies within the same industry, that is  Infosys, Wipro, and HCL Technologies in our case , to analyze typical beta and leverage metrics. Using the regression approach and Python code, we calculate each firm’s equity beta (𝛃</a:t>
            </a:r>
            <a:r>
              <a:rPr baseline="-25000" lang="en" sz="1500">
                <a:latin typeface="Arial"/>
                <a:ea typeface="Arial"/>
                <a:cs typeface="Arial"/>
                <a:sym typeface="Arial"/>
              </a:rPr>
              <a:t>equity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), reflecting sensitivity to market fluctuations.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To isolate intrinsic business risk, we unlever the betas of each company and calculate an average unlevered beta = 0.824164 , representing an industry benchmark. For Tech Mahindra, we relever this beta based on its unique debt-to-equity ratio = 0.08 and get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𝛃 = 0.87229598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 For the cost of debt = 5.94%, we estimate a credit rating using the EBIT/Interest Expense ratio and apply a credit default spread from NYU Stern’s synthetic ratings, adding this spread to the risk-free rate.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34000"/>
            <a:ext cx="8142375" cy="15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975"/>
            <a:ext cx="85206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00">
                <a:solidFill>
                  <a:srgbClr val="26A69A"/>
                </a:solidFill>
                <a:latin typeface="Arial"/>
                <a:ea typeface="Arial"/>
                <a:cs typeface="Arial"/>
                <a:sym typeface="Arial"/>
              </a:rPr>
              <a:t>BOTTOM-UP APPROACH</a:t>
            </a:r>
            <a:endParaRPr sz="320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667675"/>
            <a:ext cx="85206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Using the CAPM formula, we calculated the cost of equity as: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Cost of Equity = (Risk-Free Rate) + (β×(Market Return - Risk-Free Rate)) = .5.18568% + (0.87229598×(0.173116252-0.0518568))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cost of equity was calculated to be 15.76%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Finally, we determine Tech Mahindra’s market value of equity and calculate WACC by weighting the cost of debt and equity according to its capital structure, providing a blended financing cost essential for investment evaluation.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14000"/>
            <a:ext cx="4214126" cy="16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0750" y="2965200"/>
            <a:ext cx="2660850" cy="194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275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00">
                <a:solidFill>
                  <a:srgbClr val="26A69A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32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31300" y="1171600"/>
            <a:ext cx="85206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https://finance.yahoo.com/quote/TECHM.NS/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https://finance.yahoo.com/quote/WIPRO.NS/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https://finance.yahoo.com/quote/INFY/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https://finance.yahoo.com/quote/HCLTECH.NS/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http://www.epwrfits.in/TreeViewSecurity.aspx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http://pages.stern.nyu.edu/~adamodar/New_Home_Page/valquestions/syntrating.htm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2" name="Google Shape;102;p19"/>
          <p:cNvSpPr txBox="1"/>
          <p:nvPr/>
        </p:nvSpPr>
        <p:spPr>
          <a:xfrm>
            <a:off x="6396200" y="4147425"/>
            <a:ext cx="465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THANK YOU</a:t>
            </a:r>
            <a:endParaRPr b="1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