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a:t>
            </a:r>
            <a:r>
              <a:rPr lang="en"/>
              <a:t>welcome</a:t>
            </a:r>
            <a:r>
              <a:rPr lang="en"/>
              <a:t> to our final presentation for CS5010. Amanda, Colin, and I will be presenting our findings on Refugee Resettlement from around the world between the years 2006 and 2019.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dc09447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dc09447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demonstrate our program, we’ll </a:t>
            </a:r>
            <a:r>
              <a:rPr lang="en"/>
              <a:t>walk</a:t>
            </a:r>
            <a:r>
              <a:rPr lang="en"/>
              <a:t> through a case study using venezuela as the country of origin. In this example, you can see that our program </a:t>
            </a:r>
            <a:r>
              <a:rPr lang="en"/>
              <a:t>prompts the user to type in whether they want to learn more about a country of origin or a country of asylum. In this case, we’ll type in origin. At the next user prompt, we will type in ‘VEN’ in order to dive deeper into the country of Venezuela.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dc09447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dc09447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 user will be able to view a handful of statistics about individuals applying for refugee status from Venezuela. For example, refugees from Venezuela sought asylum in 43 different countries. The country is responsible for 5.07% of the world’s applications from 2006-2019, and 9.56% of applicants were under the age of 18.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dc09447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dc09447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Time Series, we can see a clear upward trend in refugee applicants from Venezuela. A policy maker in a country of asylum seeing a large spike in applications from Venezuela should look into what might be causing the spike and see if their country has the ability to help. As it turns out, major economic and political crisis hit Venezuela around 2013, and it appears people began exiting at an exponential rate beginning in 2016.</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adc0944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adc0944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adc09447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dc09447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adc0944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dc0944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3c2b45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3c2b45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welcome to our final presentation for CS5010. Allison, Amanda, and I will be presenting our findings on Refugee Resettlement from around the world between the years 2006 and 2019.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adc09447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dc09447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adc09447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dc09447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adc09447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dc09447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adc09447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adc09447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start today’s presentation by introducing everyone to the refugee crisis that exists in our world today and proposing a few ways that the program we’ve developed can help answer key </a:t>
            </a:r>
            <a:r>
              <a:rPr lang="en"/>
              <a:t>questions about this crisis. We’ll then outline the data we were working with, talk through the necessary data cleaning and exploration process, and then dive deeper into a few Case Studies that focus in on the patterns of refugee resettlement in both Venezuela and Germany. We will conclude the presentation with a few ways we feel the work we have done to this point could be extended in the future.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adc09447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adc09447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adc09447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adc09447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adc09447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dc09447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 Refugee Agency defines a refugee as someone who is unable or unwilling to return to their country of origin owing to a well-founded fear of being persecuted for reasons of race, religion, nationality, membership of a particular social group, or political opinion. In order to gain refugee status, one must submit an applicatioin. In the year 2019, over 2.2 million applications were submitted by individuals seeking refugee status. It is the magnitude of this problem that led us to investigate patterns in the applications and ultimate decisions given by countries </a:t>
            </a:r>
            <a:r>
              <a:rPr lang="en"/>
              <a:t>around</a:t>
            </a:r>
            <a:r>
              <a:rPr lang="en"/>
              <a:t> the world.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adc09447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adc09447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highlight>
                  <a:srgbClr val="FFFFFF"/>
                </a:highlight>
              </a:rPr>
              <a:t>The program we built will allow user input to dictate stats and visualizations that will give them insight into both countries of origin and asylum. We will be viewing the usefulness of our program through the perspectives of these three primary users:</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highlight>
                  <a:srgbClr val="FFFFFF"/>
                </a:highlight>
              </a:rPr>
              <a:t>First, we’d like our program to allow </a:t>
            </a:r>
            <a:r>
              <a:rPr lang="en" sz="1200">
                <a:solidFill>
                  <a:srgbClr val="24292E"/>
                </a:solidFill>
                <a:highlight>
                  <a:srgbClr val="FFFFFF"/>
                </a:highlight>
              </a:rPr>
              <a:t>resettlement</a:t>
            </a:r>
            <a:r>
              <a:rPr lang="en" sz="1200">
                <a:solidFill>
                  <a:srgbClr val="24292E"/>
                </a:solidFill>
                <a:highlight>
                  <a:srgbClr val="FFFFFF"/>
                </a:highlight>
              </a:rPr>
              <a:t> case workers to advise families where to apply for refugee status based on countries that accept the highest percentage of applicants.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Next, we want to show </a:t>
            </a:r>
            <a:r>
              <a:rPr lang="en" sz="1200">
                <a:solidFill>
                  <a:srgbClr val="24292E"/>
                </a:solidFill>
                <a:highlight>
                  <a:srgbClr val="FFFFFF"/>
                </a:highlight>
              </a:rPr>
              <a:t>policy makers trends in the number of refugees that each country accepts over time in order to identify when countries may be failing in their responsibility to care for the most vulnerable.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Finally, our program provides churches/nonprofits insight into the demographics of the people arriving in their country as refugees so that they can design their services around serving the arriving population.</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dc09447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dc09447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adc09447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dc09447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dc09447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dc09447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cf50bc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cf50bc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cf50bc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cf50bc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2571750"/>
            <a:ext cx="9144000" cy="6669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by Allison Hansen, Amanda Maruca, Colin Warner</a:t>
            </a:r>
            <a:endParaRPr sz="1700"/>
          </a:p>
        </p:txBody>
      </p:sp>
      <p:sp>
        <p:nvSpPr>
          <p:cNvPr id="55" name="Google Shape;55;p13"/>
          <p:cNvSpPr txBox="1"/>
          <p:nvPr/>
        </p:nvSpPr>
        <p:spPr>
          <a:xfrm>
            <a:off x="-11250" y="1555950"/>
            <a:ext cx="9166500" cy="10158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400">
                <a:solidFill>
                  <a:schemeClr val="lt1"/>
                </a:solidFill>
              </a:rPr>
              <a:t>Refugee Resettlement</a:t>
            </a:r>
            <a:endParaRPr sz="5700">
              <a:solidFill>
                <a:schemeClr val="lt1"/>
              </a:solidFill>
            </a:endParaRPr>
          </a:p>
        </p:txBody>
      </p:sp>
      <p:cxnSp>
        <p:nvCxnSpPr>
          <p:cNvPr id="56" name="Google Shape;56;p13"/>
          <p:cNvCxnSpPr/>
          <p:nvPr/>
        </p:nvCxnSpPr>
        <p:spPr>
          <a:xfrm>
            <a:off x="22400" y="3227300"/>
            <a:ext cx="9121500" cy="0"/>
          </a:xfrm>
          <a:prstGeom prst="straightConnector1">
            <a:avLst/>
          </a:prstGeom>
          <a:noFill/>
          <a:ln cap="flat" cmpd="sng" w="9525">
            <a:solidFill>
              <a:schemeClr val="accent1"/>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58" name="Google Shape;58;p13"/>
          <p:cNvPicPr preferRelativeResize="0"/>
          <p:nvPr/>
        </p:nvPicPr>
        <p:blipFill>
          <a:blip r:embed="rId4">
            <a:alphaModFix/>
          </a:blip>
          <a:stretch>
            <a:fillRect/>
          </a:stretch>
        </p:blipFill>
        <p:spPr>
          <a:xfrm>
            <a:off x="7855325" y="4592185"/>
            <a:ext cx="1185800" cy="28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Venezuela</a:t>
            </a:r>
            <a:endParaRPr sz="3600">
              <a:solidFill>
                <a:schemeClr val="lt1"/>
              </a:solidFill>
            </a:endParaRPr>
          </a:p>
        </p:txBody>
      </p:sp>
      <p:pic>
        <p:nvPicPr>
          <p:cNvPr id="139" name="Google Shape;139;p22"/>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41" name="Google Shape;141;p22"/>
          <p:cNvSpPr txBox="1"/>
          <p:nvPr/>
        </p:nvSpPr>
        <p:spPr>
          <a:xfrm>
            <a:off x="3358500" y="1078275"/>
            <a:ext cx="242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1: Enter ‘origin’</a:t>
            </a:r>
            <a:endParaRPr b="1" sz="1600">
              <a:solidFill>
                <a:schemeClr val="accent1"/>
              </a:solidFill>
            </a:endParaRPr>
          </a:p>
        </p:txBody>
      </p:sp>
      <p:sp>
        <p:nvSpPr>
          <p:cNvPr id="142" name="Google Shape;142;p22"/>
          <p:cNvSpPr txBox="1"/>
          <p:nvPr/>
        </p:nvSpPr>
        <p:spPr>
          <a:xfrm>
            <a:off x="2496600" y="2606625"/>
            <a:ext cx="4150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2: Enter country code for Venezuela</a:t>
            </a:r>
            <a:endParaRPr b="1" sz="1600">
              <a:solidFill>
                <a:schemeClr val="accent1"/>
              </a:solidFill>
            </a:endParaRPr>
          </a:p>
        </p:txBody>
      </p:sp>
      <p:pic>
        <p:nvPicPr>
          <p:cNvPr id="143" name="Google Shape;143;p22"/>
          <p:cNvPicPr preferRelativeResize="0"/>
          <p:nvPr/>
        </p:nvPicPr>
        <p:blipFill>
          <a:blip r:embed="rId5">
            <a:alphaModFix/>
          </a:blip>
          <a:stretch>
            <a:fillRect/>
          </a:stretch>
        </p:blipFill>
        <p:spPr>
          <a:xfrm>
            <a:off x="152400" y="3190125"/>
            <a:ext cx="8086962" cy="859677"/>
          </a:xfrm>
          <a:prstGeom prst="rect">
            <a:avLst/>
          </a:prstGeom>
          <a:noFill/>
          <a:ln>
            <a:noFill/>
          </a:ln>
        </p:spPr>
      </p:pic>
      <p:pic>
        <p:nvPicPr>
          <p:cNvPr id="144" name="Google Shape;144;p22"/>
          <p:cNvPicPr preferRelativeResize="0"/>
          <p:nvPr/>
        </p:nvPicPr>
        <p:blipFill>
          <a:blip r:embed="rId6">
            <a:alphaModFix/>
          </a:blip>
          <a:stretch>
            <a:fillRect/>
          </a:stretch>
        </p:blipFill>
        <p:spPr>
          <a:xfrm>
            <a:off x="152400" y="1661775"/>
            <a:ext cx="8839202" cy="6278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a:t>
            </a:r>
            <a:r>
              <a:rPr lang="en" sz="4100">
                <a:solidFill>
                  <a:schemeClr val="lt1"/>
                </a:solidFill>
              </a:rPr>
              <a:t>Venezuela</a:t>
            </a:r>
            <a:endParaRPr sz="3600">
              <a:solidFill>
                <a:schemeClr val="lt1"/>
              </a:solidFill>
            </a:endParaRPr>
          </a:p>
        </p:txBody>
      </p:sp>
      <p:pic>
        <p:nvPicPr>
          <p:cNvPr id="150" name="Google Shape;150;p23"/>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51" name="Google Shape;151;p23"/>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52" name="Google Shape;152;p23"/>
          <p:cNvSpPr txBox="1"/>
          <p:nvPr/>
        </p:nvSpPr>
        <p:spPr>
          <a:xfrm>
            <a:off x="1245000" y="1035400"/>
            <a:ext cx="665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3: Review quick stats about Venezuela as a Country of Origin</a:t>
            </a:r>
            <a:endParaRPr b="1" sz="1600">
              <a:solidFill>
                <a:schemeClr val="accent1"/>
              </a:solidFill>
            </a:endParaRPr>
          </a:p>
        </p:txBody>
      </p:sp>
      <p:pic>
        <p:nvPicPr>
          <p:cNvPr id="153" name="Google Shape;153;p23"/>
          <p:cNvPicPr preferRelativeResize="0"/>
          <p:nvPr/>
        </p:nvPicPr>
        <p:blipFill>
          <a:blip r:embed="rId5">
            <a:alphaModFix/>
          </a:blip>
          <a:stretch>
            <a:fillRect/>
          </a:stretch>
        </p:blipFill>
        <p:spPr>
          <a:xfrm>
            <a:off x="152400" y="1618900"/>
            <a:ext cx="8839202" cy="2177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a:t>
            </a:r>
            <a:r>
              <a:rPr lang="en" sz="4100">
                <a:solidFill>
                  <a:schemeClr val="lt1"/>
                </a:solidFill>
              </a:rPr>
              <a:t>Venezuela</a:t>
            </a:r>
            <a:endParaRPr sz="3600">
              <a:solidFill>
                <a:schemeClr val="lt1"/>
              </a:solidFill>
            </a:endParaRPr>
          </a:p>
        </p:txBody>
      </p:sp>
      <p:pic>
        <p:nvPicPr>
          <p:cNvPr id="159" name="Google Shape;159;p24"/>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60" name="Google Shape;160;p24"/>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61" name="Google Shape;161;p24"/>
          <p:cNvSpPr txBox="1"/>
          <p:nvPr/>
        </p:nvSpPr>
        <p:spPr>
          <a:xfrm>
            <a:off x="1469700" y="1068700"/>
            <a:ext cx="6204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4: Review Visualizations</a:t>
            </a:r>
            <a:endParaRPr b="1" sz="1600">
              <a:solidFill>
                <a:schemeClr val="accent1"/>
              </a:solidFill>
            </a:endParaRPr>
          </a:p>
        </p:txBody>
      </p:sp>
      <p:pic>
        <p:nvPicPr>
          <p:cNvPr id="162" name="Google Shape;162;p24"/>
          <p:cNvPicPr preferRelativeResize="0"/>
          <p:nvPr/>
        </p:nvPicPr>
        <p:blipFill>
          <a:blip r:embed="rId5">
            <a:alphaModFix/>
          </a:blip>
          <a:stretch>
            <a:fillRect/>
          </a:stretch>
        </p:blipFill>
        <p:spPr>
          <a:xfrm>
            <a:off x="1879750" y="1652200"/>
            <a:ext cx="4332424" cy="3338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a:t>
            </a:r>
            <a:r>
              <a:rPr lang="en" sz="4100">
                <a:solidFill>
                  <a:schemeClr val="lt1"/>
                </a:solidFill>
              </a:rPr>
              <a:t>Venezuela</a:t>
            </a:r>
            <a:endParaRPr sz="3600">
              <a:solidFill>
                <a:schemeClr val="lt1"/>
              </a:solidFill>
            </a:endParaRPr>
          </a:p>
        </p:txBody>
      </p:sp>
      <p:pic>
        <p:nvPicPr>
          <p:cNvPr id="168" name="Google Shape;168;p25"/>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69" name="Google Shape;169;p25"/>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170" name="Google Shape;170;p25"/>
          <p:cNvPicPr preferRelativeResize="0"/>
          <p:nvPr/>
        </p:nvPicPr>
        <p:blipFill>
          <a:blip r:embed="rId5">
            <a:alphaModFix/>
          </a:blip>
          <a:stretch>
            <a:fillRect/>
          </a:stretch>
        </p:blipFill>
        <p:spPr>
          <a:xfrm>
            <a:off x="1879750" y="968100"/>
            <a:ext cx="5644288" cy="34716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a:t>
            </a:r>
            <a:r>
              <a:rPr lang="en" sz="4100">
                <a:solidFill>
                  <a:schemeClr val="lt1"/>
                </a:solidFill>
              </a:rPr>
              <a:t>Venezuela</a:t>
            </a:r>
            <a:endParaRPr sz="3600">
              <a:solidFill>
                <a:schemeClr val="lt1"/>
              </a:solidFill>
            </a:endParaRPr>
          </a:p>
        </p:txBody>
      </p:sp>
      <p:pic>
        <p:nvPicPr>
          <p:cNvPr id="176" name="Google Shape;176;p26"/>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77" name="Google Shape;177;p26"/>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178" name="Google Shape;178;p26"/>
          <p:cNvPicPr preferRelativeResize="0"/>
          <p:nvPr/>
        </p:nvPicPr>
        <p:blipFill>
          <a:blip r:embed="rId5">
            <a:alphaModFix/>
          </a:blip>
          <a:stretch>
            <a:fillRect/>
          </a:stretch>
        </p:blipFill>
        <p:spPr>
          <a:xfrm>
            <a:off x="1879750" y="968100"/>
            <a:ext cx="5823176" cy="36064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Future Work</a:t>
            </a:r>
            <a:endParaRPr sz="3600">
              <a:solidFill>
                <a:schemeClr val="lt1"/>
              </a:solidFill>
            </a:endParaRPr>
          </a:p>
        </p:txBody>
      </p:sp>
      <p:pic>
        <p:nvPicPr>
          <p:cNvPr id="184" name="Google Shape;184;p27"/>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85" name="Google Shape;185;p27"/>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86" name="Google Shape;186;p27"/>
          <p:cNvSpPr txBox="1"/>
          <p:nvPr/>
        </p:nvSpPr>
        <p:spPr>
          <a:xfrm>
            <a:off x="1109100" y="1465275"/>
            <a:ext cx="6925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Convert to interactive web application</a:t>
            </a:r>
            <a:endParaRPr/>
          </a:p>
          <a:p>
            <a:pPr indent="-317500" lvl="0" marL="457200" rtl="0" algn="l">
              <a:lnSpc>
                <a:spcPct val="200000"/>
              </a:lnSpc>
              <a:spcBef>
                <a:spcPts val="0"/>
              </a:spcBef>
              <a:spcAft>
                <a:spcPts val="0"/>
              </a:spcAft>
              <a:buSzPts val="1400"/>
              <a:buChar char="●"/>
            </a:pPr>
            <a:r>
              <a:rPr lang="en"/>
              <a:t>Look into resources available for refugees in each country of asylum</a:t>
            </a:r>
            <a:endParaRPr/>
          </a:p>
          <a:p>
            <a:pPr indent="-317500" lvl="0" marL="457200" rtl="0" algn="l">
              <a:lnSpc>
                <a:spcPct val="200000"/>
              </a:lnSpc>
              <a:spcBef>
                <a:spcPts val="0"/>
              </a:spcBef>
              <a:spcAft>
                <a:spcPts val="0"/>
              </a:spcAft>
              <a:buSzPts val="1400"/>
              <a:buChar char="●"/>
            </a:pPr>
            <a:r>
              <a:rPr lang="en"/>
              <a:t>Layer in data directly referencing conflict/war around the world</a:t>
            </a:r>
            <a:endParaRPr/>
          </a:p>
          <a:p>
            <a:pPr indent="-317500" lvl="0" marL="457200" rtl="0" algn="l">
              <a:lnSpc>
                <a:spcPct val="200000"/>
              </a:lnSpc>
              <a:spcBef>
                <a:spcPts val="0"/>
              </a:spcBef>
              <a:spcAft>
                <a:spcPts val="0"/>
              </a:spcAft>
              <a:buSzPts val="1400"/>
              <a:buChar char="●"/>
            </a:pPr>
            <a:r>
              <a:rPr lang="en"/>
              <a:t>Model predicting an upcoming rise in applications from particular countries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idx="1" type="subTitle"/>
          </p:nvPr>
        </p:nvSpPr>
        <p:spPr>
          <a:xfrm>
            <a:off x="0" y="2571750"/>
            <a:ext cx="9144000" cy="6669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Thank you!</a:t>
            </a:r>
            <a:endParaRPr sz="1700"/>
          </a:p>
        </p:txBody>
      </p:sp>
      <p:sp>
        <p:nvSpPr>
          <p:cNvPr id="192" name="Google Shape;192;p28"/>
          <p:cNvSpPr txBox="1"/>
          <p:nvPr/>
        </p:nvSpPr>
        <p:spPr>
          <a:xfrm>
            <a:off x="-11250" y="1555950"/>
            <a:ext cx="9166500" cy="10158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400">
                <a:solidFill>
                  <a:schemeClr val="lt1"/>
                </a:solidFill>
              </a:rPr>
              <a:t>Questions?</a:t>
            </a:r>
            <a:endParaRPr sz="5700">
              <a:solidFill>
                <a:schemeClr val="lt1"/>
              </a:solidFill>
            </a:endParaRPr>
          </a:p>
        </p:txBody>
      </p:sp>
      <p:cxnSp>
        <p:nvCxnSpPr>
          <p:cNvPr id="193" name="Google Shape;193;p28"/>
          <p:cNvCxnSpPr/>
          <p:nvPr/>
        </p:nvCxnSpPr>
        <p:spPr>
          <a:xfrm>
            <a:off x="22400" y="3227300"/>
            <a:ext cx="9121500" cy="0"/>
          </a:xfrm>
          <a:prstGeom prst="straightConnector1">
            <a:avLst/>
          </a:prstGeom>
          <a:noFill/>
          <a:ln cap="flat" cmpd="sng" w="9525">
            <a:solidFill>
              <a:schemeClr val="accent1"/>
            </a:solidFill>
            <a:prstDash val="solid"/>
            <a:round/>
            <a:headEnd len="med" w="med" type="none"/>
            <a:tailEnd len="med" w="med" type="none"/>
          </a:ln>
        </p:spPr>
      </p:cxnSp>
      <p:pic>
        <p:nvPicPr>
          <p:cNvPr id="194" name="Google Shape;194;p28"/>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95" name="Google Shape;195;p28"/>
          <p:cNvPicPr preferRelativeResize="0"/>
          <p:nvPr/>
        </p:nvPicPr>
        <p:blipFill>
          <a:blip r:embed="rId4">
            <a:alphaModFix/>
          </a:blip>
          <a:stretch>
            <a:fillRect/>
          </a:stretch>
        </p:blipFill>
        <p:spPr>
          <a:xfrm>
            <a:off x="7855325" y="4592185"/>
            <a:ext cx="1185800" cy="28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Germany</a:t>
            </a:r>
            <a:endParaRPr sz="3600">
              <a:solidFill>
                <a:schemeClr val="lt1"/>
              </a:solidFill>
            </a:endParaRPr>
          </a:p>
        </p:txBody>
      </p:sp>
      <p:pic>
        <p:nvPicPr>
          <p:cNvPr id="201" name="Google Shape;201;p29"/>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202" name="Google Shape;202;p29"/>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203" name="Google Shape;203;p29"/>
          <p:cNvPicPr preferRelativeResize="0"/>
          <p:nvPr/>
        </p:nvPicPr>
        <p:blipFill>
          <a:blip r:embed="rId5">
            <a:alphaModFix/>
          </a:blip>
          <a:stretch>
            <a:fillRect/>
          </a:stretch>
        </p:blipFill>
        <p:spPr>
          <a:xfrm>
            <a:off x="152400" y="1741050"/>
            <a:ext cx="8839199" cy="641100"/>
          </a:xfrm>
          <a:prstGeom prst="rect">
            <a:avLst/>
          </a:prstGeom>
          <a:noFill/>
          <a:ln>
            <a:noFill/>
          </a:ln>
        </p:spPr>
      </p:pic>
      <p:pic>
        <p:nvPicPr>
          <p:cNvPr id="204" name="Google Shape;204;p29"/>
          <p:cNvPicPr preferRelativeResize="0"/>
          <p:nvPr/>
        </p:nvPicPr>
        <p:blipFill>
          <a:blip r:embed="rId6">
            <a:alphaModFix/>
          </a:blip>
          <a:stretch>
            <a:fillRect/>
          </a:stretch>
        </p:blipFill>
        <p:spPr>
          <a:xfrm>
            <a:off x="152400" y="3231297"/>
            <a:ext cx="8839201" cy="906600"/>
          </a:xfrm>
          <a:prstGeom prst="rect">
            <a:avLst/>
          </a:prstGeom>
          <a:noFill/>
          <a:ln>
            <a:noFill/>
          </a:ln>
        </p:spPr>
      </p:pic>
      <p:sp>
        <p:nvSpPr>
          <p:cNvPr id="205" name="Google Shape;205;p29"/>
          <p:cNvSpPr txBox="1"/>
          <p:nvPr/>
        </p:nvSpPr>
        <p:spPr>
          <a:xfrm>
            <a:off x="3358500" y="1078275"/>
            <a:ext cx="242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1: Enter ‘asylum’</a:t>
            </a:r>
            <a:endParaRPr b="1" sz="1600">
              <a:solidFill>
                <a:schemeClr val="accent1"/>
              </a:solidFill>
            </a:endParaRPr>
          </a:p>
        </p:txBody>
      </p:sp>
      <p:sp>
        <p:nvSpPr>
          <p:cNvPr id="206" name="Google Shape;206;p29"/>
          <p:cNvSpPr txBox="1"/>
          <p:nvPr/>
        </p:nvSpPr>
        <p:spPr>
          <a:xfrm>
            <a:off x="2496600" y="2606625"/>
            <a:ext cx="4150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2: Enter country code for Germany</a:t>
            </a:r>
            <a:endParaRPr b="1" sz="16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Germany</a:t>
            </a:r>
            <a:endParaRPr sz="3600">
              <a:solidFill>
                <a:schemeClr val="lt1"/>
              </a:solidFill>
            </a:endParaRPr>
          </a:p>
        </p:txBody>
      </p:sp>
      <p:pic>
        <p:nvPicPr>
          <p:cNvPr id="212" name="Google Shape;212;p30"/>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213" name="Google Shape;213;p30"/>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214" name="Google Shape;214;p30"/>
          <p:cNvPicPr preferRelativeResize="0"/>
          <p:nvPr/>
        </p:nvPicPr>
        <p:blipFill>
          <a:blip r:embed="rId5">
            <a:alphaModFix/>
          </a:blip>
          <a:stretch>
            <a:fillRect/>
          </a:stretch>
        </p:blipFill>
        <p:spPr>
          <a:xfrm>
            <a:off x="152400" y="1686188"/>
            <a:ext cx="8839200" cy="2036700"/>
          </a:xfrm>
          <a:prstGeom prst="rect">
            <a:avLst/>
          </a:prstGeom>
          <a:noFill/>
          <a:ln>
            <a:noFill/>
          </a:ln>
        </p:spPr>
      </p:pic>
      <p:sp>
        <p:nvSpPr>
          <p:cNvPr id="215" name="Google Shape;215;p30"/>
          <p:cNvSpPr txBox="1"/>
          <p:nvPr/>
        </p:nvSpPr>
        <p:spPr>
          <a:xfrm>
            <a:off x="1245000" y="1035400"/>
            <a:ext cx="665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3: Review quick stats about Germany as a Country of Asylum</a:t>
            </a:r>
            <a:endParaRPr b="1" sz="16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Germany</a:t>
            </a:r>
            <a:endParaRPr sz="3600">
              <a:solidFill>
                <a:schemeClr val="lt1"/>
              </a:solidFill>
            </a:endParaRPr>
          </a:p>
        </p:txBody>
      </p:sp>
      <p:pic>
        <p:nvPicPr>
          <p:cNvPr id="221" name="Google Shape;221;p31"/>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222" name="Google Shape;222;p31"/>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223" name="Google Shape;223;p31"/>
          <p:cNvSpPr txBox="1"/>
          <p:nvPr/>
        </p:nvSpPr>
        <p:spPr>
          <a:xfrm>
            <a:off x="1469700" y="1068700"/>
            <a:ext cx="6204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rPr>
              <a:t>Step 4: Review Visualizations</a:t>
            </a:r>
            <a:endParaRPr b="1" sz="1600">
              <a:solidFill>
                <a:schemeClr val="accent1"/>
              </a:solidFill>
            </a:endParaRPr>
          </a:p>
        </p:txBody>
      </p:sp>
      <p:pic>
        <p:nvPicPr>
          <p:cNvPr id="224" name="Google Shape;224;p31"/>
          <p:cNvPicPr preferRelativeResize="0"/>
          <p:nvPr/>
        </p:nvPicPr>
        <p:blipFill>
          <a:blip r:embed="rId5">
            <a:alphaModFix/>
          </a:blip>
          <a:stretch>
            <a:fillRect/>
          </a:stretch>
        </p:blipFill>
        <p:spPr>
          <a:xfrm>
            <a:off x="2289175" y="1630600"/>
            <a:ext cx="4256100" cy="3246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Agenda</a:t>
            </a:r>
            <a:endParaRPr sz="3600">
              <a:solidFill>
                <a:schemeClr val="lt1"/>
              </a:solidFill>
            </a:endParaRPr>
          </a:p>
        </p:txBody>
      </p:sp>
      <p:pic>
        <p:nvPicPr>
          <p:cNvPr id="64" name="Google Shape;64;p14"/>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65" name="Google Shape;65;p14"/>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66" name="Google Shape;66;p14"/>
          <p:cNvSpPr txBox="1"/>
          <p:nvPr/>
        </p:nvSpPr>
        <p:spPr>
          <a:xfrm>
            <a:off x="2985000" y="1122850"/>
            <a:ext cx="3174000" cy="3115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Introduction to the Problem</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How Our Program Can Help</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Our Data</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Data Cleaning &amp; Exploration</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Case Study | Venezuela</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Future Work</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Germany</a:t>
            </a:r>
            <a:endParaRPr sz="3600">
              <a:solidFill>
                <a:schemeClr val="lt1"/>
              </a:solidFill>
            </a:endParaRPr>
          </a:p>
        </p:txBody>
      </p:sp>
      <p:pic>
        <p:nvPicPr>
          <p:cNvPr id="230" name="Google Shape;230;p32"/>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231" name="Google Shape;231;p32"/>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232" name="Google Shape;232;p32"/>
          <p:cNvPicPr preferRelativeResize="0"/>
          <p:nvPr/>
        </p:nvPicPr>
        <p:blipFill>
          <a:blip r:embed="rId5">
            <a:alphaModFix/>
          </a:blip>
          <a:stretch>
            <a:fillRect/>
          </a:stretch>
        </p:blipFill>
        <p:spPr>
          <a:xfrm>
            <a:off x="1515150" y="923900"/>
            <a:ext cx="6113700" cy="375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Case Study | Germany</a:t>
            </a:r>
            <a:endParaRPr sz="3600">
              <a:solidFill>
                <a:schemeClr val="lt1"/>
              </a:solidFill>
            </a:endParaRPr>
          </a:p>
        </p:txBody>
      </p:sp>
      <p:pic>
        <p:nvPicPr>
          <p:cNvPr id="238" name="Google Shape;238;p33"/>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239" name="Google Shape;239;p33"/>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240" name="Google Shape;240;p33"/>
          <p:cNvPicPr preferRelativeResize="0"/>
          <p:nvPr/>
        </p:nvPicPr>
        <p:blipFill>
          <a:blip r:embed="rId5">
            <a:alphaModFix/>
          </a:blip>
          <a:stretch>
            <a:fillRect/>
          </a:stretch>
        </p:blipFill>
        <p:spPr>
          <a:xfrm>
            <a:off x="1270300" y="979075"/>
            <a:ext cx="6603399" cy="370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Introduction to the Problem</a:t>
            </a:r>
            <a:endParaRPr sz="3600">
              <a:solidFill>
                <a:schemeClr val="lt1"/>
              </a:solidFill>
            </a:endParaRPr>
          </a:p>
        </p:txBody>
      </p:sp>
      <p:pic>
        <p:nvPicPr>
          <p:cNvPr id="72" name="Google Shape;72;p15"/>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73" name="Google Shape;73;p15"/>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74" name="Google Shape;74;p15"/>
          <p:cNvSpPr txBox="1"/>
          <p:nvPr/>
        </p:nvSpPr>
        <p:spPr>
          <a:xfrm>
            <a:off x="1264800" y="2680625"/>
            <a:ext cx="6614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“Someone who is unable or unwilling to return to their country of origin owing to a well-founded fear of being persecuted for reasons of race, religion, nationality, membership of a particular social group, or political opinion.” </a:t>
            </a:r>
            <a:endParaRPr/>
          </a:p>
        </p:txBody>
      </p:sp>
      <p:sp>
        <p:nvSpPr>
          <p:cNvPr id="75" name="Google Shape;75;p15"/>
          <p:cNvSpPr txBox="1"/>
          <p:nvPr/>
        </p:nvSpPr>
        <p:spPr>
          <a:xfrm>
            <a:off x="2235600" y="1625700"/>
            <a:ext cx="4672800" cy="100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300">
                <a:solidFill>
                  <a:schemeClr val="accent1"/>
                </a:solidFill>
              </a:rPr>
              <a:t>2,245,378</a:t>
            </a:r>
            <a:endParaRPr sz="53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457200" lvl="0" marL="0" rtl="0" algn="ctr">
              <a:spcBef>
                <a:spcPts val="0"/>
              </a:spcBef>
              <a:spcAft>
                <a:spcPts val="0"/>
              </a:spcAft>
              <a:buNone/>
            </a:pPr>
            <a:r>
              <a:rPr lang="en" sz="4100">
                <a:solidFill>
                  <a:schemeClr val="lt1"/>
                </a:solidFill>
              </a:rPr>
              <a:t>How Our Program Can Help</a:t>
            </a:r>
            <a:endParaRPr sz="3600">
              <a:solidFill>
                <a:schemeClr val="lt1"/>
              </a:solidFill>
            </a:endParaRPr>
          </a:p>
        </p:txBody>
      </p:sp>
      <p:pic>
        <p:nvPicPr>
          <p:cNvPr id="81" name="Google Shape;81;p16"/>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82" name="Google Shape;82;p16"/>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83" name="Google Shape;83;p16"/>
          <p:cNvSpPr txBox="1"/>
          <p:nvPr/>
        </p:nvSpPr>
        <p:spPr>
          <a:xfrm>
            <a:off x="2678850" y="1240925"/>
            <a:ext cx="3786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From perspective of three primary users: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Refugee </a:t>
            </a:r>
            <a:r>
              <a:rPr lang="en"/>
              <a:t>Resettlement</a:t>
            </a:r>
            <a:r>
              <a:rPr lang="en"/>
              <a:t> Case Workers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Policy Makers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Churches or Nonprofit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Our Data | UNHCR</a:t>
            </a:r>
            <a:endParaRPr sz="3600">
              <a:solidFill>
                <a:schemeClr val="lt1"/>
              </a:solidFill>
            </a:endParaRPr>
          </a:p>
        </p:txBody>
      </p:sp>
      <p:pic>
        <p:nvPicPr>
          <p:cNvPr id="89" name="Google Shape;89;p17"/>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90" name="Google Shape;90;p17"/>
          <p:cNvPicPr preferRelativeResize="0"/>
          <p:nvPr/>
        </p:nvPicPr>
        <p:blipFill>
          <a:blip r:embed="rId4">
            <a:alphaModFix/>
          </a:blip>
          <a:stretch>
            <a:fillRect/>
          </a:stretch>
        </p:blipFill>
        <p:spPr>
          <a:xfrm>
            <a:off x="7855325" y="4592185"/>
            <a:ext cx="1185800" cy="284600"/>
          </a:xfrm>
          <a:prstGeom prst="rect">
            <a:avLst/>
          </a:prstGeom>
          <a:noFill/>
          <a:ln>
            <a:noFill/>
          </a:ln>
        </p:spPr>
      </p:pic>
      <p:cxnSp>
        <p:nvCxnSpPr>
          <p:cNvPr id="91" name="Google Shape;91;p17"/>
          <p:cNvCxnSpPr/>
          <p:nvPr/>
        </p:nvCxnSpPr>
        <p:spPr>
          <a:xfrm>
            <a:off x="3006125" y="2373225"/>
            <a:ext cx="27600" cy="1902900"/>
          </a:xfrm>
          <a:prstGeom prst="straightConnector1">
            <a:avLst/>
          </a:prstGeom>
          <a:noFill/>
          <a:ln cap="flat" cmpd="sng" w="9525">
            <a:solidFill>
              <a:schemeClr val="accent1"/>
            </a:solidFill>
            <a:prstDash val="solid"/>
            <a:round/>
            <a:headEnd len="med" w="med" type="none"/>
            <a:tailEnd len="med" w="med" type="none"/>
          </a:ln>
        </p:spPr>
      </p:cxnSp>
      <p:cxnSp>
        <p:nvCxnSpPr>
          <p:cNvPr id="92" name="Google Shape;92;p17"/>
          <p:cNvCxnSpPr/>
          <p:nvPr/>
        </p:nvCxnSpPr>
        <p:spPr>
          <a:xfrm>
            <a:off x="6095725" y="2373225"/>
            <a:ext cx="27600" cy="1902900"/>
          </a:xfrm>
          <a:prstGeom prst="straightConnector1">
            <a:avLst/>
          </a:prstGeom>
          <a:noFill/>
          <a:ln cap="flat" cmpd="sng" w="9525">
            <a:solidFill>
              <a:schemeClr val="accent1"/>
            </a:solidFill>
            <a:prstDash val="solid"/>
            <a:round/>
            <a:headEnd len="med" w="med" type="none"/>
            <a:tailEnd len="med" w="med" type="none"/>
          </a:ln>
        </p:spPr>
      </p:cxnSp>
      <p:sp>
        <p:nvSpPr>
          <p:cNvPr id="93" name="Google Shape;93;p17"/>
          <p:cNvSpPr txBox="1"/>
          <p:nvPr/>
        </p:nvSpPr>
        <p:spPr>
          <a:xfrm>
            <a:off x="262000" y="1890600"/>
            <a:ext cx="25374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rPr>
              <a:t>Applications</a:t>
            </a:r>
            <a:endParaRPr b="1">
              <a:solidFill>
                <a:schemeClr val="accent1"/>
              </a:solidFill>
            </a:endParaRPr>
          </a:p>
        </p:txBody>
      </p:sp>
      <p:sp>
        <p:nvSpPr>
          <p:cNvPr id="94" name="Google Shape;94;p17"/>
          <p:cNvSpPr txBox="1"/>
          <p:nvPr/>
        </p:nvSpPr>
        <p:spPr>
          <a:xfrm>
            <a:off x="3303300" y="1890600"/>
            <a:ext cx="25374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rPr>
              <a:t>Decisions</a:t>
            </a:r>
            <a:endParaRPr b="1">
              <a:solidFill>
                <a:schemeClr val="accent1"/>
              </a:solidFill>
            </a:endParaRPr>
          </a:p>
        </p:txBody>
      </p:sp>
      <p:sp>
        <p:nvSpPr>
          <p:cNvPr id="95" name="Google Shape;95;p17"/>
          <p:cNvSpPr txBox="1"/>
          <p:nvPr/>
        </p:nvSpPr>
        <p:spPr>
          <a:xfrm>
            <a:off x="6344600" y="1890600"/>
            <a:ext cx="25374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rPr>
              <a:t>Demographics</a:t>
            </a:r>
            <a:endParaRPr b="1">
              <a:solidFill>
                <a:schemeClr val="accent1"/>
              </a:solidFill>
            </a:endParaRPr>
          </a:p>
        </p:txBody>
      </p:sp>
      <p:sp>
        <p:nvSpPr>
          <p:cNvPr id="96" name="Google Shape;96;p17"/>
          <p:cNvSpPr txBox="1"/>
          <p:nvPr/>
        </p:nvSpPr>
        <p:spPr>
          <a:xfrm>
            <a:off x="296500" y="2578200"/>
            <a:ext cx="2468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Total Applications</a:t>
            </a:r>
            <a:endParaRPr/>
          </a:p>
        </p:txBody>
      </p:sp>
      <p:sp>
        <p:nvSpPr>
          <p:cNvPr id="97" name="Google Shape;97;p17"/>
          <p:cNvSpPr txBox="1"/>
          <p:nvPr/>
        </p:nvSpPr>
        <p:spPr>
          <a:xfrm>
            <a:off x="2509725" y="1026900"/>
            <a:ext cx="6297000" cy="614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b="1" lang="en" sz="950">
                <a:solidFill>
                  <a:schemeClr val="dk1"/>
                </a:solidFill>
                <a:highlight>
                  <a:srgbClr val="FFFFFE"/>
                </a:highlight>
              </a:rPr>
              <a:t>df[</a:t>
            </a:r>
            <a:r>
              <a:rPr b="1" lang="en" sz="950">
                <a:solidFill>
                  <a:srgbClr val="A31515"/>
                </a:solidFill>
                <a:highlight>
                  <a:srgbClr val="FFFFFE"/>
                </a:highlight>
              </a:rPr>
              <a:t>'Year'</a:t>
            </a:r>
            <a:r>
              <a:rPr b="1" lang="en" sz="950">
                <a:solidFill>
                  <a:schemeClr val="dk1"/>
                </a:solidFill>
                <a:highlight>
                  <a:srgbClr val="FFFFFE"/>
                </a:highlight>
              </a:rPr>
              <a:t>].</a:t>
            </a:r>
            <a:r>
              <a:rPr b="1" lang="en" sz="950">
                <a:solidFill>
                  <a:srgbClr val="795E26"/>
                </a:solidFill>
                <a:highlight>
                  <a:srgbClr val="FFFFFE"/>
                </a:highlight>
              </a:rPr>
              <a:t>map</a:t>
            </a:r>
            <a:r>
              <a:rPr b="1" lang="en" sz="950">
                <a:solidFill>
                  <a:schemeClr val="dk1"/>
                </a:solidFill>
                <a:highlight>
                  <a:srgbClr val="FFFFFE"/>
                </a:highlight>
              </a:rPr>
              <a:t>(</a:t>
            </a:r>
            <a:r>
              <a:rPr b="1" lang="en" sz="950">
                <a:solidFill>
                  <a:srgbClr val="267F99"/>
                </a:solidFill>
                <a:highlight>
                  <a:srgbClr val="FFFFFE"/>
                </a:highlight>
              </a:rPr>
              <a:t>str</a:t>
            </a:r>
            <a:r>
              <a:rPr b="1" lang="en" sz="950">
                <a:solidFill>
                  <a:schemeClr val="dk1"/>
                </a:solidFill>
                <a:highlight>
                  <a:srgbClr val="FFFFFE"/>
                </a:highlight>
              </a:rPr>
              <a:t>) + </a:t>
            </a:r>
            <a:r>
              <a:rPr b="1" lang="en" sz="950">
                <a:solidFill>
                  <a:srgbClr val="A31515"/>
                </a:solidFill>
                <a:highlight>
                  <a:srgbClr val="FFFFFE"/>
                </a:highlight>
              </a:rPr>
              <a:t>"-"</a:t>
            </a:r>
            <a:r>
              <a:rPr b="1" lang="en" sz="950">
                <a:solidFill>
                  <a:schemeClr val="dk1"/>
                </a:solidFill>
                <a:highlight>
                  <a:srgbClr val="FFFFFE"/>
                </a:highlight>
              </a:rPr>
              <a:t> + df[</a:t>
            </a:r>
            <a:r>
              <a:rPr b="1" lang="en" sz="950">
                <a:solidFill>
                  <a:srgbClr val="A31515"/>
                </a:solidFill>
                <a:highlight>
                  <a:srgbClr val="FFFFFE"/>
                </a:highlight>
              </a:rPr>
              <a:t>'Country of origin (ISO)'</a:t>
            </a:r>
            <a:r>
              <a:rPr b="1" lang="en" sz="950">
                <a:solidFill>
                  <a:schemeClr val="dk1"/>
                </a:solidFill>
                <a:highlight>
                  <a:srgbClr val="FFFFFE"/>
                </a:highlight>
              </a:rPr>
              <a:t>].</a:t>
            </a:r>
            <a:r>
              <a:rPr b="1" lang="en" sz="950">
                <a:solidFill>
                  <a:srgbClr val="795E26"/>
                </a:solidFill>
                <a:highlight>
                  <a:srgbClr val="FFFFFE"/>
                </a:highlight>
              </a:rPr>
              <a:t>map</a:t>
            </a:r>
            <a:r>
              <a:rPr b="1" lang="en" sz="950">
                <a:solidFill>
                  <a:schemeClr val="dk1"/>
                </a:solidFill>
                <a:highlight>
                  <a:srgbClr val="FFFFFE"/>
                </a:highlight>
              </a:rPr>
              <a:t>(</a:t>
            </a:r>
            <a:r>
              <a:rPr b="1" lang="en" sz="950">
                <a:solidFill>
                  <a:srgbClr val="267F99"/>
                </a:solidFill>
                <a:highlight>
                  <a:srgbClr val="FFFFFE"/>
                </a:highlight>
              </a:rPr>
              <a:t>str</a:t>
            </a:r>
            <a:r>
              <a:rPr b="1" lang="en" sz="950">
                <a:solidFill>
                  <a:schemeClr val="dk1"/>
                </a:solidFill>
                <a:highlight>
                  <a:srgbClr val="FFFFFE"/>
                </a:highlight>
              </a:rPr>
              <a:t>) + </a:t>
            </a:r>
            <a:r>
              <a:rPr b="1" lang="en" sz="950">
                <a:solidFill>
                  <a:srgbClr val="A31515"/>
                </a:solidFill>
                <a:highlight>
                  <a:srgbClr val="FFFFFE"/>
                </a:highlight>
              </a:rPr>
              <a:t>"-"</a:t>
            </a:r>
            <a:r>
              <a:rPr b="1" lang="en" sz="950">
                <a:solidFill>
                  <a:schemeClr val="dk1"/>
                </a:solidFill>
                <a:highlight>
                  <a:srgbClr val="FFFFFE"/>
                </a:highlight>
              </a:rPr>
              <a:t> + df[</a:t>
            </a:r>
            <a:r>
              <a:rPr b="1" lang="en" sz="950">
                <a:solidFill>
                  <a:srgbClr val="A31515"/>
                </a:solidFill>
                <a:highlight>
                  <a:srgbClr val="FFFFFE"/>
                </a:highlight>
              </a:rPr>
              <a:t>'Country of asylum (ISO)'</a:t>
            </a:r>
            <a:r>
              <a:rPr b="1" lang="en" sz="950">
                <a:solidFill>
                  <a:schemeClr val="dk1"/>
                </a:solidFill>
                <a:highlight>
                  <a:srgbClr val="FFFFFE"/>
                </a:highlight>
              </a:rPr>
              <a:t>].</a:t>
            </a:r>
            <a:r>
              <a:rPr b="1" lang="en" sz="950">
                <a:solidFill>
                  <a:srgbClr val="795E26"/>
                </a:solidFill>
                <a:highlight>
                  <a:srgbClr val="FFFFFE"/>
                </a:highlight>
              </a:rPr>
              <a:t>map</a:t>
            </a:r>
            <a:r>
              <a:rPr b="1" lang="en" sz="950">
                <a:solidFill>
                  <a:schemeClr val="dk1"/>
                </a:solidFill>
                <a:highlight>
                  <a:srgbClr val="FFFFFE"/>
                </a:highlight>
              </a:rPr>
              <a:t>(</a:t>
            </a:r>
            <a:r>
              <a:rPr b="1" lang="en" sz="950">
                <a:solidFill>
                  <a:srgbClr val="267F99"/>
                </a:solidFill>
                <a:highlight>
                  <a:srgbClr val="FFFFFE"/>
                </a:highlight>
              </a:rPr>
              <a:t>str</a:t>
            </a:r>
            <a:r>
              <a:rPr b="1" lang="en" sz="950">
                <a:solidFill>
                  <a:schemeClr val="dk1"/>
                </a:solidFill>
                <a:highlight>
                  <a:srgbClr val="FFFFFE"/>
                </a:highlight>
              </a:rPr>
              <a:t>)</a:t>
            </a:r>
            <a:endParaRPr b="1" sz="950">
              <a:solidFill>
                <a:schemeClr val="dk1"/>
              </a:solidFill>
              <a:highlight>
                <a:srgbClr val="FFFFFE"/>
              </a:highlight>
            </a:endParaRPr>
          </a:p>
          <a:p>
            <a:pPr indent="0" lvl="0" marL="0" rtl="0" algn="ctr">
              <a:spcBef>
                <a:spcPts val="0"/>
              </a:spcBef>
              <a:spcAft>
                <a:spcPts val="0"/>
              </a:spcAft>
              <a:buNone/>
            </a:pPr>
            <a:r>
              <a:rPr lang="en" sz="1500"/>
              <a:t>2019-AFG-USA</a:t>
            </a:r>
            <a:endParaRPr sz="1500"/>
          </a:p>
        </p:txBody>
      </p:sp>
      <p:sp>
        <p:nvSpPr>
          <p:cNvPr id="98" name="Google Shape;98;p17"/>
          <p:cNvSpPr txBox="1"/>
          <p:nvPr/>
        </p:nvSpPr>
        <p:spPr>
          <a:xfrm>
            <a:off x="666725" y="1026900"/>
            <a:ext cx="1911900" cy="500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b="1" lang="en" sz="2050">
                <a:solidFill>
                  <a:schemeClr val="dk1"/>
                </a:solidFill>
                <a:highlight>
                  <a:srgbClr val="FFFFFE"/>
                </a:highlight>
              </a:rPr>
              <a:t>df[</a:t>
            </a:r>
            <a:r>
              <a:rPr b="1" lang="en" sz="2050">
                <a:solidFill>
                  <a:srgbClr val="A31515"/>
                </a:solidFill>
                <a:highlight>
                  <a:srgbClr val="FFFFFE"/>
                </a:highlight>
              </a:rPr>
              <a:t>'id'</a:t>
            </a:r>
            <a:r>
              <a:rPr b="1" lang="en" sz="2050">
                <a:solidFill>
                  <a:schemeClr val="dk1"/>
                </a:solidFill>
                <a:highlight>
                  <a:srgbClr val="FFFFFE"/>
                </a:highlight>
              </a:rPr>
              <a:t>] =</a:t>
            </a:r>
            <a:r>
              <a:rPr b="1" lang="en" sz="2050">
                <a:solidFill>
                  <a:schemeClr val="dk1"/>
                </a:solidFill>
                <a:highlight>
                  <a:srgbClr val="FFFFFE"/>
                </a:highlight>
                <a:latin typeface="Courier New"/>
                <a:ea typeface="Courier New"/>
                <a:cs typeface="Courier New"/>
                <a:sym typeface="Courier New"/>
              </a:rPr>
              <a:t> </a:t>
            </a:r>
            <a:endParaRPr sz="1900"/>
          </a:p>
        </p:txBody>
      </p:sp>
      <p:sp>
        <p:nvSpPr>
          <p:cNvPr id="99" name="Google Shape;99;p17"/>
          <p:cNvSpPr txBox="1"/>
          <p:nvPr/>
        </p:nvSpPr>
        <p:spPr>
          <a:xfrm>
            <a:off x="3182175" y="2478075"/>
            <a:ext cx="27651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Recognized decisions</a:t>
            </a:r>
            <a:endParaRPr/>
          </a:p>
          <a:p>
            <a:pPr indent="-317500" lvl="0" marL="457200" rtl="0" algn="l">
              <a:lnSpc>
                <a:spcPct val="150000"/>
              </a:lnSpc>
              <a:spcBef>
                <a:spcPts val="0"/>
              </a:spcBef>
              <a:spcAft>
                <a:spcPts val="0"/>
              </a:spcAft>
              <a:buSzPts val="1400"/>
              <a:buChar char="●"/>
            </a:pPr>
            <a:r>
              <a:rPr lang="en"/>
              <a:t>Complementary protection</a:t>
            </a:r>
            <a:endParaRPr/>
          </a:p>
          <a:p>
            <a:pPr indent="-317500" lvl="0" marL="457200" rtl="0" algn="l">
              <a:lnSpc>
                <a:spcPct val="150000"/>
              </a:lnSpc>
              <a:spcBef>
                <a:spcPts val="0"/>
              </a:spcBef>
              <a:spcAft>
                <a:spcPts val="0"/>
              </a:spcAft>
              <a:buSzPts val="1400"/>
              <a:buChar char="●"/>
            </a:pPr>
            <a:r>
              <a:rPr lang="en"/>
              <a:t>Rejected decisions</a:t>
            </a:r>
            <a:endParaRPr/>
          </a:p>
          <a:p>
            <a:pPr indent="-317500" lvl="0" marL="457200" rtl="0" algn="l">
              <a:lnSpc>
                <a:spcPct val="150000"/>
              </a:lnSpc>
              <a:spcBef>
                <a:spcPts val="0"/>
              </a:spcBef>
              <a:spcAft>
                <a:spcPts val="0"/>
              </a:spcAft>
              <a:buSzPts val="1400"/>
              <a:buChar char="●"/>
            </a:pPr>
            <a:r>
              <a:rPr lang="en"/>
              <a:t>Otherwise closed</a:t>
            </a:r>
            <a:endParaRPr/>
          </a:p>
          <a:p>
            <a:pPr indent="-317500" lvl="0" marL="457200" rtl="0" algn="l">
              <a:lnSpc>
                <a:spcPct val="150000"/>
              </a:lnSpc>
              <a:spcBef>
                <a:spcPts val="0"/>
              </a:spcBef>
              <a:spcAft>
                <a:spcPts val="0"/>
              </a:spcAft>
              <a:buSzPts val="1400"/>
              <a:buChar char="●"/>
            </a:pPr>
            <a:r>
              <a:rPr lang="en"/>
              <a:t>Total decisions</a:t>
            </a:r>
            <a:endParaRPr/>
          </a:p>
        </p:txBody>
      </p:sp>
      <p:sp>
        <p:nvSpPr>
          <p:cNvPr id="100" name="Google Shape;100;p17"/>
          <p:cNvSpPr txBox="1"/>
          <p:nvPr/>
        </p:nvSpPr>
        <p:spPr>
          <a:xfrm>
            <a:off x="6271775" y="2478063"/>
            <a:ext cx="27651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Male/Female 0 - 4</a:t>
            </a:r>
            <a:endParaRPr/>
          </a:p>
          <a:p>
            <a:pPr indent="-317500" lvl="0" marL="457200" rtl="0" algn="l">
              <a:lnSpc>
                <a:spcPct val="150000"/>
              </a:lnSpc>
              <a:spcBef>
                <a:spcPts val="0"/>
              </a:spcBef>
              <a:spcAft>
                <a:spcPts val="0"/>
              </a:spcAft>
              <a:buSzPts val="1400"/>
              <a:buChar char="●"/>
            </a:pPr>
            <a:r>
              <a:rPr lang="en"/>
              <a:t>Male/Female 5 - 11</a:t>
            </a:r>
            <a:endParaRPr/>
          </a:p>
          <a:p>
            <a:pPr indent="-317500" lvl="0" marL="457200" rtl="0" algn="l">
              <a:lnSpc>
                <a:spcPct val="150000"/>
              </a:lnSpc>
              <a:spcBef>
                <a:spcPts val="0"/>
              </a:spcBef>
              <a:spcAft>
                <a:spcPts val="0"/>
              </a:spcAft>
              <a:buSzPts val="1400"/>
              <a:buChar char="●"/>
            </a:pPr>
            <a:r>
              <a:rPr lang="en"/>
              <a:t>Male/Female 12 - 17</a:t>
            </a:r>
            <a:endParaRPr/>
          </a:p>
          <a:p>
            <a:pPr indent="-317500" lvl="0" marL="457200" rtl="0" algn="l">
              <a:lnSpc>
                <a:spcPct val="150000"/>
              </a:lnSpc>
              <a:spcBef>
                <a:spcPts val="0"/>
              </a:spcBef>
              <a:spcAft>
                <a:spcPts val="0"/>
              </a:spcAft>
              <a:buSzPts val="1400"/>
              <a:buChar char="●"/>
            </a:pPr>
            <a:r>
              <a:rPr lang="en"/>
              <a:t>Male/Female 18 - 59</a:t>
            </a:r>
            <a:endParaRPr/>
          </a:p>
          <a:p>
            <a:pPr indent="-317500" lvl="0" marL="457200" rtl="0" algn="l">
              <a:lnSpc>
                <a:spcPct val="150000"/>
              </a:lnSpc>
              <a:spcBef>
                <a:spcPts val="0"/>
              </a:spcBef>
              <a:spcAft>
                <a:spcPts val="0"/>
              </a:spcAft>
              <a:buSzPts val="1400"/>
              <a:buChar char="●"/>
            </a:pPr>
            <a:r>
              <a:rPr lang="en"/>
              <a:t>Male/Female 60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Our Data | Geopandas</a:t>
            </a:r>
            <a:endParaRPr sz="3600">
              <a:solidFill>
                <a:schemeClr val="lt1"/>
              </a:solidFill>
            </a:endParaRPr>
          </a:p>
        </p:txBody>
      </p:sp>
      <p:pic>
        <p:nvPicPr>
          <p:cNvPr id="106" name="Google Shape;106;p18"/>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07" name="Google Shape;107;p18"/>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08" name="Google Shape;108;p18"/>
          <p:cNvSpPr txBox="1"/>
          <p:nvPr/>
        </p:nvSpPr>
        <p:spPr>
          <a:xfrm>
            <a:off x="892650" y="1103100"/>
            <a:ext cx="7358700" cy="4386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1150">
                <a:solidFill>
                  <a:schemeClr val="dk1"/>
                </a:solidFill>
                <a:highlight>
                  <a:srgbClr val="FFFFFE"/>
                </a:highlight>
              </a:rPr>
              <a:t>world = geopandas.read_file(geopandas.datasets.get_path(</a:t>
            </a:r>
            <a:r>
              <a:rPr b="1" lang="en" sz="1650">
                <a:solidFill>
                  <a:srgbClr val="A31515"/>
                </a:solidFill>
                <a:highlight>
                  <a:schemeClr val="accent6"/>
                </a:highlight>
              </a:rPr>
              <a:t>‘</a:t>
            </a:r>
            <a:r>
              <a:rPr b="1" lang="en" sz="1650">
                <a:solidFill>
                  <a:srgbClr val="A31515"/>
                </a:solidFill>
                <a:highlight>
                  <a:srgbClr val="FFFF00"/>
                </a:highlight>
              </a:rPr>
              <a:t>naturalearth_lowres'</a:t>
            </a:r>
            <a:r>
              <a:rPr b="1" lang="en" sz="1150">
                <a:solidFill>
                  <a:schemeClr val="dk1"/>
                </a:solidFill>
                <a:highlight>
                  <a:srgbClr val="FFFFFE"/>
                </a:highlight>
              </a:rPr>
              <a:t>))</a:t>
            </a:r>
            <a:endParaRPr sz="1500"/>
          </a:p>
        </p:txBody>
      </p:sp>
      <p:sp>
        <p:nvSpPr>
          <p:cNvPr id="109" name="Google Shape;109;p18"/>
          <p:cNvSpPr txBox="1"/>
          <p:nvPr/>
        </p:nvSpPr>
        <p:spPr>
          <a:xfrm>
            <a:off x="2701650" y="1875375"/>
            <a:ext cx="37407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Countries with country codes</a:t>
            </a:r>
            <a:endParaRPr/>
          </a:p>
          <a:p>
            <a:pPr indent="-317500" lvl="0" marL="457200" rtl="0" algn="l">
              <a:lnSpc>
                <a:spcPct val="200000"/>
              </a:lnSpc>
              <a:spcBef>
                <a:spcPts val="0"/>
              </a:spcBef>
              <a:spcAft>
                <a:spcPts val="0"/>
              </a:spcAft>
              <a:buSzPts val="1400"/>
              <a:buChar char="●"/>
            </a:pPr>
            <a:r>
              <a:rPr lang="en"/>
              <a:t>Year</a:t>
            </a:r>
            <a:endParaRPr/>
          </a:p>
          <a:p>
            <a:pPr indent="-317500" lvl="0" marL="457200" rtl="0" algn="l">
              <a:lnSpc>
                <a:spcPct val="200000"/>
              </a:lnSpc>
              <a:spcBef>
                <a:spcPts val="0"/>
              </a:spcBef>
              <a:spcAft>
                <a:spcPts val="0"/>
              </a:spcAft>
              <a:buSzPts val="1400"/>
              <a:buChar char="●"/>
            </a:pPr>
            <a:r>
              <a:rPr lang="en"/>
              <a:t>Geolocations for plotting on world map</a:t>
            </a:r>
            <a:endParaRPr/>
          </a:p>
          <a:p>
            <a:pPr indent="-317500" lvl="0" marL="457200" rtl="0" algn="l">
              <a:lnSpc>
                <a:spcPct val="200000"/>
              </a:lnSpc>
              <a:spcBef>
                <a:spcPts val="0"/>
              </a:spcBef>
              <a:spcAft>
                <a:spcPts val="0"/>
              </a:spcAft>
              <a:buSzPts val="1400"/>
              <a:buChar char="●"/>
            </a:pPr>
            <a:r>
              <a:rPr lang="en"/>
              <a:t>Country population estimates</a:t>
            </a:r>
            <a:endParaRPr/>
          </a:p>
          <a:p>
            <a:pPr indent="-317500" lvl="0" marL="457200" rtl="0" algn="l">
              <a:lnSpc>
                <a:spcPct val="200000"/>
              </a:lnSpc>
              <a:spcBef>
                <a:spcPts val="0"/>
              </a:spcBef>
              <a:spcAft>
                <a:spcPts val="0"/>
              </a:spcAft>
              <a:buSzPts val="1400"/>
              <a:buChar char="●"/>
            </a:pPr>
            <a:r>
              <a:rPr lang="en"/>
              <a:t>GDP estimates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Data Cleaning &amp; Exploration</a:t>
            </a:r>
            <a:endParaRPr sz="3600">
              <a:solidFill>
                <a:schemeClr val="lt1"/>
              </a:solidFill>
            </a:endParaRPr>
          </a:p>
        </p:txBody>
      </p:sp>
      <p:pic>
        <p:nvPicPr>
          <p:cNvPr id="115" name="Google Shape;115;p19"/>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16" name="Google Shape;116;p19"/>
          <p:cNvPicPr preferRelativeResize="0"/>
          <p:nvPr/>
        </p:nvPicPr>
        <p:blipFill>
          <a:blip r:embed="rId4">
            <a:alphaModFix/>
          </a:blip>
          <a:stretch>
            <a:fillRect/>
          </a:stretch>
        </p:blipFill>
        <p:spPr>
          <a:xfrm>
            <a:off x="7855325" y="4592185"/>
            <a:ext cx="1185800" cy="284600"/>
          </a:xfrm>
          <a:prstGeom prst="rect">
            <a:avLst/>
          </a:prstGeom>
          <a:noFill/>
          <a:ln>
            <a:noFill/>
          </a:ln>
        </p:spPr>
      </p:pic>
      <p:sp>
        <p:nvSpPr>
          <p:cNvPr id="117" name="Google Shape;117;p19"/>
          <p:cNvSpPr txBox="1"/>
          <p:nvPr/>
        </p:nvSpPr>
        <p:spPr>
          <a:xfrm>
            <a:off x="1792050" y="1452975"/>
            <a:ext cx="55599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Create ID field to join tables</a:t>
            </a:r>
            <a:endParaRPr/>
          </a:p>
          <a:p>
            <a:pPr indent="-317500" lvl="0" marL="457200" rtl="0" algn="l">
              <a:lnSpc>
                <a:spcPct val="200000"/>
              </a:lnSpc>
              <a:spcBef>
                <a:spcPts val="0"/>
              </a:spcBef>
              <a:spcAft>
                <a:spcPts val="0"/>
              </a:spcAft>
              <a:buSzPts val="1400"/>
              <a:buChar char="●"/>
            </a:pPr>
            <a:r>
              <a:rPr lang="en"/>
              <a:t>Limit data set to Years 2006 - 2019</a:t>
            </a:r>
            <a:endParaRPr/>
          </a:p>
          <a:p>
            <a:pPr indent="-317500" lvl="0" marL="457200" rtl="0" algn="l">
              <a:lnSpc>
                <a:spcPct val="200000"/>
              </a:lnSpc>
              <a:spcBef>
                <a:spcPts val="0"/>
              </a:spcBef>
              <a:spcAft>
                <a:spcPts val="0"/>
              </a:spcAft>
              <a:buSzPts val="1400"/>
              <a:buChar char="●"/>
            </a:pPr>
            <a:r>
              <a:rPr lang="en"/>
              <a:t>Convert blank Country of Origin values to ‘Unknown’</a:t>
            </a:r>
            <a:endParaRPr/>
          </a:p>
          <a:p>
            <a:pPr indent="-317500" lvl="0" marL="457200" rtl="0" algn="l">
              <a:lnSpc>
                <a:spcPct val="200000"/>
              </a:lnSpc>
              <a:spcBef>
                <a:spcPts val="0"/>
              </a:spcBef>
              <a:spcAft>
                <a:spcPts val="0"/>
              </a:spcAft>
              <a:buSzPts val="1400"/>
              <a:buChar char="●"/>
            </a:pPr>
            <a:r>
              <a:rPr lang="en"/>
              <a:t>Decide how to deal with missing countries on World Maps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Data Cleaning &amp; Exploration</a:t>
            </a:r>
            <a:endParaRPr sz="3600">
              <a:solidFill>
                <a:schemeClr val="lt1"/>
              </a:solidFill>
            </a:endParaRPr>
          </a:p>
        </p:txBody>
      </p:sp>
      <p:pic>
        <p:nvPicPr>
          <p:cNvPr id="123" name="Google Shape;123;p20"/>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24" name="Google Shape;124;p20"/>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125" name="Google Shape;125;p20"/>
          <p:cNvPicPr preferRelativeResize="0"/>
          <p:nvPr/>
        </p:nvPicPr>
        <p:blipFill>
          <a:blip r:embed="rId5">
            <a:alphaModFix/>
          </a:blip>
          <a:stretch>
            <a:fillRect/>
          </a:stretch>
        </p:blipFill>
        <p:spPr>
          <a:xfrm>
            <a:off x="1303337" y="1013950"/>
            <a:ext cx="6537328" cy="3471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11250" y="0"/>
            <a:ext cx="9166500" cy="815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rPr>
              <a:t>Data Cleaning &amp; Exploration</a:t>
            </a:r>
            <a:endParaRPr sz="3600">
              <a:solidFill>
                <a:schemeClr val="lt1"/>
              </a:solidFill>
            </a:endParaRPr>
          </a:p>
        </p:txBody>
      </p:sp>
      <p:pic>
        <p:nvPicPr>
          <p:cNvPr id="131" name="Google Shape;131;p21"/>
          <p:cNvPicPr preferRelativeResize="0"/>
          <p:nvPr/>
        </p:nvPicPr>
        <p:blipFill>
          <a:blip r:embed="rId3">
            <a:alphaModFix/>
          </a:blip>
          <a:stretch>
            <a:fillRect/>
          </a:stretch>
        </p:blipFill>
        <p:spPr>
          <a:xfrm>
            <a:off x="22400" y="4202202"/>
            <a:ext cx="1704950" cy="941300"/>
          </a:xfrm>
          <a:prstGeom prst="rect">
            <a:avLst/>
          </a:prstGeom>
          <a:noFill/>
          <a:ln>
            <a:noFill/>
          </a:ln>
        </p:spPr>
      </p:pic>
      <p:pic>
        <p:nvPicPr>
          <p:cNvPr id="132" name="Google Shape;132;p21"/>
          <p:cNvPicPr preferRelativeResize="0"/>
          <p:nvPr/>
        </p:nvPicPr>
        <p:blipFill>
          <a:blip r:embed="rId4">
            <a:alphaModFix/>
          </a:blip>
          <a:stretch>
            <a:fillRect/>
          </a:stretch>
        </p:blipFill>
        <p:spPr>
          <a:xfrm>
            <a:off x="7855325" y="4592185"/>
            <a:ext cx="1185800" cy="284600"/>
          </a:xfrm>
          <a:prstGeom prst="rect">
            <a:avLst/>
          </a:prstGeom>
          <a:noFill/>
          <a:ln>
            <a:noFill/>
          </a:ln>
        </p:spPr>
      </p:pic>
      <p:pic>
        <p:nvPicPr>
          <p:cNvPr id="133" name="Google Shape;133;p21"/>
          <p:cNvPicPr preferRelativeResize="0"/>
          <p:nvPr/>
        </p:nvPicPr>
        <p:blipFill>
          <a:blip r:embed="rId5">
            <a:alphaModFix/>
          </a:blip>
          <a:stretch>
            <a:fillRect/>
          </a:stretch>
        </p:blipFill>
        <p:spPr>
          <a:xfrm>
            <a:off x="1160287" y="1044300"/>
            <a:ext cx="6823413" cy="34716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