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71" r:id="rId1"/>
    <p:sldMasterId id="2147483657" r:id="rId2"/>
    <p:sldMasterId id="2147483828" r:id="rId3"/>
    <p:sldMasterId id="2147483833" r:id="rId4"/>
  </p:sldMasterIdLst>
  <p:notesMasterIdLst>
    <p:notesMasterId r:id="rId15"/>
  </p:notesMasterIdLst>
  <p:handoutMasterIdLst>
    <p:handoutMasterId r:id="rId16"/>
  </p:handoutMasterIdLst>
  <p:sldIdLst>
    <p:sldId id="1200" r:id="rId5"/>
    <p:sldId id="1201" r:id="rId6"/>
    <p:sldId id="1202" r:id="rId7"/>
    <p:sldId id="1203" r:id="rId8"/>
    <p:sldId id="1204" r:id="rId9"/>
    <p:sldId id="1205" r:id="rId10"/>
    <p:sldId id="1206" r:id="rId11"/>
    <p:sldId id="1207" r:id="rId12"/>
    <p:sldId id="1208" r:id="rId13"/>
    <p:sldId id="120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 Гамуйло" id="{71DAC4E6-C2A5-5A4D-8AE2-D984F02575A2}">
          <p14:sldIdLst>
            <p14:sldId id="1200"/>
            <p14:sldId id="1201"/>
            <p14:sldId id="1202"/>
            <p14:sldId id="1203"/>
            <p14:sldId id="1204"/>
            <p14:sldId id="1205"/>
            <p14:sldId id="1206"/>
            <p14:sldId id="1207"/>
            <p14:sldId id="1208"/>
            <p14:sldId id="120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ей Малышев" initials="АМ" lastIdx="8" clrIdx="0">
    <p:extLst>
      <p:ext uri="{19B8F6BF-5375-455C-9EA6-DF929625EA0E}">
        <p15:presenceInfo xmlns:p15="http://schemas.microsoft.com/office/powerpoint/2012/main" userId="8ae9c15f625b32bb" providerId="Windows Live"/>
      </p:ext>
    </p:extLst>
  </p:cmAuthor>
  <p:cmAuthor id="2" name="OCTS" initials="O" lastIdx="1" clrIdx="1">
    <p:extLst>
      <p:ext uri="{19B8F6BF-5375-455C-9EA6-DF929625EA0E}">
        <p15:presenceInfo xmlns:p15="http://schemas.microsoft.com/office/powerpoint/2012/main" userId="OCTS" providerId="None"/>
      </p:ext>
    </p:extLst>
  </p:cmAuthor>
  <p:cmAuthor id="3" name="Kostylev Andrey" initials="KA" lastIdx="1" clrIdx="2">
    <p:extLst>
      <p:ext uri="{19B8F6BF-5375-455C-9EA6-DF929625EA0E}">
        <p15:presenceInfo xmlns:p15="http://schemas.microsoft.com/office/powerpoint/2012/main" userId="146efb04217a1102" providerId="Windows Live"/>
      </p:ext>
    </p:extLst>
  </p:cmAuthor>
  <p:cmAuthor id="4" name="Elizaveta Kostyleva" initials="EK" lastIdx="1" clrIdx="3">
    <p:extLst>
      <p:ext uri="{19B8F6BF-5375-455C-9EA6-DF929625EA0E}">
        <p15:presenceInfo xmlns:p15="http://schemas.microsoft.com/office/powerpoint/2012/main" userId="S::ekostyleva@lifevantage.com::e5a115f0-bdb1-48b8-969c-0a472e870de3" providerId="AD"/>
      </p:ext>
    </p:extLst>
  </p:cmAuthor>
  <p:cmAuthor id="5" name="ОЦТС" initials="О" lastIdx="2" clrIdx="4">
    <p:extLst>
      <p:ext uri="{19B8F6BF-5375-455C-9EA6-DF929625EA0E}">
        <p15:presenceInfo xmlns:p15="http://schemas.microsoft.com/office/powerpoint/2012/main" userId="ОЦТ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3D7C"/>
    <a:srgbClr val="005BAA"/>
    <a:srgbClr val="005AAA"/>
    <a:srgbClr val="9D9D9D"/>
    <a:srgbClr val="FEFEFE"/>
    <a:srgbClr val="BFBFB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83" autoAdjust="0"/>
    <p:restoredTop sz="90520" autoAdjust="0"/>
  </p:normalViewPr>
  <p:slideViewPr>
    <p:cSldViewPr snapToGrid="0" snapToObjects="1">
      <p:cViewPr>
        <p:scale>
          <a:sx n="92" d="100"/>
          <a:sy n="92" d="100"/>
        </p:scale>
        <p:origin x="536" y="1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66" d="100"/>
        <a:sy n="66" d="100"/>
      </p:scale>
      <p:origin x="0" y="-7146"/>
    </p:cViewPr>
  </p:sorterViewPr>
  <p:notesViewPr>
    <p:cSldViewPr snapToGrid="0" snapToObjects="1">
      <p:cViewPr varScale="1">
        <p:scale>
          <a:sx n="85" d="100"/>
          <a:sy n="85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A78F288-5E3C-4F81-AD43-7789565D29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2D620-2592-455C-9AF4-8E2D0C2F79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FCE6C-E7E6-4C35-A8B5-8F9784AA6873}" type="datetimeFigureOut">
              <a:rPr lang="en-US" smtClean="0"/>
              <a:t>6/9/24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628E3-CFC5-471A-B6A2-9F949B2E81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586937-338C-4D39-8822-B1F000CF62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77762-F59A-4FB1-90F9-50BE76F03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58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D46D5B-6567-794D-8CBA-5CCA973D6774}" type="datetimeFigureOut">
              <a:t>6/9/24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DE2F8-02D4-C448-B364-7246A6689E7F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934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ая стран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76EB76-0898-4F71-9685-0F9BE4E1F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CD38B1-ACC6-416C-AF72-6F91347F95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863" y="4568243"/>
            <a:ext cx="6330950" cy="841155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3pPr marL="914400" indent="0">
              <a:buNone/>
              <a:defRPr/>
            </a:lvl3pPr>
          </a:lstStyle>
          <a:p>
            <a:pPr lvl="0"/>
            <a:r>
              <a:rPr lang="ru-RU" dirty="0"/>
              <a:t>Имя Фамилия 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F0C140D7-ACA5-419A-846F-D1888293EF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52598" y="5993952"/>
            <a:ext cx="3488540" cy="387798"/>
          </a:xfrm>
        </p:spPr>
        <p:txBody>
          <a:bodyPr/>
          <a:lstStyle>
            <a:lvl2pPr>
              <a:defRPr/>
            </a:lvl2pPr>
            <a:lvl3pPr marL="914400" indent="0">
              <a:buNone/>
              <a:defRPr/>
            </a:lvl3pPr>
          </a:lstStyle>
          <a:p>
            <a:pPr lvl="1"/>
            <a:r>
              <a:rPr lang="ru-RU" dirty="0"/>
              <a:t>Дата</a:t>
            </a:r>
          </a:p>
        </p:txBody>
      </p:sp>
    </p:spTree>
    <p:extLst>
      <p:ext uri="{BB962C8B-B14F-4D97-AF65-F5344CB8AC3E}">
        <p14:creationId xmlns:p14="http://schemas.microsoft.com/office/powerpoint/2010/main" val="289141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вершение презентации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C8354B0-5DDB-49B4-A187-3CEDA1E200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6875" y="5605171"/>
            <a:ext cx="1014262" cy="314912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188270A5-5B56-4CCE-84C6-4D75D2450723}"/>
              </a:ext>
            </a:extLst>
          </p:cNvPr>
          <p:cNvCxnSpPr>
            <a:cxnSpLocks/>
          </p:cNvCxnSpPr>
          <p:nvPr userDrawn="1"/>
        </p:nvCxnSpPr>
        <p:spPr>
          <a:xfrm>
            <a:off x="550863" y="6010277"/>
            <a:ext cx="11090275" cy="0"/>
          </a:xfrm>
          <a:prstGeom prst="line">
            <a:avLst/>
          </a:prstGeom>
          <a:ln w="15875">
            <a:gradFill>
              <a:gsLst>
                <a:gs pos="0">
                  <a:schemeClr val="accent1"/>
                </a:gs>
                <a:gs pos="5400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2AFB8C0-5C8E-4D3D-ADF9-00059CE618CF}"/>
              </a:ext>
            </a:extLst>
          </p:cNvPr>
          <p:cNvSpPr txBox="1"/>
          <p:nvPr userDrawn="1"/>
        </p:nvSpPr>
        <p:spPr>
          <a:xfrm>
            <a:off x="9541404" y="6179006"/>
            <a:ext cx="20997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tx2"/>
                </a:solidFill>
              </a:rPr>
              <a:t>https://guap.ru</a:t>
            </a:r>
            <a:endParaRPr lang="ru-RU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771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вершение презентаци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C8354B0-5DDB-49B4-A187-3CEDA1E200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1843" y="5605171"/>
            <a:ext cx="1014262" cy="314912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188270A5-5B56-4CCE-84C6-4D75D2450723}"/>
              </a:ext>
            </a:extLst>
          </p:cNvPr>
          <p:cNvCxnSpPr>
            <a:cxnSpLocks/>
          </p:cNvCxnSpPr>
          <p:nvPr userDrawn="1"/>
        </p:nvCxnSpPr>
        <p:spPr>
          <a:xfrm>
            <a:off x="550863" y="6010277"/>
            <a:ext cx="10205243" cy="0"/>
          </a:xfrm>
          <a:prstGeom prst="line">
            <a:avLst/>
          </a:prstGeom>
          <a:ln w="15875">
            <a:gradFill>
              <a:gsLst>
                <a:gs pos="0">
                  <a:schemeClr val="accent1"/>
                </a:gs>
                <a:gs pos="5400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2E00DBC-5DC3-4A2C-A94D-350C2F82CC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5385"/>
          <a:stretch/>
        </p:blipFill>
        <p:spPr>
          <a:xfrm>
            <a:off x="10776480" y="5500691"/>
            <a:ext cx="864658" cy="9138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C432CA-A470-414A-9A8F-5EF0FAB4F9C9}"/>
              </a:ext>
            </a:extLst>
          </p:cNvPr>
          <p:cNvSpPr txBox="1"/>
          <p:nvPr userDrawn="1"/>
        </p:nvSpPr>
        <p:spPr>
          <a:xfrm>
            <a:off x="8676746" y="6179006"/>
            <a:ext cx="20997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tx2"/>
                </a:solidFill>
              </a:rPr>
              <a:t>https://guap.ru</a:t>
            </a:r>
            <a:endParaRPr lang="ru-RU" sz="1400" b="1" dirty="0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A6AFA2-D81A-4798-AEC0-3F4A7A8C22AC}"/>
              </a:ext>
            </a:extLst>
          </p:cNvPr>
          <p:cNvSpPr txBox="1"/>
          <p:nvPr userDrawn="1"/>
        </p:nvSpPr>
        <p:spPr>
          <a:xfrm>
            <a:off x="571238" y="6179006"/>
            <a:ext cx="320506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dirty="0">
                <a:solidFill>
                  <a:schemeClr val="bg1">
                    <a:lumMod val="50000"/>
                  </a:schemeClr>
                </a:solidFill>
              </a:rPr>
              <a:t>© </a:t>
            </a:r>
            <a:r>
              <a:rPr lang="ru-RU" sz="1100" b="0" dirty="0">
                <a:solidFill>
                  <a:schemeClr val="bg1">
                    <a:lumMod val="50000"/>
                  </a:schemeClr>
                </a:solidFill>
              </a:rPr>
              <a:t>ГУАП, 2023</a:t>
            </a:r>
            <a:endParaRPr lang="ru-RU" sz="1400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039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вершение презентации 3 - для выступлени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FFF08F3-1FC8-4409-A953-82A3AF7771C7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 l="-7937" t="-5796" r="-5797" b="-793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C8354B0-5DDB-49B4-A187-3CEDA1E200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89994" y="1141883"/>
            <a:ext cx="2254761" cy="70006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2E00DBC-5DC3-4A2C-A94D-350C2F82CC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r="5385"/>
          <a:stretch/>
        </p:blipFill>
        <p:spPr>
          <a:xfrm>
            <a:off x="10363289" y="949059"/>
            <a:ext cx="1303250" cy="13774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C432CA-A470-414A-9A8F-5EF0FAB4F9C9}"/>
              </a:ext>
            </a:extLst>
          </p:cNvPr>
          <p:cNvSpPr txBox="1"/>
          <p:nvPr userDrawn="1"/>
        </p:nvSpPr>
        <p:spPr>
          <a:xfrm>
            <a:off x="8147402" y="1734228"/>
            <a:ext cx="2099734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marR="0" lvl="1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https://guap.ru</a:t>
            </a:r>
            <a:endParaRPr lang="ru-RU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509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вершение презентации 4 - с контакт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FFF08F3-1FC8-4409-A953-82A3AF7771C7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 l="-7937" t="-5796" r="-5797" b="-793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C8354B0-5DDB-49B4-A187-3CEDA1E200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89994" y="1141883"/>
            <a:ext cx="2254761" cy="70006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2E00DBC-5DC3-4A2C-A94D-350C2F82CC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r="5385"/>
          <a:stretch/>
        </p:blipFill>
        <p:spPr>
          <a:xfrm>
            <a:off x="10363289" y="949059"/>
            <a:ext cx="1303250" cy="13774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C432CA-A470-414A-9A8F-5EF0FAB4F9C9}"/>
              </a:ext>
            </a:extLst>
          </p:cNvPr>
          <p:cNvSpPr txBox="1"/>
          <p:nvPr userDrawn="1"/>
        </p:nvSpPr>
        <p:spPr>
          <a:xfrm>
            <a:off x="8147402" y="1734228"/>
            <a:ext cx="2099734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marR="0" lvl="1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https://guap.ru</a:t>
            </a:r>
            <a:endParaRPr lang="ru-RU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FAF823-6E65-4BE2-B22A-CEAA3977E7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56363" y="3275544"/>
            <a:ext cx="5184775" cy="1997341"/>
          </a:xfrm>
        </p:spPr>
        <p:txBody>
          <a:bodyPr anchor="ctr" anchorCtr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Контакты</a:t>
            </a:r>
          </a:p>
        </p:txBody>
      </p:sp>
    </p:spTree>
    <p:extLst>
      <p:ext uri="{BB962C8B-B14F-4D97-AF65-F5344CB8AC3E}">
        <p14:creationId xmlns:p14="http://schemas.microsoft.com/office/powerpoint/2010/main" val="4001576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330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- один бл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7347E-D0C8-4C5C-B7FE-A4CCFC0D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84CF1BEE-FB60-4C41-A4CB-1FA10956AD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863" y="1341438"/>
            <a:ext cx="7489825" cy="5040312"/>
          </a:xfrm>
        </p:spPr>
        <p:txBody>
          <a:bodyPr numCol="1" spcCol="720000"/>
          <a:lstStyle>
            <a:lvl1pPr>
              <a:spcAft>
                <a:spcPts val="1200"/>
              </a:spcAft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155870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65" userDrawn="1">
          <p15:clr>
            <a:srgbClr val="9FCC3B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- два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7347E-D0C8-4C5C-B7FE-A4CCFC0D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84CF1BEE-FB60-4C41-A4CB-1FA10956AD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863" y="1341438"/>
            <a:ext cx="5184775" cy="5040312"/>
          </a:xfrm>
        </p:spPr>
        <p:txBody>
          <a:bodyPr numCol="1" spcCol="720000"/>
          <a:lstStyle>
            <a:lvl1pPr>
              <a:spcAft>
                <a:spcPts val="1200"/>
              </a:spcAft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Текст 5">
            <a:extLst>
              <a:ext uri="{FF2B5EF4-FFF2-40B4-BE49-F238E27FC236}">
                <a16:creationId xmlns:a16="http://schemas.microsoft.com/office/drawing/2014/main" id="{C75DE5C1-456E-4D90-87F0-D35E9FD23C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56364" y="1341437"/>
            <a:ext cx="5184775" cy="5040312"/>
          </a:xfrm>
        </p:spPr>
        <p:txBody>
          <a:bodyPr numCol="1" spcCol="720000"/>
          <a:lstStyle>
            <a:lvl1pPr>
              <a:spcAft>
                <a:spcPts val="1200"/>
              </a:spcAft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96248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- две колонки в одном бло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7347E-D0C8-4C5C-B7FE-A4CCFC0D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84CF1BEE-FB60-4C41-A4CB-1FA10956AD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863" y="1341438"/>
            <a:ext cx="11090275" cy="5040312"/>
          </a:xfrm>
        </p:spPr>
        <p:txBody>
          <a:bodyPr numCol="2" spcCol="720000"/>
          <a:lstStyle>
            <a:lvl1pPr>
              <a:spcAft>
                <a:spcPts val="1200"/>
              </a:spcAft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9747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дин бл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7347E-D0C8-4C5C-B7FE-A4CCFC0D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8E0F7007-BD13-44DA-B2D4-D16824AB45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2" y="1341438"/>
            <a:ext cx="7475537" cy="5040312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272128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65" userDrawn="1">
          <p15:clr>
            <a:srgbClr val="9FCC3B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дин блок с заголовком/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7347E-D0C8-4C5C-B7FE-A4CCFC0D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8E0F7007-BD13-44DA-B2D4-D16824AB45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2" y="1819276"/>
            <a:ext cx="7475537" cy="4562474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64C3877D-2148-449E-8D18-378259BFDF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0863" y="1341438"/>
            <a:ext cx="7475536" cy="635000"/>
          </a:xfrm>
        </p:spPr>
        <p:txBody>
          <a:bodyPr/>
          <a:lstStyle/>
          <a:p>
            <a:pPr lvl="1"/>
            <a:r>
              <a:rPr lang="ru-RU" dirty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256156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65" userDrawn="1">
          <p15:clr>
            <a:srgbClr val="9FCC3B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7347E-D0C8-4C5C-B7FE-A4CCFC0D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04B2F2CF-1F6E-4737-8380-2ACFF853EA4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50863" y="1341438"/>
            <a:ext cx="5184775" cy="50403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484797F9-7539-4EA9-A418-767254923B7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56363" y="1341438"/>
            <a:ext cx="5184775" cy="50403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54276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блока с заголовком/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7347E-D0C8-4C5C-B7FE-A4CCFC0D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8E0F7007-BD13-44DA-B2D4-D16824AB45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3" y="1828800"/>
            <a:ext cx="5184776" cy="4552949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64C3877D-2148-449E-8D18-378259BFDF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0863" y="1341438"/>
            <a:ext cx="5184775" cy="635000"/>
          </a:xfrm>
        </p:spPr>
        <p:txBody>
          <a:bodyPr/>
          <a:lstStyle/>
          <a:p>
            <a:pPr lvl="1"/>
            <a:r>
              <a:rPr lang="ru-RU" dirty="0"/>
              <a:t>Второй уровень</a:t>
            </a:r>
          </a:p>
        </p:txBody>
      </p:sp>
      <p:sp>
        <p:nvSpPr>
          <p:cNvPr id="8" name="Объект 6">
            <a:extLst>
              <a:ext uri="{FF2B5EF4-FFF2-40B4-BE49-F238E27FC236}">
                <a16:creationId xmlns:a16="http://schemas.microsoft.com/office/drawing/2014/main" id="{9A78599F-D79E-4281-BEF4-7422CEEA54B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66194" y="1828800"/>
            <a:ext cx="5184776" cy="4552949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9" name="Текст 5">
            <a:extLst>
              <a:ext uri="{FF2B5EF4-FFF2-40B4-BE49-F238E27FC236}">
                <a16:creationId xmlns:a16="http://schemas.microsoft.com/office/drawing/2014/main" id="{42A86BF5-AF69-48DE-AFDD-C1FAD65027C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66194" y="1341438"/>
            <a:ext cx="5184775" cy="635000"/>
          </a:xfrm>
        </p:spPr>
        <p:txBody>
          <a:bodyPr/>
          <a:lstStyle/>
          <a:p>
            <a:pPr lvl="1"/>
            <a:r>
              <a:rPr lang="ru-RU" dirty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1124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7347E-D0C8-4C5C-B7FE-A4CCFC0D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7173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sv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5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A26B8BC-9AE2-41D8-8A90-8D1C0A2A554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7937" t="-5796" r="-5797" b="-793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5009951-9659-4924-B8D1-D9994BE1E4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6155"/>
          <a:stretch/>
        </p:blipFill>
        <p:spPr>
          <a:xfrm>
            <a:off x="550865" y="304376"/>
            <a:ext cx="2827336" cy="109537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39E3CC-EBAD-4C68-8215-E3D1E338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2509678"/>
            <a:ext cx="8051638" cy="13255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20187D-590C-4FB1-A787-08B69F583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4568243"/>
            <a:ext cx="6234948" cy="10047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Дата</a:t>
            </a:r>
          </a:p>
        </p:txBody>
      </p:sp>
    </p:spTree>
    <p:extLst>
      <p:ext uri="{BB962C8B-B14F-4D97-AF65-F5344CB8AC3E}">
        <p14:creationId xmlns:p14="http://schemas.microsoft.com/office/powerpoint/2010/main" val="162485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r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3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7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orient="horz" pos="40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EFB9A11F-72FA-0A44-9653-48C9EECB7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07976"/>
            <a:ext cx="9608330" cy="3323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ru-RU" dirty="0"/>
              <a:t>Заголовок слайда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23DE3AE-88ED-4D7E-9545-2150C37B908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26875" y="407976"/>
            <a:ext cx="1014262" cy="314912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95CF6A84-AC35-45BE-AA65-F59DCCC45A75}"/>
              </a:ext>
            </a:extLst>
          </p:cNvPr>
          <p:cNvCxnSpPr>
            <a:cxnSpLocks/>
          </p:cNvCxnSpPr>
          <p:nvPr userDrawn="1"/>
        </p:nvCxnSpPr>
        <p:spPr>
          <a:xfrm>
            <a:off x="550863" y="968502"/>
            <a:ext cx="11090275" cy="0"/>
          </a:xfrm>
          <a:prstGeom prst="line">
            <a:avLst/>
          </a:prstGeom>
          <a:ln w="15875">
            <a:gradFill>
              <a:gsLst>
                <a:gs pos="0">
                  <a:schemeClr val="accent1"/>
                </a:gs>
                <a:gs pos="5400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Текст 2">
            <a:extLst>
              <a:ext uri="{FF2B5EF4-FFF2-40B4-BE49-F238E27FC236}">
                <a16:creationId xmlns:a16="http://schemas.microsoft.com/office/drawing/2014/main" id="{3B768B2F-9C22-468C-B230-607F8CFF7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2" y="1341437"/>
            <a:ext cx="10515600" cy="42016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Подзаголовок</a:t>
            </a:r>
          </a:p>
          <a:p>
            <a:pPr lvl="1"/>
            <a:r>
              <a:rPr lang="ru-RU" dirty="0"/>
              <a:t>Заголовок таблицы</a:t>
            </a:r>
          </a:p>
          <a:p>
            <a:pPr lvl="2"/>
            <a:r>
              <a:rPr lang="ru-RU" dirty="0"/>
              <a:t>Подпись рисунка</a:t>
            </a:r>
          </a:p>
          <a:p>
            <a:pPr lvl="3"/>
            <a:r>
              <a:rPr lang="ru-RU" dirty="0"/>
              <a:t>Текст</a:t>
            </a:r>
          </a:p>
          <a:p>
            <a:pPr lvl="4"/>
            <a:r>
              <a:rPr lang="ru-RU" dirty="0"/>
              <a:t>Выделенный текст</a:t>
            </a:r>
          </a:p>
          <a:p>
            <a:pPr lvl="5"/>
            <a:r>
              <a:rPr lang="ru-RU" dirty="0"/>
              <a:t>Маркеры</a:t>
            </a:r>
          </a:p>
          <a:p>
            <a:pPr lvl="6"/>
            <a:r>
              <a:rPr lang="ru-RU" dirty="0"/>
              <a:t>Нумерация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44A2A7-9511-4B2D-A046-C71363808B05}"/>
              </a:ext>
            </a:extLst>
          </p:cNvPr>
          <p:cNvSpPr txBox="1"/>
          <p:nvPr userDrawn="1"/>
        </p:nvSpPr>
        <p:spPr>
          <a:xfrm>
            <a:off x="9212262" y="6513813"/>
            <a:ext cx="24288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61FCC40-BD7D-499B-BF07-C5DEC022620E}" type="slidenum">
              <a:rPr lang="ru-RU" sz="1200" kern="1200" smtClean="0">
                <a:solidFill>
                  <a:schemeClr val="tx2">
                    <a:lumMod val="90000"/>
                  </a:schemeClr>
                </a:solidFill>
                <a:latin typeface="+mn-lt"/>
                <a:ea typeface="+mn-ea"/>
                <a:cs typeface="+mn-cs"/>
              </a:rPr>
              <a:pPr algn="r"/>
              <a:t>‹#›</a:t>
            </a:fld>
            <a:endParaRPr lang="ru-RU" sz="1200" kern="1200" dirty="0">
              <a:solidFill>
                <a:schemeClr val="tx2">
                  <a:lumMod val="9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412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1" r:id="rId2"/>
    <p:sldLayoutId id="2147483759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kern="1200">
          <a:solidFill>
            <a:schemeClr val="tx2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800" b="1" kern="1200">
          <a:solidFill>
            <a:schemeClr val="accent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1">
            <a:lumMod val="50000"/>
          </a:schemeClr>
        </a:buClr>
        <a:buSzPct val="120000"/>
        <a:buFont typeface="Wingdings" panose="05000000000000000000" pitchFamily="2" charset="2"/>
        <a:buNone/>
        <a:defRPr sz="14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1">
            <a:lumMod val="50000"/>
          </a:schemeClr>
        </a:buClr>
        <a:buFont typeface="+mj-lt"/>
        <a:buNone/>
        <a:tabLst>
          <a:tab pos="269875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Wingdings" panose="05000000000000000000" pitchFamily="2" charset="2"/>
        <a:buNone/>
        <a:defRPr sz="1600" b="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85750" indent="-28575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2"/>
        </a:buClr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71463" indent="-271463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45" userDrawn="1">
          <p15:clr>
            <a:srgbClr val="F26B43"/>
          </p15:clr>
        </p15:guide>
        <p15:guide id="2" pos="347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7333">
          <p15:clr>
            <a:srgbClr val="F26B43"/>
          </p15:clr>
        </p15:guide>
        <p15:guide id="5" pos="3613" userDrawn="1">
          <p15:clr>
            <a:srgbClr val="F26B43"/>
          </p15:clr>
        </p15:guide>
        <p15:guide id="6" pos="406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EFB9A11F-72FA-0A44-9653-48C9EECB7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07976"/>
            <a:ext cx="9608330" cy="3323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ru-RU" dirty="0"/>
              <a:t>Заголовок слайда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23DE3AE-88ED-4D7E-9545-2150C37B908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26875" y="407976"/>
            <a:ext cx="1014262" cy="314912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95CF6A84-AC35-45BE-AA65-F59DCCC45A75}"/>
              </a:ext>
            </a:extLst>
          </p:cNvPr>
          <p:cNvCxnSpPr>
            <a:cxnSpLocks/>
          </p:cNvCxnSpPr>
          <p:nvPr userDrawn="1"/>
        </p:nvCxnSpPr>
        <p:spPr>
          <a:xfrm>
            <a:off x="550863" y="968502"/>
            <a:ext cx="11090275" cy="0"/>
          </a:xfrm>
          <a:prstGeom prst="line">
            <a:avLst/>
          </a:prstGeom>
          <a:ln w="15875">
            <a:gradFill>
              <a:gsLst>
                <a:gs pos="0">
                  <a:schemeClr val="accent1"/>
                </a:gs>
                <a:gs pos="5400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Текст 2">
            <a:extLst>
              <a:ext uri="{FF2B5EF4-FFF2-40B4-BE49-F238E27FC236}">
                <a16:creationId xmlns:a16="http://schemas.microsoft.com/office/drawing/2014/main" id="{3B768B2F-9C22-468C-B230-607F8CFF7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2" y="1341437"/>
            <a:ext cx="10515600" cy="42016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Подзаголовок</a:t>
            </a:r>
          </a:p>
          <a:p>
            <a:pPr lvl="1"/>
            <a:r>
              <a:rPr lang="ru-RU" dirty="0"/>
              <a:t>Заголовок таблицы</a:t>
            </a:r>
          </a:p>
          <a:p>
            <a:pPr lvl="2"/>
            <a:r>
              <a:rPr lang="ru-RU" dirty="0"/>
              <a:t>Подпись рисунка</a:t>
            </a:r>
          </a:p>
          <a:p>
            <a:pPr lvl="3"/>
            <a:r>
              <a:rPr lang="ru-RU" dirty="0"/>
              <a:t>Текст</a:t>
            </a:r>
          </a:p>
          <a:p>
            <a:pPr lvl="4"/>
            <a:r>
              <a:rPr lang="ru-RU" dirty="0"/>
              <a:t>Выделенный текст</a:t>
            </a:r>
          </a:p>
          <a:p>
            <a:pPr lvl="5"/>
            <a:r>
              <a:rPr lang="ru-RU" dirty="0"/>
              <a:t>Маркеры</a:t>
            </a:r>
          </a:p>
          <a:p>
            <a:pPr lvl="6"/>
            <a:r>
              <a:rPr lang="ru-RU" dirty="0"/>
              <a:t>Нумерация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9BA297-C05B-4A1B-BC54-4DA26B4C6721}"/>
              </a:ext>
            </a:extLst>
          </p:cNvPr>
          <p:cNvSpPr txBox="1"/>
          <p:nvPr userDrawn="1"/>
        </p:nvSpPr>
        <p:spPr>
          <a:xfrm>
            <a:off x="9212262" y="6513813"/>
            <a:ext cx="24288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61FCC40-BD7D-499B-BF07-C5DEC022620E}" type="slidenum">
              <a:rPr lang="ru-RU" sz="1200" kern="1200" smtClean="0">
                <a:solidFill>
                  <a:schemeClr val="tx2">
                    <a:lumMod val="90000"/>
                  </a:schemeClr>
                </a:solidFill>
                <a:latin typeface="+mn-lt"/>
                <a:ea typeface="+mn-ea"/>
                <a:cs typeface="+mn-cs"/>
              </a:rPr>
              <a:pPr algn="r"/>
              <a:t>‹#›</a:t>
            </a:fld>
            <a:endParaRPr lang="ru-RU" sz="1200" kern="1200" dirty="0">
              <a:solidFill>
                <a:schemeClr val="tx2">
                  <a:lumMod val="9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985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44" r:id="rId2"/>
    <p:sldLayoutId id="2147483832" r:id="rId3"/>
    <p:sldLayoutId id="2147483845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kern="1200">
          <a:solidFill>
            <a:schemeClr val="tx2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800" b="1" kern="1200">
          <a:solidFill>
            <a:schemeClr val="accent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1">
            <a:lumMod val="50000"/>
          </a:schemeClr>
        </a:buClr>
        <a:buSzPct val="120000"/>
        <a:buFont typeface="Wingdings" panose="05000000000000000000" pitchFamily="2" charset="2"/>
        <a:buNone/>
        <a:defRPr sz="14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1">
            <a:lumMod val="50000"/>
          </a:schemeClr>
        </a:buClr>
        <a:buFont typeface="+mj-lt"/>
        <a:buNone/>
        <a:tabLst>
          <a:tab pos="269875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Wingdings" panose="05000000000000000000" pitchFamily="2" charset="2"/>
        <a:buNone/>
        <a:defRPr sz="1600" b="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85750" indent="-28575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2"/>
        </a:buClr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71463" indent="-271463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45" userDrawn="1">
          <p15:clr>
            <a:srgbClr val="F26B43"/>
          </p15:clr>
        </p15:guide>
        <p15:guide id="2" pos="347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7333">
          <p15:clr>
            <a:srgbClr val="F26B43"/>
          </p15:clr>
        </p15:guide>
        <p15:guide id="5" pos="3613" userDrawn="1">
          <p15:clr>
            <a:srgbClr val="F26B43"/>
          </p15:clr>
        </p15:guide>
        <p15:guide id="6" pos="4067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EFB9A11F-72FA-0A44-9653-48C9EECB7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07976"/>
            <a:ext cx="9608330" cy="3323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ru-RU" dirty="0"/>
              <a:t>Заголовок слайда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23DE3AE-88ED-4D7E-9545-2150C37B908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26875" y="407976"/>
            <a:ext cx="1014262" cy="314912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95CF6A84-AC35-45BE-AA65-F59DCCC45A75}"/>
              </a:ext>
            </a:extLst>
          </p:cNvPr>
          <p:cNvCxnSpPr>
            <a:cxnSpLocks/>
          </p:cNvCxnSpPr>
          <p:nvPr userDrawn="1"/>
        </p:nvCxnSpPr>
        <p:spPr>
          <a:xfrm>
            <a:off x="550863" y="968502"/>
            <a:ext cx="11090275" cy="0"/>
          </a:xfrm>
          <a:prstGeom prst="line">
            <a:avLst/>
          </a:prstGeom>
          <a:ln w="15875">
            <a:gradFill>
              <a:gsLst>
                <a:gs pos="0">
                  <a:schemeClr val="accent1"/>
                </a:gs>
                <a:gs pos="5400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Текст 2">
            <a:extLst>
              <a:ext uri="{FF2B5EF4-FFF2-40B4-BE49-F238E27FC236}">
                <a16:creationId xmlns:a16="http://schemas.microsoft.com/office/drawing/2014/main" id="{3B768B2F-9C22-468C-B230-607F8CFF7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2" y="1341437"/>
            <a:ext cx="10515600" cy="42016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Подзаголовок</a:t>
            </a:r>
          </a:p>
          <a:p>
            <a:pPr lvl="1"/>
            <a:r>
              <a:rPr lang="ru-RU" dirty="0"/>
              <a:t>Заголовок таблицы</a:t>
            </a:r>
          </a:p>
          <a:p>
            <a:pPr lvl="2"/>
            <a:r>
              <a:rPr lang="ru-RU" dirty="0"/>
              <a:t>Подпись рисунка</a:t>
            </a:r>
          </a:p>
          <a:p>
            <a:pPr lvl="3"/>
            <a:r>
              <a:rPr lang="ru-RU" dirty="0"/>
              <a:t>Текст</a:t>
            </a:r>
          </a:p>
          <a:p>
            <a:pPr lvl="4"/>
            <a:r>
              <a:rPr lang="ru-RU" dirty="0"/>
              <a:t>Выделенный текст</a:t>
            </a:r>
          </a:p>
          <a:p>
            <a:pPr lvl="5"/>
            <a:r>
              <a:rPr lang="ru-RU" dirty="0"/>
              <a:t>Маркеры</a:t>
            </a:r>
          </a:p>
          <a:p>
            <a:pPr lvl="6"/>
            <a:r>
              <a:rPr lang="ru-RU" dirty="0"/>
              <a:t>Нумерация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14C9C7-3F3B-4FAE-B19C-B28F0A67B7F7}"/>
              </a:ext>
            </a:extLst>
          </p:cNvPr>
          <p:cNvSpPr txBox="1"/>
          <p:nvPr userDrawn="1"/>
        </p:nvSpPr>
        <p:spPr>
          <a:xfrm>
            <a:off x="9212262" y="6513813"/>
            <a:ext cx="24288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61FCC40-BD7D-499B-BF07-C5DEC022620E}" type="slidenum">
              <a:rPr lang="ru-RU" sz="1200" kern="1200" smtClean="0">
                <a:solidFill>
                  <a:schemeClr val="tx2">
                    <a:lumMod val="90000"/>
                  </a:schemeClr>
                </a:solidFill>
                <a:latin typeface="+mn-lt"/>
                <a:ea typeface="+mn-ea"/>
                <a:cs typeface="+mn-cs"/>
              </a:rPr>
              <a:pPr algn="r"/>
              <a:t>‹#›</a:t>
            </a:fld>
            <a:endParaRPr lang="ru-RU" sz="1200" kern="1200" dirty="0">
              <a:solidFill>
                <a:schemeClr val="tx2">
                  <a:lumMod val="9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624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6" r:id="rId2"/>
    <p:sldLayoutId id="2147483847" r:id="rId3"/>
    <p:sldLayoutId id="2147483849" r:id="rId4"/>
    <p:sldLayoutId id="2147483850" r:id="rId5"/>
    <p:sldLayoutId id="2147483843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kern="1200">
          <a:solidFill>
            <a:schemeClr val="tx2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800" b="1" kern="1200">
          <a:solidFill>
            <a:schemeClr val="accent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1">
            <a:lumMod val="50000"/>
          </a:schemeClr>
        </a:buClr>
        <a:buSzPct val="120000"/>
        <a:buFont typeface="Wingdings" panose="05000000000000000000" pitchFamily="2" charset="2"/>
        <a:buNone/>
        <a:defRPr sz="14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1">
            <a:lumMod val="50000"/>
          </a:schemeClr>
        </a:buClr>
        <a:buFont typeface="+mj-lt"/>
        <a:buNone/>
        <a:tabLst>
          <a:tab pos="269875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Wingdings" panose="05000000000000000000" pitchFamily="2" charset="2"/>
        <a:buNone/>
        <a:defRPr sz="1600" b="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85750" indent="-28575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2"/>
        </a:buClr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71463" indent="-271463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45" userDrawn="1">
          <p15:clr>
            <a:srgbClr val="F26B43"/>
          </p15:clr>
        </p15:guide>
        <p15:guide id="2" pos="347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7333">
          <p15:clr>
            <a:srgbClr val="F26B43"/>
          </p15:clr>
        </p15:guide>
        <p15:guide id="5" pos="4067" userDrawn="1">
          <p15:clr>
            <a:srgbClr val="F26B43"/>
          </p15:clr>
        </p15:guide>
        <p15:guide id="6" pos="361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://damiandeluca.com.ar/android-kotlin" TargetMode="External"/><Relationship Id="rId7" Type="http://schemas.openxmlformats.org/officeDocument/2006/relationships/hyperlink" Target="https://docs.kilvn.com/h2-database-doc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blog.realogs.in/getting-started-with-jetpack-compose/" TargetMode="External"/><Relationship Id="rId4" Type="http://schemas.openxmlformats.org/officeDocument/2006/relationships/image" Target="../media/image11.png"/><Relationship Id="rId9" Type="http://schemas.openxmlformats.org/officeDocument/2006/relationships/hyperlink" Target="https://niixer.com/index.php/2023/03/12/todo-lo-que-necesitas-saber-sobre-android-studio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5BAA"/>
            </a:gs>
            <a:gs pos="100000">
              <a:srgbClr val="EF3D7C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B30BD5-6E2B-9E97-2361-3A3C185A2D66}"/>
              </a:ext>
            </a:extLst>
          </p:cNvPr>
          <p:cNvSpPr txBox="1"/>
          <p:nvPr/>
        </p:nvSpPr>
        <p:spPr>
          <a:xfrm>
            <a:off x="2007769" y="487365"/>
            <a:ext cx="881803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+mj-lt"/>
              </a:rPr>
              <a:t>МИНИСТЕРСТВО НАУКИ И ВЫСШЕГО ОБРАЗОВАНИЯ РОССИЙСКОЙ ФЕДЕРАЦИИ</a:t>
            </a:r>
          </a:p>
          <a:p>
            <a:pPr algn="ctr"/>
            <a:r>
              <a:rPr lang="ru-RU" dirty="0">
                <a:solidFill>
                  <a:schemeClr val="bg1"/>
                </a:solidFill>
                <a:latin typeface="+mj-lt"/>
              </a:rPr>
              <a:t>Федеральное государственное образовательное учреждения высшего образования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“</a:t>
            </a:r>
            <a:r>
              <a:rPr lang="ru-RU" dirty="0">
                <a:solidFill>
                  <a:schemeClr val="bg1"/>
                </a:solidFill>
                <a:latin typeface="+mj-lt"/>
              </a:rPr>
              <a:t>Санкт-Петербургский государственный университет аэрокосмического приборостроения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”</a:t>
            </a:r>
            <a:endParaRPr lang="ru-RU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ru-RU" dirty="0">
                <a:solidFill>
                  <a:schemeClr val="bg1"/>
                </a:solidFill>
                <a:latin typeface="+mj-lt"/>
              </a:rPr>
              <a:t>Факультет №12</a:t>
            </a:r>
          </a:p>
          <a:p>
            <a:pPr algn="ctr"/>
            <a:endParaRPr lang="ru-RU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ru-RU" dirty="0">
                <a:solidFill>
                  <a:schemeClr val="bg1"/>
                </a:solidFill>
                <a:latin typeface="+mj-lt"/>
              </a:rPr>
              <a:t>ДИПЛОМНЫЙ ПРОЕКТ</a:t>
            </a:r>
          </a:p>
          <a:p>
            <a:pPr algn="ctr"/>
            <a:r>
              <a:rPr lang="ru-RU" sz="2400" b="1" dirty="0">
                <a:solidFill>
                  <a:schemeClr val="bg1"/>
                </a:solidFill>
                <a:latin typeface="+mj-lt"/>
              </a:rPr>
              <a:t>РАЗРАБОТКА МОБИЛЬНОГО ПРИЛОЖЕНИЯ 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”</a:t>
            </a:r>
            <a:r>
              <a:rPr lang="ru-RU" sz="2400" b="1" dirty="0">
                <a:solidFill>
                  <a:schemeClr val="bg1"/>
                </a:solidFill>
                <a:latin typeface="+mj-lt"/>
              </a:rPr>
              <a:t>ПЛАНИРОВЩИК ЗАДАЧ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”</a:t>
            </a:r>
            <a:endParaRPr lang="ru-RU" sz="24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ru-RU" dirty="0">
                <a:solidFill>
                  <a:schemeClr val="bg1"/>
                </a:solidFill>
                <a:latin typeface="+mj-lt"/>
              </a:rPr>
              <a:t>по специальности 09.02.07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“</a:t>
            </a:r>
            <a:r>
              <a:rPr lang="ru-RU" dirty="0">
                <a:solidFill>
                  <a:schemeClr val="bg1"/>
                </a:solidFill>
                <a:latin typeface="+mj-lt"/>
              </a:rPr>
              <a:t>Информационные системы и программирование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9FEE37D-68B3-CDAA-6FD6-82B14B327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155" y="389394"/>
            <a:ext cx="2032872" cy="6229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E487A6-1C45-140C-16C5-0B94DACC9152}"/>
              </a:ext>
            </a:extLst>
          </p:cNvPr>
          <p:cNvSpPr txBox="1"/>
          <p:nvPr/>
        </p:nvSpPr>
        <p:spPr>
          <a:xfrm>
            <a:off x="2007769" y="4626606"/>
            <a:ext cx="36953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Выполнил студент группы С021к</a:t>
            </a:r>
          </a:p>
          <a:p>
            <a:r>
              <a:rPr lang="ru-RU" dirty="0" err="1">
                <a:solidFill>
                  <a:schemeClr val="bg1"/>
                </a:solidFill>
              </a:rPr>
              <a:t>Гамуйло</a:t>
            </a:r>
            <a:r>
              <a:rPr lang="ru-RU" dirty="0">
                <a:solidFill>
                  <a:schemeClr val="bg1"/>
                </a:solidFill>
              </a:rPr>
              <a:t> Сергей Сергеевич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Дипломный руководитель</a:t>
            </a:r>
          </a:p>
          <a:p>
            <a:r>
              <a:rPr lang="ru-RU" dirty="0">
                <a:solidFill>
                  <a:schemeClr val="bg1"/>
                </a:solidFill>
              </a:rPr>
              <a:t>Кафтан Дмитрий Юрьевич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59F057-6ECA-091E-285F-6D61FC9FFA32}"/>
              </a:ext>
            </a:extLst>
          </p:cNvPr>
          <p:cNvSpPr txBox="1"/>
          <p:nvPr/>
        </p:nvSpPr>
        <p:spPr>
          <a:xfrm>
            <a:off x="7529314" y="5734602"/>
            <a:ext cx="3296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+mj-lt"/>
              </a:rPr>
              <a:t>Санкт Петербург 2024</a:t>
            </a:r>
          </a:p>
        </p:txBody>
      </p:sp>
    </p:spTree>
    <p:extLst>
      <p:ext uri="{BB962C8B-B14F-4D97-AF65-F5344CB8AC3E}">
        <p14:creationId xmlns:p14="http://schemas.microsoft.com/office/powerpoint/2010/main" val="3537950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0B8D1E-22E9-34DD-3968-1E02984C1F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464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DF26-88D6-EFB7-39E9-F7D75E27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темы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74E4A-07E7-B0AE-18CB-E09D8718066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863" y="1341438"/>
            <a:ext cx="8266566" cy="5040312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ru-RU" sz="2800" dirty="0"/>
              <a:t>Всеобщее использование мобильных телефонов</a:t>
            </a:r>
          </a:p>
          <a:p>
            <a:pPr marL="342900" indent="-342900">
              <a:buFontTx/>
              <a:buChar char="-"/>
            </a:pPr>
            <a:r>
              <a:rPr lang="ru-RU" sz="2800" dirty="0"/>
              <a:t>Малое или не существующее приватное поле</a:t>
            </a:r>
          </a:p>
          <a:p>
            <a:pPr marL="342900" indent="-342900">
              <a:buFontTx/>
              <a:buChar char="-"/>
            </a:pPr>
            <a:r>
              <a:rPr lang="ru-RU" sz="2800" dirty="0"/>
              <a:t>Обилие рекламы и коммерциализации</a:t>
            </a:r>
            <a:r>
              <a:rPr lang="en-US" sz="2800" dirty="0"/>
              <a:t>, </a:t>
            </a:r>
            <a:r>
              <a:rPr lang="ru-RU" sz="2800" dirty="0"/>
              <a:t>зависимость от интернета в других проектах</a:t>
            </a:r>
          </a:p>
          <a:p>
            <a:pPr marL="342900" indent="-342900">
              <a:buFontTx/>
              <a:buChar char="-"/>
            </a:pPr>
            <a:r>
              <a:rPr lang="ru-RU" sz="2800" dirty="0"/>
              <a:t>Спрос населения на структуризацию своей жизни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3921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CB1A-B7F0-6DC0-9764-8EA5A1EA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592E0-6C84-487D-CBDF-117207DEE9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Основной задачей дипломного проекта является разработка мобильного приложения планировщика задач с расширенным функционалом категоризации, сортировки, группировки задач.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FA0DE-D10F-7669-F642-26BB1A922E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Основные этапы проекта</a:t>
            </a:r>
            <a:r>
              <a:rPr lang="en-US" dirty="0"/>
              <a:t>:</a:t>
            </a:r>
          </a:p>
          <a:p>
            <a:pPr marL="342900" indent="-342900">
              <a:buFontTx/>
              <a:buChar char="-"/>
            </a:pPr>
            <a:r>
              <a:rPr lang="ru-RU" dirty="0"/>
              <a:t>Разработка архитектуры</a:t>
            </a:r>
          </a:p>
          <a:p>
            <a:pPr marL="342900" indent="-342900">
              <a:buFontTx/>
              <a:buChar char="-"/>
            </a:pPr>
            <a:r>
              <a:rPr lang="ru-RU" dirty="0"/>
              <a:t>Создание интерфейса</a:t>
            </a:r>
          </a:p>
          <a:p>
            <a:pPr marL="342900" indent="-342900">
              <a:buFontTx/>
              <a:buChar char="-"/>
            </a:pPr>
            <a:r>
              <a:rPr lang="ru-RU" dirty="0"/>
              <a:t>Разработка основного функционала</a:t>
            </a:r>
          </a:p>
          <a:p>
            <a:pPr marL="342900" indent="-342900">
              <a:buFontTx/>
              <a:buChar char="-"/>
            </a:pPr>
            <a:r>
              <a:rPr lang="ru-RU" dirty="0"/>
              <a:t>Обеспечение безопасности данных</a:t>
            </a:r>
          </a:p>
          <a:p>
            <a:pPr marL="342900" indent="-342900">
              <a:buFontTx/>
              <a:buChar char="-"/>
            </a:pPr>
            <a:r>
              <a:rPr lang="ru-RU" dirty="0"/>
              <a:t>Тестирование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3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C097-E8EB-CD6B-E6C3-0054BBF6E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приложения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5BE6A-CFEE-D14A-EAC1-9B1F79E47A5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Приложение </a:t>
            </a:r>
            <a:r>
              <a:rPr lang="en-US" dirty="0"/>
              <a:t>Uptask </a:t>
            </a:r>
            <a:r>
              <a:rPr lang="ru-RU" dirty="0"/>
              <a:t>включает в себя следующие основные функции:</a:t>
            </a:r>
          </a:p>
          <a:p>
            <a:pPr marL="342900" indent="-342900">
              <a:buClr>
                <a:schemeClr val="accent2"/>
              </a:buClr>
              <a:buFont typeface="Wingdings" pitchFamily="2" charset="2"/>
              <a:buChar char="§"/>
            </a:pPr>
            <a:r>
              <a:rPr lang="ru-RU" dirty="0"/>
              <a:t>Создание и управление задачами.</a:t>
            </a:r>
          </a:p>
          <a:p>
            <a:pPr marL="342900" indent="-342900">
              <a:buClr>
                <a:schemeClr val="accent2"/>
              </a:buClr>
              <a:buFont typeface="Wingdings" pitchFamily="2" charset="2"/>
              <a:buChar char="§"/>
            </a:pPr>
            <a:r>
              <a:rPr lang="ru-RU" dirty="0"/>
              <a:t>Установка напоминаний для задач.</a:t>
            </a:r>
          </a:p>
          <a:p>
            <a:pPr marL="342900" indent="-342900">
              <a:buClr>
                <a:schemeClr val="accent2"/>
              </a:buClr>
              <a:buFont typeface="Wingdings" pitchFamily="2" charset="2"/>
              <a:buChar char="§"/>
            </a:pPr>
            <a:r>
              <a:rPr lang="ru-RU" dirty="0"/>
              <a:t>Категоризация и сортировка задач.</a:t>
            </a:r>
          </a:p>
          <a:p>
            <a:pPr marL="342900" indent="-342900">
              <a:buClr>
                <a:schemeClr val="accent2"/>
              </a:buClr>
              <a:buFont typeface="Wingdings" pitchFamily="2" charset="2"/>
              <a:buChar char="§"/>
            </a:pPr>
            <a:r>
              <a:rPr lang="ru-RU" dirty="0"/>
              <a:t>Поиск задач по ключевым словам.</a:t>
            </a:r>
          </a:p>
          <a:p>
            <a:pPr marL="342900" indent="-342900">
              <a:buClr>
                <a:schemeClr val="accent2"/>
              </a:buClr>
              <a:buFont typeface="Wingdings" pitchFamily="2" charset="2"/>
              <a:buChar char="§"/>
            </a:pPr>
            <a:r>
              <a:rPr lang="ru-RU" dirty="0"/>
              <a:t>Возможность изменения данных профиля пользователя (логин и пароль).</a:t>
            </a:r>
          </a:p>
          <a:p>
            <a:pPr marL="342900" indent="-342900">
              <a:buClr>
                <a:schemeClr val="accent2"/>
              </a:buClr>
              <a:buFont typeface="Wingdings" pitchFamily="2" charset="2"/>
              <a:buChar char="§"/>
            </a:pPr>
            <a:r>
              <a:rPr lang="ru-RU" dirty="0"/>
              <a:t>Очистка данных и удаление задач.</a:t>
            </a:r>
          </a:p>
          <a:p>
            <a:pPr marL="342900" indent="-342900">
              <a:buClr>
                <a:schemeClr val="accent2"/>
              </a:buClr>
              <a:buFont typeface="Wingdings" pitchFamily="2" charset="2"/>
              <a:buChar char="§"/>
            </a:pPr>
            <a:r>
              <a:rPr lang="ru-RU" dirty="0"/>
              <a:t>Генерация аналитических отчетов по выполненным и невыполненным задачам.</a:t>
            </a:r>
          </a:p>
          <a:p>
            <a:endParaRPr lang="en-US" dirty="0"/>
          </a:p>
        </p:txBody>
      </p:sp>
      <p:pic>
        <p:nvPicPr>
          <p:cNvPr id="6" name="Content Placeholder 5" descr="A screenshot of a phone&#10;&#10;Description automatically generated">
            <a:extLst>
              <a:ext uri="{FF2B5EF4-FFF2-40B4-BE49-F238E27FC236}">
                <a16:creationId xmlns:a16="http://schemas.microsoft.com/office/drawing/2014/main" id="{4ABEDEC0-C7F6-1762-54BF-E470D1A31A0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914680" y="1341438"/>
            <a:ext cx="2268140" cy="5040312"/>
          </a:xfrm>
        </p:spPr>
      </p:pic>
    </p:spTree>
    <p:extLst>
      <p:ext uri="{BB962C8B-B14F-4D97-AF65-F5344CB8AC3E}">
        <p14:creationId xmlns:p14="http://schemas.microsoft.com/office/powerpoint/2010/main" val="4254400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AEFC-9717-EF5C-965C-B684F183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технологии</a:t>
            </a:r>
            <a:endParaRPr lang="en-US" dirty="0"/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9D6A3BD3-659A-2473-E06F-C65CAE9C3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0862" y="1635473"/>
            <a:ext cx="4709206" cy="1055386"/>
          </a:xfrm>
          <a:prstGeom prst="rect">
            <a:avLst/>
          </a:prstGeom>
        </p:spPr>
      </p:pic>
      <p:pic>
        <p:nvPicPr>
          <p:cNvPr id="10" name="Picture 9" descr="A logo with a hexagon&#10;&#10;Description automatically generated">
            <a:extLst>
              <a:ext uri="{FF2B5EF4-FFF2-40B4-BE49-F238E27FC236}">
                <a16:creationId xmlns:a16="http://schemas.microsoft.com/office/drawing/2014/main" id="{92A82649-FDB5-10C4-5638-19AB40F0D8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23902" r="22239"/>
          <a:stretch/>
        </p:blipFill>
        <p:spPr>
          <a:xfrm>
            <a:off x="550863" y="3265576"/>
            <a:ext cx="4709205" cy="2690357"/>
          </a:xfrm>
          <a:prstGeom prst="rect">
            <a:avLst/>
          </a:prstGeom>
        </p:spPr>
      </p:pic>
      <p:pic>
        <p:nvPicPr>
          <p:cNvPr id="12" name="Picture 11" descr="A blue sign with white letters&#10;&#10;Description automatically generated">
            <a:extLst>
              <a:ext uri="{FF2B5EF4-FFF2-40B4-BE49-F238E27FC236}">
                <a16:creationId xmlns:a16="http://schemas.microsoft.com/office/drawing/2014/main" id="{820B1C24-294A-D5A7-3D17-E8252BFECA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080326" y="3265576"/>
            <a:ext cx="4920824" cy="2690357"/>
          </a:xfrm>
          <a:prstGeom prst="rect">
            <a:avLst/>
          </a:prstGeom>
        </p:spPr>
      </p:pic>
      <p:pic>
        <p:nvPicPr>
          <p:cNvPr id="14" name="Picture 13" descr="A logo for a computer company&#10;&#10;Description automatically generated">
            <a:extLst>
              <a:ext uri="{FF2B5EF4-FFF2-40B4-BE49-F238E27FC236}">
                <a16:creationId xmlns:a16="http://schemas.microsoft.com/office/drawing/2014/main" id="{AB609C91-0F8C-662E-E47D-E8D0D6BE582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rcRect t="17880" b="23473"/>
          <a:stretch/>
        </p:blipFill>
        <p:spPr>
          <a:xfrm>
            <a:off x="6059830" y="1348116"/>
            <a:ext cx="4941320" cy="163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505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9B51-5907-AE35-4106-A7D75822D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мобильного приложения (</a:t>
            </a:r>
            <a:r>
              <a:rPr lang="en-US" dirty="0"/>
              <a:t>User Flow)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331A02-0413-7D1A-6978-9A33E024FFC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50863" y="1241685"/>
            <a:ext cx="5976898" cy="504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051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EF671-E488-57DF-1629-568F9F7C3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Скриншоты интерфейса</a:t>
            </a:r>
            <a:endParaRPr lang="en-US" dirty="0"/>
          </a:p>
        </p:txBody>
      </p:sp>
      <p:pic>
        <p:nvPicPr>
          <p:cNvPr id="5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45C72491-AFD9-C462-F0FC-78DD939E5A9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86061" y="1445347"/>
            <a:ext cx="1895400" cy="4212000"/>
          </a:xfrm>
        </p:spPr>
      </p:pic>
      <p:pic>
        <p:nvPicPr>
          <p:cNvPr id="7" name="Picture 6" descr="A screenshot of a login form&#10;&#10;Description automatically generated">
            <a:extLst>
              <a:ext uri="{FF2B5EF4-FFF2-40B4-BE49-F238E27FC236}">
                <a16:creationId xmlns:a16="http://schemas.microsoft.com/office/drawing/2014/main" id="{BB8CCB0D-7AAB-E1D2-4AF7-40F95627E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557" y="1445347"/>
            <a:ext cx="1895400" cy="4212000"/>
          </a:xfrm>
          <a:prstGeom prst="rect">
            <a:avLst/>
          </a:prstGeom>
        </p:spPr>
      </p:pic>
      <p:pic>
        <p:nvPicPr>
          <p:cNvPr id="9" name="Picture 8" descr="A screenshot of a phone&#10;&#10;Description automatically generated">
            <a:extLst>
              <a:ext uri="{FF2B5EF4-FFF2-40B4-BE49-F238E27FC236}">
                <a16:creationId xmlns:a16="http://schemas.microsoft.com/office/drawing/2014/main" id="{16411315-BC5C-D223-CA69-C424A39B5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053" y="1445347"/>
            <a:ext cx="1895400" cy="4212000"/>
          </a:xfrm>
          <a:prstGeom prst="rect">
            <a:avLst/>
          </a:prstGeom>
        </p:spPr>
      </p:pic>
      <p:pic>
        <p:nvPicPr>
          <p:cNvPr id="11" name="Picture 10" descr="A screenshot of a calendar&#10;&#10;Description automatically generated">
            <a:extLst>
              <a:ext uri="{FF2B5EF4-FFF2-40B4-BE49-F238E27FC236}">
                <a16:creationId xmlns:a16="http://schemas.microsoft.com/office/drawing/2014/main" id="{6B78EF81-7852-6BE8-9D22-9C9DEBA31B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6549" y="1445347"/>
            <a:ext cx="1895400" cy="4212000"/>
          </a:xfrm>
          <a:prstGeom prst="rect">
            <a:avLst/>
          </a:prstGeom>
        </p:spPr>
      </p:pic>
      <p:pic>
        <p:nvPicPr>
          <p:cNvPr id="13" name="Picture 12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1FC7C609-02F6-D4F8-7411-6C004731D7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0045" y="1445347"/>
            <a:ext cx="1895400" cy="4212000"/>
          </a:xfrm>
          <a:prstGeom prst="rect">
            <a:avLst/>
          </a:prstGeom>
        </p:spPr>
      </p:pic>
      <p:pic>
        <p:nvPicPr>
          <p:cNvPr id="15" name="Picture 14" descr="A screenshot of a phone&#10;&#10;Description automatically generated">
            <a:extLst>
              <a:ext uri="{FF2B5EF4-FFF2-40B4-BE49-F238E27FC236}">
                <a16:creationId xmlns:a16="http://schemas.microsoft.com/office/drawing/2014/main" id="{3AE4E4F5-5C4C-6B1E-2458-C06422CBEC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53541" y="1445347"/>
            <a:ext cx="1895400" cy="42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024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38B8-EA25-EDC7-45BB-CA3699978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базы данных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CACA67-FFA1-06CF-63A8-023D9F73300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47846" y="1086363"/>
            <a:ext cx="3757088" cy="5771637"/>
          </a:xfrm>
        </p:spPr>
      </p:pic>
    </p:spTree>
    <p:extLst>
      <p:ext uri="{BB962C8B-B14F-4D97-AF65-F5344CB8AC3E}">
        <p14:creationId xmlns:p14="http://schemas.microsoft.com/office/powerpoint/2010/main" val="1263968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67CC-1955-BC60-957C-7D24E270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Обеспечение защиты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AAD02-03E4-6C7B-78E1-51069B5366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Clr>
                <a:schemeClr val="accent2"/>
              </a:buClr>
              <a:buFont typeface="Wingdings" pitchFamily="2" charset="2"/>
              <a:buChar char="§"/>
            </a:pPr>
            <a:r>
              <a:rPr lang="ru-RU" dirty="0"/>
              <a:t>Все данные хранятся локально на устройстве пользователя и не передаются через интернет.</a:t>
            </a:r>
          </a:p>
          <a:p>
            <a:pPr marL="342900" indent="-342900">
              <a:buClr>
                <a:schemeClr val="accent2"/>
              </a:buClr>
              <a:buFont typeface="Wingdings" pitchFamily="2" charset="2"/>
              <a:buChar char="§"/>
            </a:pPr>
            <a:r>
              <a:rPr lang="ru-RU" dirty="0"/>
              <a:t>Система аккаунтов с обязательной авторизацией для доступа к функционалу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966252"/>
      </p:ext>
    </p:extLst>
  </p:cSld>
  <p:clrMapOvr>
    <a:masterClrMapping/>
  </p:clrMapOvr>
</p:sld>
</file>

<file path=ppt/theme/theme1.xml><?xml version="1.0" encoding="utf-8"?>
<a:theme xmlns:a="http://schemas.openxmlformats.org/drawingml/2006/main" name="Титульная страница">
  <a:themeElements>
    <a:clrScheme name="Палитра ГУАП">
      <a:dk1>
        <a:srgbClr val="242834"/>
      </a:dk1>
      <a:lt1>
        <a:srgbClr val="FFFFFF"/>
      </a:lt1>
      <a:dk2>
        <a:srgbClr val="002C5F"/>
      </a:dk2>
      <a:lt2>
        <a:srgbClr val="FFFFFF"/>
      </a:lt2>
      <a:accent1>
        <a:srgbClr val="005AAA"/>
      </a:accent1>
      <a:accent2>
        <a:srgbClr val="E70F47"/>
      </a:accent2>
      <a:accent3>
        <a:srgbClr val="00BEF3"/>
      </a:accent3>
      <a:accent4>
        <a:srgbClr val="9269C9"/>
      </a:accent4>
      <a:accent5>
        <a:srgbClr val="FF6418"/>
      </a:accent5>
      <a:accent6>
        <a:srgbClr val="009A49"/>
      </a:accent6>
      <a:hlink>
        <a:srgbClr val="4E41CC"/>
      </a:hlink>
      <a:folHlink>
        <a:srgbClr val="D65D8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ГУАП презентация курса.potx" id="{0DF838E0-DD05-488A-AC6B-E98ACB4C24AD}" vid="{75426110-BF82-4921-B51E-81780A536C48}"/>
    </a:ext>
  </a:extLst>
</a:theme>
</file>

<file path=ppt/theme/theme2.xml><?xml version="1.0" encoding="utf-8"?>
<a:theme xmlns:a="http://schemas.openxmlformats.org/drawingml/2006/main" name="Текстовые блоки">
  <a:themeElements>
    <a:clrScheme name="Палитра ГУАП">
      <a:dk1>
        <a:srgbClr val="242834"/>
      </a:dk1>
      <a:lt1>
        <a:srgbClr val="FFFFFF"/>
      </a:lt1>
      <a:dk2>
        <a:srgbClr val="002C5F"/>
      </a:dk2>
      <a:lt2>
        <a:srgbClr val="FFFFFF"/>
      </a:lt2>
      <a:accent1>
        <a:srgbClr val="005AAA"/>
      </a:accent1>
      <a:accent2>
        <a:srgbClr val="E70F47"/>
      </a:accent2>
      <a:accent3>
        <a:srgbClr val="00BEF3"/>
      </a:accent3>
      <a:accent4>
        <a:srgbClr val="9269C9"/>
      </a:accent4>
      <a:accent5>
        <a:srgbClr val="FF6418"/>
      </a:accent5>
      <a:accent6>
        <a:srgbClr val="009A49"/>
      </a:accent6>
      <a:hlink>
        <a:srgbClr val="4E41CC"/>
      </a:hlink>
      <a:folHlink>
        <a:srgbClr val="D65D8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dirty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ГУАП презентация курса.potx" id="{0DF838E0-DD05-488A-AC6B-E98ACB4C24AD}" vid="{8C20C85A-CFD0-4C40-80A0-6689F915CE1B}"/>
    </a:ext>
  </a:extLst>
</a:theme>
</file>

<file path=ppt/theme/theme3.xml><?xml version="1.0" encoding="utf-8"?>
<a:theme xmlns:a="http://schemas.openxmlformats.org/drawingml/2006/main" name="Универсальные блоки - таблицы, рисунки, диаграммы">
  <a:themeElements>
    <a:clrScheme name="Палитра ГУАП">
      <a:dk1>
        <a:srgbClr val="242834"/>
      </a:dk1>
      <a:lt1>
        <a:srgbClr val="FFFFFF"/>
      </a:lt1>
      <a:dk2>
        <a:srgbClr val="002C5F"/>
      </a:dk2>
      <a:lt2>
        <a:srgbClr val="FFFFFF"/>
      </a:lt2>
      <a:accent1>
        <a:srgbClr val="005AAA"/>
      </a:accent1>
      <a:accent2>
        <a:srgbClr val="E70F47"/>
      </a:accent2>
      <a:accent3>
        <a:srgbClr val="00BEF3"/>
      </a:accent3>
      <a:accent4>
        <a:srgbClr val="9269C9"/>
      </a:accent4>
      <a:accent5>
        <a:srgbClr val="FF6418"/>
      </a:accent5>
      <a:accent6>
        <a:srgbClr val="009A49"/>
      </a:accent6>
      <a:hlink>
        <a:srgbClr val="4E41CC"/>
      </a:hlink>
      <a:folHlink>
        <a:srgbClr val="D65D8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dirty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ГУАП презентация курса.potx" id="{0DF838E0-DD05-488A-AC6B-E98ACB4C24AD}" vid="{001A831C-BEEC-4D03-A706-230513593B8E}"/>
    </a:ext>
  </a:extLst>
</a:theme>
</file>

<file path=ppt/theme/theme4.xml><?xml version="1.0" encoding="utf-8"?>
<a:theme xmlns:a="http://schemas.openxmlformats.org/drawingml/2006/main" name="Дополнительные блоки">
  <a:themeElements>
    <a:clrScheme name="Палитра ГУАП">
      <a:dk1>
        <a:srgbClr val="242834"/>
      </a:dk1>
      <a:lt1>
        <a:srgbClr val="FFFFFF"/>
      </a:lt1>
      <a:dk2>
        <a:srgbClr val="002C5F"/>
      </a:dk2>
      <a:lt2>
        <a:srgbClr val="FFFFFF"/>
      </a:lt2>
      <a:accent1>
        <a:srgbClr val="005AAA"/>
      </a:accent1>
      <a:accent2>
        <a:srgbClr val="E70F47"/>
      </a:accent2>
      <a:accent3>
        <a:srgbClr val="00BEF3"/>
      </a:accent3>
      <a:accent4>
        <a:srgbClr val="9269C9"/>
      </a:accent4>
      <a:accent5>
        <a:srgbClr val="FF6418"/>
      </a:accent5>
      <a:accent6>
        <a:srgbClr val="009A49"/>
      </a:accent6>
      <a:hlink>
        <a:srgbClr val="4E41CC"/>
      </a:hlink>
      <a:folHlink>
        <a:srgbClr val="D65D8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dirty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ГУАП презентация курса.potx" id="{0DF838E0-DD05-488A-AC6B-E98ACB4C24AD}" vid="{AFBC0B84-8B15-49D7-9C5E-B813409B8E8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ГУАП презентация курса - шаблон</Template>
  <TotalTime>192</TotalTime>
  <Words>220</Words>
  <Application>Microsoft Macintosh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Wingdings</vt:lpstr>
      <vt:lpstr>Arial</vt:lpstr>
      <vt:lpstr>Титульная страница</vt:lpstr>
      <vt:lpstr>Текстовые блоки</vt:lpstr>
      <vt:lpstr>Универсальные блоки - таблицы, рисунки, диаграммы</vt:lpstr>
      <vt:lpstr>Дополнительные блоки</vt:lpstr>
      <vt:lpstr>PowerPoint Presentation</vt:lpstr>
      <vt:lpstr>Актуальность темы</vt:lpstr>
      <vt:lpstr>Постановка задачи</vt:lpstr>
      <vt:lpstr>Функции приложения</vt:lpstr>
      <vt:lpstr>Использованные технологии</vt:lpstr>
      <vt:lpstr>Структура мобильного приложения (User Flow)</vt:lpstr>
      <vt:lpstr>Скриншоты интерфейса</vt:lpstr>
      <vt:lpstr>Схема базы данных</vt:lpstr>
      <vt:lpstr>Обеспечение защиты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Фирменный стиль  презентаций</dc:title>
  <dc:subject/>
  <dc:creator>Алексей Малышев</dc:creator>
  <cp:keywords/>
  <dc:description/>
  <cp:lastModifiedBy>Erich Helvig</cp:lastModifiedBy>
  <cp:revision>4</cp:revision>
  <dcterms:created xsi:type="dcterms:W3CDTF">2023-06-16T08:15:39Z</dcterms:created>
  <dcterms:modified xsi:type="dcterms:W3CDTF">2024-06-09T12:51:27Z</dcterms:modified>
  <cp:category/>
</cp:coreProperties>
</file>