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3"/>
  </p:notesMasterIdLst>
  <p:sldIdLst>
    <p:sldId id="264" r:id="rId2"/>
  </p:sldIdLst>
  <p:sldSz cx="32918400" cy="21945600"/>
  <p:notesSz cx="6858000" cy="9144000"/>
  <p:embeddedFontLst>
    <p:embeddedFont>
      <p:font typeface="Calibri" panose="020F0502020204030204" pitchFamily="34" charset="0"/>
      <p:regular r:id="rId4"/>
      <p:bold r:id="rId5"/>
      <p:italic r:id="rId6"/>
      <p:boldItalic r:id="rId7"/>
    </p:embeddedFont>
    <p:embeddedFont>
      <p:font typeface="Domine" panose="02040503040403060204" pitchFamily="18" charset="0"/>
      <p:regular r:id="rId8"/>
    </p:embeddedFont>
    <p:embeddedFont>
      <p:font typeface="Montserrat Extra Bold" pitchFamily="2" charset="77"/>
      <p:bold r:id="rId9"/>
    </p:embeddedFont>
  </p:embeddedFontLst>
  <p:custDataLst>
    <p:tags r:id="rId10"/>
  </p:custDataLst>
  <p:defaultTextStyle>
    <a:defPPr>
      <a:defRPr lang="en-US"/>
    </a:defPPr>
    <a:lvl1pPr marL="0" algn="l" defTabSz="3132837" rtl="0" eaLnBrk="1" latinLnBrk="0" hangingPunct="1">
      <a:defRPr sz="6209" kern="1200">
        <a:solidFill>
          <a:schemeClr val="tx1"/>
        </a:solidFill>
        <a:latin typeface="+mn-lt"/>
        <a:ea typeface="+mn-ea"/>
        <a:cs typeface="+mn-cs"/>
      </a:defRPr>
    </a:lvl1pPr>
    <a:lvl2pPr marL="1566419" algn="l" defTabSz="3132837" rtl="0" eaLnBrk="1" latinLnBrk="0" hangingPunct="1">
      <a:defRPr sz="6209" kern="1200">
        <a:solidFill>
          <a:schemeClr val="tx1"/>
        </a:solidFill>
        <a:latin typeface="+mn-lt"/>
        <a:ea typeface="+mn-ea"/>
        <a:cs typeface="+mn-cs"/>
      </a:defRPr>
    </a:lvl2pPr>
    <a:lvl3pPr marL="3132837" algn="l" defTabSz="3132837" rtl="0" eaLnBrk="1" latinLnBrk="0" hangingPunct="1">
      <a:defRPr sz="6209" kern="1200">
        <a:solidFill>
          <a:schemeClr val="tx1"/>
        </a:solidFill>
        <a:latin typeface="+mn-lt"/>
        <a:ea typeface="+mn-ea"/>
        <a:cs typeface="+mn-cs"/>
      </a:defRPr>
    </a:lvl3pPr>
    <a:lvl4pPr marL="4699258" algn="l" defTabSz="3132837" rtl="0" eaLnBrk="1" latinLnBrk="0" hangingPunct="1">
      <a:defRPr sz="6209" kern="1200">
        <a:solidFill>
          <a:schemeClr val="tx1"/>
        </a:solidFill>
        <a:latin typeface="+mn-lt"/>
        <a:ea typeface="+mn-ea"/>
        <a:cs typeface="+mn-cs"/>
      </a:defRPr>
    </a:lvl4pPr>
    <a:lvl5pPr marL="6265677" algn="l" defTabSz="3132837" rtl="0" eaLnBrk="1" latinLnBrk="0" hangingPunct="1">
      <a:defRPr sz="6209" kern="1200">
        <a:solidFill>
          <a:schemeClr val="tx1"/>
        </a:solidFill>
        <a:latin typeface="+mn-lt"/>
        <a:ea typeface="+mn-ea"/>
        <a:cs typeface="+mn-cs"/>
      </a:defRPr>
    </a:lvl5pPr>
    <a:lvl6pPr marL="7832096" algn="l" defTabSz="3132837" rtl="0" eaLnBrk="1" latinLnBrk="0" hangingPunct="1">
      <a:defRPr sz="6209" kern="1200">
        <a:solidFill>
          <a:schemeClr val="tx1"/>
        </a:solidFill>
        <a:latin typeface="+mn-lt"/>
        <a:ea typeface="+mn-ea"/>
        <a:cs typeface="+mn-cs"/>
      </a:defRPr>
    </a:lvl6pPr>
    <a:lvl7pPr marL="9398515" algn="l" defTabSz="3132837" rtl="0" eaLnBrk="1" latinLnBrk="0" hangingPunct="1">
      <a:defRPr sz="6209" kern="1200">
        <a:solidFill>
          <a:schemeClr val="tx1"/>
        </a:solidFill>
        <a:latin typeface="+mn-lt"/>
        <a:ea typeface="+mn-ea"/>
        <a:cs typeface="+mn-cs"/>
      </a:defRPr>
    </a:lvl7pPr>
    <a:lvl8pPr marL="10964932" algn="l" defTabSz="3132837" rtl="0" eaLnBrk="1" latinLnBrk="0" hangingPunct="1">
      <a:defRPr sz="6209" kern="1200">
        <a:solidFill>
          <a:schemeClr val="tx1"/>
        </a:solidFill>
        <a:latin typeface="+mn-lt"/>
        <a:ea typeface="+mn-ea"/>
        <a:cs typeface="+mn-cs"/>
      </a:defRPr>
    </a:lvl8pPr>
    <a:lvl9pPr marL="12531353" algn="l" defTabSz="3132837" rtl="0" eaLnBrk="1" latinLnBrk="0" hangingPunct="1">
      <a:defRPr sz="620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608" userDrawn="1">
          <p15:clr>
            <a:srgbClr val="A4A3A4"/>
          </p15:clr>
        </p15:guide>
        <p15:guide id="2" pos="7776" userDrawn="1">
          <p15:clr>
            <a:srgbClr val="A4A3A4"/>
          </p15:clr>
        </p15:guide>
        <p15:guide id="3" orient="horz" pos="6912" userDrawn="1">
          <p15:clr>
            <a:srgbClr val="A4A3A4"/>
          </p15:clr>
        </p15:guide>
        <p15:guide id="4"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autoAdjust="0"/>
    <p:restoredTop sz="96260" autoAdjust="0"/>
  </p:normalViewPr>
  <p:slideViewPr>
    <p:cSldViewPr snapToGrid="0">
      <p:cViewPr>
        <p:scale>
          <a:sx n="46" d="100"/>
          <a:sy n="46" d="100"/>
        </p:scale>
        <p:origin x="2472" y="224"/>
      </p:cViewPr>
      <p:guideLst>
        <p:guide orient="horz" pos="4608"/>
        <p:guide pos="7776"/>
        <p:guide orient="horz" pos="6912"/>
        <p:guide pos="10368"/>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presProps" Target="presProps.xml"/><Relationship Id="rId5" Type="http://schemas.openxmlformats.org/officeDocument/2006/relationships/font" Target="fonts/font2.fntdata"/><Relationship Id="rId10" Type="http://schemas.openxmlformats.org/officeDocument/2006/relationships/tags" Target="tags/tag1.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a:defPPr>
            <a:lvl1pPr algn="r">
              <a:defRPr sz="1200"/>
            </a:lvl1pPr>
          </a:lstStyle>
          <a:p>
            <a:fld id="{7B0E8FA9-8B5F-4493-A208-FBBD06A1EBF4}" type="datetimeFigureOut">
              <a:rPr lang="en-US" smtClean="0"/>
              <a:t>3/14/23</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a:defPPr>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3132837" rtl="0" eaLnBrk="1" latinLnBrk="0" hangingPunct="1">
      <a:defRPr sz="4070" kern="1200">
        <a:solidFill>
          <a:schemeClr val="tx1"/>
        </a:solidFill>
        <a:latin typeface="+mn-lt"/>
        <a:ea typeface="+mn-ea"/>
        <a:cs typeface="+mn-cs"/>
      </a:defRPr>
    </a:lvl1pPr>
    <a:lvl2pPr marL="1566419" algn="l" defTabSz="3132837" rtl="0" eaLnBrk="1" latinLnBrk="0" hangingPunct="1">
      <a:defRPr sz="4070" kern="1200">
        <a:solidFill>
          <a:schemeClr val="tx1"/>
        </a:solidFill>
        <a:latin typeface="+mn-lt"/>
        <a:ea typeface="+mn-ea"/>
        <a:cs typeface="+mn-cs"/>
      </a:defRPr>
    </a:lvl2pPr>
    <a:lvl3pPr marL="3132837" algn="l" defTabSz="3132837" rtl="0" eaLnBrk="1" latinLnBrk="0" hangingPunct="1">
      <a:defRPr sz="4070" kern="1200">
        <a:solidFill>
          <a:schemeClr val="tx1"/>
        </a:solidFill>
        <a:latin typeface="+mn-lt"/>
        <a:ea typeface="+mn-ea"/>
        <a:cs typeface="+mn-cs"/>
      </a:defRPr>
    </a:lvl3pPr>
    <a:lvl4pPr marL="4699258" algn="l" defTabSz="3132837" rtl="0" eaLnBrk="1" latinLnBrk="0" hangingPunct="1">
      <a:defRPr sz="4070" kern="1200">
        <a:solidFill>
          <a:schemeClr val="tx1"/>
        </a:solidFill>
        <a:latin typeface="+mn-lt"/>
        <a:ea typeface="+mn-ea"/>
        <a:cs typeface="+mn-cs"/>
      </a:defRPr>
    </a:lvl4pPr>
    <a:lvl5pPr marL="6265677" algn="l" defTabSz="3132837" rtl="0" eaLnBrk="1" latinLnBrk="0" hangingPunct="1">
      <a:defRPr sz="4070" kern="1200">
        <a:solidFill>
          <a:schemeClr val="tx1"/>
        </a:solidFill>
        <a:latin typeface="+mn-lt"/>
        <a:ea typeface="+mn-ea"/>
        <a:cs typeface="+mn-cs"/>
      </a:defRPr>
    </a:lvl5pPr>
    <a:lvl6pPr marL="7832096" algn="l" defTabSz="3132837" rtl="0" eaLnBrk="1" latinLnBrk="0" hangingPunct="1">
      <a:defRPr sz="4070" kern="1200">
        <a:solidFill>
          <a:schemeClr val="tx1"/>
        </a:solidFill>
        <a:latin typeface="+mn-lt"/>
        <a:ea typeface="+mn-ea"/>
        <a:cs typeface="+mn-cs"/>
      </a:defRPr>
    </a:lvl6pPr>
    <a:lvl7pPr marL="9398515" algn="l" defTabSz="3132837" rtl="0" eaLnBrk="1" latinLnBrk="0" hangingPunct="1">
      <a:defRPr sz="4070" kern="1200">
        <a:solidFill>
          <a:schemeClr val="tx1"/>
        </a:solidFill>
        <a:latin typeface="+mn-lt"/>
        <a:ea typeface="+mn-ea"/>
        <a:cs typeface="+mn-cs"/>
      </a:defRPr>
    </a:lvl7pPr>
    <a:lvl8pPr marL="10964932" algn="l" defTabSz="3132837" rtl="0" eaLnBrk="1" latinLnBrk="0" hangingPunct="1">
      <a:defRPr sz="4070" kern="1200">
        <a:solidFill>
          <a:schemeClr val="tx1"/>
        </a:solidFill>
        <a:latin typeface="+mn-lt"/>
        <a:ea typeface="+mn-ea"/>
        <a:cs typeface="+mn-cs"/>
      </a:defRPr>
    </a:lvl8pPr>
    <a:lvl9pPr marL="12531353" algn="l" defTabSz="3132837" rtl="0" eaLnBrk="1" latinLnBrk="0" hangingPunct="1">
      <a:defRPr sz="407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462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New picture"/>
          <p:cNvPicPr/>
          <p:nvPr/>
        </p:nvPicPr>
        <p:blipFill>
          <a:blip r:embed="rId4"/>
          <a:stretch>
            <a:fillRect/>
          </a:stretch>
        </p:blipFill>
        <p:spPr>
          <a:xfrm rot="16200000">
            <a:off x="-11074400" y="10972800"/>
            <a:ext cx="14274800" cy="3937000"/>
          </a:xfrm>
          <a:prstGeom prst="rect">
            <a:avLst/>
          </a:prstGeom>
        </p:spPr>
      </p:pic>
      <p:pic>
        <p:nvPicPr>
          <p:cNvPr id="3" name="New picture"/>
          <p:cNvPicPr/>
          <p:nvPr/>
        </p:nvPicPr>
        <p:blipFill>
          <a:blip r:embed="rId4"/>
          <a:stretch>
            <a:fillRect/>
          </a:stretch>
        </p:blipFill>
        <p:spPr>
          <a:xfrm rot="5400000">
            <a:off x="29718000" y="10972800"/>
            <a:ext cx="14274800" cy="3937000"/>
          </a:xfrm>
          <a:prstGeom prst="rect">
            <a:avLst/>
          </a:prstGeom>
        </p:spPr>
      </p:pic>
      <p:pic>
        <p:nvPicPr>
          <p:cNvPr id="4" name="New picture"/>
          <p:cNvPicPr/>
          <p:nvPr/>
        </p:nvPicPr>
        <p:blipFill>
          <a:blip r:embed="rId5"/>
          <a:stretch>
            <a:fillRect/>
          </a:stretch>
        </p:blipFill>
        <p:spPr>
          <a:xfrm>
            <a:off x="1466850" y="22453600"/>
            <a:ext cx="29984700" cy="1460500"/>
          </a:xfrm>
          <a:prstGeom prst="rect">
            <a:avLst/>
          </a:prstGeom>
        </p:spPr>
      </p:pic>
      <p:sp>
        <p:nvSpPr>
          <p:cNvPr id="5" name="New shape"/>
          <p:cNvSpPr/>
          <p:nvPr/>
        </p:nvSpPr>
        <p:spPr>
          <a:xfrm>
            <a:off x="1466850" y="230251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600">
                <a:solidFill>
                  <a:srgbClr val="808080"/>
                </a:solidFill>
              </a:rPr>
              <a:t>Template ID: assessingslate  Size: 36x24</a:t>
            </a:r>
          </a:p>
        </p:txBody>
      </p:sp>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ransition/>
  <p:txStyles>
    <p:titleStyle>
      <a:defPPr>
        <a:defRPr kern="1200"/>
      </a:defPPr>
      <a:lvl1pPr algn="ctr" defTabSz="2926312" rtl="0" eaLnBrk="1" latinLnBrk="0" hangingPunct="1">
        <a:spcBef>
          <a:spcPct val="0"/>
        </a:spcBef>
        <a:buNone/>
        <a:defRPr sz="8934" kern="1200">
          <a:solidFill>
            <a:schemeClr val="tx1"/>
          </a:solidFill>
          <a:latin typeface="+mj-lt"/>
          <a:ea typeface="+mj-ea"/>
          <a:cs typeface="+mj-cs"/>
        </a:defRPr>
      </a:lvl1pPr>
    </p:titleStyle>
    <p:bodyStyle>
      <a:defPPr>
        <a:defRPr kern="1200"/>
      </a:defPPr>
      <a:lvl1pPr marL="0" indent="0" algn="l" defTabSz="2926312" rtl="0" eaLnBrk="1" latinLnBrk="0" hangingPunct="1">
        <a:spcBef>
          <a:spcPct val="20000"/>
        </a:spcBef>
        <a:buFont typeface="Arial" pitchFamily="34" charset="0"/>
        <a:buNone/>
        <a:defRPr sz="8934" kern="1200">
          <a:solidFill>
            <a:schemeClr val="tx1"/>
          </a:solidFill>
          <a:latin typeface="+mn-lt"/>
          <a:ea typeface="+mn-ea"/>
          <a:cs typeface="+mn-cs"/>
        </a:defRPr>
      </a:lvl1pPr>
      <a:lvl2pPr marL="2377629" indent="-914473" algn="l" defTabSz="2926312" rtl="0" eaLnBrk="1" latinLnBrk="0" hangingPunct="1">
        <a:spcBef>
          <a:spcPct val="20000"/>
        </a:spcBef>
        <a:buFont typeface="Arial" pitchFamily="34" charset="0"/>
        <a:buChar char="–"/>
        <a:defRPr sz="8934" kern="1200">
          <a:solidFill>
            <a:schemeClr val="tx1"/>
          </a:solidFill>
          <a:latin typeface="+mn-lt"/>
          <a:ea typeface="+mn-ea"/>
          <a:cs typeface="+mn-cs"/>
        </a:defRPr>
      </a:lvl2pPr>
      <a:lvl3pPr marL="3657890" indent="-731578" algn="l" defTabSz="2926312" rtl="0" eaLnBrk="1" latinLnBrk="0" hangingPunct="1">
        <a:spcBef>
          <a:spcPct val="20000"/>
        </a:spcBef>
        <a:buFont typeface="Arial" pitchFamily="34" charset="0"/>
        <a:buChar char="•"/>
        <a:defRPr sz="7668" kern="1200">
          <a:solidFill>
            <a:schemeClr val="tx1"/>
          </a:solidFill>
          <a:latin typeface="+mn-lt"/>
          <a:ea typeface="+mn-ea"/>
          <a:cs typeface="+mn-cs"/>
        </a:defRPr>
      </a:lvl3pPr>
      <a:lvl4pPr marL="5121045"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4pPr>
      <a:lvl5pPr marL="6584201"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5pPr>
      <a:lvl6pPr marL="8047356"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6pPr>
      <a:lvl7pPr marL="9510513"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7pPr>
      <a:lvl8pPr marL="10973669"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8pPr>
      <a:lvl9pPr marL="12436824" indent="-731578" algn="l" defTabSz="2926312" rtl="0" eaLnBrk="1" latinLnBrk="0" hangingPunct="1">
        <a:spcBef>
          <a:spcPct val="20000"/>
        </a:spcBef>
        <a:buFont typeface="Arial" pitchFamily="34" charset="0"/>
        <a:buChar char="•"/>
        <a:defRPr sz="6468" kern="1200">
          <a:solidFill>
            <a:schemeClr val="tx1"/>
          </a:solidFill>
          <a:latin typeface="+mn-lt"/>
          <a:ea typeface="+mn-ea"/>
          <a:cs typeface="+mn-cs"/>
        </a:defRPr>
      </a:lvl9pPr>
    </p:bodyStyle>
    <p:otherStyle>
      <a:defPPr>
        <a:defRPr lang="en-US"/>
      </a:defPPr>
      <a:lvl1pPr marL="0" algn="l" defTabSz="2926312" rtl="0" eaLnBrk="1" latinLnBrk="0" hangingPunct="1">
        <a:defRPr sz="5800" kern="1200">
          <a:solidFill>
            <a:schemeClr val="tx1"/>
          </a:solidFill>
          <a:latin typeface="+mn-lt"/>
          <a:ea typeface="+mn-ea"/>
          <a:cs typeface="+mn-cs"/>
        </a:defRPr>
      </a:lvl1pPr>
      <a:lvl2pPr marL="1463155" algn="l" defTabSz="2926312" rtl="0" eaLnBrk="1" latinLnBrk="0" hangingPunct="1">
        <a:defRPr sz="5800" kern="1200">
          <a:solidFill>
            <a:schemeClr val="tx1"/>
          </a:solidFill>
          <a:latin typeface="+mn-lt"/>
          <a:ea typeface="+mn-ea"/>
          <a:cs typeface="+mn-cs"/>
        </a:defRPr>
      </a:lvl2pPr>
      <a:lvl3pPr marL="2926312" algn="l" defTabSz="2926312" rtl="0" eaLnBrk="1" latinLnBrk="0" hangingPunct="1">
        <a:defRPr sz="5800" kern="1200">
          <a:solidFill>
            <a:schemeClr val="tx1"/>
          </a:solidFill>
          <a:latin typeface="+mn-lt"/>
          <a:ea typeface="+mn-ea"/>
          <a:cs typeface="+mn-cs"/>
        </a:defRPr>
      </a:lvl3pPr>
      <a:lvl4pPr marL="4389467" algn="l" defTabSz="2926312" rtl="0" eaLnBrk="1" latinLnBrk="0" hangingPunct="1">
        <a:defRPr sz="5800" kern="1200">
          <a:solidFill>
            <a:schemeClr val="tx1"/>
          </a:solidFill>
          <a:latin typeface="+mn-lt"/>
          <a:ea typeface="+mn-ea"/>
          <a:cs typeface="+mn-cs"/>
        </a:defRPr>
      </a:lvl4pPr>
      <a:lvl5pPr marL="5852624" algn="l" defTabSz="2926312" rtl="0" eaLnBrk="1" latinLnBrk="0" hangingPunct="1">
        <a:defRPr sz="5800" kern="1200">
          <a:solidFill>
            <a:schemeClr val="tx1"/>
          </a:solidFill>
          <a:latin typeface="+mn-lt"/>
          <a:ea typeface="+mn-ea"/>
          <a:cs typeface="+mn-cs"/>
        </a:defRPr>
      </a:lvl5pPr>
      <a:lvl6pPr marL="7315779" algn="l" defTabSz="2926312" rtl="0" eaLnBrk="1" latinLnBrk="0" hangingPunct="1">
        <a:defRPr sz="5800" kern="1200">
          <a:solidFill>
            <a:schemeClr val="tx1"/>
          </a:solidFill>
          <a:latin typeface="+mn-lt"/>
          <a:ea typeface="+mn-ea"/>
          <a:cs typeface="+mn-cs"/>
        </a:defRPr>
      </a:lvl6pPr>
      <a:lvl7pPr marL="8778935" algn="l" defTabSz="2926312" rtl="0" eaLnBrk="1" latinLnBrk="0" hangingPunct="1">
        <a:defRPr sz="5800" kern="1200">
          <a:solidFill>
            <a:schemeClr val="tx1"/>
          </a:solidFill>
          <a:latin typeface="+mn-lt"/>
          <a:ea typeface="+mn-ea"/>
          <a:cs typeface="+mn-cs"/>
        </a:defRPr>
      </a:lvl7pPr>
      <a:lvl8pPr marL="10242090" algn="l" defTabSz="2926312" rtl="0" eaLnBrk="1" latinLnBrk="0" hangingPunct="1">
        <a:defRPr sz="5800" kern="1200">
          <a:solidFill>
            <a:schemeClr val="tx1"/>
          </a:solidFill>
          <a:latin typeface="+mn-lt"/>
          <a:ea typeface="+mn-ea"/>
          <a:cs typeface="+mn-cs"/>
        </a:defRPr>
      </a:lvl8pPr>
      <a:lvl9pPr marL="11705247" algn="l" defTabSz="2926312"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mailto:amarvenu@stanford.edu" TargetMode="External"/><Relationship Id="rId7" Type="http://schemas.openxmlformats.org/officeDocument/2006/relationships/image" Target="../media/image6.emf"/><Relationship Id="rId2" Type="http://schemas.openxmlformats.org/officeDocument/2006/relationships/hyperlink" Target="mailto:elestant@stanford.edu" TargetMode="Externa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0" y="3"/>
            <a:ext cx="32918400" cy="416806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344" tIns="42672" rIns="85344" bIns="42672" rtlCol="0" anchor="ctr"/>
          <a:lstStyle>
            <a:defPPr>
              <a:defRPr kern="1200"/>
            </a:defPPr>
          </a:lstStyle>
          <a:p>
            <a:pPr algn="ctr"/>
            <a:endParaRPr lang="en-US" sz="4142"/>
          </a:p>
        </p:txBody>
      </p:sp>
      <p:sp>
        <p:nvSpPr>
          <p:cNvPr id="51" name="Title 11">
            <a:extLst>
              <a:ext uri="{FF2B5EF4-FFF2-40B4-BE49-F238E27FC236}">
                <a16:creationId xmlns:a16="http://schemas.microsoft.com/office/drawing/2014/main" id="{EE7A5C51-35F0-4B71-992D-43D344D16C04}"/>
              </a:ext>
            </a:extLst>
          </p:cNvPr>
          <p:cNvSpPr txBox="1"/>
          <p:nvPr/>
        </p:nvSpPr>
        <p:spPr>
          <a:xfrm>
            <a:off x="2743200" y="429934"/>
            <a:ext cx="27432000" cy="1831290"/>
          </a:xfrm>
          <a:prstGeom prst="rect">
            <a:avLst/>
          </a:prstGeom>
        </p:spPr>
        <p:txBody>
          <a:bodyPr lIns="85344" tIns="42672" rIns="85344" bIns="42672"/>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5700" b="1" dirty="0">
                <a:solidFill>
                  <a:schemeClr val="bg1"/>
                </a:solidFill>
                <a:latin typeface="Montserrat Extra Bold" panose="00000900000000000000" pitchFamily="50" charset="0"/>
              </a:rPr>
              <a:t>Default Final Project</a:t>
            </a:r>
          </a:p>
          <a:p>
            <a:r>
              <a:rPr lang="en-US" sz="5700" b="1" dirty="0">
                <a:solidFill>
                  <a:schemeClr val="bg1"/>
                </a:solidFill>
                <a:latin typeface="Montserrat Extra Bold" panose="00000900000000000000" pitchFamily="50" charset="0"/>
              </a:rPr>
              <a:t>Estimation of the Warfarin Dose</a:t>
            </a:r>
            <a:endParaRPr lang="en-US" sz="4000" b="1" dirty="0">
              <a:solidFill>
                <a:schemeClr val="bg1"/>
              </a:solidFill>
              <a:latin typeface="Montserrat Extra Bold" panose="00000900000000000000" pitchFamily="50" charset="0"/>
            </a:endParaRPr>
          </a:p>
        </p:txBody>
      </p:sp>
      <p:sp>
        <p:nvSpPr>
          <p:cNvPr id="58" name="Text Placeholder 16">
            <a:extLst>
              <a:ext uri="{FF2B5EF4-FFF2-40B4-BE49-F238E27FC236}">
                <a16:creationId xmlns:a16="http://schemas.microsoft.com/office/drawing/2014/main" id="{1F3AA395-C058-4F87-B3A3-A8A8BC543EF9}"/>
              </a:ext>
            </a:extLst>
          </p:cNvPr>
          <p:cNvSpPr txBox="1"/>
          <p:nvPr/>
        </p:nvSpPr>
        <p:spPr>
          <a:xfrm>
            <a:off x="2743200" y="2420375"/>
            <a:ext cx="27432000" cy="1338828"/>
          </a:xfrm>
          <a:prstGeom prst="rect">
            <a:avLst/>
          </a:prstGeom>
        </p:spPr>
        <p:txBody>
          <a:bodyPr lIns="85344" tIns="42672" rIns="85344" bIns="42672">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3700" dirty="0">
                <a:solidFill>
                  <a:schemeClr val="bg1"/>
                </a:solidFill>
                <a:latin typeface="Domine" panose="02040503040403060204" pitchFamily="18" charset="0"/>
              </a:rPr>
              <a:t>Eva </a:t>
            </a:r>
            <a:r>
              <a:rPr lang="en-US" sz="3700" dirty="0" err="1">
                <a:solidFill>
                  <a:schemeClr val="bg1"/>
                </a:solidFill>
                <a:latin typeface="Domine" panose="02040503040403060204" pitchFamily="18" charset="0"/>
              </a:rPr>
              <a:t>Lestant</a:t>
            </a:r>
            <a:r>
              <a:rPr lang="en-US" sz="3700" dirty="0">
                <a:solidFill>
                  <a:schemeClr val="bg1"/>
                </a:solidFill>
                <a:latin typeface="Domine" panose="02040503040403060204" pitchFamily="18" charset="0"/>
              </a:rPr>
              <a:t>, Amar Venugopal</a:t>
            </a:r>
          </a:p>
          <a:p>
            <a:pPr algn="ctr"/>
            <a:r>
              <a:rPr lang="en-US" sz="3700" dirty="0">
                <a:solidFill>
                  <a:schemeClr val="bg1"/>
                </a:solidFill>
                <a:latin typeface="Domine" panose="02040503040403060204" pitchFamily="18" charset="0"/>
                <a:hlinkClick r:id="rId2"/>
              </a:rPr>
              <a:t>elestant@stanford.edu</a:t>
            </a:r>
            <a:r>
              <a:rPr lang="en-US" sz="3700" dirty="0">
                <a:solidFill>
                  <a:schemeClr val="bg1"/>
                </a:solidFill>
                <a:latin typeface="Domine" panose="02040503040403060204" pitchFamily="18" charset="0"/>
              </a:rPr>
              <a:t>, </a:t>
            </a:r>
            <a:r>
              <a:rPr lang="en-US" sz="3700" dirty="0">
                <a:solidFill>
                  <a:schemeClr val="bg1"/>
                </a:solidFill>
                <a:latin typeface="Domine" panose="02040503040403060204" pitchFamily="18" charset="0"/>
                <a:hlinkClick r:id="rId3"/>
              </a:rPr>
              <a:t>amarvenu@stanford.edu</a:t>
            </a:r>
            <a:r>
              <a:rPr lang="en-US" sz="3700" dirty="0">
                <a:solidFill>
                  <a:schemeClr val="bg1"/>
                </a:solidFill>
                <a:latin typeface="Domine" panose="02040503040403060204" pitchFamily="18" charset="0"/>
              </a:rPr>
              <a:t> </a:t>
            </a:r>
          </a:p>
        </p:txBody>
      </p:sp>
      <p:sp>
        <p:nvSpPr>
          <p:cNvPr id="71" name="Rectangle: Rounded Corners 70"/>
          <p:cNvSpPr/>
          <p:nvPr/>
        </p:nvSpPr>
        <p:spPr>
          <a:xfrm>
            <a:off x="16734188" y="18978021"/>
            <a:ext cx="15688911" cy="2434195"/>
          </a:xfrm>
          <a:prstGeom prst="roundRect">
            <a:avLst>
              <a:gd name="adj" fmla="val 3948"/>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dirty="0"/>
          </a:p>
        </p:txBody>
      </p:sp>
      <p:sp>
        <p:nvSpPr>
          <p:cNvPr id="60" name="TextBox 59">
            <a:extLst>
              <a:ext uri="{FF2B5EF4-FFF2-40B4-BE49-F238E27FC236}">
                <a16:creationId xmlns:a16="http://schemas.microsoft.com/office/drawing/2014/main" id="{1043F711-D47E-42B5-B443-99A2ED27753E}"/>
              </a:ext>
            </a:extLst>
          </p:cNvPr>
          <p:cNvSpPr txBox="1"/>
          <p:nvPr/>
        </p:nvSpPr>
        <p:spPr>
          <a:xfrm>
            <a:off x="17077923" y="19075278"/>
            <a:ext cx="15001441" cy="461665"/>
          </a:xfrm>
          <a:prstGeom prst="rect">
            <a:avLst/>
          </a:prstGeom>
          <a:noFill/>
        </p:spPr>
        <p:txBody>
          <a:bodyPr wrap="square" rtlCol="0">
            <a:spAutoFit/>
          </a:bodyPr>
          <a:lstStyle>
            <a:defPPr>
              <a:defRPr kern="1200"/>
            </a:defPPr>
          </a:lstStyle>
          <a:p>
            <a:r>
              <a:rPr lang="en-US" sz="2400" b="1" dirty="0">
                <a:solidFill>
                  <a:schemeClr val="tx1">
                    <a:lumMod val="75000"/>
                    <a:lumOff val="25000"/>
                  </a:schemeClr>
                </a:solidFill>
                <a:latin typeface="Montserrat Extra Bold" panose="00000900000000000000" pitchFamily="50" charset="0"/>
              </a:rPr>
              <a:t>References</a:t>
            </a:r>
          </a:p>
        </p:txBody>
      </p:sp>
      <p:sp>
        <p:nvSpPr>
          <p:cNvPr id="42" name="Rectangle: Rounded Corners 41"/>
          <p:cNvSpPr/>
          <p:nvPr/>
        </p:nvSpPr>
        <p:spPr>
          <a:xfrm>
            <a:off x="24860924" y="4686771"/>
            <a:ext cx="7562175" cy="7808888"/>
          </a:xfrm>
          <a:prstGeom prst="roundRect">
            <a:avLst>
              <a:gd name="adj" fmla="val 147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83" name="TextBox 82">
            <a:extLst>
              <a:ext uri="{FF2B5EF4-FFF2-40B4-BE49-F238E27FC236}">
                <a16:creationId xmlns:a16="http://schemas.microsoft.com/office/drawing/2014/main" id="{66B428E8-E946-4C04-BA2E-DBE7C90A92EC}"/>
              </a:ext>
            </a:extLst>
          </p:cNvPr>
          <p:cNvSpPr txBox="1"/>
          <p:nvPr/>
        </p:nvSpPr>
        <p:spPr>
          <a:xfrm>
            <a:off x="25204660" y="4988260"/>
            <a:ext cx="6874704" cy="461665"/>
          </a:xfrm>
          <a:prstGeom prst="rect">
            <a:avLst/>
          </a:prstGeom>
          <a:noFill/>
        </p:spPr>
        <p:txBody>
          <a:bodyPr wrap="square" rtlCol="0">
            <a:spAutoFit/>
          </a:bodyPr>
          <a:lstStyle>
            <a:defPPr>
              <a:defRPr kern="1200"/>
            </a:defPPr>
          </a:lstStyle>
          <a:p>
            <a:r>
              <a:rPr lang="en-US" sz="2400" b="1" dirty="0">
                <a:solidFill>
                  <a:schemeClr val="tx1">
                    <a:lumMod val="75000"/>
                    <a:lumOff val="25000"/>
                  </a:schemeClr>
                </a:solidFill>
                <a:latin typeface="Montserrat Extra Bold" panose="00000900000000000000" pitchFamily="50" charset="0"/>
              </a:rPr>
              <a:t>Discussion &amp; Conclusion</a:t>
            </a:r>
          </a:p>
        </p:txBody>
      </p:sp>
      <p:sp>
        <p:nvSpPr>
          <p:cNvPr id="45" name="Rectangle: Rounded Corners 44"/>
          <p:cNvSpPr/>
          <p:nvPr/>
        </p:nvSpPr>
        <p:spPr>
          <a:xfrm>
            <a:off x="24860924" y="13352045"/>
            <a:ext cx="7562175" cy="5124369"/>
          </a:xfrm>
          <a:prstGeom prst="roundRect">
            <a:avLst>
              <a:gd name="adj" fmla="val 159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85" name="TextBox 84">
            <a:extLst>
              <a:ext uri="{FF2B5EF4-FFF2-40B4-BE49-F238E27FC236}">
                <a16:creationId xmlns:a16="http://schemas.microsoft.com/office/drawing/2014/main" id="{2F9F16DD-B1FB-447B-BA78-9201D1B2D897}"/>
              </a:ext>
            </a:extLst>
          </p:cNvPr>
          <p:cNvSpPr txBox="1"/>
          <p:nvPr/>
        </p:nvSpPr>
        <p:spPr>
          <a:xfrm>
            <a:off x="25204660" y="13758468"/>
            <a:ext cx="6874704" cy="461665"/>
          </a:xfrm>
          <a:prstGeom prst="rect">
            <a:avLst/>
          </a:prstGeom>
          <a:noFill/>
        </p:spPr>
        <p:txBody>
          <a:bodyPr wrap="square" rtlCol="0">
            <a:spAutoFit/>
          </a:bodyPr>
          <a:lstStyle>
            <a:defPPr>
              <a:defRPr kern="1200"/>
            </a:defPPr>
          </a:lstStyle>
          <a:p>
            <a:r>
              <a:rPr lang="en-US" sz="2400" b="1" dirty="0">
                <a:solidFill>
                  <a:schemeClr val="tx1">
                    <a:lumMod val="75000"/>
                    <a:lumOff val="25000"/>
                  </a:schemeClr>
                </a:solidFill>
                <a:latin typeface="Montserrat Extra Bold" panose="00000900000000000000" pitchFamily="50" charset="0"/>
              </a:rPr>
              <a:t>Future</a:t>
            </a:r>
          </a:p>
        </p:txBody>
      </p:sp>
      <p:sp>
        <p:nvSpPr>
          <p:cNvPr id="39" name="Rectangle: Rounded Corners 38"/>
          <p:cNvSpPr/>
          <p:nvPr/>
        </p:nvSpPr>
        <p:spPr>
          <a:xfrm>
            <a:off x="495300" y="4686766"/>
            <a:ext cx="7562175" cy="6571784"/>
          </a:xfrm>
          <a:prstGeom prst="roundRect">
            <a:avLst>
              <a:gd name="adj" fmla="val 1711"/>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dirty="0"/>
          </a:p>
        </p:txBody>
      </p:sp>
      <p:sp>
        <p:nvSpPr>
          <p:cNvPr id="47" name="TextBox 46"/>
          <p:cNvSpPr txBox="1"/>
          <p:nvPr/>
        </p:nvSpPr>
        <p:spPr>
          <a:xfrm>
            <a:off x="839035" y="4988258"/>
            <a:ext cx="6874704" cy="461665"/>
          </a:xfrm>
          <a:prstGeom prst="rect">
            <a:avLst/>
          </a:prstGeom>
          <a:noFill/>
        </p:spPr>
        <p:txBody>
          <a:bodyPr wrap="square" rtlCol="0">
            <a:spAutoFit/>
          </a:bodyPr>
          <a:lstStyle>
            <a:defPPr>
              <a:defRPr kern="1200"/>
            </a:defPPr>
          </a:lstStyle>
          <a:p>
            <a:r>
              <a:rPr lang="en-US" sz="2400" b="1">
                <a:solidFill>
                  <a:schemeClr val="tx1">
                    <a:lumMod val="75000"/>
                    <a:lumOff val="25000"/>
                  </a:schemeClr>
                </a:solidFill>
                <a:latin typeface="Montserrat Extra Bold" panose="00000900000000000000" pitchFamily="50" charset="0"/>
              </a:rPr>
              <a:t>Abstract</a:t>
            </a:r>
          </a:p>
        </p:txBody>
      </p:sp>
      <p:sp>
        <p:nvSpPr>
          <p:cNvPr id="43" name="Rectangle: Rounded Corners 42"/>
          <p:cNvSpPr/>
          <p:nvPr/>
        </p:nvSpPr>
        <p:spPr>
          <a:xfrm>
            <a:off x="495300" y="11703822"/>
            <a:ext cx="7562175" cy="9708393"/>
          </a:xfrm>
          <a:prstGeom prst="roundRect">
            <a:avLst>
              <a:gd name="adj" fmla="val 2004"/>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87" name="TextBox 86">
            <a:extLst>
              <a:ext uri="{FF2B5EF4-FFF2-40B4-BE49-F238E27FC236}">
                <a16:creationId xmlns:a16="http://schemas.microsoft.com/office/drawing/2014/main" id="{7DB2E49A-CE7A-4210-AE9F-5037030C938E}"/>
              </a:ext>
            </a:extLst>
          </p:cNvPr>
          <p:cNvSpPr txBox="1"/>
          <p:nvPr/>
        </p:nvSpPr>
        <p:spPr>
          <a:xfrm>
            <a:off x="839035" y="12026994"/>
            <a:ext cx="6874704" cy="461665"/>
          </a:xfrm>
          <a:prstGeom prst="rect">
            <a:avLst/>
          </a:prstGeom>
          <a:noFill/>
        </p:spPr>
        <p:txBody>
          <a:bodyPr wrap="square" rtlCol="0">
            <a:spAutoFit/>
          </a:bodyPr>
          <a:lstStyle>
            <a:defPPr>
              <a:defRPr kern="1200"/>
            </a:defPPr>
          </a:lstStyle>
          <a:p>
            <a:r>
              <a:rPr lang="en-US" sz="2400" b="1" dirty="0">
                <a:solidFill>
                  <a:schemeClr val="tx1">
                    <a:lumMod val="75000"/>
                    <a:lumOff val="25000"/>
                  </a:schemeClr>
                </a:solidFill>
                <a:latin typeface="Montserrat Extra Bold" panose="00000900000000000000" pitchFamily="50" charset="0"/>
              </a:rPr>
              <a:t>Data</a:t>
            </a:r>
          </a:p>
        </p:txBody>
      </p:sp>
      <p:sp>
        <p:nvSpPr>
          <p:cNvPr id="40" name="Rectangle: Rounded Corners 39"/>
          <p:cNvSpPr/>
          <p:nvPr/>
        </p:nvSpPr>
        <p:spPr>
          <a:xfrm>
            <a:off x="8592866" y="4708443"/>
            <a:ext cx="7562175" cy="16703776"/>
          </a:xfrm>
          <a:prstGeom prst="roundRect">
            <a:avLst>
              <a:gd name="adj" fmla="val 182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91" name="TextBox 90">
            <a:extLst>
              <a:ext uri="{FF2B5EF4-FFF2-40B4-BE49-F238E27FC236}">
                <a16:creationId xmlns:a16="http://schemas.microsoft.com/office/drawing/2014/main" id="{15232698-55E6-4C6D-9947-A1F5F1CCE1E0}"/>
              </a:ext>
            </a:extLst>
          </p:cNvPr>
          <p:cNvSpPr txBox="1"/>
          <p:nvPr/>
        </p:nvSpPr>
        <p:spPr>
          <a:xfrm>
            <a:off x="8973064" y="4988258"/>
            <a:ext cx="6874704" cy="461665"/>
          </a:xfrm>
          <a:prstGeom prst="rect">
            <a:avLst/>
          </a:prstGeom>
          <a:noFill/>
        </p:spPr>
        <p:txBody>
          <a:bodyPr wrap="square" rtlCol="0">
            <a:spAutoFit/>
          </a:bodyPr>
          <a:lstStyle>
            <a:defPPr>
              <a:defRPr kern="1200"/>
            </a:defPPr>
          </a:lstStyle>
          <a:p>
            <a:r>
              <a:rPr lang="en-US" sz="2400" b="1" dirty="0">
                <a:solidFill>
                  <a:schemeClr val="tx1">
                    <a:lumMod val="75000"/>
                    <a:lumOff val="25000"/>
                  </a:schemeClr>
                </a:solidFill>
                <a:latin typeface="Montserrat Extra Bold" panose="00000900000000000000" pitchFamily="50" charset="0"/>
              </a:rPr>
              <a:t>Models</a:t>
            </a:r>
          </a:p>
        </p:txBody>
      </p:sp>
      <p:sp>
        <p:nvSpPr>
          <p:cNvPr id="41" name="Rectangle: Rounded Corners 40"/>
          <p:cNvSpPr/>
          <p:nvPr/>
        </p:nvSpPr>
        <p:spPr>
          <a:xfrm>
            <a:off x="16734188" y="4708442"/>
            <a:ext cx="7827612" cy="13767974"/>
          </a:xfrm>
          <a:prstGeom prst="roundRect">
            <a:avLst>
              <a:gd name="adj" fmla="val 1937"/>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93" name="TextBox 92">
            <a:extLst>
              <a:ext uri="{FF2B5EF4-FFF2-40B4-BE49-F238E27FC236}">
                <a16:creationId xmlns:a16="http://schemas.microsoft.com/office/drawing/2014/main" id="{7381E656-1550-4678-91D6-50348E24F942}"/>
              </a:ext>
            </a:extLst>
          </p:cNvPr>
          <p:cNvSpPr txBox="1"/>
          <p:nvPr/>
        </p:nvSpPr>
        <p:spPr>
          <a:xfrm>
            <a:off x="17077923" y="4988260"/>
            <a:ext cx="6874704" cy="461665"/>
          </a:xfrm>
          <a:prstGeom prst="rect">
            <a:avLst/>
          </a:prstGeom>
          <a:noFill/>
        </p:spPr>
        <p:txBody>
          <a:bodyPr wrap="square" rtlCol="0">
            <a:spAutoFit/>
          </a:bodyPr>
          <a:lstStyle>
            <a:defPPr>
              <a:defRPr kern="1200"/>
            </a:defPPr>
          </a:lstStyle>
          <a:p>
            <a:r>
              <a:rPr lang="en-US" sz="2400" b="1" dirty="0">
                <a:solidFill>
                  <a:schemeClr val="tx1">
                    <a:lumMod val="75000"/>
                    <a:lumOff val="25000"/>
                  </a:schemeClr>
                </a:solidFill>
                <a:latin typeface="Montserrat Extra Bold" panose="00000900000000000000" pitchFamily="50" charset="0"/>
              </a:rPr>
              <a:t>Results</a:t>
            </a:r>
          </a:p>
        </p:txBody>
      </p:sp>
      <p:sp>
        <p:nvSpPr>
          <p:cNvPr id="5" name="TextBox 4">
            <a:extLst>
              <a:ext uri="{FF2B5EF4-FFF2-40B4-BE49-F238E27FC236}">
                <a16:creationId xmlns:a16="http://schemas.microsoft.com/office/drawing/2014/main" id="{44EFBD53-8605-D347-9BB9-91D14BF054BF}"/>
              </a:ext>
            </a:extLst>
          </p:cNvPr>
          <p:cNvSpPr txBox="1"/>
          <p:nvPr/>
        </p:nvSpPr>
        <p:spPr>
          <a:xfrm>
            <a:off x="839035" y="5569562"/>
            <a:ext cx="6874704" cy="5355312"/>
          </a:xfrm>
          <a:prstGeom prst="rect">
            <a:avLst/>
          </a:prstGeom>
          <a:noFill/>
        </p:spPr>
        <p:txBody>
          <a:bodyPr wrap="square" rtlCol="0">
            <a:spAutoFit/>
          </a:bodyPr>
          <a:lstStyle/>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Warfarin is the most widely used oral blood anticoagulant agent worldwide, with over 30 million prescriptions in the United States alone in 2004. However, prescribing the appropriate dosage of warfarin for each patient can be challenging due to significant individual variability. Incorrect dosages can result in severe consequences, including dangerous bleeding or inadequate prevention of blood clots. While various approaches, such as pharmacogenetic and clinical dosing algorithms, have been developed to determine the initial dosage, they still rely on a trial-and-error procedure, which can lead to adverse effects.</a:t>
            </a: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To address this challenge, this project aims to explore the performance of multi-armed bandit algorithms to predict the correct dosage of warfarin without relying on a trial-and-error procedure. Specifically, the project will implement a bandit algorithm that outperforms the fixed-dose baseline and clinical dosing algorithm, and will compare to alternative model formulations.</a:t>
            </a:r>
          </a:p>
        </p:txBody>
      </p:sp>
      <p:sp>
        <p:nvSpPr>
          <p:cNvPr id="34" name="TextBox 33">
            <a:extLst>
              <a:ext uri="{FF2B5EF4-FFF2-40B4-BE49-F238E27FC236}">
                <a16:creationId xmlns:a16="http://schemas.microsoft.com/office/drawing/2014/main" id="{DD08B70D-C31F-3B4A-9556-0D8F0019DAF8}"/>
              </a:ext>
            </a:extLst>
          </p:cNvPr>
          <p:cNvSpPr txBox="1"/>
          <p:nvPr/>
        </p:nvSpPr>
        <p:spPr>
          <a:xfrm>
            <a:off x="17210642" y="5759889"/>
            <a:ext cx="6874704" cy="12280285"/>
          </a:xfrm>
          <a:prstGeom prst="rect">
            <a:avLst/>
          </a:prstGeom>
          <a:noFill/>
        </p:spPr>
        <p:txBody>
          <a:bodyPr wrap="square" rtlCol="0">
            <a:spAutoFit/>
          </a:bodyPr>
          <a:lstStyle/>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We find that </a:t>
            </a:r>
            <a:r>
              <a:rPr lang="en-US" sz="1800" dirty="0" err="1">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LinUCB</a:t>
            </a:r>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significantly outperforms the fixed dose baseline, both in terms of both cumulative accuracy and cumulative expected regret. The resulting performance plots are as follows, with the shaded regions corresponding to 95% confidence intervals over the 20 different random patient orderings tested:</a:t>
            </a: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We also go on to find that our extension models, namely supervised linear regression “bandit” and Thompson Sampling, achieve good performance:</a:t>
            </a: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We can see that Thompson Sampling appears to achieve similar performance to </a:t>
            </a:r>
            <a:r>
              <a:rPr lang="en-US" sz="1800" dirty="0" err="1">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LinUCB</a:t>
            </a:r>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(within error). As expected, the supervised linear ”bandit” achieves significantly higher accuracy and lower regret compared to both models. This is unsurprising, as it is given access to the true treatment applied to past patients, rather than the reward, which amounts to just a binary indicator for correct/incorrect treatment.</a:t>
            </a: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p:txBody>
      </p:sp>
      <p:sp>
        <p:nvSpPr>
          <p:cNvPr id="48" name="TextBox 47">
            <a:extLst>
              <a:ext uri="{FF2B5EF4-FFF2-40B4-BE49-F238E27FC236}">
                <a16:creationId xmlns:a16="http://schemas.microsoft.com/office/drawing/2014/main" id="{FE47701C-7D93-0848-BD98-F0E64CC1ECF0}"/>
              </a:ext>
            </a:extLst>
          </p:cNvPr>
          <p:cNvSpPr txBox="1"/>
          <p:nvPr/>
        </p:nvSpPr>
        <p:spPr>
          <a:xfrm>
            <a:off x="817158" y="12817483"/>
            <a:ext cx="6874704" cy="8402300"/>
          </a:xfrm>
          <a:prstGeom prst="rect">
            <a:avLst/>
          </a:prstGeom>
          <a:noFill/>
        </p:spPr>
        <p:txBody>
          <a:bodyPr wrap="square" rtlCol="0">
            <a:spAutoFit/>
          </a:bodyPr>
          <a:lstStyle/>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This project leverages a publicly available patient dataset collected by </a:t>
            </a:r>
            <a:r>
              <a:rPr lang="en-US" sz="1800" dirty="0" err="1">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PharmGKB</a:t>
            </a:r>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Comprising of 5528 patients drawn from studies across 9 countries, this dataset includes optimal patient-specific warfarin doses, as well as patient features such as gender, race, height, weight, medical history, genotypes, and phenotypes. </a:t>
            </a: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There are, however, a significant number of entries for which data is missing. We impute missing values of VKORC1, a genotype feature, based on the algorithm provided in the appendix to the dataset. [CITE] The final set of features that we consider are age, height, weight, race, enzyme inducer status, amiodarone use, VKORC1, and CYP2C9 (another genotype feature, for which an imputation algorithm is not provided). We then drop all observations for which any of these features are null while treating unknown values of VKORC1 and CYP2C9 as a separate feature class. The result leaves us with 4386 observations with full data.</a:t>
            </a: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In order to handle these categorical genotypic features, we employ one-hot encoding, constructing a dummy variable for each class membership. We then drop one such dummy variable from each group and include an intercept in our feature space, in keeping with standard practice for linear models. The end result is a dataset with 4386 observations and 23 features.</a:t>
            </a: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The label, which we try to predict, is given by the correct therapeutic dose of warfarin, which we discretize into 3 bins corresponding to “low”, “medium”, and “high”.</a:t>
            </a:r>
          </a:p>
        </p:txBody>
      </p:sp>
      <p:pic>
        <p:nvPicPr>
          <p:cNvPr id="18" name="Picture 17">
            <a:extLst>
              <a:ext uri="{FF2B5EF4-FFF2-40B4-BE49-F238E27FC236}">
                <a16:creationId xmlns:a16="http://schemas.microsoft.com/office/drawing/2014/main" id="{CCF29D60-BAD7-E24D-9504-808CEE0B0D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59200" y="7636678"/>
            <a:ext cx="4554954" cy="3036636"/>
          </a:xfrm>
          <a:prstGeom prst="rect">
            <a:avLst/>
          </a:prstGeom>
        </p:spPr>
      </p:pic>
      <p:pic>
        <p:nvPicPr>
          <p:cNvPr id="20" name="Picture 19">
            <a:extLst>
              <a:ext uri="{FF2B5EF4-FFF2-40B4-BE49-F238E27FC236}">
                <a16:creationId xmlns:a16="http://schemas.microsoft.com/office/drawing/2014/main" id="{D3774CDF-742F-CD4E-8064-987FB7EA2D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77228" y="7636678"/>
            <a:ext cx="4554954" cy="3036636"/>
          </a:xfrm>
          <a:prstGeom prst="rect">
            <a:avLst/>
          </a:prstGeom>
        </p:spPr>
      </p:pic>
      <p:pic>
        <p:nvPicPr>
          <p:cNvPr id="22" name="Picture 21">
            <a:extLst>
              <a:ext uri="{FF2B5EF4-FFF2-40B4-BE49-F238E27FC236}">
                <a16:creationId xmlns:a16="http://schemas.microsoft.com/office/drawing/2014/main" id="{3AF103C5-C660-1D4B-AEE0-1137827133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97056" y="12268851"/>
            <a:ext cx="4554954" cy="3036636"/>
          </a:xfrm>
          <a:prstGeom prst="rect">
            <a:avLst/>
          </a:prstGeom>
        </p:spPr>
      </p:pic>
      <p:pic>
        <p:nvPicPr>
          <p:cNvPr id="24" name="Picture 23">
            <a:extLst>
              <a:ext uri="{FF2B5EF4-FFF2-40B4-BE49-F238E27FC236}">
                <a16:creationId xmlns:a16="http://schemas.microsoft.com/office/drawing/2014/main" id="{D8B33043-70E6-C44A-A215-FA543A1916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412574" y="12242539"/>
            <a:ext cx="4554954" cy="3036636"/>
          </a:xfrm>
          <a:prstGeom prst="rect">
            <a:avLst/>
          </a:prstGeom>
        </p:spPr>
      </p:pic>
      <p:sp>
        <p:nvSpPr>
          <p:cNvPr id="54" name="TextBox 53">
            <a:extLst>
              <a:ext uri="{FF2B5EF4-FFF2-40B4-BE49-F238E27FC236}">
                <a16:creationId xmlns:a16="http://schemas.microsoft.com/office/drawing/2014/main" id="{090C76CE-4F34-EA4C-86A5-13358E37C3CE}"/>
              </a:ext>
            </a:extLst>
          </p:cNvPr>
          <p:cNvSpPr txBox="1"/>
          <p:nvPr/>
        </p:nvSpPr>
        <p:spPr>
          <a:xfrm>
            <a:off x="8973064" y="5945869"/>
            <a:ext cx="6874704" cy="2308324"/>
          </a:xfrm>
          <a:prstGeom prst="rect">
            <a:avLst/>
          </a:prstGeom>
          <a:noFill/>
        </p:spPr>
        <p:txBody>
          <a:bodyPr wrap="square" rtlCol="0">
            <a:spAutoFit/>
          </a:bodyPr>
          <a:lstStyle/>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We utilize two benchmark models against which we evaluate bandit performance. The first is the fixed dose baseline, which simply assigns every patient a medium dose. The second is the clinical dosing algorithm, a simple equation that calculates the square root of weekly dose as a linear function of patient covariates:</a:t>
            </a: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p:txBody>
      </p:sp>
      <p:sp>
        <p:nvSpPr>
          <p:cNvPr id="55" name="TextBox 54">
            <a:extLst>
              <a:ext uri="{FF2B5EF4-FFF2-40B4-BE49-F238E27FC236}">
                <a16:creationId xmlns:a16="http://schemas.microsoft.com/office/drawing/2014/main" id="{ACA8FA1A-DF38-6646-BF48-45406A9BE443}"/>
              </a:ext>
            </a:extLst>
          </p:cNvPr>
          <p:cNvSpPr txBox="1"/>
          <p:nvPr/>
        </p:nvSpPr>
        <p:spPr>
          <a:xfrm>
            <a:off x="8973064" y="5560054"/>
            <a:ext cx="6874704" cy="400110"/>
          </a:xfrm>
          <a:prstGeom prst="rect">
            <a:avLst/>
          </a:prstGeom>
          <a:noFill/>
        </p:spPr>
        <p:txBody>
          <a:bodyPr wrap="square" rtlCol="0">
            <a:spAutoFit/>
          </a:bodyPr>
          <a:lstStyle>
            <a:defPPr>
              <a:defRPr kern="1200"/>
            </a:defPPr>
          </a:lstStyle>
          <a:p>
            <a:r>
              <a:rPr lang="en-US" sz="2000" b="1" dirty="0">
                <a:solidFill>
                  <a:schemeClr val="tx1">
                    <a:lumMod val="75000"/>
                    <a:lumOff val="25000"/>
                  </a:schemeClr>
                </a:solidFill>
                <a:latin typeface="Montserrat Extra Bold" panose="00000900000000000000" pitchFamily="50" charset="0"/>
              </a:rPr>
              <a:t>Benchmark Models</a:t>
            </a:r>
          </a:p>
        </p:txBody>
      </p:sp>
      <p:pic>
        <p:nvPicPr>
          <p:cNvPr id="26" name="Picture 25" descr="Text&#10;&#10;Description automatically generated with low confidence">
            <a:extLst>
              <a:ext uri="{FF2B5EF4-FFF2-40B4-BE49-F238E27FC236}">
                <a16:creationId xmlns:a16="http://schemas.microsoft.com/office/drawing/2014/main" id="{E9ECCF75-B612-0E48-A6C2-2CD1B237AE5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01425" y="7772615"/>
            <a:ext cx="3548528" cy="1636266"/>
          </a:xfrm>
          <a:prstGeom prst="rect">
            <a:avLst/>
          </a:prstGeom>
        </p:spPr>
      </p:pic>
      <p:sp>
        <p:nvSpPr>
          <p:cNvPr id="62" name="TextBox 61">
            <a:extLst>
              <a:ext uri="{FF2B5EF4-FFF2-40B4-BE49-F238E27FC236}">
                <a16:creationId xmlns:a16="http://schemas.microsoft.com/office/drawing/2014/main" id="{BCF2C460-B292-B644-ACD1-12647D9B3D30}"/>
              </a:ext>
            </a:extLst>
          </p:cNvPr>
          <p:cNvSpPr txBox="1"/>
          <p:nvPr/>
        </p:nvSpPr>
        <p:spPr>
          <a:xfrm>
            <a:off x="8936601" y="10014969"/>
            <a:ext cx="6874704" cy="2031325"/>
          </a:xfrm>
          <a:prstGeom prst="rect">
            <a:avLst/>
          </a:prstGeom>
          <a:noFill/>
        </p:spPr>
        <p:txBody>
          <a:bodyPr wrap="square" rtlCol="0">
            <a:spAutoFit/>
          </a:bodyPr>
          <a:lstStyle/>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Our primary bandit algorithm is </a:t>
            </a:r>
            <a:r>
              <a:rPr lang="en-US" sz="1800" dirty="0" err="1">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LinUCB</a:t>
            </a:r>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with disjoint linear models, based on Li et al. (2010). In this model, the optimal patient dose is selected based on a linear function of the patient’s characteristics plus an optimism term to ensure sufficient exploration. </a:t>
            </a: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p:txBody>
      </p:sp>
      <p:sp>
        <p:nvSpPr>
          <p:cNvPr id="63" name="TextBox 62">
            <a:extLst>
              <a:ext uri="{FF2B5EF4-FFF2-40B4-BE49-F238E27FC236}">
                <a16:creationId xmlns:a16="http://schemas.microsoft.com/office/drawing/2014/main" id="{3C7108ED-202D-474E-996F-78061D06C431}"/>
              </a:ext>
            </a:extLst>
          </p:cNvPr>
          <p:cNvSpPr txBox="1"/>
          <p:nvPr/>
        </p:nvSpPr>
        <p:spPr>
          <a:xfrm>
            <a:off x="8936601" y="9629154"/>
            <a:ext cx="6874704" cy="400110"/>
          </a:xfrm>
          <a:prstGeom prst="rect">
            <a:avLst/>
          </a:prstGeom>
          <a:noFill/>
        </p:spPr>
        <p:txBody>
          <a:bodyPr wrap="square" rtlCol="0">
            <a:spAutoFit/>
          </a:bodyPr>
          <a:lstStyle>
            <a:defPPr>
              <a:defRPr kern="1200"/>
            </a:defPPr>
          </a:lstStyle>
          <a:p>
            <a:r>
              <a:rPr lang="en-US" sz="2000" b="1" dirty="0" err="1">
                <a:solidFill>
                  <a:schemeClr val="tx1">
                    <a:lumMod val="75000"/>
                    <a:lumOff val="25000"/>
                  </a:schemeClr>
                </a:solidFill>
                <a:latin typeface="Montserrat Extra Bold" panose="00000900000000000000" pitchFamily="50" charset="0"/>
              </a:rPr>
              <a:t>LinUCB</a:t>
            </a:r>
            <a:r>
              <a:rPr lang="en-US" sz="2000" b="1" dirty="0">
                <a:solidFill>
                  <a:schemeClr val="tx1">
                    <a:lumMod val="75000"/>
                    <a:lumOff val="25000"/>
                  </a:schemeClr>
                </a:solidFill>
                <a:latin typeface="Montserrat Extra Bold" panose="00000900000000000000" pitchFamily="50" charset="0"/>
              </a:rPr>
              <a:t> with Disjoint Linear Models</a:t>
            </a:r>
          </a:p>
        </p:txBody>
      </p:sp>
      <p:sp>
        <p:nvSpPr>
          <p:cNvPr id="64" name="TextBox 63">
            <a:extLst>
              <a:ext uri="{FF2B5EF4-FFF2-40B4-BE49-F238E27FC236}">
                <a16:creationId xmlns:a16="http://schemas.microsoft.com/office/drawing/2014/main" id="{A3E4D9C5-31FA-2548-BD18-B2F42B4C3EB7}"/>
              </a:ext>
            </a:extLst>
          </p:cNvPr>
          <p:cNvSpPr txBox="1"/>
          <p:nvPr/>
        </p:nvSpPr>
        <p:spPr>
          <a:xfrm>
            <a:off x="8973064" y="12651404"/>
            <a:ext cx="6874704" cy="2862322"/>
          </a:xfrm>
          <a:prstGeom prst="rect">
            <a:avLst/>
          </a:prstGeom>
          <a:noFill/>
        </p:spPr>
        <p:txBody>
          <a:bodyPr wrap="square" rtlCol="0">
            <a:spAutoFit/>
          </a:bodyPr>
          <a:lstStyle/>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Our second bandit algorithm is Thompson Sampling, applied to contextual bandits with linear payoffs, based on Agrawal &amp; Goyal (2013).. This algorithm works by posterior sampling, where we sample the linear parameter vector from a continuously updating normal distribution, We deviate from the prescribed implementation by giving each arm a separate set of parameters, thereby making it a disjoint setting similar to </a:t>
            </a:r>
            <a:r>
              <a:rPr lang="en-US" sz="1800" dirty="0" err="1">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LinUCB</a:t>
            </a:r>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a:t>
            </a: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p:txBody>
      </p:sp>
      <p:sp>
        <p:nvSpPr>
          <p:cNvPr id="65" name="TextBox 64">
            <a:extLst>
              <a:ext uri="{FF2B5EF4-FFF2-40B4-BE49-F238E27FC236}">
                <a16:creationId xmlns:a16="http://schemas.microsoft.com/office/drawing/2014/main" id="{1F50919E-1D61-ED42-BD82-84F736BAE7BF}"/>
              </a:ext>
            </a:extLst>
          </p:cNvPr>
          <p:cNvSpPr txBox="1"/>
          <p:nvPr/>
        </p:nvSpPr>
        <p:spPr>
          <a:xfrm>
            <a:off x="8973064" y="12265589"/>
            <a:ext cx="6874704" cy="400110"/>
          </a:xfrm>
          <a:prstGeom prst="rect">
            <a:avLst/>
          </a:prstGeom>
          <a:noFill/>
        </p:spPr>
        <p:txBody>
          <a:bodyPr wrap="square" rtlCol="0">
            <a:spAutoFit/>
          </a:bodyPr>
          <a:lstStyle>
            <a:defPPr>
              <a:defRPr kern="1200"/>
            </a:defPPr>
          </a:lstStyle>
          <a:p>
            <a:r>
              <a:rPr lang="en-US" sz="2000" b="1" dirty="0">
                <a:solidFill>
                  <a:schemeClr val="tx1">
                    <a:lumMod val="75000"/>
                    <a:lumOff val="25000"/>
                  </a:schemeClr>
                </a:solidFill>
                <a:latin typeface="Montserrat Extra Bold" panose="00000900000000000000" pitchFamily="50" charset="0"/>
              </a:rPr>
              <a:t>Thompson Sampling</a:t>
            </a:r>
          </a:p>
        </p:txBody>
      </p:sp>
      <p:sp>
        <p:nvSpPr>
          <p:cNvPr id="66" name="TextBox 65">
            <a:extLst>
              <a:ext uri="{FF2B5EF4-FFF2-40B4-BE49-F238E27FC236}">
                <a16:creationId xmlns:a16="http://schemas.microsoft.com/office/drawing/2014/main" id="{F486202D-6F64-AE4D-B1D6-5824E8EFE1C5}"/>
              </a:ext>
            </a:extLst>
          </p:cNvPr>
          <p:cNvSpPr txBox="1"/>
          <p:nvPr/>
        </p:nvSpPr>
        <p:spPr>
          <a:xfrm>
            <a:off x="8936601" y="16677095"/>
            <a:ext cx="6874704" cy="2308324"/>
          </a:xfrm>
          <a:prstGeom prst="rect">
            <a:avLst/>
          </a:prstGeom>
          <a:noFill/>
        </p:spPr>
        <p:txBody>
          <a:bodyPr wrap="square" rtlCol="0">
            <a:spAutoFit/>
          </a:bodyPr>
          <a:lstStyle/>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Our final algorithm is a supervised linear bandit, which trains a linear model based on all prior observed true warfarin doses, rather than the standard binary reward. By utilizing this extra information, this model should achieve better performance than all others tested, and will set a kind of upper bound on the performance of linear bandit models. </a:t>
            </a: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p:txBody>
      </p:sp>
      <p:sp>
        <p:nvSpPr>
          <p:cNvPr id="67" name="TextBox 66">
            <a:extLst>
              <a:ext uri="{FF2B5EF4-FFF2-40B4-BE49-F238E27FC236}">
                <a16:creationId xmlns:a16="http://schemas.microsoft.com/office/drawing/2014/main" id="{B137B4B7-0EF7-024F-9A39-6C8733D86FC6}"/>
              </a:ext>
            </a:extLst>
          </p:cNvPr>
          <p:cNvSpPr txBox="1"/>
          <p:nvPr/>
        </p:nvSpPr>
        <p:spPr>
          <a:xfrm>
            <a:off x="8936601" y="16291280"/>
            <a:ext cx="6874704" cy="400110"/>
          </a:xfrm>
          <a:prstGeom prst="rect">
            <a:avLst/>
          </a:prstGeom>
          <a:noFill/>
        </p:spPr>
        <p:txBody>
          <a:bodyPr wrap="square" rtlCol="0">
            <a:spAutoFit/>
          </a:bodyPr>
          <a:lstStyle>
            <a:defPPr>
              <a:defRPr kern="1200"/>
            </a:defPPr>
          </a:lstStyle>
          <a:p>
            <a:r>
              <a:rPr lang="en-US" sz="2000" b="1" dirty="0">
                <a:solidFill>
                  <a:schemeClr val="tx1">
                    <a:lumMod val="75000"/>
                    <a:lumOff val="25000"/>
                  </a:schemeClr>
                </a:solidFill>
                <a:latin typeface="Montserrat Extra Bold" panose="00000900000000000000" pitchFamily="50" charset="0"/>
              </a:rPr>
              <a:t>Supervised Linear Bandit</a:t>
            </a:r>
          </a:p>
        </p:txBody>
      </p:sp>
      <p:sp>
        <p:nvSpPr>
          <p:cNvPr id="68" name="TextBox 67">
            <a:extLst>
              <a:ext uri="{FF2B5EF4-FFF2-40B4-BE49-F238E27FC236}">
                <a16:creationId xmlns:a16="http://schemas.microsoft.com/office/drawing/2014/main" id="{1CAC4F3D-2FD8-3643-AC3F-553E60C13061}"/>
              </a:ext>
            </a:extLst>
          </p:cNvPr>
          <p:cNvSpPr txBox="1"/>
          <p:nvPr/>
        </p:nvSpPr>
        <p:spPr>
          <a:xfrm>
            <a:off x="17077923" y="19555190"/>
            <a:ext cx="15001441" cy="2031325"/>
          </a:xfrm>
          <a:prstGeom prst="rect">
            <a:avLst/>
          </a:prstGeom>
          <a:noFill/>
        </p:spPr>
        <p:txBody>
          <a:bodyPr wrap="square" rtlCol="0">
            <a:spAutoFit/>
          </a:bodyPr>
          <a:lstStyle/>
          <a:p>
            <a:pPr marL="458788" indent="-458788"/>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I. W. P. Consortium. Estimation of the warfarin dose with clinical and pharmacogenetic data. </a:t>
            </a:r>
            <a:r>
              <a:rPr lang="en-US" sz="1800" i="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New England Journal of Medicine</a:t>
            </a:r>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360(8):753–764, 2009.</a:t>
            </a:r>
          </a:p>
          <a:p>
            <a:pPr marL="458788" indent="-458788"/>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L. Li, W. Chu, J. Langford, and R. E. </a:t>
            </a:r>
            <a:r>
              <a:rPr lang="en-US" sz="1800" dirty="0" err="1">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Schapire</a:t>
            </a:r>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A contextual-bandit approach to personalized news article recommendation. In </a:t>
            </a:r>
            <a:r>
              <a:rPr lang="en-US" sz="1800" i="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Proceedings          of the 19th international conference on World wide web</a:t>
            </a:r>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pages 661–670, 2010.</a:t>
            </a:r>
          </a:p>
          <a:p>
            <a:pPr marL="458788" indent="-458788"/>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S. Agrawal and N. Goyal. Thompson sampling for contextual bandits with linear payoffs. In </a:t>
            </a:r>
            <a:r>
              <a:rPr lang="en-US" sz="1800" i="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International Conference on Machine Learning</a:t>
            </a:r>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pages 127–135, 2013.</a:t>
            </a: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p:txBody>
      </p:sp>
      <p:sp>
        <p:nvSpPr>
          <p:cNvPr id="69" name="TextBox 68">
            <a:extLst>
              <a:ext uri="{FF2B5EF4-FFF2-40B4-BE49-F238E27FC236}">
                <a16:creationId xmlns:a16="http://schemas.microsoft.com/office/drawing/2014/main" id="{58BBA0E2-D6B4-E644-9B29-BEB6D6926E19}"/>
              </a:ext>
            </a:extLst>
          </p:cNvPr>
          <p:cNvSpPr txBox="1"/>
          <p:nvPr/>
        </p:nvSpPr>
        <p:spPr>
          <a:xfrm>
            <a:off x="25167451" y="5713835"/>
            <a:ext cx="6874704" cy="5909310"/>
          </a:xfrm>
          <a:prstGeom prst="rect">
            <a:avLst/>
          </a:prstGeom>
          <a:noFill/>
        </p:spPr>
        <p:txBody>
          <a:bodyPr wrap="square" rtlCol="0">
            <a:spAutoFit/>
          </a:bodyPr>
          <a:lstStyle/>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Our results show clear performance improvements when comparing bandit methods to both the fixed dose baseline and, in the case of </a:t>
            </a:r>
            <a:r>
              <a:rPr lang="en-US" sz="1800" dirty="0" err="1">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LinUCB</a:t>
            </a:r>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to the clinical dosing algorithm as well. This clearly demonstrates the power of bandit methods for warfarin dose assignment, and suggests that such methods should be further explored to achieve better patient outcomes.</a:t>
            </a:r>
          </a:p>
          <a:p>
            <a:endPar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However, there is one key caveat to these results: while </a:t>
            </a:r>
            <a:r>
              <a:rPr lang="en-US" sz="1800" dirty="0" err="1">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LinUCB</a:t>
            </a:r>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outperforms the clinical dosing algorithm by the end of the ”online” training period, it takes nearly 2000 patients before its performance truly matches that of the clinical dosing algorithm. As a result, if this were a truly online setting, several of those patients may have received a lower quality of care than if the clinical dosing algorithm had been applied. This raises ethical considerations regarding potential harm to patients used in training bandit methods, particularly for healthcare applications. This suggests that some degree of offline learning, such as we have performed in this project, is necessary prior to the rollout of a bandit algorithm in such contexts.</a:t>
            </a:r>
          </a:p>
        </p:txBody>
      </p:sp>
      <p:sp>
        <p:nvSpPr>
          <p:cNvPr id="70" name="TextBox 69">
            <a:extLst>
              <a:ext uri="{FF2B5EF4-FFF2-40B4-BE49-F238E27FC236}">
                <a16:creationId xmlns:a16="http://schemas.microsoft.com/office/drawing/2014/main" id="{B3C4FF56-0435-B644-A0B7-06F4C3D67FA8}"/>
              </a:ext>
            </a:extLst>
          </p:cNvPr>
          <p:cNvSpPr txBox="1"/>
          <p:nvPr/>
        </p:nvSpPr>
        <p:spPr>
          <a:xfrm>
            <a:off x="25204659" y="14322118"/>
            <a:ext cx="6874704" cy="3416320"/>
          </a:xfrm>
          <a:prstGeom prst="rect">
            <a:avLst/>
          </a:prstGeom>
          <a:noFill/>
        </p:spPr>
        <p:txBody>
          <a:bodyPr wrap="square" rtlCol="0">
            <a:spAutoFit/>
          </a:bodyPr>
          <a:lstStyle/>
          <a:p>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The key direction of future research in this project is to investigate further implementations of linear bandit models to attempt to close the performance gap between our current optimal implementation, </a:t>
            </a:r>
            <a:r>
              <a:rPr lang="en-US" sz="1800" dirty="0" err="1">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LinUCB</a:t>
            </a:r>
            <a:r>
              <a:rPr lang="en-US" sz="1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and the supervised linear bandit. While the latter’s performance presents an upper bound on the potential performance of linear bandit models and likely cannot be replicated by a model that observes only binary rewards, the existing gap suggests that other model formulations may be able to provide better performance. Possible candidates that we have not tested in this project include robust algorithms or regularized linear models. </a:t>
            </a:r>
          </a:p>
        </p:txBody>
      </p:sp>
    </p:spTree>
    <p:extLst>
      <p:ext uri="{BB962C8B-B14F-4D97-AF65-F5344CB8AC3E}">
        <p14:creationId xmlns:p14="http://schemas.microsoft.com/office/powerpoint/2010/main" val="324411555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assessingslate|08-202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Arial"/>
        <a:cs typeface="Arial"/>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5431</TotalTime>
  <Words>1266</Words>
  <Application>Microsoft Macintosh PowerPoint</Application>
  <PresentationFormat>Custom</PresentationFormat>
  <Paragraphs>65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Arial</vt:lpstr>
      <vt:lpstr>Montserrat Extra Bold</vt:lpstr>
      <vt:lpstr>Domine</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Amar Venugopal</cp:lastModifiedBy>
  <cp:revision>73</cp:revision>
  <cp:lastPrinted>2022-12-13T23:41:56Z</cp:lastPrinted>
  <dcterms:modified xsi:type="dcterms:W3CDTF">2023-03-15T20:45:46Z</dcterms:modified>
  <cp:category>science research poster</cp:category>
</cp:coreProperties>
</file>