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4" r:id="rId2"/>
  </p:sldIdLst>
  <p:sldSz cx="32918400" cy="21945600"/>
  <p:notesSz cx="6858000" cy="9144000"/>
  <p:embeddedFontLst>
    <p:embeddedFont>
      <p:font typeface="Calibri" panose="020F0502020204030204" pitchFamily="34" charset="0"/>
      <p:regular r:id="rId4"/>
      <p:bold r:id="rId5"/>
      <p:italic r:id="rId6"/>
      <p:boldItalic r:id="rId7"/>
    </p:embeddedFont>
    <p:embeddedFont>
      <p:font typeface="Domine" panose="02040503040403060204" pitchFamily="18" charset="0"/>
      <p:regular r:id="rId8"/>
    </p:embeddedFont>
    <p:embeddedFont>
      <p:font typeface="Montserrat Extra Bold" pitchFamily="2" charset="77"/>
      <p:bold r:id="rId9"/>
    </p:embeddedFont>
  </p:embeddedFontLst>
  <p:custDataLst>
    <p:tags r:id="rId10"/>
  </p:custDataLst>
  <p:defaultTextStyle>
    <a:defPPr>
      <a:defRPr lang="en-US"/>
    </a:defPPr>
    <a:lvl1pPr marL="0" algn="l" defTabSz="3132837" rtl="0" eaLnBrk="1" latinLnBrk="0" hangingPunct="1">
      <a:defRPr sz="6209" kern="1200">
        <a:solidFill>
          <a:schemeClr val="tx1"/>
        </a:solidFill>
        <a:latin typeface="+mn-lt"/>
        <a:ea typeface="+mn-ea"/>
        <a:cs typeface="+mn-cs"/>
      </a:defRPr>
    </a:lvl1pPr>
    <a:lvl2pPr marL="1566419" algn="l" defTabSz="3132837" rtl="0" eaLnBrk="1" latinLnBrk="0" hangingPunct="1">
      <a:defRPr sz="6209" kern="1200">
        <a:solidFill>
          <a:schemeClr val="tx1"/>
        </a:solidFill>
        <a:latin typeface="+mn-lt"/>
        <a:ea typeface="+mn-ea"/>
        <a:cs typeface="+mn-cs"/>
      </a:defRPr>
    </a:lvl2pPr>
    <a:lvl3pPr marL="3132837" algn="l" defTabSz="3132837" rtl="0" eaLnBrk="1" latinLnBrk="0" hangingPunct="1">
      <a:defRPr sz="6209" kern="1200">
        <a:solidFill>
          <a:schemeClr val="tx1"/>
        </a:solidFill>
        <a:latin typeface="+mn-lt"/>
        <a:ea typeface="+mn-ea"/>
        <a:cs typeface="+mn-cs"/>
      </a:defRPr>
    </a:lvl3pPr>
    <a:lvl4pPr marL="4699258" algn="l" defTabSz="3132837" rtl="0" eaLnBrk="1" latinLnBrk="0" hangingPunct="1">
      <a:defRPr sz="6209" kern="1200">
        <a:solidFill>
          <a:schemeClr val="tx1"/>
        </a:solidFill>
        <a:latin typeface="+mn-lt"/>
        <a:ea typeface="+mn-ea"/>
        <a:cs typeface="+mn-cs"/>
      </a:defRPr>
    </a:lvl4pPr>
    <a:lvl5pPr marL="6265677" algn="l" defTabSz="3132837" rtl="0" eaLnBrk="1" latinLnBrk="0" hangingPunct="1">
      <a:defRPr sz="6209" kern="1200">
        <a:solidFill>
          <a:schemeClr val="tx1"/>
        </a:solidFill>
        <a:latin typeface="+mn-lt"/>
        <a:ea typeface="+mn-ea"/>
        <a:cs typeface="+mn-cs"/>
      </a:defRPr>
    </a:lvl5pPr>
    <a:lvl6pPr marL="7832096" algn="l" defTabSz="3132837" rtl="0" eaLnBrk="1" latinLnBrk="0" hangingPunct="1">
      <a:defRPr sz="6209" kern="1200">
        <a:solidFill>
          <a:schemeClr val="tx1"/>
        </a:solidFill>
        <a:latin typeface="+mn-lt"/>
        <a:ea typeface="+mn-ea"/>
        <a:cs typeface="+mn-cs"/>
      </a:defRPr>
    </a:lvl6pPr>
    <a:lvl7pPr marL="9398515" algn="l" defTabSz="3132837" rtl="0" eaLnBrk="1" latinLnBrk="0" hangingPunct="1">
      <a:defRPr sz="6209" kern="1200">
        <a:solidFill>
          <a:schemeClr val="tx1"/>
        </a:solidFill>
        <a:latin typeface="+mn-lt"/>
        <a:ea typeface="+mn-ea"/>
        <a:cs typeface="+mn-cs"/>
      </a:defRPr>
    </a:lvl7pPr>
    <a:lvl8pPr marL="10964932" algn="l" defTabSz="3132837" rtl="0" eaLnBrk="1" latinLnBrk="0" hangingPunct="1">
      <a:defRPr sz="6209" kern="1200">
        <a:solidFill>
          <a:schemeClr val="tx1"/>
        </a:solidFill>
        <a:latin typeface="+mn-lt"/>
        <a:ea typeface="+mn-ea"/>
        <a:cs typeface="+mn-cs"/>
      </a:defRPr>
    </a:lvl8pPr>
    <a:lvl9pPr marL="12531353" algn="l" defTabSz="3132837" rtl="0" eaLnBrk="1" latinLnBrk="0" hangingPunct="1">
      <a:defRPr sz="6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08" userDrawn="1">
          <p15:clr>
            <a:srgbClr val="A4A3A4"/>
          </p15:clr>
        </p15:guide>
        <p15:guide id="2" pos="7776" userDrawn="1">
          <p15:clr>
            <a:srgbClr val="A4A3A4"/>
          </p15:clr>
        </p15:guide>
        <p15:guide id="3" orient="horz" pos="6912"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autoAdjust="0"/>
    <p:restoredTop sz="96260" autoAdjust="0"/>
  </p:normalViewPr>
  <p:slideViewPr>
    <p:cSldViewPr snapToGrid="0">
      <p:cViewPr>
        <p:scale>
          <a:sx n="83" d="100"/>
          <a:sy n="83" d="100"/>
        </p:scale>
        <p:origin x="1072" y="-3408"/>
      </p:cViewPr>
      <p:guideLst>
        <p:guide orient="horz" pos="4608"/>
        <p:guide pos="7776"/>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3/14/23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132837" rtl="0" eaLnBrk="1" latinLnBrk="0" hangingPunct="1">
      <a:defRPr sz="4070" kern="1200">
        <a:solidFill>
          <a:schemeClr val="tx1"/>
        </a:solidFill>
        <a:latin typeface="+mn-lt"/>
        <a:ea typeface="+mn-ea"/>
        <a:cs typeface="+mn-cs"/>
      </a:defRPr>
    </a:lvl1pPr>
    <a:lvl2pPr marL="1566419" algn="l" defTabSz="3132837" rtl="0" eaLnBrk="1" latinLnBrk="0" hangingPunct="1">
      <a:defRPr sz="4070" kern="1200">
        <a:solidFill>
          <a:schemeClr val="tx1"/>
        </a:solidFill>
        <a:latin typeface="+mn-lt"/>
        <a:ea typeface="+mn-ea"/>
        <a:cs typeface="+mn-cs"/>
      </a:defRPr>
    </a:lvl2pPr>
    <a:lvl3pPr marL="3132837" algn="l" defTabSz="3132837" rtl="0" eaLnBrk="1" latinLnBrk="0" hangingPunct="1">
      <a:defRPr sz="4070" kern="1200">
        <a:solidFill>
          <a:schemeClr val="tx1"/>
        </a:solidFill>
        <a:latin typeface="+mn-lt"/>
        <a:ea typeface="+mn-ea"/>
        <a:cs typeface="+mn-cs"/>
      </a:defRPr>
    </a:lvl3pPr>
    <a:lvl4pPr marL="4699258" algn="l" defTabSz="3132837" rtl="0" eaLnBrk="1" latinLnBrk="0" hangingPunct="1">
      <a:defRPr sz="4070" kern="1200">
        <a:solidFill>
          <a:schemeClr val="tx1"/>
        </a:solidFill>
        <a:latin typeface="+mn-lt"/>
        <a:ea typeface="+mn-ea"/>
        <a:cs typeface="+mn-cs"/>
      </a:defRPr>
    </a:lvl4pPr>
    <a:lvl5pPr marL="6265677" algn="l" defTabSz="3132837" rtl="0" eaLnBrk="1" latinLnBrk="0" hangingPunct="1">
      <a:defRPr sz="4070" kern="1200">
        <a:solidFill>
          <a:schemeClr val="tx1"/>
        </a:solidFill>
        <a:latin typeface="+mn-lt"/>
        <a:ea typeface="+mn-ea"/>
        <a:cs typeface="+mn-cs"/>
      </a:defRPr>
    </a:lvl5pPr>
    <a:lvl6pPr marL="7832096" algn="l" defTabSz="3132837" rtl="0" eaLnBrk="1" latinLnBrk="0" hangingPunct="1">
      <a:defRPr sz="4070" kern="1200">
        <a:solidFill>
          <a:schemeClr val="tx1"/>
        </a:solidFill>
        <a:latin typeface="+mn-lt"/>
        <a:ea typeface="+mn-ea"/>
        <a:cs typeface="+mn-cs"/>
      </a:defRPr>
    </a:lvl6pPr>
    <a:lvl7pPr marL="9398515" algn="l" defTabSz="3132837" rtl="0" eaLnBrk="1" latinLnBrk="0" hangingPunct="1">
      <a:defRPr sz="4070" kern="1200">
        <a:solidFill>
          <a:schemeClr val="tx1"/>
        </a:solidFill>
        <a:latin typeface="+mn-lt"/>
        <a:ea typeface="+mn-ea"/>
        <a:cs typeface="+mn-cs"/>
      </a:defRPr>
    </a:lvl7pPr>
    <a:lvl8pPr marL="10964932" algn="l" defTabSz="3132837" rtl="0" eaLnBrk="1" latinLnBrk="0" hangingPunct="1">
      <a:defRPr sz="4070" kern="1200">
        <a:solidFill>
          <a:schemeClr val="tx1"/>
        </a:solidFill>
        <a:latin typeface="+mn-lt"/>
        <a:ea typeface="+mn-ea"/>
        <a:cs typeface="+mn-cs"/>
      </a:defRPr>
    </a:lvl8pPr>
    <a:lvl9pPr marL="12531353" algn="l" defTabSz="3132837" rtl="0" eaLnBrk="1" latinLnBrk="0" hangingPunct="1">
      <a:defRPr sz="40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0972800"/>
            <a:ext cx="14274800" cy="3937000"/>
          </a:xfrm>
          <a:prstGeom prst="rect">
            <a:avLst/>
          </a:prstGeom>
        </p:spPr>
      </p:pic>
      <p:pic>
        <p:nvPicPr>
          <p:cNvPr id="3" name="New picture"/>
          <p:cNvPicPr/>
          <p:nvPr/>
        </p:nvPicPr>
        <p:blipFill>
          <a:blip r:embed="rId4"/>
          <a:stretch>
            <a:fillRect/>
          </a:stretch>
        </p:blipFill>
        <p:spPr>
          <a:xfrm rot="5400000">
            <a:off x="29718000" y="10972800"/>
            <a:ext cx="14274800" cy="3937000"/>
          </a:xfrm>
          <a:prstGeom prst="rect">
            <a:avLst/>
          </a:prstGeom>
        </p:spPr>
      </p:pic>
      <p:pic>
        <p:nvPicPr>
          <p:cNvPr id="4" name="New picture"/>
          <p:cNvPicPr/>
          <p:nvPr/>
        </p:nvPicPr>
        <p:blipFill>
          <a:blip r:embed="rId5"/>
          <a:stretch>
            <a:fillRect/>
          </a:stretch>
        </p:blipFill>
        <p:spPr>
          <a:xfrm>
            <a:off x="1466850" y="22453600"/>
            <a:ext cx="29984700" cy="1460500"/>
          </a:xfrm>
          <a:prstGeom prst="rect">
            <a:avLst/>
          </a:prstGeom>
        </p:spPr>
      </p:pic>
      <p:sp>
        <p:nvSpPr>
          <p:cNvPr id="5" name="New shape"/>
          <p:cNvSpPr/>
          <p:nvPr/>
        </p:nvSpPr>
        <p:spPr>
          <a:xfrm>
            <a:off x="146685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assessingslate  Size: 36x24</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2926312" rtl="0" eaLnBrk="1" latinLnBrk="0" hangingPunct="1">
        <a:spcBef>
          <a:spcPct val="0"/>
        </a:spcBef>
        <a:buNone/>
        <a:defRPr sz="8934" kern="1200">
          <a:solidFill>
            <a:schemeClr val="tx1"/>
          </a:solidFill>
          <a:latin typeface="+mj-lt"/>
          <a:ea typeface="+mj-ea"/>
          <a:cs typeface="+mj-cs"/>
        </a:defRPr>
      </a:lvl1pPr>
    </p:titleStyle>
    <p:bodyStyle>
      <a:defPPr>
        <a:defRPr kern="1200"/>
      </a:defPPr>
      <a:lvl1pPr marL="0" indent="0" algn="l" defTabSz="2926312" rtl="0" eaLnBrk="1" latinLnBrk="0" hangingPunct="1">
        <a:spcBef>
          <a:spcPct val="20000"/>
        </a:spcBef>
        <a:buFont typeface="Arial" pitchFamily="34" charset="0"/>
        <a:buNone/>
        <a:defRPr sz="8934" kern="1200">
          <a:solidFill>
            <a:schemeClr val="tx1"/>
          </a:solidFill>
          <a:latin typeface="+mn-lt"/>
          <a:ea typeface="+mn-ea"/>
          <a:cs typeface="+mn-cs"/>
        </a:defRPr>
      </a:lvl1pPr>
      <a:lvl2pPr marL="2377629" indent="-914473" algn="l" defTabSz="2926312"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890" indent="-731578" algn="l" defTabSz="2926312" rtl="0" eaLnBrk="1" latinLnBrk="0" hangingPunct="1">
        <a:spcBef>
          <a:spcPct val="20000"/>
        </a:spcBef>
        <a:buFont typeface="Arial" pitchFamily="34" charset="0"/>
        <a:buChar char="•"/>
        <a:defRPr sz="7668" kern="1200">
          <a:solidFill>
            <a:schemeClr val="tx1"/>
          </a:solidFill>
          <a:latin typeface="+mn-lt"/>
          <a:ea typeface="+mn-ea"/>
          <a:cs typeface="+mn-cs"/>
        </a:defRPr>
      </a:lvl3pPr>
      <a:lvl4pPr marL="5121045"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4pPr>
      <a:lvl5pPr marL="6584201"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5pPr>
      <a:lvl6pPr marL="8047356"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6pPr>
      <a:lvl7pPr marL="9510513"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7pPr>
      <a:lvl8pPr marL="10973669"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8pPr>
      <a:lvl9pPr marL="12436824"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9pPr>
    </p:bodyStyle>
    <p:otherStyle>
      <a:defPPr>
        <a:defRPr lang="en-US"/>
      </a:defPPr>
      <a:lvl1pPr marL="0" algn="l" defTabSz="2926312" rtl="0" eaLnBrk="1" latinLnBrk="0" hangingPunct="1">
        <a:defRPr sz="5800" kern="1200">
          <a:solidFill>
            <a:schemeClr val="tx1"/>
          </a:solidFill>
          <a:latin typeface="+mn-lt"/>
          <a:ea typeface="+mn-ea"/>
          <a:cs typeface="+mn-cs"/>
        </a:defRPr>
      </a:lvl1pPr>
      <a:lvl2pPr marL="1463155" algn="l" defTabSz="2926312" rtl="0" eaLnBrk="1" latinLnBrk="0" hangingPunct="1">
        <a:defRPr sz="5800" kern="1200">
          <a:solidFill>
            <a:schemeClr val="tx1"/>
          </a:solidFill>
          <a:latin typeface="+mn-lt"/>
          <a:ea typeface="+mn-ea"/>
          <a:cs typeface="+mn-cs"/>
        </a:defRPr>
      </a:lvl2pPr>
      <a:lvl3pPr marL="2926312" algn="l" defTabSz="2926312" rtl="0" eaLnBrk="1" latinLnBrk="0" hangingPunct="1">
        <a:defRPr sz="5800" kern="1200">
          <a:solidFill>
            <a:schemeClr val="tx1"/>
          </a:solidFill>
          <a:latin typeface="+mn-lt"/>
          <a:ea typeface="+mn-ea"/>
          <a:cs typeface="+mn-cs"/>
        </a:defRPr>
      </a:lvl3pPr>
      <a:lvl4pPr marL="4389467" algn="l" defTabSz="2926312" rtl="0" eaLnBrk="1" latinLnBrk="0" hangingPunct="1">
        <a:defRPr sz="5800" kern="1200">
          <a:solidFill>
            <a:schemeClr val="tx1"/>
          </a:solidFill>
          <a:latin typeface="+mn-lt"/>
          <a:ea typeface="+mn-ea"/>
          <a:cs typeface="+mn-cs"/>
        </a:defRPr>
      </a:lvl4pPr>
      <a:lvl5pPr marL="5852624" algn="l" defTabSz="2926312" rtl="0" eaLnBrk="1" latinLnBrk="0" hangingPunct="1">
        <a:defRPr sz="5800" kern="1200">
          <a:solidFill>
            <a:schemeClr val="tx1"/>
          </a:solidFill>
          <a:latin typeface="+mn-lt"/>
          <a:ea typeface="+mn-ea"/>
          <a:cs typeface="+mn-cs"/>
        </a:defRPr>
      </a:lvl5pPr>
      <a:lvl6pPr marL="7315779" algn="l" defTabSz="2926312" rtl="0" eaLnBrk="1" latinLnBrk="0" hangingPunct="1">
        <a:defRPr sz="5800" kern="1200">
          <a:solidFill>
            <a:schemeClr val="tx1"/>
          </a:solidFill>
          <a:latin typeface="+mn-lt"/>
          <a:ea typeface="+mn-ea"/>
          <a:cs typeface="+mn-cs"/>
        </a:defRPr>
      </a:lvl6pPr>
      <a:lvl7pPr marL="8778935" algn="l" defTabSz="2926312" rtl="0" eaLnBrk="1" latinLnBrk="0" hangingPunct="1">
        <a:defRPr sz="5800" kern="1200">
          <a:solidFill>
            <a:schemeClr val="tx1"/>
          </a:solidFill>
          <a:latin typeface="+mn-lt"/>
          <a:ea typeface="+mn-ea"/>
          <a:cs typeface="+mn-cs"/>
        </a:defRPr>
      </a:lvl7pPr>
      <a:lvl8pPr marL="10242090" algn="l" defTabSz="2926312" rtl="0" eaLnBrk="1" latinLnBrk="0" hangingPunct="1">
        <a:defRPr sz="5800" kern="1200">
          <a:solidFill>
            <a:schemeClr val="tx1"/>
          </a:solidFill>
          <a:latin typeface="+mn-lt"/>
          <a:ea typeface="+mn-ea"/>
          <a:cs typeface="+mn-cs"/>
        </a:defRPr>
      </a:lvl8pPr>
      <a:lvl9pPr marL="11705247" algn="l" defTabSz="2926312"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arvenu@stanford.edu" TargetMode="External"/><Relationship Id="rId7" Type="http://schemas.openxmlformats.org/officeDocument/2006/relationships/image" Target="../media/image6.emf"/><Relationship Id="rId2" Type="http://schemas.openxmlformats.org/officeDocument/2006/relationships/hyperlink" Target="mailto:elestant@stanford.edu"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3"/>
            <a:ext cx="32918400" cy="41680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344" tIns="42672" rIns="85344" bIns="42672" rtlCol="0" anchor="ctr"/>
          <a:lstStyle>
            <a:defPPr>
              <a:defRPr kern="1200"/>
            </a:defPPr>
          </a:lstStyle>
          <a:p>
            <a:pPr algn="ctr"/>
            <a:endParaRPr lang="en-US" sz="4142"/>
          </a:p>
        </p:txBody>
      </p:sp>
      <p:sp>
        <p:nvSpPr>
          <p:cNvPr id="51" name="Title 11">
            <a:extLst>
              <a:ext uri="{FF2B5EF4-FFF2-40B4-BE49-F238E27FC236}">
                <a16:creationId xmlns:a16="http://schemas.microsoft.com/office/drawing/2014/main" id="{EE7A5C51-35F0-4B71-992D-43D344D16C04}"/>
              </a:ext>
            </a:extLst>
          </p:cNvPr>
          <p:cNvSpPr txBox="1"/>
          <p:nvPr/>
        </p:nvSpPr>
        <p:spPr>
          <a:xfrm>
            <a:off x="2743200" y="429934"/>
            <a:ext cx="27432000" cy="1831290"/>
          </a:xfrm>
          <a:prstGeom prst="rect">
            <a:avLst/>
          </a:prstGeom>
        </p:spPr>
        <p:txBody>
          <a:bodyPr lIns="85344" tIns="42672" rIns="85344" bIns="42672"/>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5700" b="1" dirty="0">
                <a:solidFill>
                  <a:schemeClr val="bg1"/>
                </a:solidFill>
                <a:latin typeface="Montserrat Extra Bold" panose="00000900000000000000" pitchFamily="50" charset="0"/>
              </a:rPr>
              <a:t>Default Final Project</a:t>
            </a:r>
          </a:p>
          <a:p>
            <a:r>
              <a:rPr lang="en-US" sz="5700" b="1" dirty="0">
                <a:solidFill>
                  <a:schemeClr val="bg1"/>
                </a:solidFill>
                <a:latin typeface="Montserrat Extra Bold" panose="00000900000000000000" pitchFamily="50" charset="0"/>
              </a:rPr>
              <a:t>Estimation of the Warfarin Dose</a:t>
            </a:r>
            <a:endParaRPr lang="en-US" sz="4000" b="1" dirty="0">
              <a:solidFill>
                <a:schemeClr val="bg1"/>
              </a:solidFill>
              <a:latin typeface="Montserrat Extra Bold" panose="00000900000000000000" pitchFamily="50" charset="0"/>
            </a:endParaRP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2743200" y="2420375"/>
            <a:ext cx="27432000" cy="1338828"/>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chemeClr val="bg1"/>
                </a:solidFill>
                <a:latin typeface="Domine" panose="02040503040403060204" pitchFamily="18" charset="0"/>
              </a:rPr>
              <a:t>Eva </a:t>
            </a:r>
            <a:r>
              <a:rPr lang="en-US" sz="3700" dirty="0" err="1">
                <a:solidFill>
                  <a:schemeClr val="bg1"/>
                </a:solidFill>
                <a:latin typeface="Domine" panose="02040503040403060204" pitchFamily="18" charset="0"/>
              </a:rPr>
              <a:t>Lestant</a:t>
            </a:r>
            <a:r>
              <a:rPr lang="en-US" sz="3700" dirty="0">
                <a:solidFill>
                  <a:schemeClr val="bg1"/>
                </a:solidFill>
                <a:latin typeface="Domine" panose="02040503040403060204" pitchFamily="18" charset="0"/>
              </a:rPr>
              <a:t>, Amar Venugopal</a:t>
            </a:r>
          </a:p>
          <a:p>
            <a:pPr algn="ctr"/>
            <a:r>
              <a:rPr lang="en-US" sz="3700" dirty="0">
                <a:solidFill>
                  <a:schemeClr val="bg1"/>
                </a:solidFill>
                <a:latin typeface="Domine" panose="02040503040403060204" pitchFamily="18" charset="0"/>
                <a:hlinkClick r:id="rId2"/>
              </a:rPr>
              <a:t>elestant@stanford.edu</a:t>
            </a:r>
            <a:r>
              <a:rPr lang="en-US" sz="3700" dirty="0">
                <a:solidFill>
                  <a:schemeClr val="bg1"/>
                </a:solidFill>
                <a:latin typeface="Domine" panose="02040503040403060204" pitchFamily="18" charset="0"/>
              </a:rPr>
              <a:t>, </a:t>
            </a:r>
            <a:r>
              <a:rPr lang="en-US" sz="3700" dirty="0">
                <a:solidFill>
                  <a:schemeClr val="bg1"/>
                </a:solidFill>
                <a:latin typeface="Domine" panose="02040503040403060204" pitchFamily="18" charset="0"/>
                <a:hlinkClick r:id="rId3"/>
              </a:rPr>
              <a:t>amarvenu@stanford.edu</a:t>
            </a:r>
            <a:r>
              <a:rPr lang="en-US" sz="3700" dirty="0">
                <a:solidFill>
                  <a:schemeClr val="bg1"/>
                </a:solidFill>
                <a:latin typeface="Domine" panose="02040503040403060204" pitchFamily="18" charset="0"/>
              </a:rPr>
              <a:t> </a:t>
            </a:r>
          </a:p>
        </p:txBody>
      </p:sp>
      <p:sp>
        <p:nvSpPr>
          <p:cNvPr id="71" name="Rectangle: Rounded Corners 70"/>
          <p:cNvSpPr/>
          <p:nvPr/>
        </p:nvSpPr>
        <p:spPr>
          <a:xfrm>
            <a:off x="16734188" y="18978021"/>
            <a:ext cx="15688911" cy="2434195"/>
          </a:xfrm>
          <a:prstGeom prst="roundRect">
            <a:avLst>
              <a:gd name="adj" fmla="val 3948"/>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60" name="TextBox 59">
            <a:extLst>
              <a:ext uri="{FF2B5EF4-FFF2-40B4-BE49-F238E27FC236}">
                <a16:creationId xmlns:a16="http://schemas.microsoft.com/office/drawing/2014/main" id="{1043F711-D47E-42B5-B443-99A2ED27753E}"/>
              </a:ext>
            </a:extLst>
          </p:cNvPr>
          <p:cNvSpPr txBox="1"/>
          <p:nvPr/>
        </p:nvSpPr>
        <p:spPr>
          <a:xfrm>
            <a:off x="17077923" y="19292254"/>
            <a:ext cx="15001441"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References</a:t>
            </a:r>
          </a:p>
        </p:txBody>
      </p:sp>
      <p:sp>
        <p:nvSpPr>
          <p:cNvPr id="42" name="Rectangle: Rounded Corners 41"/>
          <p:cNvSpPr/>
          <p:nvPr/>
        </p:nvSpPr>
        <p:spPr>
          <a:xfrm>
            <a:off x="24860924" y="4686771"/>
            <a:ext cx="7562175" cy="7808888"/>
          </a:xfrm>
          <a:prstGeom prst="roundRect">
            <a:avLst>
              <a:gd name="adj" fmla="val 147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83" name="TextBox 82">
            <a:extLst>
              <a:ext uri="{FF2B5EF4-FFF2-40B4-BE49-F238E27FC236}">
                <a16:creationId xmlns:a16="http://schemas.microsoft.com/office/drawing/2014/main" id="{66B428E8-E946-4C04-BA2E-DBE7C90A92EC}"/>
              </a:ext>
            </a:extLst>
          </p:cNvPr>
          <p:cNvSpPr txBox="1"/>
          <p:nvPr/>
        </p:nvSpPr>
        <p:spPr>
          <a:xfrm>
            <a:off x="25204660" y="4988260"/>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Discussion &amp; Conclusion</a:t>
            </a:r>
          </a:p>
        </p:txBody>
      </p:sp>
      <p:sp>
        <p:nvSpPr>
          <p:cNvPr id="45" name="Rectangle: Rounded Corners 44"/>
          <p:cNvSpPr/>
          <p:nvPr/>
        </p:nvSpPr>
        <p:spPr>
          <a:xfrm>
            <a:off x="24860924" y="13352045"/>
            <a:ext cx="7562175" cy="5124369"/>
          </a:xfrm>
          <a:prstGeom prst="roundRect">
            <a:avLst>
              <a:gd name="adj" fmla="val 159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85" name="TextBox 84">
            <a:extLst>
              <a:ext uri="{FF2B5EF4-FFF2-40B4-BE49-F238E27FC236}">
                <a16:creationId xmlns:a16="http://schemas.microsoft.com/office/drawing/2014/main" id="{2F9F16DD-B1FB-447B-BA78-9201D1B2D897}"/>
              </a:ext>
            </a:extLst>
          </p:cNvPr>
          <p:cNvSpPr txBox="1"/>
          <p:nvPr/>
        </p:nvSpPr>
        <p:spPr>
          <a:xfrm>
            <a:off x="25204660" y="13758468"/>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Future</a:t>
            </a:r>
          </a:p>
        </p:txBody>
      </p:sp>
      <p:sp>
        <p:nvSpPr>
          <p:cNvPr id="39" name="Rectangle: Rounded Corners 38"/>
          <p:cNvSpPr/>
          <p:nvPr/>
        </p:nvSpPr>
        <p:spPr>
          <a:xfrm>
            <a:off x="495300" y="4686766"/>
            <a:ext cx="7562175" cy="6571784"/>
          </a:xfrm>
          <a:prstGeom prst="roundRect">
            <a:avLst>
              <a:gd name="adj" fmla="val 1711"/>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p>
        </p:txBody>
      </p:sp>
      <p:sp>
        <p:nvSpPr>
          <p:cNvPr id="47" name="TextBox 46"/>
          <p:cNvSpPr txBox="1"/>
          <p:nvPr/>
        </p:nvSpPr>
        <p:spPr>
          <a:xfrm>
            <a:off x="839035" y="4988258"/>
            <a:ext cx="6874704" cy="461665"/>
          </a:xfrm>
          <a:prstGeom prst="rect">
            <a:avLst/>
          </a:prstGeom>
          <a:noFill/>
        </p:spPr>
        <p:txBody>
          <a:bodyPr wrap="square" rtlCol="0">
            <a:spAutoFit/>
          </a:bodyPr>
          <a:lstStyle>
            <a:defPPr>
              <a:defRPr kern="1200"/>
            </a:defPPr>
          </a:lstStyle>
          <a:p>
            <a:r>
              <a:rPr lang="en-US" sz="2400" b="1">
                <a:solidFill>
                  <a:schemeClr val="tx1">
                    <a:lumMod val="75000"/>
                    <a:lumOff val="25000"/>
                  </a:schemeClr>
                </a:solidFill>
                <a:latin typeface="Montserrat Extra Bold" panose="00000900000000000000" pitchFamily="50" charset="0"/>
              </a:rPr>
              <a:t>Abstract</a:t>
            </a:r>
          </a:p>
        </p:txBody>
      </p:sp>
      <p:sp>
        <p:nvSpPr>
          <p:cNvPr id="43" name="Rectangle: Rounded Corners 42"/>
          <p:cNvSpPr/>
          <p:nvPr/>
        </p:nvSpPr>
        <p:spPr>
          <a:xfrm>
            <a:off x="495300" y="11703822"/>
            <a:ext cx="7562175" cy="9708393"/>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87" name="TextBox 86">
            <a:extLst>
              <a:ext uri="{FF2B5EF4-FFF2-40B4-BE49-F238E27FC236}">
                <a16:creationId xmlns:a16="http://schemas.microsoft.com/office/drawing/2014/main" id="{7DB2E49A-CE7A-4210-AE9F-5037030C938E}"/>
              </a:ext>
            </a:extLst>
          </p:cNvPr>
          <p:cNvSpPr txBox="1"/>
          <p:nvPr/>
        </p:nvSpPr>
        <p:spPr>
          <a:xfrm>
            <a:off x="839035" y="12026994"/>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Data</a:t>
            </a:r>
          </a:p>
        </p:txBody>
      </p:sp>
      <p:sp>
        <p:nvSpPr>
          <p:cNvPr id="40" name="Rectangle: Rounded Corners 39"/>
          <p:cNvSpPr/>
          <p:nvPr/>
        </p:nvSpPr>
        <p:spPr>
          <a:xfrm>
            <a:off x="8592866" y="4708443"/>
            <a:ext cx="7562175" cy="16703776"/>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91" name="TextBox 90">
            <a:extLst>
              <a:ext uri="{FF2B5EF4-FFF2-40B4-BE49-F238E27FC236}">
                <a16:creationId xmlns:a16="http://schemas.microsoft.com/office/drawing/2014/main" id="{15232698-55E6-4C6D-9947-A1F5F1CCE1E0}"/>
              </a:ext>
            </a:extLst>
          </p:cNvPr>
          <p:cNvSpPr txBox="1"/>
          <p:nvPr/>
        </p:nvSpPr>
        <p:spPr>
          <a:xfrm>
            <a:off x="8973064" y="4988258"/>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Models</a:t>
            </a:r>
          </a:p>
        </p:txBody>
      </p:sp>
      <p:sp>
        <p:nvSpPr>
          <p:cNvPr id="41" name="Rectangle: Rounded Corners 40"/>
          <p:cNvSpPr/>
          <p:nvPr/>
        </p:nvSpPr>
        <p:spPr>
          <a:xfrm>
            <a:off x="16734188" y="4708442"/>
            <a:ext cx="7827612" cy="13767974"/>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93" name="TextBox 92">
            <a:extLst>
              <a:ext uri="{FF2B5EF4-FFF2-40B4-BE49-F238E27FC236}">
                <a16:creationId xmlns:a16="http://schemas.microsoft.com/office/drawing/2014/main" id="{7381E656-1550-4678-91D6-50348E24F942}"/>
              </a:ext>
            </a:extLst>
          </p:cNvPr>
          <p:cNvSpPr txBox="1"/>
          <p:nvPr/>
        </p:nvSpPr>
        <p:spPr>
          <a:xfrm>
            <a:off x="17077923" y="4988260"/>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Results</a:t>
            </a:r>
          </a:p>
        </p:txBody>
      </p:sp>
      <p:sp>
        <p:nvSpPr>
          <p:cNvPr id="5" name="TextBox 4">
            <a:extLst>
              <a:ext uri="{FF2B5EF4-FFF2-40B4-BE49-F238E27FC236}">
                <a16:creationId xmlns:a16="http://schemas.microsoft.com/office/drawing/2014/main" id="{44EFBD53-8605-D347-9BB9-91D14BF054BF}"/>
              </a:ext>
            </a:extLst>
          </p:cNvPr>
          <p:cNvSpPr txBox="1"/>
          <p:nvPr/>
        </p:nvSpPr>
        <p:spPr>
          <a:xfrm>
            <a:off x="839035" y="5569562"/>
            <a:ext cx="6874704" cy="5355312"/>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Warfarin is the most widely used oral blood anticoagulant agent worldwide, with over 30 million prescriptions in the United States alone in 2004. However, prescribing the appropriate dosage of warfarin for each patient can be challenging due to significant individual variability. Incorrect dosages can result in severe consequences, including dangerous bleeding or inadequate prevention of blood clots. While various approaches, such as pharmacogenetic and clinical dosing algorithms, have been developed to determine the initial dosage, they still rely on a trial-and-error procedure, which can lead to adverse effects.</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To address this challenge, this project aims to explore the performance of multi-armed bandit algorithms to predict the correct dosage of warfarin without relying on a trial-and-error procedure. Specifically, the project will implement a bandit algorithm that outperforms the fixed-dose baseline and clinical dosing algorithm, and will compare to alternative model formulations.</a:t>
            </a:r>
          </a:p>
        </p:txBody>
      </p:sp>
      <p:sp>
        <p:nvSpPr>
          <p:cNvPr id="34" name="TextBox 33">
            <a:extLst>
              <a:ext uri="{FF2B5EF4-FFF2-40B4-BE49-F238E27FC236}">
                <a16:creationId xmlns:a16="http://schemas.microsoft.com/office/drawing/2014/main" id="{DD08B70D-C31F-3B4A-9556-0D8F0019DAF8}"/>
              </a:ext>
            </a:extLst>
          </p:cNvPr>
          <p:cNvSpPr txBox="1"/>
          <p:nvPr/>
        </p:nvSpPr>
        <p:spPr>
          <a:xfrm>
            <a:off x="17210642" y="5759889"/>
            <a:ext cx="6874704" cy="12280285"/>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We find that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significantly outperforms the fixed dose baseline, both in terms of both cumulative accuracy and cumulative expected regret. The resulting performance plots are as follows, with the shaded regions corresponding to 95% confidence intervals over the 20 different random patient orderings tested:</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We also go on to find that our extension models, namely supervised linear regression “bandit” and Thompson Sampling, achieve good performance:</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We can see that Thompson Sampling appears to achieve similar performance to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(within error). As expected, the supervised linear ”bandit” achieves significantly higher accuracy and lower regret compared to both models. This is unsurprising, as it is given access to the true treatment applied to past patients, rather than the reward, which amounts to just a binary indicator for correct/incorrect treatment.</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48" name="TextBox 47">
            <a:extLst>
              <a:ext uri="{FF2B5EF4-FFF2-40B4-BE49-F238E27FC236}">
                <a16:creationId xmlns:a16="http://schemas.microsoft.com/office/drawing/2014/main" id="{FE47701C-7D93-0848-BD98-F0E64CC1ECF0}"/>
              </a:ext>
            </a:extLst>
          </p:cNvPr>
          <p:cNvSpPr txBox="1"/>
          <p:nvPr/>
        </p:nvSpPr>
        <p:spPr>
          <a:xfrm>
            <a:off x="817158" y="12817483"/>
            <a:ext cx="6874704" cy="7294305"/>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This project leverages a publicly available patient dataset collected by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PharmGKB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Comprising of 5528 patients drawn from studies across 9 countries, this dataset includes optimal patient-specific warfarin doses, as well as patient features such as gender, race, height, weight, medical history, genotypes, and phenotypes. </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There are, however, a significant number of entries for which data is missing. We impute missing values of VKORC1, a genotype feature, based on the algorithm provided in the appendix to the dataset. [CITE] The final set of features that we consider are age, height, weight, race, enzyme inducer status, amiodarone use, VKORC1, and CYP2C9 (another genotype feature, for which an imputation algorithm is not provided). We then drop all observations for which any of these features are null while treating unknown values of VKORC1 and CYP2C9 as a separate feature class. The result leaves us with 4386 observations with full data.</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In order to handle these categorical genotypic features, we employ one-hot encoding, constructing a dummy variable for each class membership. We then drop one such dummy variable from each group and include an intercept in our feature space, in keeping with standard practice for linear models. The end result is a dataset with 4386 observations and 23 features.</a:t>
            </a:r>
          </a:p>
        </p:txBody>
      </p:sp>
      <p:pic>
        <p:nvPicPr>
          <p:cNvPr id="18" name="Picture 17">
            <a:extLst>
              <a:ext uri="{FF2B5EF4-FFF2-40B4-BE49-F238E27FC236}">
                <a16:creationId xmlns:a16="http://schemas.microsoft.com/office/drawing/2014/main" id="{CCF29D60-BAD7-E24D-9504-808CEE0B0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9200" y="7636678"/>
            <a:ext cx="4554954" cy="3036636"/>
          </a:xfrm>
          <a:prstGeom prst="rect">
            <a:avLst/>
          </a:prstGeom>
        </p:spPr>
      </p:pic>
      <p:pic>
        <p:nvPicPr>
          <p:cNvPr id="20" name="Picture 19">
            <a:extLst>
              <a:ext uri="{FF2B5EF4-FFF2-40B4-BE49-F238E27FC236}">
                <a16:creationId xmlns:a16="http://schemas.microsoft.com/office/drawing/2014/main" id="{D3774CDF-742F-CD4E-8064-987FB7EA2D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77228" y="7636678"/>
            <a:ext cx="4554954" cy="3036636"/>
          </a:xfrm>
          <a:prstGeom prst="rect">
            <a:avLst/>
          </a:prstGeom>
        </p:spPr>
      </p:pic>
      <p:pic>
        <p:nvPicPr>
          <p:cNvPr id="22" name="Picture 21">
            <a:extLst>
              <a:ext uri="{FF2B5EF4-FFF2-40B4-BE49-F238E27FC236}">
                <a16:creationId xmlns:a16="http://schemas.microsoft.com/office/drawing/2014/main" id="{3AF103C5-C660-1D4B-AEE0-1137827133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97056" y="12268851"/>
            <a:ext cx="4554954" cy="3036636"/>
          </a:xfrm>
          <a:prstGeom prst="rect">
            <a:avLst/>
          </a:prstGeom>
        </p:spPr>
      </p:pic>
      <p:pic>
        <p:nvPicPr>
          <p:cNvPr id="24" name="Picture 23">
            <a:extLst>
              <a:ext uri="{FF2B5EF4-FFF2-40B4-BE49-F238E27FC236}">
                <a16:creationId xmlns:a16="http://schemas.microsoft.com/office/drawing/2014/main" id="{D8B33043-70E6-C44A-A215-FA543A1916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12574" y="12242539"/>
            <a:ext cx="4554954" cy="3036636"/>
          </a:xfrm>
          <a:prstGeom prst="rect">
            <a:avLst/>
          </a:prstGeom>
        </p:spPr>
      </p:pic>
    </p:spTree>
    <p:extLst>
      <p:ext uri="{BB962C8B-B14F-4D97-AF65-F5344CB8AC3E}">
        <p14:creationId xmlns:p14="http://schemas.microsoft.com/office/powerpoint/2010/main" val="324411555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4056</TotalTime>
  <Words>579</Words>
  <Application>Microsoft Macintosh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Arial</vt:lpstr>
      <vt:lpstr>Montserrat Extra Bold</vt:lpstr>
      <vt:lpstr>Domine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Amar Venugopal</cp:lastModifiedBy>
  <cp:revision>45</cp:revision>
  <cp:lastPrinted>2022-12-13T23:41:56Z</cp:lastPrinted>
  <dcterms:modified xsi:type="dcterms:W3CDTF">2023-03-14T21:51:19Z</dcterms:modified>
  <cp:category>science research poster</cp:category>
</cp:coreProperties>
</file>