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9" r:id="rId7"/>
    <p:sldId id="270" r:id="rId8"/>
    <p:sldId id="258" r:id="rId9"/>
    <p:sldId id="271" r:id="rId10"/>
    <p:sldId id="273" r:id="rId11"/>
    <p:sldId id="275" r:id="rId12"/>
    <p:sldId id="27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2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00000"/>
                    <a:satMod val="137000"/>
                  </a:schemeClr>
                </a:gs>
                <a:gs pos="71000">
                  <a:schemeClr val="accent1">
                    <a:shade val="98000"/>
                    <a:satMod val="137000"/>
                  </a:schemeClr>
                </a:gs>
                <a:gs pos="100000">
                  <a:schemeClr val="accent1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2-47D6-91B5-B08EA9A0FA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00000"/>
                    <a:satMod val="137000"/>
                  </a:schemeClr>
                </a:gs>
                <a:gs pos="71000">
                  <a:schemeClr val="accent2">
                    <a:shade val="98000"/>
                    <a:satMod val="137000"/>
                  </a:schemeClr>
                </a:gs>
                <a:gs pos="100000">
                  <a:schemeClr val="accent2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2-47D6-91B5-B08EA9A0FA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100000"/>
                    <a:satMod val="137000"/>
                  </a:schemeClr>
                </a:gs>
                <a:gs pos="71000">
                  <a:schemeClr val="accent3">
                    <a:shade val="98000"/>
                    <a:satMod val="137000"/>
                  </a:schemeClr>
                </a:gs>
                <a:gs pos="100000">
                  <a:schemeClr val="accent3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72-47D6-91B5-B08EA9A0F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65025880"/>
        <c:axId val="665015688"/>
      </c:barChart>
      <c:catAx>
        <c:axId val="66502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15688"/>
        <c:crosses val="autoZero"/>
        <c:auto val="1"/>
        <c:lblAlgn val="ctr"/>
        <c:lblOffset val="100"/>
        <c:noMultiLvlLbl val="0"/>
      </c:catAx>
      <c:valAx>
        <c:axId val="66501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2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1E79A8D2-18CC-438D-AAB9-F18E282A71C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3152381" cy="5904762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4/10/2021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4/10/2021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4/10/2021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4/10/2021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aroleperaria.blogspot.com/2013_03_01_archive.html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pixabay.com/en/detective-searching-man-search-1424831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Will you get accepted into a graduate school?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2263D9BA-B952-41C8-A8AA-069B30B2B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86287" y="2514600"/>
            <a:ext cx="3019425" cy="2743200"/>
          </a:xfrm>
        </p:spPr>
      </p:pic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you get into a graduate school?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Inspecting the data</a:t>
            </a:r>
          </a:p>
          <a:p>
            <a:r>
              <a:rPr lang="en-US" dirty="0"/>
              <a:t>First Impression</a:t>
            </a:r>
          </a:p>
          <a:p>
            <a:r>
              <a:rPr lang="en-US" dirty="0"/>
              <a:t>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C7FC-896E-4AB2-BB5D-A872CB8E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8578-696C-4115-9CFF-5E05EE4D8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 Statement</a:t>
            </a:r>
          </a:p>
          <a:p>
            <a:r>
              <a:rPr lang="en-US" dirty="0"/>
              <a:t>College admission is a process that seems to sow fear in the hearts of high school students</a:t>
            </a:r>
          </a:p>
          <a:p>
            <a:r>
              <a:rPr lang="en-US" dirty="0"/>
              <a:t>Specially, hard for graduate schools due to several factors being considered</a:t>
            </a:r>
          </a:p>
          <a:p>
            <a:r>
              <a:rPr lang="en-US" dirty="0"/>
              <a:t>Understanding the process and what factors that really weight in will help students be well prepared</a:t>
            </a:r>
          </a:p>
          <a:p>
            <a:pPr marL="0" indent="0">
              <a:buNone/>
            </a:pPr>
            <a:r>
              <a:rPr lang="en-US" b="1" dirty="0"/>
              <a:t>Objective</a:t>
            </a:r>
          </a:p>
          <a:p>
            <a:pPr marL="0" indent="0">
              <a:buNone/>
            </a:pPr>
            <a:r>
              <a:rPr lang="en-US" dirty="0"/>
              <a:t>Predict the chance of being admitted based on different factors described in the data dictionary. In other word, what weight the most in the admission process.</a:t>
            </a:r>
          </a:p>
        </p:txBody>
      </p:sp>
    </p:spTree>
    <p:extLst>
      <p:ext uri="{BB962C8B-B14F-4D97-AF65-F5344CB8AC3E}">
        <p14:creationId xmlns:p14="http://schemas.microsoft.com/office/powerpoint/2010/main" val="203570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18E3925-D5DE-47A0-9925-995845DF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677944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/>
              <a:t>Inspecting the data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719BDAF-5099-4070-A546-ED5331D10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488" y="954451"/>
            <a:ext cx="4919472" cy="603503"/>
          </a:xfrm>
        </p:spPr>
        <p:txBody>
          <a:bodyPr/>
          <a:lstStyle/>
          <a:p>
            <a:r>
              <a:rPr lang="en-US" dirty="0"/>
              <a:t>	Getting the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288858-66D5-4DF4-B216-66CF428D27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8101" y="1630759"/>
            <a:ext cx="4919663" cy="2026546"/>
          </a:xfrm>
        </p:spPr>
      </p:pic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15034F-B198-4BEA-B4FF-5E7E02388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17FF82F1-4B62-48A5-A691-2A37ABCAABF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47175" y="3107578"/>
            <a:ext cx="3033974" cy="3064621"/>
          </a:xfr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CBCD6-F0DE-424A-A77D-57102A3E5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313" y="1557954"/>
            <a:ext cx="5524058" cy="9429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872DE76-C1C4-452D-84A5-460E59EDEF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101" y="3857624"/>
            <a:ext cx="52578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Impressions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F5F0E-BB32-489E-BB4D-7AB7EA54F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4642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Distribution of the variables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84687377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F5016-84F2-4424-A2F7-64F61F5A4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5773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Distribution of variables and relationships between them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11E72A3-B096-46A4-A622-65A7F8F3F3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65850" y="2177592"/>
            <a:ext cx="5559085" cy="3994608"/>
          </a:xfrm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78" y="419707"/>
            <a:ext cx="9980682" cy="696798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First Impressions -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ace to Admit prediction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F5F0E-BB32-489E-BB4D-7AB7EA54F92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747344" y="1297316"/>
            <a:ext cx="4919663" cy="4635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Heatmap graph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998952-FADE-4848-88FF-6567A959D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115" y="1658938"/>
            <a:ext cx="8297326" cy="4702911"/>
          </a:xfrm>
        </p:spPr>
      </p:pic>
    </p:spTree>
    <p:extLst>
      <p:ext uri="{BB962C8B-B14F-4D97-AF65-F5344CB8AC3E}">
        <p14:creationId xmlns:p14="http://schemas.microsoft.com/office/powerpoint/2010/main" val="329103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Development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0A634-C98B-4A0C-9D47-39431A20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/>
              <a:t>Given the data type of the dependent variable (contains either 0 or 1) , a classification analysis seems to be the best fit. 3 Classification models were analyzed in this project: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Random </a:t>
            </a:r>
            <a:r>
              <a:rPr lang="en-US" sz="1600" b="1" dirty="0" err="1"/>
              <a:t>Frorest</a:t>
            </a:r>
            <a:r>
              <a:rPr lang="en-US" sz="1600" b="1" dirty="0"/>
              <a:t>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Decision Tree Classifier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1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Development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0A634-C98B-4A0C-9D47-39431A20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800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Model Comparison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D5C37-A7D5-4BF5-8DBC-D8357A32D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97" y="2094271"/>
            <a:ext cx="8950510" cy="351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5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0A634-C98B-4A0C-9D47-39431A20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094" y="2093180"/>
            <a:ext cx="9982200" cy="4572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Rank Score seems to be the most important feature in the admission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Logistic Regression seems to have the highest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the future,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Tuning the models with </a:t>
            </a:r>
            <a:r>
              <a:rPr lang="en-US" dirty="0" err="1"/>
              <a:t>GridSearchCV</a:t>
            </a:r>
            <a:r>
              <a:rPr lang="en-US" dirty="0"/>
              <a:t> may lead to better results and also may be looking at other evaluation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Building an app seems also to be an interesting journey to consider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381</TotalTime>
  <Words>277</Words>
  <Application>Microsoft Office PowerPoint</Application>
  <PresentationFormat>Widescreen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</vt:lpstr>
      <vt:lpstr>Euphemia</vt:lpstr>
      <vt:lpstr>Plantagenet Cherokee</vt:lpstr>
      <vt:lpstr>Wingdings</vt:lpstr>
      <vt:lpstr>Academic Literature 16x9</vt:lpstr>
      <vt:lpstr>Will you get accepted into a graduate school?</vt:lpstr>
      <vt:lpstr>Will you get into a graduate school?</vt:lpstr>
      <vt:lpstr>Problem Statement &amp; Objectives</vt:lpstr>
      <vt:lpstr>Inspecting the data</vt:lpstr>
      <vt:lpstr>First Impressions</vt:lpstr>
      <vt:lpstr>First Impressions - Race to Admit prediction</vt:lpstr>
      <vt:lpstr>Model Development</vt:lpstr>
      <vt:lpstr>Model Development</vt:lpstr>
      <vt:lpstr>Summary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you get into a graduate school?</dc:title>
  <dc:creator>Armel Djangone</dc:creator>
  <cp:lastModifiedBy>Armel Djangone</cp:lastModifiedBy>
  <cp:revision>21</cp:revision>
  <dcterms:created xsi:type="dcterms:W3CDTF">2021-04-10T15:45:46Z</dcterms:created>
  <dcterms:modified xsi:type="dcterms:W3CDTF">2021-04-10T22:55:49Z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