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12" d="100"/>
          <a:sy n="112" d="100"/>
        </p:scale>
        <p:origin x="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GB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2E3BFA4F-6FD4-4CBC-BE24-38ACE7181901}" type="slidenum">
              <a:rPr lang="en-GB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720000" y="576000"/>
            <a:ext cx="1584000" cy="648000"/>
          </a:xfrm>
          <a:prstGeom prst="rect">
            <a:avLst/>
          </a:prstGeom>
          <a:solidFill>
            <a:srgbClr val="0070C0"/>
          </a:solidFill>
          <a:ln w="72000">
            <a:solidFill>
              <a:srgbClr val="002060"/>
            </a:solidFill>
            <a:round/>
          </a:ln>
        </p:spPr>
        <p:txBody>
          <a:bodyPr wrap="none" lIns="126000" tIns="81000" rIns="126000" bIns="81000" anchor="ctr"/>
          <a:lstStyle/>
          <a:p>
            <a:pPr algn="ctr"/>
            <a:r>
              <a:rPr lang="en-GB" b="1">
                <a:solidFill>
                  <a:schemeClr val="bg1"/>
                </a:solidFill>
                <a:latin typeface="Arial"/>
              </a:rPr>
              <a:t>Home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2448000" y="576000"/>
            <a:ext cx="1584000" cy="648000"/>
          </a:xfrm>
          <a:prstGeom prst="rect">
            <a:avLst/>
          </a:prstGeom>
          <a:solidFill>
            <a:srgbClr val="0070C0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GB">
                <a:solidFill>
                  <a:schemeClr val="bg1"/>
                </a:solidFill>
                <a:latin typeface="Arial"/>
              </a:rPr>
              <a:t>Portfolios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4176000" y="576000"/>
            <a:ext cx="1584000" cy="648000"/>
          </a:xfrm>
          <a:prstGeom prst="rect">
            <a:avLst/>
          </a:prstGeom>
          <a:solidFill>
            <a:srgbClr val="0070C0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GB">
                <a:solidFill>
                  <a:schemeClr val="bg1"/>
                </a:solidFill>
                <a:latin typeface="Arial"/>
              </a:rPr>
              <a:t>Assets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720000" y="576000"/>
            <a:ext cx="1584000" cy="648000"/>
          </a:xfrm>
          <a:prstGeom prst="rect">
            <a:avLst/>
          </a:prstGeom>
          <a:solidFill>
            <a:srgbClr val="0070C0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GB">
                <a:solidFill>
                  <a:schemeClr val="bg1"/>
                </a:solidFill>
                <a:latin typeface="Arial"/>
              </a:rPr>
              <a:t>Home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2448000" y="576000"/>
            <a:ext cx="1584000" cy="648000"/>
          </a:xfrm>
          <a:prstGeom prst="rect">
            <a:avLst/>
          </a:prstGeom>
          <a:solidFill>
            <a:srgbClr val="0070C0"/>
          </a:solidFill>
          <a:ln w="72000">
            <a:solidFill>
              <a:srgbClr val="002060"/>
            </a:solidFill>
            <a:round/>
          </a:ln>
        </p:spPr>
        <p:txBody>
          <a:bodyPr wrap="none" lIns="126000" tIns="81000" rIns="126000" bIns="81000" anchor="ctr"/>
          <a:lstStyle/>
          <a:p>
            <a:pPr algn="ctr"/>
            <a:r>
              <a:rPr lang="en-GB" b="1">
                <a:solidFill>
                  <a:schemeClr val="bg1"/>
                </a:solidFill>
                <a:latin typeface="Arial"/>
              </a:rPr>
              <a:t>Portfolios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4176000" y="576000"/>
            <a:ext cx="1584000" cy="648000"/>
          </a:xfrm>
          <a:prstGeom prst="rect">
            <a:avLst/>
          </a:prstGeom>
          <a:solidFill>
            <a:srgbClr val="0070C0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Arial"/>
              </a:rPr>
              <a:t>Assets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5" name="CustomShape 4"/>
          <p:cNvSpPr/>
          <p:nvPr/>
        </p:nvSpPr>
        <p:spPr>
          <a:xfrm>
            <a:off x="576000" y="3096000"/>
            <a:ext cx="2304000" cy="504000"/>
          </a:xfrm>
          <a:prstGeom prst="rect">
            <a:avLst/>
          </a:prstGeom>
          <a:solidFill>
            <a:srgbClr val="0070C0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GB">
                <a:solidFill>
                  <a:schemeClr val="bg1"/>
                </a:solidFill>
                <a:latin typeface="Arial"/>
              </a:rPr>
              <a:t>Name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46" name="CustomShape 5"/>
          <p:cNvSpPr/>
          <p:nvPr/>
        </p:nvSpPr>
        <p:spPr>
          <a:xfrm>
            <a:off x="2988000" y="3096000"/>
            <a:ext cx="1440000" cy="504000"/>
          </a:xfrm>
          <a:prstGeom prst="rect">
            <a:avLst/>
          </a:prstGeom>
          <a:solidFill>
            <a:srgbClr val="0070C0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GB">
                <a:solidFill>
                  <a:schemeClr val="bg1"/>
                </a:solidFill>
                <a:latin typeface="Arial"/>
              </a:rPr>
              <a:t>Value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4572000" y="3096000"/>
            <a:ext cx="2088000" cy="504000"/>
          </a:xfrm>
          <a:prstGeom prst="rect">
            <a:avLst/>
          </a:prstGeom>
          <a:solidFill>
            <a:srgbClr val="0070C0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GB">
                <a:solidFill>
                  <a:schemeClr val="bg1"/>
                </a:solidFill>
                <a:latin typeface="Arial"/>
              </a:rPr>
              <a:t>Last Update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48" name="CustomShape 7"/>
          <p:cNvSpPr/>
          <p:nvPr/>
        </p:nvSpPr>
        <p:spPr>
          <a:xfrm>
            <a:off x="6804000" y="3096000"/>
            <a:ext cx="1584000" cy="504000"/>
          </a:xfrm>
          <a:prstGeom prst="rect">
            <a:avLst/>
          </a:prstGeom>
          <a:solidFill>
            <a:srgbClr val="0070C0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GB">
                <a:solidFill>
                  <a:schemeClr val="bg1"/>
                </a:solidFill>
                <a:latin typeface="Arial"/>
              </a:rPr>
              <a:t>Owner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49" name="CustomShape 8"/>
          <p:cNvSpPr/>
          <p:nvPr/>
        </p:nvSpPr>
        <p:spPr>
          <a:xfrm>
            <a:off x="8460000" y="3096000"/>
            <a:ext cx="1260000" cy="504000"/>
          </a:xfrm>
          <a:prstGeom prst="rect">
            <a:avLst/>
          </a:prstGeom>
          <a:solidFill>
            <a:srgbClr val="0070C0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GB">
                <a:solidFill>
                  <a:schemeClr val="bg1"/>
                </a:solidFill>
                <a:latin typeface="Arial"/>
              </a:rPr>
              <a:t>Action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50" name="CustomShape 9"/>
          <p:cNvSpPr/>
          <p:nvPr/>
        </p:nvSpPr>
        <p:spPr>
          <a:xfrm>
            <a:off x="576000" y="3708000"/>
            <a:ext cx="2304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GB">
                <a:latin typeface="Arial"/>
              </a:rPr>
              <a:t>Constr &amp; Mat</a:t>
            </a:r>
            <a:endParaRPr/>
          </a:p>
        </p:txBody>
      </p:sp>
      <p:sp>
        <p:nvSpPr>
          <p:cNvPr id="51" name="CustomShape 10"/>
          <p:cNvSpPr/>
          <p:nvPr/>
        </p:nvSpPr>
        <p:spPr>
          <a:xfrm>
            <a:off x="2988000" y="3708000"/>
            <a:ext cx="1440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GB">
                <a:latin typeface="Arial"/>
              </a:rPr>
              <a:t>1,200.32</a:t>
            </a:r>
            <a:endParaRPr/>
          </a:p>
        </p:txBody>
      </p:sp>
      <p:sp>
        <p:nvSpPr>
          <p:cNvPr id="52" name="CustomShape 11"/>
          <p:cNvSpPr/>
          <p:nvPr/>
        </p:nvSpPr>
        <p:spPr>
          <a:xfrm>
            <a:off x="4572000" y="3708000"/>
            <a:ext cx="2088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GB">
                <a:latin typeface="Arial"/>
              </a:rPr>
              <a:t>Mon, 21-Aug-2013</a:t>
            </a:r>
            <a:endParaRPr/>
          </a:p>
        </p:txBody>
      </p:sp>
      <p:sp>
        <p:nvSpPr>
          <p:cNvPr id="53" name="CustomShape 12"/>
          <p:cNvSpPr/>
          <p:nvPr/>
        </p:nvSpPr>
        <p:spPr>
          <a:xfrm>
            <a:off x="6804000" y="3708000"/>
            <a:ext cx="1584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GB">
                <a:latin typeface="Arial"/>
              </a:rPr>
              <a:t>angelo</a:t>
            </a:r>
            <a:endParaRPr/>
          </a:p>
        </p:txBody>
      </p:sp>
      <p:sp>
        <p:nvSpPr>
          <p:cNvPr id="54" name="CustomShape 13"/>
          <p:cNvSpPr/>
          <p:nvPr/>
        </p:nvSpPr>
        <p:spPr>
          <a:xfrm>
            <a:off x="8819432" y="3708000"/>
            <a:ext cx="649136" cy="504000"/>
          </a:xfrm>
          <a:prstGeom prst="rect">
            <a:avLst/>
          </a:prstGeom>
          <a:solidFill>
            <a:srgbClr val="FFFFFF"/>
          </a:solidFill>
          <a:ln w="41275">
            <a:solidFill>
              <a:srgbClr val="C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GB" b="1" i="1" dirty="0">
                <a:latin typeface="Arial"/>
              </a:rPr>
              <a:t>View</a:t>
            </a:r>
            <a:endParaRPr dirty="0"/>
          </a:p>
        </p:txBody>
      </p:sp>
      <p:sp>
        <p:nvSpPr>
          <p:cNvPr id="55" name="CustomShape 14"/>
          <p:cNvSpPr/>
          <p:nvPr/>
        </p:nvSpPr>
        <p:spPr>
          <a:xfrm>
            <a:off x="576000" y="4320000"/>
            <a:ext cx="2304000" cy="5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GB">
                <a:latin typeface="Arial"/>
              </a:rPr>
              <a:t>A bit of everything</a:t>
            </a:r>
            <a:endParaRPr/>
          </a:p>
        </p:txBody>
      </p:sp>
      <p:sp>
        <p:nvSpPr>
          <p:cNvPr id="56" name="CustomShape 15"/>
          <p:cNvSpPr/>
          <p:nvPr/>
        </p:nvSpPr>
        <p:spPr>
          <a:xfrm>
            <a:off x="2988000" y="4320000"/>
            <a:ext cx="1440000" cy="5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GB">
                <a:latin typeface="Arial"/>
              </a:rPr>
              <a:t>2,140.00</a:t>
            </a:r>
            <a:endParaRPr/>
          </a:p>
        </p:txBody>
      </p:sp>
      <p:sp>
        <p:nvSpPr>
          <p:cNvPr id="57" name="CustomShape 16"/>
          <p:cNvSpPr/>
          <p:nvPr/>
        </p:nvSpPr>
        <p:spPr>
          <a:xfrm>
            <a:off x="4572000" y="4320000"/>
            <a:ext cx="2088000" cy="5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GB">
                <a:latin typeface="Arial"/>
              </a:rPr>
              <a:t>Fri, 31-Dec-2013</a:t>
            </a:r>
            <a:endParaRPr/>
          </a:p>
        </p:txBody>
      </p:sp>
      <p:sp>
        <p:nvSpPr>
          <p:cNvPr id="58" name="CustomShape 17"/>
          <p:cNvSpPr/>
          <p:nvPr/>
        </p:nvSpPr>
        <p:spPr>
          <a:xfrm>
            <a:off x="6804000" y="4320000"/>
            <a:ext cx="1584000" cy="5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GB">
                <a:latin typeface="Arial"/>
              </a:rPr>
              <a:t>ben</a:t>
            </a:r>
            <a:endParaRPr/>
          </a:p>
        </p:txBody>
      </p:sp>
      <p:sp>
        <p:nvSpPr>
          <p:cNvPr id="59" name="CustomShape 18"/>
          <p:cNvSpPr/>
          <p:nvPr/>
        </p:nvSpPr>
        <p:spPr>
          <a:xfrm>
            <a:off x="8819432" y="4320000"/>
            <a:ext cx="649136" cy="5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GB" b="1" i="1">
                <a:latin typeface="Arial"/>
              </a:rPr>
              <a:t>View</a:t>
            </a:r>
            <a:endParaRPr/>
          </a:p>
        </p:txBody>
      </p:sp>
      <p:sp>
        <p:nvSpPr>
          <p:cNvPr id="60" name="CustomShape 19"/>
          <p:cNvSpPr/>
          <p:nvPr/>
        </p:nvSpPr>
        <p:spPr>
          <a:xfrm>
            <a:off x="576000" y="2196000"/>
            <a:ext cx="2304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GB" b="1" i="1">
                <a:latin typeface="Arial"/>
              </a:rPr>
              <a:t>Add new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720000" y="576000"/>
            <a:ext cx="1584000" cy="648000"/>
          </a:xfrm>
          <a:prstGeom prst="rect">
            <a:avLst/>
          </a:prstGeom>
          <a:solidFill>
            <a:srgbClr val="0070C0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GB">
                <a:solidFill>
                  <a:schemeClr val="bg1"/>
                </a:solidFill>
                <a:latin typeface="Arial"/>
              </a:rPr>
              <a:t>Home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2448000" y="576000"/>
            <a:ext cx="1584000" cy="648000"/>
          </a:xfrm>
          <a:prstGeom prst="rect">
            <a:avLst/>
          </a:prstGeom>
          <a:solidFill>
            <a:srgbClr val="0070C0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GB">
                <a:solidFill>
                  <a:schemeClr val="bg1"/>
                </a:solidFill>
                <a:latin typeface="Arial"/>
              </a:rPr>
              <a:t>Portfolios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63" name="CustomShape 3"/>
          <p:cNvSpPr/>
          <p:nvPr/>
        </p:nvSpPr>
        <p:spPr>
          <a:xfrm>
            <a:off x="4176000" y="576000"/>
            <a:ext cx="1584000" cy="648000"/>
          </a:xfrm>
          <a:prstGeom prst="rect">
            <a:avLst/>
          </a:prstGeom>
          <a:solidFill>
            <a:srgbClr val="0070C0"/>
          </a:solidFill>
          <a:ln w="72000">
            <a:solidFill>
              <a:srgbClr val="002060"/>
            </a:solidFill>
            <a:round/>
          </a:ln>
        </p:spPr>
        <p:txBody>
          <a:bodyPr wrap="none" lIns="126000" tIns="81000" rIns="126000" bIns="8100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Arial"/>
              </a:rPr>
              <a:t>Assets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4" name="CustomShape 4"/>
          <p:cNvSpPr/>
          <p:nvPr/>
        </p:nvSpPr>
        <p:spPr>
          <a:xfrm>
            <a:off x="576000" y="3096000"/>
            <a:ext cx="1440000" cy="504000"/>
          </a:xfrm>
          <a:prstGeom prst="rect">
            <a:avLst/>
          </a:prstGeom>
          <a:solidFill>
            <a:srgbClr val="0070C0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GB">
                <a:solidFill>
                  <a:schemeClr val="bg1"/>
                </a:solidFill>
                <a:latin typeface="Arial"/>
              </a:rPr>
              <a:t>Security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65" name="CustomShape 5"/>
          <p:cNvSpPr/>
          <p:nvPr/>
        </p:nvSpPr>
        <p:spPr>
          <a:xfrm>
            <a:off x="3132000" y="3096000"/>
            <a:ext cx="1440000" cy="504000"/>
          </a:xfrm>
          <a:prstGeom prst="rect">
            <a:avLst/>
          </a:prstGeom>
          <a:solidFill>
            <a:srgbClr val="0070C0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GB">
                <a:solidFill>
                  <a:schemeClr val="bg1"/>
                </a:solidFill>
                <a:latin typeface="Arial"/>
              </a:rPr>
              <a:t>Value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66" name="CustomShape 6"/>
          <p:cNvSpPr/>
          <p:nvPr/>
        </p:nvSpPr>
        <p:spPr>
          <a:xfrm>
            <a:off x="6084000" y="3096000"/>
            <a:ext cx="2016000" cy="504000"/>
          </a:xfrm>
          <a:prstGeom prst="rect">
            <a:avLst/>
          </a:prstGeom>
          <a:solidFill>
            <a:srgbClr val="0070C0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GB">
                <a:solidFill>
                  <a:schemeClr val="bg1"/>
                </a:solidFill>
                <a:latin typeface="Arial"/>
              </a:rPr>
              <a:t>Last Update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67" name="CustomShape 7"/>
          <p:cNvSpPr/>
          <p:nvPr/>
        </p:nvSpPr>
        <p:spPr>
          <a:xfrm>
            <a:off x="4680000" y="3096000"/>
            <a:ext cx="1332000" cy="504000"/>
          </a:xfrm>
          <a:prstGeom prst="rect">
            <a:avLst/>
          </a:prstGeom>
          <a:solidFill>
            <a:srgbClr val="0070C0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GB">
                <a:solidFill>
                  <a:schemeClr val="bg1"/>
                </a:solidFill>
                <a:latin typeface="Arial"/>
              </a:rPr>
              <a:t>Position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68" name="CustomShape 8"/>
          <p:cNvSpPr/>
          <p:nvPr/>
        </p:nvSpPr>
        <p:spPr>
          <a:xfrm>
            <a:off x="8172000" y="3096000"/>
            <a:ext cx="1548000" cy="504000"/>
          </a:xfrm>
          <a:prstGeom prst="rect">
            <a:avLst/>
          </a:prstGeom>
          <a:solidFill>
            <a:srgbClr val="0070C0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GB">
                <a:solidFill>
                  <a:schemeClr val="bg1"/>
                </a:solidFill>
                <a:latin typeface="Arial"/>
              </a:rPr>
              <a:t>Action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69" name="CustomShape 9"/>
          <p:cNvSpPr/>
          <p:nvPr/>
        </p:nvSpPr>
        <p:spPr>
          <a:xfrm>
            <a:off x="576000" y="3708000"/>
            <a:ext cx="1440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GB">
                <a:latin typeface="Arial"/>
              </a:rPr>
              <a:t>SGO.PA</a:t>
            </a:r>
            <a:endParaRPr/>
          </a:p>
        </p:txBody>
      </p:sp>
      <p:sp>
        <p:nvSpPr>
          <p:cNvPr id="70" name="CustomShape 10"/>
          <p:cNvSpPr/>
          <p:nvPr/>
        </p:nvSpPr>
        <p:spPr>
          <a:xfrm>
            <a:off x="3132000" y="3708000"/>
            <a:ext cx="1440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GB">
                <a:latin typeface="Arial"/>
              </a:rPr>
              <a:t>23.12</a:t>
            </a:r>
            <a:endParaRPr/>
          </a:p>
        </p:txBody>
      </p:sp>
      <p:sp>
        <p:nvSpPr>
          <p:cNvPr id="71" name="CustomShape 11"/>
          <p:cNvSpPr/>
          <p:nvPr/>
        </p:nvSpPr>
        <p:spPr>
          <a:xfrm>
            <a:off x="6084000" y="3708000"/>
            <a:ext cx="201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GB">
                <a:latin typeface="Arial"/>
              </a:rPr>
              <a:t>Mon, 21-Aug-2013</a:t>
            </a:r>
            <a:endParaRPr/>
          </a:p>
        </p:txBody>
      </p:sp>
      <p:sp>
        <p:nvSpPr>
          <p:cNvPr id="72" name="CustomShape 12"/>
          <p:cNvSpPr/>
          <p:nvPr/>
        </p:nvSpPr>
        <p:spPr>
          <a:xfrm>
            <a:off x="4680000" y="3708000"/>
            <a:ext cx="1332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GB">
                <a:latin typeface="Arial"/>
              </a:rPr>
              <a:t>100</a:t>
            </a:r>
            <a:endParaRPr/>
          </a:p>
        </p:txBody>
      </p:sp>
      <p:sp>
        <p:nvSpPr>
          <p:cNvPr id="73" name="CustomShape 13"/>
          <p:cNvSpPr/>
          <p:nvPr/>
        </p:nvSpPr>
        <p:spPr>
          <a:xfrm>
            <a:off x="8283323" y="3708000"/>
            <a:ext cx="624794" cy="504000"/>
          </a:xfrm>
          <a:prstGeom prst="rect">
            <a:avLst/>
          </a:prstGeom>
          <a:solidFill>
            <a:srgbClr val="FFFFFF"/>
          </a:solidFill>
          <a:ln w="47625">
            <a:solidFill>
              <a:srgbClr val="C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GB" b="1" i="1">
                <a:latin typeface="Arial"/>
              </a:rPr>
              <a:t>Edit</a:t>
            </a:r>
            <a:endParaRPr/>
          </a:p>
        </p:txBody>
      </p:sp>
      <p:sp>
        <p:nvSpPr>
          <p:cNvPr id="74" name="CustomShape 14"/>
          <p:cNvSpPr/>
          <p:nvPr/>
        </p:nvSpPr>
        <p:spPr>
          <a:xfrm>
            <a:off x="576000" y="4320000"/>
            <a:ext cx="1440000" cy="5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GB">
                <a:latin typeface="Arial"/>
              </a:rPr>
              <a:t>BBY.L</a:t>
            </a:r>
            <a:endParaRPr/>
          </a:p>
        </p:txBody>
      </p:sp>
      <p:sp>
        <p:nvSpPr>
          <p:cNvPr id="75" name="CustomShape 15"/>
          <p:cNvSpPr/>
          <p:nvPr/>
        </p:nvSpPr>
        <p:spPr>
          <a:xfrm>
            <a:off x="3132000" y="4320000"/>
            <a:ext cx="1440000" cy="5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GB">
                <a:latin typeface="Arial"/>
              </a:rPr>
              <a:t>12.40</a:t>
            </a:r>
            <a:endParaRPr/>
          </a:p>
        </p:txBody>
      </p:sp>
      <p:sp>
        <p:nvSpPr>
          <p:cNvPr id="76" name="CustomShape 16"/>
          <p:cNvSpPr/>
          <p:nvPr/>
        </p:nvSpPr>
        <p:spPr>
          <a:xfrm>
            <a:off x="6084000" y="4320000"/>
            <a:ext cx="2016000" cy="5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GB">
                <a:latin typeface="Arial"/>
              </a:rPr>
              <a:t>Fri, 31-Dec-2013</a:t>
            </a:r>
            <a:endParaRPr/>
          </a:p>
        </p:txBody>
      </p:sp>
      <p:sp>
        <p:nvSpPr>
          <p:cNvPr id="77" name="CustomShape 17"/>
          <p:cNvSpPr/>
          <p:nvPr/>
        </p:nvSpPr>
        <p:spPr>
          <a:xfrm>
            <a:off x="4680000" y="4320000"/>
            <a:ext cx="1332000" cy="5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GB">
                <a:latin typeface="Arial"/>
              </a:rPr>
              <a:t>25</a:t>
            </a:r>
            <a:endParaRPr/>
          </a:p>
        </p:txBody>
      </p:sp>
      <p:sp>
        <p:nvSpPr>
          <p:cNvPr id="78" name="CustomShape 18"/>
          <p:cNvSpPr/>
          <p:nvPr/>
        </p:nvSpPr>
        <p:spPr>
          <a:xfrm>
            <a:off x="8283323" y="4320000"/>
            <a:ext cx="624794" cy="5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GB" b="1" i="1">
                <a:latin typeface="Arial"/>
              </a:rPr>
              <a:t>Edit</a:t>
            </a:r>
            <a:endParaRPr/>
          </a:p>
        </p:txBody>
      </p:sp>
      <p:sp>
        <p:nvSpPr>
          <p:cNvPr id="79" name="CustomShape 19"/>
          <p:cNvSpPr/>
          <p:nvPr/>
        </p:nvSpPr>
        <p:spPr>
          <a:xfrm>
            <a:off x="576000" y="1839686"/>
            <a:ext cx="2304000" cy="416529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GB">
                <a:latin typeface="Arial"/>
              </a:rPr>
              <a:t>Constr &amp; Mat</a:t>
            </a:r>
            <a:endParaRPr/>
          </a:p>
        </p:txBody>
      </p:sp>
      <p:sp>
        <p:nvSpPr>
          <p:cNvPr id="80" name="CustomShape 20"/>
          <p:cNvSpPr/>
          <p:nvPr/>
        </p:nvSpPr>
        <p:spPr>
          <a:xfrm>
            <a:off x="2088000" y="3096000"/>
            <a:ext cx="936000" cy="504000"/>
          </a:xfrm>
          <a:prstGeom prst="rect">
            <a:avLst/>
          </a:prstGeom>
          <a:solidFill>
            <a:srgbClr val="0070C0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GB">
                <a:solidFill>
                  <a:schemeClr val="bg1"/>
                </a:solidFill>
                <a:latin typeface="Arial"/>
              </a:rPr>
              <a:t>Ccy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81" name="CustomShape 21"/>
          <p:cNvSpPr/>
          <p:nvPr/>
        </p:nvSpPr>
        <p:spPr>
          <a:xfrm>
            <a:off x="2088000" y="3708000"/>
            <a:ext cx="93600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GB">
                <a:latin typeface="Arial"/>
              </a:rPr>
              <a:t>EUR</a:t>
            </a:r>
            <a:endParaRPr/>
          </a:p>
        </p:txBody>
      </p:sp>
      <p:sp>
        <p:nvSpPr>
          <p:cNvPr id="82" name="CustomShape 22"/>
          <p:cNvSpPr/>
          <p:nvPr/>
        </p:nvSpPr>
        <p:spPr>
          <a:xfrm>
            <a:off x="2088000" y="4320000"/>
            <a:ext cx="936000" cy="5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GB">
                <a:latin typeface="Arial"/>
              </a:rPr>
              <a:t>GBP</a:t>
            </a:r>
            <a:endParaRPr/>
          </a:p>
        </p:txBody>
      </p:sp>
      <p:sp>
        <p:nvSpPr>
          <p:cNvPr id="83" name="CustomShape 23"/>
          <p:cNvSpPr/>
          <p:nvPr/>
        </p:nvSpPr>
        <p:spPr>
          <a:xfrm>
            <a:off x="8965784" y="3708000"/>
            <a:ext cx="687273" cy="504000"/>
          </a:xfrm>
          <a:prstGeom prst="rect">
            <a:avLst/>
          </a:prstGeom>
          <a:solidFill>
            <a:srgbClr val="FFFFFF"/>
          </a:solidFill>
          <a:ln w="47625">
            <a:solidFill>
              <a:srgbClr val="C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GB" b="1" i="1">
                <a:latin typeface="Arial"/>
              </a:rPr>
              <a:t>Chart</a:t>
            </a:r>
            <a:endParaRPr/>
          </a:p>
        </p:txBody>
      </p:sp>
      <p:sp>
        <p:nvSpPr>
          <p:cNvPr id="84" name="CustomShape 24"/>
          <p:cNvSpPr/>
          <p:nvPr/>
        </p:nvSpPr>
        <p:spPr>
          <a:xfrm>
            <a:off x="8965784" y="4320000"/>
            <a:ext cx="687273" cy="5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GB" b="1" i="1">
                <a:latin typeface="Arial"/>
              </a:rPr>
              <a:t>Chart</a:t>
            </a:r>
            <a:endParaRPr/>
          </a:p>
        </p:txBody>
      </p:sp>
      <p:sp>
        <p:nvSpPr>
          <p:cNvPr id="85" name="CustomShape 25"/>
          <p:cNvSpPr/>
          <p:nvPr/>
        </p:nvSpPr>
        <p:spPr>
          <a:xfrm>
            <a:off x="3906360" y="1839686"/>
            <a:ext cx="2304000" cy="416529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GB" b="1" i="1" dirty="0">
                <a:latin typeface="Arial"/>
              </a:rPr>
              <a:t>Search Security ...</a:t>
            </a:r>
            <a:endParaRPr dirty="0"/>
          </a:p>
        </p:txBody>
      </p:sp>
      <p:sp>
        <p:nvSpPr>
          <p:cNvPr id="86" name="CustomShape 26"/>
          <p:cNvSpPr/>
          <p:nvPr/>
        </p:nvSpPr>
        <p:spPr>
          <a:xfrm>
            <a:off x="6282360" y="1839686"/>
            <a:ext cx="756000" cy="416529"/>
          </a:xfrm>
          <a:prstGeom prst="rect">
            <a:avLst/>
          </a:prstGeom>
          <a:solidFill>
            <a:srgbClr val="0070C0"/>
          </a:solidFill>
          <a:ln w="50800">
            <a:solidFill>
              <a:srgbClr val="C0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GB" b="1" i="1" dirty="0">
                <a:solidFill>
                  <a:schemeClr val="bg1"/>
                </a:solidFill>
                <a:latin typeface="Arial"/>
              </a:rPr>
              <a:t>Add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487010" y="1966600"/>
            <a:ext cx="1531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autocomplete</a:t>
            </a:r>
            <a:endParaRPr lang="en-US" sz="1200" i="1" dirty="0"/>
          </a:p>
        </p:txBody>
      </p:sp>
      <p:sp>
        <p:nvSpPr>
          <p:cNvPr id="31" name="CustomShape 19"/>
          <p:cNvSpPr/>
          <p:nvPr/>
        </p:nvSpPr>
        <p:spPr>
          <a:xfrm>
            <a:off x="576000" y="2419380"/>
            <a:ext cx="6462360" cy="31239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GB" sz="1600" i="1" dirty="0" smtClean="0">
                <a:latin typeface="Arial"/>
              </a:rPr>
              <a:t>Last update by ‘</a:t>
            </a:r>
            <a:r>
              <a:rPr lang="en-GB" sz="1600" i="1" dirty="0" err="1" smtClean="0">
                <a:latin typeface="Arial"/>
              </a:rPr>
              <a:t>angelo</a:t>
            </a:r>
            <a:r>
              <a:rPr lang="en-GB" sz="1600" i="1" dirty="0" smtClean="0">
                <a:latin typeface="Arial"/>
              </a:rPr>
              <a:t>’ on Mon, 12-Aug-2013 at 18:35</a:t>
            </a:r>
            <a:endParaRPr sz="1600" i="1" dirty="0"/>
          </a:p>
        </p:txBody>
      </p:sp>
      <p:sp>
        <p:nvSpPr>
          <p:cNvPr id="34" name="CustomShape 19"/>
          <p:cNvSpPr/>
          <p:nvPr/>
        </p:nvSpPr>
        <p:spPr>
          <a:xfrm>
            <a:off x="2955825" y="1827087"/>
            <a:ext cx="598905" cy="416529"/>
          </a:xfrm>
          <a:prstGeom prst="rect">
            <a:avLst/>
          </a:prstGeom>
          <a:solidFill>
            <a:srgbClr val="0070C0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is-IS" b="1" dirty="0" smtClean="0">
                <a:solidFill>
                  <a:schemeClr val="bg1"/>
                </a:solidFill>
                <a:latin typeface="Arial"/>
              </a:rPr>
              <a:t>…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63932" y="1475456"/>
            <a:ext cx="2484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List of portfolios for user ‘</a:t>
            </a:r>
            <a:r>
              <a:rPr lang="en-US" sz="1200" i="1" dirty="0" err="1" smtClean="0"/>
              <a:t>angelo</a:t>
            </a:r>
            <a:r>
              <a:rPr lang="en-US" sz="1200" i="1" dirty="0" smtClean="0"/>
              <a:t>’</a:t>
            </a:r>
            <a:endParaRPr lang="en-US" sz="12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634490" y="576000"/>
            <a:ext cx="5897880" cy="648000"/>
          </a:xfrm>
          <a:prstGeom prst="rect">
            <a:avLst/>
          </a:prstGeom>
          <a:solidFill>
            <a:srgbClr val="0070C0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Arial"/>
              </a:rPr>
              <a:t>Add/Edit a security to ’</a:t>
            </a:r>
            <a:r>
              <a:rPr lang="en-GB" i="1" dirty="0" err="1" smtClean="0">
                <a:solidFill>
                  <a:schemeClr val="bg1"/>
                </a:solidFill>
                <a:latin typeface="Arial"/>
              </a:rPr>
              <a:t>Contr</a:t>
            </a:r>
            <a:r>
              <a:rPr lang="en-GB" i="1" dirty="0" smtClean="0">
                <a:solidFill>
                  <a:schemeClr val="bg1"/>
                </a:solidFill>
                <a:latin typeface="Arial"/>
              </a:rPr>
              <a:t> &amp; Mat</a:t>
            </a:r>
            <a:r>
              <a:rPr lang="en-GB" dirty="0" smtClean="0">
                <a:solidFill>
                  <a:schemeClr val="bg1"/>
                </a:solidFill>
                <a:latin typeface="Arial"/>
              </a:rPr>
              <a:t>'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79" name="CustomShape 19"/>
          <p:cNvSpPr/>
          <p:nvPr/>
        </p:nvSpPr>
        <p:spPr>
          <a:xfrm>
            <a:off x="1634490" y="2093130"/>
            <a:ext cx="1161360" cy="504000"/>
          </a:xfrm>
          <a:prstGeom prst="rect">
            <a:avLst/>
          </a:prstGeom>
          <a:solidFill>
            <a:srgbClr val="0070C0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r>
              <a:rPr lang="en-GB" dirty="0" smtClean="0">
                <a:solidFill>
                  <a:schemeClr val="bg1"/>
                </a:solidFill>
                <a:latin typeface="Arial"/>
              </a:rPr>
              <a:t>Name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5" name="CustomShape 25"/>
          <p:cNvSpPr/>
          <p:nvPr/>
        </p:nvSpPr>
        <p:spPr>
          <a:xfrm>
            <a:off x="3275910" y="2093130"/>
            <a:ext cx="425646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GB" i="1" dirty="0" smtClean="0">
                <a:latin typeface="Arial"/>
              </a:rPr>
              <a:t>GOOG.US</a:t>
            </a:r>
            <a:endParaRPr i="1" dirty="0"/>
          </a:p>
        </p:txBody>
      </p:sp>
      <p:sp>
        <p:nvSpPr>
          <p:cNvPr id="86" name="CustomShape 26"/>
          <p:cNvSpPr/>
          <p:nvPr/>
        </p:nvSpPr>
        <p:spPr>
          <a:xfrm>
            <a:off x="6448900" y="4130190"/>
            <a:ext cx="1031876" cy="504000"/>
          </a:xfrm>
          <a:prstGeom prst="rect">
            <a:avLst/>
          </a:prstGeom>
          <a:solidFill>
            <a:srgbClr val="0070C0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GB" b="1" i="1" smtClean="0">
                <a:solidFill>
                  <a:schemeClr val="bg1"/>
                </a:solidFill>
                <a:latin typeface="Arial"/>
              </a:rPr>
              <a:t>Save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8" name="CustomShape 26"/>
          <p:cNvSpPr/>
          <p:nvPr/>
        </p:nvSpPr>
        <p:spPr>
          <a:xfrm>
            <a:off x="5288252" y="4130190"/>
            <a:ext cx="1031876" cy="504000"/>
          </a:xfrm>
          <a:prstGeom prst="rect">
            <a:avLst/>
          </a:prstGeom>
          <a:solidFill>
            <a:srgbClr val="0070C0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GB" b="1" i="1" dirty="0" smtClean="0">
                <a:solidFill>
                  <a:schemeClr val="bg1"/>
                </a:solidFill>
                <a:latin typeface="Arial"/>
              </a:rPr>
              <a:t>Cancel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9" name="CustomShape 19"/>
          <p:cNvSpPr/>
          <p:nvPr/>
        </p:nvSpPr>
        <p:spPr>
          <a:xfrm>
            <a:off x="1634490" y="2962260"/>
            <a:ext cx="1161360" cy="504000"/>
          </a:xfrm>
          <a:prstGeom prst="rect">
            <a:avLst/>
          </a:prstGeom>
          <a:solidFill>
            <a:srgbClr val="0070C0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r>
              <a:rPr lang="en-GB" dirty="0" smtClean="0">
                <a:solidFill>
                  <a:schemeClr val="bg1"/>
                </a:solidFill>
                <a:latin typeface="Arial"/>
              </a:rPr>
              <a:t>Position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0" name="CustomShape 25"/>
          <p:cNvSpPr/>
          <p:nvPr/>
        </p:nvSpPr>
        <p:spPr>
          <a:xfrm>
            <a:off x="3275910" y="2962260"/>
            <a:ext cx="4256460" cy="50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GB" smtClean="0">
                <a:latin typeface="Arial"/>
              </a:rPr>
              <a:t>30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7760970" y="2135465"/>
            <a:ext cx="1531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GET by previous page</a:t>
            </a:r>
            <a:endParaRPr lang="en-US" sz="1200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7760970" y="2962260"/>
            <a:ext cx="1531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User input</a:t>
            </a:r>
            <a:endParaRPr lang="en-US" sz="1200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7760970" y="669167"/>
            <a:ext cx="1531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GET by portfolio name in </a:t>
            </a:r>
            <a:r>
              <a:rPr lang="en-US" sz="1200" i="1" smtClean="0"/>
              <a:t>the previous page</a:t>
            </a:r>
            <a:endParaRPr lang="en-US" sz="1200" i="1" dirty="0"/>
          </a:p>
        </p:txBody>
      </p:sp>
      <p:sp>
        <p:nvSpPr>
          <p:cNvPr id="34" name="CustomShape 26"/>
          <p:cNvSpPr/>
          <p:nvPr/>
        </p:nvSpPr>
        <p:spPr>
          <a:xfrm>
            <a:off x="3275910" y="4130190"/>
            <a:ext cx="1031876" cy="504000"/>
          </a:xfrm>
          <a:prstGeom prst="rect">
            <a:avLst/>
          </a:prstGeom>
          <a:solidFill>
            <a:srgbClr val="C00000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GB" b="1" i="1" smtClean="0">
                <a:solidFill>
                  <a:schemeClr val="bg1"/>
                </a:solidFill>
                <a:latin typeface="Arial"/>
              </a:rPr>
              <a:t>Delete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4548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119</Words>
  <Application>Microsoft Macintosh PowerPoint</Application>
  <PresentationFormat>Custom</PresentationFormat>
  <Paragraphs>63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DejaVu Sans</vt:lpstr>
      <vt:lpstr>StarSymbol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Angelo Mastroberardino</cp:lastModifiedBy>
  <cp:revision>3</cp:revision>
  <dcterms:modified xsi:type="dcterms:W3CDTF">2016-05-15T22:01:13Z</dcterms:modified>
</cp:coreProperties>
</file>