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E3BFA4F-6FD4-4CBC-BE24-38ACE7181901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20000" y="576000"/>
            <a:ext cx="1584000" cy="64800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txBody>
          <a:bodyPr wrap="none" lIns="126000" rIns="126000" tIns="81000" bIns="81000" anchor="ctr"/>
          <a:p>
            <a:pPr algn="ctr"/>
            <a:r>
              <a:rPr b="1" lang="en-GB">
                <a:latin typeface="Arial"/>
              </a:rPr>
              <a:t>Home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448000" y="576000"/>
            <a:ext cx="158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Portfolios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176000" y="576000"/>
            <a:ext cx="158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Assets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00" y="576000"/>
            <a:ext cx="158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Home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2448000" y="576000"/>
            <a:ext cx="1584000" cy="64800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txBody>
          <a:bodyPr wrap="none" lIns="126000" rIns="126000" tIns="81000" bIns="81000" anchor="ctr"/>
          <a:p>
            <a:pPr algn="ctr"/>
            <a:r>
              <a:rPr b="1" lang="en-GB">
                <a:latin typeface="Arial"/>
              </a:rPr>
              <a:t>Portfolios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4176000" y="576000"/>
            <a:ext cx="158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Assets</a:t>
            </a:r>
            <a:endParaRPr/>
          </a:p>
        </p:txBody>
      </p:sp>
      <p:sp>
        <p:nvSpPr>
          <p:cNvPr id="45" name="CustomShape 4"/>
          <p:cNvSpPr/>
          <p:nvPr/>
        </p:nvSpPr>
        <p:spPr>
          <a:xfrm>
            <a:off x="576000" y="3096000"/>
            <a:ext cx="230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Name</a:t>
            </a:r>
            <a:endParaRPr/>
          </a:p>
        </p:txBody>
      </p:sp>
      <p:sp>
        <p:nvSpPr>
          <p:cNvPr id="46" name="CustomShape 5"/>
          <p:cNvSpPr/>
          <p:nvPr/>
        </p:nvSpPr>
        <p:spPr>
          <a:xfrm>
            <a:off x="2988000" y="3096000"/>
            <a:ext cx="1440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Value</a:t>
            </a:r>
            <a:endParaRPr/>
          </a:p>
        </p:txBody>
      </p:sp>
      <p:sp>
        <p:nvSpPr>
          <p:cNvPr id="47" name="CustomShape 6"/>
          <p:cNvSpPr/>
          <p:nvPr/>
        </p:nvSpPr>
        <p:spPr>
          <a:xfrm>
            <a:off x="4572000" y="3096000"/>
            <a:ext cx="2088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Last Update</a:t>
            </a:r>
            <a:endParaRPr/>
          </a:p>
        </p:txBody>
      </p:sp>
      <p:sp>
        <p:nvSpPr>
          <p:cNvPr id="48" name="CustomShape 7"/>
          <p:cNvSpPr/>
          <p:nvPr/>
        </p:nvSpPr>
        <p:spPr>
          <a:xfrm>
            <a:off x="6804000" y="3096000"/>
            <a:ext cx="1584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Owner</a:t>
            </a:r>
            <a:endParaRPr/>
          </a:p>
        </p:txBody>
      </p:sp>
      <p:sp>
        <p:nvSpPr>
          <p:cNvPr id="49" name="CustomShape 8"/>
          <p:cNvSpPr/>
          <p:nvPr/>
        </p:nvSpPr>
        <p:spPr>
          <a:xfrm>
            <a:off x="8460000" y="3096000"/>
            <a:ext cx="1260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Action</a:t>
            </a: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576000" y="3708000"/>
            <a:ext cx="230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Constr &amp; Mat</a:t>
            </a: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2988000" y="3708000"/>
            <a:ext cx="1440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1,200.32</a:t>
            </a:r>
            <a:endParaRPr/>
          </a:p>
        </p:txBody>
      </p:sp>
      <p:sp>
        <p:nvSpPr>
          <p:cNvPr id="52" name="CustomShape 11"/>
          <p:cNvSpPr/>
          <p:nvPr/>
        </p:nvSpPr>
        <p:spPr>
          <a:xfrm>
            <a:off x="4572000" y="3708000"/>
            <a:ext cx="2088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Mon, 21-Aug-2013</a:t>
            </a:r>
            <a:endParaRPr/>
          </a:p>
        </p:txBody>
      </p:sp>
      <p:sp>
        <p:nvSpPr>
          <p:cNvPr id="53" name="CustomShape 12"/>
          <p:cNvSpPr/>
          <p:nvPr/>
        </p:nvSpPr>
        <p:spPr>
          <a:xfrm>
            <a:off x="6804000" y="3708000"/>
            <a:ext cx="158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angelo</a:t>
            </a:r>
            <a:endParaRPr/>
          </a:p>
        </p:txBody>
      </p:sp>
      <p:sp>
        <p:nvSpPr>
          <p:cNvPr id="54" name="CustomShape 13"/>
          <p:cNvSpPr/>
          <p:nvPr/>
        </p:nvSpPr>
        <p:spPr>
          <a:xfrm>
            <a:off x="8712000" y="3708000"/>
            <a:ext cx="86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View</a:t>
            </a:r>
            <a:endParaRPr/>
          </a:p>
        </p:txBody>
      </p:sp>
      <p:sp>
        <p:nvSpPr>
          <p:cNvPr id="55" name="CustomShape 14"/>
          <p:cNvSpPr/>
          <p:nvPr/>
        </p:nvSpPr>
        <p:spPr>
          <a:xfrm>
            <a:off x="576000" y="4320000"/>
            <a:ext cx="2304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A bit of everything</a:t>
            </a:r>
            <a:endParaRPr/>
          </a:p>
        </p:txBody>
      </p:sp>
      <p:sp>
        <p:nvSpPr>
          <p:cNvPr id="56" name="CustomShape 15"/>
          <p:cNvSpPr/>
          <p:nvPr/>
        </p:nvSpPr>
        <p:spPr>
          <a:xfrm>
            <a:off x="2988000" y="4320000"/>
            <a:ext cx="1440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2,140.00</a:t>
            </a:r>
            <a:endParaRPr/>
          </a:p>
        </p:txBody>
      </p:sp>
      <p:sp>
        <p:nvSpPr>
          <p:cNvPr id="57" name="CustomShape 16"/>
          <p:cNvSpPr/>
          <p:nvPr/>
        </p:nvSpPr>
        <p:spPr>
          <a:xfrm>
            <a:off x="4572000" y="4320000"/>
            <a:ext cx="2088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Fri, 31-Dec-2013</a:t>
            </a:r>
            <a:endParaRPr/>
          </a:p>
        </p:txBody>
      </p:sp>
      <p:sp>
        <p:nvSpPr>
          <p:cNvPr id="58" name="CustomShape 17"/>
          <p:cNvSpPr/>
          <p:nvPr/>
        </p:nvSpPr>
        <p:spPr>
          <a:xfrm>
            <a:off x="6804000" y="4320000"/>
            <a:ext cx="1584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ben</a:t>
            </a:r>
            <a:endParaRPr/>
          </a:p>
        </p:txBody>
      </p:sp>
      <p:sp>
        <p:nvSpPr>
          <p:cNvPr id="59" name="CustomShape 18"/>
          <p:cNvSpPr/>
          <p:nvPr/>
        </p:nvSpPr>
        <p:spPr>
          <a:xfrm>
            <a:off x="8712000" y="4320000"/>
            <a:ext cx="864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View</a:t>
            </a:r>
            <a:endParaRPr/>
          </a:p>
        </p:txBody>
      </p:sp>
      <p:sp>
        <p:nvSpPr>
          <p:cNvPr id="60" name="CustomShape 19"/>
          <p:cNvSpPr/>
          <p:nvPr/>
        </p:nvSpPr>
        <p:spPr>
          <a:xfrm>
            <a:off x="576000" y="2196000"/>
            <a:ext cx="230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Add new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20000" y="576000"/>
            <a:ext cx="158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Home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2448000" y="576000"/>
            <a:ext cx="1584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Portfolios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4176000" y="576000"/>
            <a:ext cx="1584000" cy="648000"/>
          </a:xfrm>
          <a:prstGeom prst="rect">
            <a:avLst/>
          </a:prstGeom>
          <a:solidFill>
            <a:srgbClr val="729fcf"/>
          </a:solidFill>
          <a:ln w="72000">
            <a:solidFill>
              <a:srgbClr val="3465a4"/>
            </a:solidFill>
            <a:round/>
          </a:ln>
        </p:spPr>
        <p:txBody>
          <a:bodyPr wrap="none" lIns="126000" rIns="126000" tIns="81000" bIns="81000" anchor="ctr"/>
          <a:p>
            <a:pPr algn="ctr"/>
            <a:r>
              <a:rPr b="1" lang="en-GB">
                <a:latin typeface="Arial"/>
              </a:rPr>
              <a:t>Assets</a:t>
            </a:r>
            <a:endParaRPr/>
          </a:p>
        </p:txBody>
      </p:sp>
      <p:sp>
        <p:nvSpPr>
          <p:cNvPr id="64" name="CustomShape 4"/>
          <p:cNvSpPr/>
          <p:nvPr/>
        </p:nvSpPr>
        <p:spPr>
          <a:xfrm>
            <a:off x="576000" y="3096000"/>
            <a:ext cx="1440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Security</a:t>
            </a:r>
            <a:endParaRPr/>
          </a:p>
        </p:txBody>
      </p:sp>
      <p:sp>
        <p:nvSpPr>
          <p:cNvPr id="65" name="CustomShape 5"/>
          <p:cNvSpPr/>
          <p:nvPr/>
        </p:nvSpPr>
        <p:spPr>
          <a:xfrm>
            <a:off x="3132000" y="3096000"/>
            <a:ext cx="1440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Value</a:t>
            </a:r>
            <a:endParaRPr/>
          </a:p>
        </p:txBody>
      </p:sp>
      <p:sp>
        <p:nvSpPr>
          <p:cNvPr id="66" name="CustomShape 6"/>
          <p:cNvSpPr/>
          <p:nvPr/>
        </p:nvSpPr>
        <p:spPr>
          <a:xfrm>
            <a:off x="6084000" y="3096000"/>
            <a:ext cx="2016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Last Update</a:t>
            </a:r>
            <a:endParaRPr/>
          </a:p>
        </p:txBody>
      </p:sp>
      <p:sp>
        <p:nvSpPr>
          <p:cNvPr id="67" name="CustomShape 7"/>
          <p:cNvSpPr/>
          <p:nvPr/>
        </p:nvSpPr>
        <p:spPr>
          <a:xfrm>
            <a:off x="4680000" y="3096000"/>
            <a:ext cx="1332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Position</a:t>
            </a:r>
            <a:endParaRPr/>
          </a:p>
        </p:txBody>
      </p:sp>
      <p:sp>
        <p:nvSpPr>
          <p:cNvPr id="68" name="CustomShape 8"/>
          <p:cNvSpPr/>
          <p:nvPr/>
        </p:nvSpPr>
        <p:spPr>
          <a:xfrm>
            <a:off x="8172000" y="3096000"/>
            <a:ext cx="1548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Action</a:t>
            </a:r>
            <a:endParaRPr/>
          </a:p>
        </p:txBody>
      </p:sp>
      <p:sp>
        <p:nvSpPr>
          <p:cNvPr id="69" name="CustomShape 9"/>
          <p:cNvSpPr/>
          <p:nvPr/>
        </p:nvSpPr>
        <p:spPr>
          <a:xfrm>
            <a:off x="576000" y="3708000"/>
            <a:ext cx="1440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SGO.PA</a:t>
            </a:r>
            <a:endParaRPr/>
          </a:p>
        </p:txBody>
      </p:sp>
      <p:sp>
        <p:nvSpPr>
          <p:cNvPr id="70" name="CustomShape 10"/>
          <p:cNvSpPr/>
          <p:nvPr/>
        </p:nvSpPr>
        <p:spPr>
          <a:xfrm>
            <a:off x="3132000" y="3708000"/>
            <a:ext cx="1440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23.12</a:t>
            </a:r>
            <a:endParaRPr/>
          </a:p>
        </p:txBody>
      </p:sp>
      <p:sp>
        <p:nvSpPr>
          <p:cNvPr id="71" name="CustomShape 11"/>
          <p:cNvSpPr/>
          <p:nvPr/>
        </p:nvSpPr>
        <p:spPr>
          <a:xfrm>
            <a:off x="6084000" y="3708000"/>
            <a:ext cx="201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Mon, 21-Aug-2013</a:t>
            </a:r>
            <a:endParaRPr/>
          </a:p>
        </p:txBody>
      </p:sp>
      <p:sp>
        <p:nvSpPr>
          <p:cNvPr id="72" name="CustomShape 12"/>
          <p:cNvSpPr/>
          <p:nvPr/>
        </p:nvSpPr>
        <p:spPr>
          <a:xfrm>
            <a:off x="4680000" y="3708000"/>
            <a:ext cx="1332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100</a:t>
            </a:r>
            <a:endParaRPr/>
          </a:p>
        </p:txBody>
      </p:sp>
      <p:sp>
        <p:nvSpPr>
          <p:cNvPr id="73" name="CustomShape 13"/>
          <p:cNvSpPr/>
          <p:nvPr/>
        </p:nvSpPr>
        <p:spPr>
          <a:xfrm>
            <a:off x="8172000" y="3708000"/>
            <a:ext cx="7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Edit</a:t>
            </a:r>
            <a:endParaRPr/>
          </a:p>
        </p:txBody>
      </p:sp>
      <p:sp>
        <p:nvSpPr>
          <p:cNvPr id="74" name="CustomShape 14"/>
          <p:cNvSpPr/>
          <p:nvPr/>
        </p:nvSpPr>
        <p:spPr>
          <a:xfrm>
            <a:off x="576000" y="4320000"/>
            <a:ext cx="1440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BBY.L</a:t>
            </a:r>
            <a:endParaRPr/>
          </a:p>
        </p:txBody>
      </p:sp>
      <p:sp>
        <p:nvSpPr>
          <p:cNvPr id="75" name="CustomShape 15"/>
          <p:cNvSpPr/>
          <p:nvPr/>
        </p:nvSpPr>
        <p:spPr>
          <a:xfrm>
            <a:off x="3132000" y="4320000"/>
            <a:ext cx="1440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12.40</a:t>
            </a:r>
            <a:endParaRPr/>
          </a:p>
        </p:txBody>
      </p:sp>
      <p:sp>
        <p:nvSpPr>
          <p:cNvPr id="76" name="CustomShape 16"/>
          <p:cNvSpPr/>
          <p:nvPr/>
        </p:nvSpPr>
        <p:spPr>
          <a:xfrm>
            <a:off x="6084000" y="4320000"/>
            <a:ext cx="2016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Fri, 31-Dec-2013</a:t>
            </a:r>
            <a:endParaRPr/>
          </a:p>
        </p:txBody>
      </p:sp>
      <p:sp>
        <p:nvSpPr>
          <p:cNvPr id="77" name="CustomShape 17"/>
          <p:cNvSpPr/>
          <p:nvPr/>
        </p:nvSpPr>
        <p:spPr>
          <a:xfrm>
            <a:off x="4680000" y="4320000"/>
            <a:ext cx="1332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25</a:t>
            </a:r>
            <a:endParaRPr/>
          </a:p>
        </p:txBody>
      </p:sp>
      <p:sp>
        <p:nvSpPr>
          <p:cNvPr id="78" name="CustomShape 18"/>
          <p:cNvSpPr/>
          <p:nvPr/>
        </p:nvSpPr>
        <p:spPr>
          <a:xfrm>
            <a:off x="8172000" y="4320000"/>
            <a:ext cx="756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Edit</a:t>
            </a:r>
            <a:endParaRPr/>
          </a:p>
        </p:txBody>
      </p:sp>
      <p:sp>
        <p:nvSpPr>
          <p:cNvPr id="79" name="CustomShape 19"/>
          <p:cNvSpPr/>
          <p:nvPr/>
        </p:nvSpPr>
        <p:spPr>
          <a:xfrm>
            <a:off x="576000" y="2196000"/>
            <a:ext cx="230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Constr &amp; Mat</a:t>
            </a:r>
            <a:endParaRPr/>
          </a:p>
        </p:txBody>
      </p:sp>
      <p:sp>
        <p:nvSpPr>
          <p:cNvPr id="80" name="CustomShape 20"/>
          <p:cNvSpPr/>
          <p:nvPr/>
        </p:nvSpPr>
        <p:spPr>
          <a:xfrm>
            <a:off x="2088000" y="3096000"/>
            <a:ext cx="936000" cy="50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Ccy</a:t>
            </a:r>
            <a:endParaRPr/>
          </a:p>
        </p:txBody>
      </p:sp>
      <p:sp>
        <p:nvSpPr>
          <p:cNvPr id="81" name="CustomShape 21"/>
          <p:cNvSpPr/>
          <p:nvPr/>
        </p:nvSpPr>
        <p:spPr>
          <a:xfrm>
            <a:off x="2088000" y="3708000"/>
            <a:ext cx="9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EUR</a:t>
            </a:r>
            <a:endParaRPr/>
          </a:p>
        </p:txBody>
      </p:sp>
      <p:sp>
        <p:nvSpPr>
          <p:cNvPr id="82" name="CustomShape 22"/>
          <p:cNvSpPr/>
          <p:nvPr/>
        </p:nvSpPr>
        <p:spPr>
          <a:xfrm>
            <a:off x="2088000" y="4320000"/>
            <a:ext cx="936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GB">
                <a:latin typeface="Arial"/>
              </a:rPr>
              <a:t>GBP</a:t>
            </a:r>
            <a:endParaRPr/>
          </a:p>
        </p:txBody>
      </p:sp>
      <p:sp>
        <p:nvSpPr>
          <p:cNvPr id="83" name="CustomShape 23"/>
          <p:cNvSpPr/>
          <p:nvPr/>
        </p:nvSpPr>
        <p:spPr>
          <a:xfrm>
            <a:off x="9000000" y="3708000"/>
            <a:ext cx="75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Chart</a:t>
            </a:r>
            <a:endParaRPr/>
          </a:p>
        </p:txBody>
      </p:sp>
      <p:sp>
        <p:nvSpPr>
          <p:cNvPr id="84" name="CustomShape 24"/>
          <p:cNvSpPr/>
          <p:nvPr/>
        </p:nvSpPr>
        <p:spPr>
          <a:xfrm>
            <a:off x="9000000" y="4320000"/>
            <a:ext cx="756000" cy="50400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Chart</a:t>
            </a:r>
            <a:endParaRPr/>
          </a:p>
        </p:txBody>
      </p:sp>
      <p:sp>
        <p:nvSpPr>
          <p:cNvPr id="85" name="CustomShape 25"/>
          <p:cNvSpPr/>
          <p:nvPr/>
        </p:nvSpPr>
        <p:spPr>
          <a:xfrm>
            <a:off x="3312000" y="2196000"/>
            <a:ext cx="230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Search Security ...</a:t>
            </a:r>
            <a:endParaRPr/>
          </a:p>
        </p:txBody>
      </p:sp>
      <p:sp>
        <p:nvSpPr>
          <p:cNvPr id="86" name="CustomShape 26"/>
          <p:cNvSpPr/>
          <p:nvPr/>
        </p:nvSpPr>
        <p:spPr>
          <a:xfrm>
            <a:off x="5688000" y="2196000"/>
            <a:ext cx="756000" cy="5040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b="1" i="1" lang="en-GB">
                <a:latin typeface="Arial"/>
              </a:rPr>
              <a:t>Add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