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92EC17-14A1-714C-9C16-287547D60FE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802E9BE-4D64-0E4D-9476-52DE371D5F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Capsto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part-library.com/clipart/4268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0C69-65D6-C04E-9D8B-FCFD13D53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Cyclistic</a:t>
            </a:r>
            <a:r>
              <a:rPr lang="en-US" sz="4800" dirty="0"/>
              <a:t> USAGE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36220-A730-4346-8470-2F55BA31D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Differences between members and casual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044AE-D25E-2145-BAAA-314A4E4DC705}"/>
              </a:ext>
            </a:extLst>
          </p:cNvPr>
          <p:cNvSpPr txBox="1"/>
          <p:nvPr/>
        </p:nvSpPr>
        <p:spPr>
          <a:xfrm>
            <a:off x="581191" y="3200735"/>
            <a:ext cx="593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A. </a:t>
            </a:r>
            <a:r>
              <a:rPr lang="en-US" sz="1400" dirty="0" err="1">
                <a:solidFill>
                  <a:schemeClr val="bg1"/>
                </a:solidFill>
              </a:rPr>
              <a:t>Mastromarino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Report prepared Dec 21, 2021</a:t>
            </a:r>
          </a:p>
        </p:txBody>
      </p:sp>
    </p:spTree>
    <p:extLst>
      <p:ext uri="{BB962C8B-B14F-4D97-AF65-F5344CB8AC3E}">
        <p14:creationId xmlns:p14="http://schemas.microsoft.com/office/powerpoint/2010/main" val="25761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85F1-9BB3-7D4A-A289-61738BAF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1863-3693-3143-A447-458BB4F7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243072"/>
            <a:ext cx="11029615" cy="2615727"/>
          </a:xfrm>
        </p:spPr>
        <p:txBody>
          <a:bodyPr numCol="2" spcCol="27432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We looked at the past 12 months of </a:t>
            </a:r>
            <a:r>
              <a:rPr lang="en-US" sz="2400" dirty="0" err="1"/>
              <a:t>Cyclistic</a:t>
            </a:r>
            <a:r>
              <a:rPr lang="en-US" sz="2400" dirty="0"/>
              <a:t> usage data, which contained about 5.5 million trips made between Dec 2020 and Nov 2021.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We examined how annual members and casual riders use the service differently.</a:t>
            </a:r>
          </a:p>
        </p:txBody>
      </p:sp>
      <p:pic>
        <p:nvPicPr>
          <p:cNvPr id="4" name="Picture 2" descr="Clipart bicycle clipart cliparts for you">
            <a:extLst>
              <a:ext uri="{FF2B5EF4-FFF2-40B4-BE49-F238E27FC236}">
                <a16:creationId xmlns:a16="http://schemas.microsoft.com/office/drawing/2014/main" id="{50623F3D-3B13-A442-898B-DC6592A5F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5" y="2780256"/>
            <a:ext cx="716613" cy="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lipart bicycle clipart cliparts for you">
            <a:extLst>
              <a:ext uri="{FF2B5EF4-FFF2-40B4-BE49-F238E27FC236}">
                <a16:creationId xmlns:a16="http://schemas.microsoft.com/office/drawing/2014/main" id="{AC925DD2-8D9D-C144-BED9-F98D913F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382" y="2780257"/>
            <a:ext cx="716613" cy="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164-2F85-E34B-954B-C76A6A6C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9D355-0EA0-734E-99EA-347360185979}"/>
              </a:ext>
            </a:extLst>
          </p:cNvPr>
          <p:cNvSpPr txBox="1"/>
          <p:nvPr/>
        </p:nvSpPr>
        <p:spPr>
          <a:xfrm>
            <a:off x="794479" y="2068643"/>
            <a:ext cx="4002373" cy="456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Casual riders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Tend to travel on the weekends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Barely travel during the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Member riders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Travel throughout the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Travel more during weekdays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Take more trips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5134E761-5F64-E142-8CD6-74699751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863" y="2316135"/>
            <a:ext cx="6603945" cy="4084663"/>
          </a:xfrm>
        </p:spPr>
      </p:pic>
    </p:spTree>
    <p:extLst>
      <p:ext uri="{BB962C8B-B14F-4D97-AF65-F5344CB8AC3E}">
        <p14:creationId xmlns:p14="http://schemas.microsoft.com/office/powerpoint/2010/main" val="4848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164-2F85-E34B-954B-C76A6A6C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C4BC2B-13A7-774C-9DA6-F3A216C6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849" y="1926391"/>
            <a:ext cx="4893012" cy="48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9D355-0EA0-734E-99EA-347360185979}"/>
              </a:ext>
            </a:extLst>
          </p:cNvPr>
          <p:cNvSpPr txBox="1"/>
          <p:nvPr/>
        </p:nvSpPr>
        <p:spPr>
          <a:xfrm>
            <a:off x="794479" y="2068643"/>
            <a:ext cx="4002373" cy="299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Casual riders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Tend to have much longer trips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Travel the longest during the weekends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Have greater variation of average trip length throughout the week</a:t>
            </a:r>
          </a:p>
        </p:txBody>
      </p:sp>
    </p:spTree>
    <p:extLst>
      <p:ext uri="{BB962C8B-B14F-4D97-AF65-F5344CB8AC3E}">
        <p14:creationId xmlns:p14="http://schemas.microsoft.com/office/powerpoint/2010/main" val="15699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164-2F85-E34B-954B-C76A6A6C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9D355-0EA0-734E-99EA-347360185979}"/>
              </a:ext>
            </a:extLst>
          </p:cNvPr>
          <p:cNvSpPr txBox="1"/>
          <p:nvPr/>
        </p:nvSpPr>
        <p:spPr>
          <a:xfrm>
            <a:off x="4370281" y="2149303"/>
            <a:ext cx="3304683" cy="345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Casual riders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Are more likely to use Electric bikes than Classic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Docked bikes more than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Take their longest trips using the Docked bikes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B36641-6F45-2D40-8AAC-F19AE010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20" y="2035930"/>
            <a:ext cx="4002374" cy="426470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EC6B701-2D2C-C744-AE4D-BA217C0C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" y="2035930"/>
            <a:ext cx="3979084" cy="39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ACB3-85C7-1241-9347-A474906A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F90A-1DCF-A247-BA36-964E634A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402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Create a marketing strategy that focuses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2BD1C-CE62-ED40-9F52-63760ED26925}"/>
              </a:ext>
            </a:extLst>
          </p:cNvPr>
          <p:cNvSpPr txBox="1"/>
          <p:nvPr/>
        </p:nvSpPr>
        <p:spPr>
          <a:xfrm>
            <a:off x="581192" y="4317164"/>
            <a:ext cx="11029615" cy="1569660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 algn="ctr"/>
            <a:r>
              <a:rPr lang="en-US" sz="3200" dirty="0"/>
              <a:t>Weekend users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Those who take longer trips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Those who use docked bikes</a:t>
            </a:r>
          </a:p>
        </p:txBody>
      </p:sp>
      <p:pic>
        <p:nvPicPr>
          <p:cNvPr id="1026" name="Picture 2" descr="Clipart bicycle clipart cliparts for you">
            <a:extLst>
              <a:ext uri="{FF2B5EF4-FFF2-40B4-BE49-F238E27FC236}">
                <a16:creationId xmlns:a16="http://schemas.microsoft.com/office/drawing/2014/main" id="{10DDBC43-E454-EB42-B376-917497F6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20" y="3803751"/>
            <a:ext cx="716613" cy="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lipart bicycle clipart cliparts for you">
            <a:extLst>
              <a:ext uri="{FF2B5EF4-FFF2-40B4-BE49-F238E27FC236}">
                <a16:creationId xmlns:a16="http://schemas.microsoft.com/office/drawing/2014/main" id="{8EB993C1-EA75-D14F-A36D-B969AE59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92" y="3809378"/>
            <a:ext cx="716613" cy="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lipart bicycle clipart cliparts for you">
            <a:extLst>
              <a:ext uri="{FF2B5EF4-FFF2-40B4-BE49-F238E27FC236}">
                <a16:creationId xmlns:a16="http://schemas.microsoft.com/office/drawing/2014/main" id="{08FC9D6D-BFF7-544B-9663-AD9043A2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664" y="3785953"/>
            <a:ext cx="716613" cy="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E71D-F78C-CE4B-AA76-989189F1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5FB-B1D7-E645-9932-DB4B8CE4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removed from working dataset included trips with a length less than or equal to 0 seconds or greater than a day</a:t>
            </a:r>
          </a:p>
          <a:p>
            <a:r>
              <a:rPr lang="en-US" sz="2000" dirty="0"/>
              <a:t>The analysis can be reviewed in the R Markdown Notebook </a:t>
            </a:r>
            <a:r>
              <a:rPr lang="en-US" sz="2000" dirty="0">
                <a:hlinkClick r:id="rId2"/>
              </a:rPr>
              <a:t>here</a:t>
            </a:r>
            <a:endParaRPr lang="en-US" sz="2000" dirty="0"/>
          </a:p>
          <a:p>
            <a:r>
              <a:rPr lang="en-US" sz="2000" dirty="0"/>
              <a:t>The data came from </a:t>
            </a:r>
            <a:r>
              <a:rPr lang="en-US" sz="2000" dirty="0">
                <a:hlinkClick r:id="rId3"/>
              </a:rPr>
              <a:t>https://divvy-tripdata.s3.amazonaws.com/index.html</a:t>
            </a:r>
            <a:r>
              <a:rPr lang="en-US" sz="2000" dirty="0"/>
              <a:t>, provided by Google for this case study  as a Capstone project</a:t>
            </a:r>
          </a:p>
          <a:p>
            <a:r>
              <a:rPr lang="en-US" sz="2000" dirty="0"/>
              <a:t>The bike clip art came from </a:t>
            </a:r>
            <a:r>
              <a:rPr lang="en-US" sz="2000" dirty="0">
                <a:hlinkClick r:id="rId4"/>
              </a:rPr>
              <a:t>http://clipart-library.com/clipart/42689.htm</a:t>
            </a:r>
            <a:r>
              <a:rPr lang="en-US" sz="2000" dirty="0"/>
              <a:t> and is free for personal use</a:t>
            </a:r>
          </a:p>
        </p:txBody>
      </p:sp>
    </p:spTree>
    <p:extLst>
      <p:ext uri="{BB962C8B-B14F-4D97-AF65-F5344CB8AC3E}">
        <p14:creationId xmlns:p14="http://schemas.microsoft.com/office/powerpoint/2010/main" val="29216334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{D7FBBACA-D2C2-D845-B50D-5755CFC96D6F}tf10001123</Template>
  <TotalTime>88</TotalTime>
  <Words>241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Cyclistic USAGE</vt:lpstr>
      <vt:lpstr>Background</vt:lpstr>
      <vt:lpstr>Insights</vt:lpstr>
      <vt:lpstr>Insights</vt:lpstr>
      <vt:lpstr>Insights</vt:lpstr>
      <vt:lpstr>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USAGE</dc:title>
  <dc:creator>Arvilla Mastromarino</dc:creator>
  <cp:lastModifiedBy>Arvilla Mastromarino</cp:lastModifiedBy>
  <cp:revision>4</cp:revision>
  <dcterms:created xsi:type="dcterms:W3CDTF">2021-12-21T18:40:57Z</dcterms:created>
  <dcterms:modified xsi:type="dcterms:W3CDTF">2021-12-21T20:21:07Z</dcterms:modified>
</cp:coreProperties>
</file>