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
  </p:notesMasterIdLst>
  <p:sldIdLst>
    <p:sldId id="256" r:id="rId2"/>
    <p:sldId id="283" r:id="rId3"/>
    <p:sldId id="279" r:id="rId4"/>
    <p:sldId id="286" r:id="rId5"/>
    <p:sldId id="28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6" autoAdjust="0"/>
    <p:restoredTop sz="94660"/>
  </p:normalViewPr>
  <p:slideViewPr>
    <p:cSldViewPr snapToGrid="0">
      <p:cViewPr varScale="1">
        <p:scale>
          <a:sx n="128" d="100"/>
          <a:sy n="128"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8/22/23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8/22/23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8/22/23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8/22/23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8/22/23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8/22/23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8/22/23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8/22/23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8/22/23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8/22/23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8/22/23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8/22/23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8/22/23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1524000" y="924870"/>
            <a:ext cx="9144000" cy="2387600"/>
          </a:xfrm>
          <a:prstGeom prst="rect">
            <a:avLst/>
          </a:prstGeom>
          <a:solidFill>
            <a:schemeClr val="tx2"/>
          </a:solidFill>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rPr>
              <a:t>Geospatial Analysis for Data Breach Prediction using Machine Learning</a:t>
            </a:r>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lnSpcReduction="10000"/>
          </a:bodyPr>
          <a:lstStyle/>
          <a:p>
            <a:r>
              <a:rPr lang="en-US" b="1" dirty="0"/>
              <a:t>Yuta Sugiyama</a:t>
            </a:r>
          </a:p>
          <a:p>
            <a:r>
              <a:rPr lang="en-US" b="1" dirty="0"/>
              <a:t>WK01</a:t>
            </a:r>
          </a:p>
          <a:p>
            <a:r>
              <a:rPr lang="en-US" dirty="0"/>
              <a:t>Revision 2023.08.22</a:t>
            </a:r>
          </a:p>
          <a:p>
            <a:endParaRPr lang="en-US" dirty="0"/>
          </a:p>
          <a:p>
            <a:r>
              <a:rPr lang="en-US" b="1" dirty="0"/>
              <a:t>CDS-492 | Fall 2023 | Dr. Slamani</a:t>
            </a:r>
          </a:p>
        </p:txBody>
      </p:sp>
    </p:spTree>
    <p:extLst>
      <p:ext uri="{BB962C8B-B14F-4D97-AF65-F5344CB8AC3E}">
        <p14:creationId xmlns:p14="http://schemas.microsoft.com/office/powerpoint/2010/main" val="165022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a:bodyPr>
          <a:lstStyle/>
          <a:p>
            <a:r>
              <a:rPr lang="en-US" dirty="0"/>
              <a:t>WK01 - Topic search</a:t>
            </a:r>
          </a:p>
          <a:p>
            <a:pPr lvl="1"/>
            <a:r>
              <a:rPr lang="en-US" dirty="0"/>
              <a:t>Topic title</a:t>
            </a:r>
          </a:p>
          <a:p>
            <a:pPr lvl="1"/>
            <a:r>
              <a:rPr lang="en-US" dirty="0"/>
              <a:t>Topic summary</a:t>
            </a:r>
          </a:p>
          <a:p>
            <a:pPr lvl="1"/>
            <a:r>
              <a:rPr lang="en-US" dirty="0"/>
              <a:t>Rationale</a:t>
            </a:r>
          </a:p>
          <a:p>
            <a:pPr lvl="1"/>
            <a:r>
              <a:rPr lang="en-US" dirty="0"/>
              <a:t>Possible issues</a:t>
            </a:r>
          </a:p>
          <a:p>
            <a:r>
              <a:rPr lang="en-US" dirty="0"/>
              <a:t>WK01 - Literature review</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8/22/23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2</a:t>
            </a:fld>
            <a:endParaRPr lang="en-US" dirty="0"/>
          </a:p>
        </p:txBody>
      </p:sp>
    </p:spTree>
    <p:extLst>
      <p:ext uri="{BB962C8B-B14F-4D97-AF65-F5344CB8AC3E}">
        <p14:creationId xmlns:p14="http://schemas.microsoft.com/office/powerpoint/2010/main" val="399618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p:spPr>
        <p:txBody>
          <a:bodyPr vert="horz" lIns="91440" tIns="45720" rIns="91440" bIns="45720" rtlCol="0" anchor="b">
            <a:normAutofit/>
          </a:bodyPr>
          <a:lstStyle/>
          <a:p>
            <a:r>
              <a:rPr lang="en-US" b="1" dirty="0">
                <a:solidFill>
                  <a:schemeClr val="bg1"/>
                </a:solidFill>
              </a:rPr>
              <a:t>Week - 01</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740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18095"/>
            <a:ext cx="10515600" cy="5158868"/>
          </a:xfrm>
        </p:spPr>
        <p:txBody>
          <a:bodyPr>
            <a:normAutofit fontScale="92500" lnSpcReduction="20000"/>
          </a:bodyPr>
          <a:lstStyle/>
          <a:p>
            <a:r>
              <a:rPr lang="en-US" dirty="0"/>
              <a:t>Topic title</a:t>
            </a:r>
          </a:p>
          <a:p>
            <a:pPr lvl="1"/>
            <a:r>
              <a:rPr lang="en-US" sz="2000" dirty="0"/>
              <a:t>Geospatial Analysis for Data Breach Prediction using Machine Learning</a:t>
            </a:r>
            <a:endParaRPr lang="en-US" dirty="0"/>
          </a:p>
          <a:p>
            <a:pPr marL="457200" lvl="1" indent="0">
              <a:buNone/>
            </a:pPr>
            <a:endParaRPr lang="en-US" dirty="0"/>
          </a:p>
          <a:p>
            <a:r>
              <a:rPr lang="en-US" dirty="0"/>
              <a:t>Topic summary</a:t>
            </a:r>
          </a:p>
          <a:p>
            <a:pPr lvl="1"/>
            <a:r>
              <a:rPr lang="en-US" dirty="0"/>
              <a:t>Analyze data breaches along with geographic information to identify regions or countries that are more susceptible to data breaches, considering factors like cyber-infrastructure and regulations.</a:t>
            </a:r>
          </a:p>
          <a:p>
            <a:pPr lvl="1"/>
            <a:endParaRPr lang="en-US" dirty="0"/>
          </a:p>
          <a:p>
            <a:r>
              <a:rPr lang="en-US" dirty="0"/>
              <a:t>Rationale: Benefits of the topic</a:t>
            </a:r>
          </a:p>
          <a:p>
            <a:pPr lvl="1"/>
            <a:r>
              <a:rPr lang="en-US" dirty="0"/>
              <a:t> Predicting data breaches in regions could be used to give a localized risk assessment, allocate more security and resources, predict data breaches, improve regulations, and target security measures for the region</a:t>
            </a:r>
          </a:p>
          <a:p>
            <a:pPr lvl="1"/>
            <a:endParaRPr lang="en-US" dirty="0"/>
          </a:p>
          <a:p>
            <a:r>
              <a:rPr lang="en-US" dirty="0"/>
              <a:t>Possible issues: what issues can be expected to address the topic</a:t>
            </a:r>
          </a:p>
          <a:p>
            <a:pPr lvl="1"/>
            <a:r>
              <a:rPr lang="en-US" dirty="0"/>
              <a:t>Data Integrity</a:t>
            </a:r>
          </a:p>
          <a:p>
            <a:pPr lvl="1"/>
            <a:r>
              <a:rPr lang="en-US" dirty="0"/>
              <a:t>Privacy</a:t>
            </a:r>
          </a:p>
          <a:p>
            <a:pPr lvl="1"/>
            <a:r>
              <a:rPr lang="en-US" dirty="0"/>
              <a:t>Feature selection</a:t>
            </a:r>
          </a:p>
          <a:p>
            <a:pPr lvl="1"/>
            <a:r>
              <a:rPr lang="en-US" dirty="0"/>
              <a:t>Bias and Generalization</a:t>
            </a:r>
            <a:br>
              <a:rPr lang="en-US" dirty="0"/>
            </a:br>
            <a:endParaRPr lang="en-US" dirty="0"/>
          </a:p>
          <a:p>
            <a:pPr lvl="1"/>
            <a:endParaRPr lang="en-US" dirty="0">
              <a:highlight>
                <a:srgbClr val="FFFF00"/>
              </a:highlight>
            </a:endParaRPr>
          </a:p>
          <a:p>
            <a:pPr marL="0" indent="0">
              <a:buNone/>
            </a:pPr>
            <a:endParaRPr lang="en-US" dirty="0"/>
          </a:p>
        </p:txBody>
      </p:sp>
      <p:cxnSp>
        <p:nvCxnSpPr>
          <p:cNvPr id="5" name="Straight Connector 4">
            <a:extLst>
              <a:ext uri="{FF2B5EF4-FFF2-40B4-BE49-F238E27FC236}">
                <a16:creationId xmlns:a16="http://schemas.microsoft.com/office/drawing/2014/main" id="{9D583FAA-6571-459F-16CD-C3463511B043}"/>
              </a:ext>
            </a:extLst>
          </p:cNvPr>
          <p:cNvCxnSpPr>
            <a:cxnSpLocks/>
          </p:cNvCxnSpPr>
          <p:nvPr/>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B7B1E388-30C3-B136-B60A-E978E7A4C522}"/>
              </a:ext>
            </a:extLst>
          </p:cNvPr>
          <p:cNvSpPr>
            <a:spLocks noGrp="1"/>
          </p:cNvSpPr>
          <p:nvPr>
            <p:ph type="title"/>
          </p:nvPr>
        </p:nvSpPr>
        <p:spPr/>
        <p:txBody>
          <a:bodyPr/>
          <a:lstStyle/>
          <a:p>
            <a:r>
              <a:rPr lang="en-US" b="1" dirty="0"/>
              <a:t>WK01 – Topic Search</a:t>
            </a:r>
            <a:endParaRPr lang="en-US" dirty="0"/>
          </a:p>
        </p:txBody>
      </p:sp>
      <p:sp>
        <p:nvSpPr>
          <p:cNvPr id="2" name="Date Placeholder 1">
            <a:extLst>
              <a:ext uri="{FF2B5EF4-FFF2-40B4-BE49-F238E27FC236}">
                <a16:creationId xmlns:a16="http://schemas.microsoft.com/office/drawing/2014/main" id="{BB2385A8-6555-012F-FC81-B209879396AF}"/>
              </a:ext>
            </a:extLst>
          </p:cNvPr>
          <p:cNvSpPr>
            <a:spLocks noGrp="1"/>
          </p:cNvSpPr>
          <p:nvPr>
            <p:ph type="dt" sz="half" idx="10"/>
          </p:nvPr>
        </p:nvSpPr>
        <p:spPr/>
        <p:txBody>
          <a:bodyPr/>
          <a:lstStyle/>
          <a:p>
            <a:fld id="{9C7EB776-5719-4F90-96A1-7CA3652AC3BF}" type="datetime1">
              <a:rPr lang="en-US" smtClean="0"/>
              <a:t>8/22/23</a:t>
            </a:fld>
            <a:endParaRPr lang="en-US" dirty="0"/>
          </a:p>
        </p:txBody>
      </p:sp>
      <p:sp>
        <p:nvSpPr>
          <p:cNvPr id="4" name="Slide Number Placeholder 3">
            <a:extLst>
              <a:ext uri="{FF2B5EF4-FFF2-40B4-BE49-F238E27FC236}">
                <a16:creationId xmlns:a16="http://schemas.microsoft.com/office/drawing/2014/main" id="{B594B166-DD58-EA3E-EEAE-464B6430931C}"/>
              </a:ext>
            </a:extLst>
          </p:cNvPr>
          <p:cNvSpPr>
            <a:spLocks noGrp="1"/>
          </p:cNvSpPr>
          <p:nvPr>
            <p:ph type="sldNum" sz="quarter" idx="12"/>
          </p:nvPr>
        </p:nvSpPr>
        <p:spPr/>
        <p:txBody>
          <a:bodyPr/>
          <a:lstStyle/>
          <a:p>
            <a:fld id="{084F86B3-D3F4-4BE8-8D92-1FAB04CE9786}" type="slidenum">
              <a:rPr lang="en-US" smtClean="0"/>
              <a:t>4</a:t>
            </a:fld>
            <a:endParaRPr lang="en-US" dirty="0"/>
          </a:p>
        </p:txBody>
      </p:sp>
    </p:spTree>
    <p:extLst>
      <p:ext uri="{BB962C8B-B14F-4D97-AF65-F5344CB8AC3E}">
        <p14:creationId xmlns:p14="http://schemas.microsoft.com/office/powerpoint/2010/main" val="259810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fontScale="77500" lnSpcReduction="20000"/>
          </a:bodyPr>
          <a:lstStyle/>
          <a:p>
            <a:r>
              <a:rPr lang="en-US" dirty="0"/>
              <a:t>Paper title</a:t>
            </a:r>
          </a:p>
          <a:p>
            <a:pPr lvl="1"/>
            <a:r>
              <a:rPr lang="en-US" dirty="0"/>
              <a:t>Examining the correlates and spatial distribution of organizational data breaches in the United States</a:t>
            </a:r>
          </a:p>
          <a:p>
            <a:r>
              <a:rPr lang="en-US" dirty="0"/>
              <a:t>Paper citation </a:t>
            </a:r>
          </a:p>
          <a:p>
            <a:pPr lvl="1"/>
            <a:r>
              <a:rPr lang="en-US" dirty="0"/>
              <a:t> </a:t>
            </a:r>
            <a:r>
              <a:rPr lang="en-US" dirty="0" err="1"/>
              <a:t>Khey</a:t>
            </a:r>
            <a:r>
              <a:rPr lang="en-US" dirty="0"/>
              <a:t>, D. N., &amp; </a:t>
            </a:r>
            <a:r>
              <a:rPr lang="en-US" dirty="0" err="1"/>
              <a:t>Sainato</a:t>
            </a:r>
            <a:r>
              <a:rPr lang="en-US" dirty="0"/>
              <a:t>, V. A. (2013). Examining the correlates and spatial distribution of organizational data breaches in the United States. Security Journal, 26(4), 367–382. https://</a:t>
            </a:r>
            <a:r>
              <a:rPr lang="en-US" dirty="0" err="1"/>
              <a:t>doi.org</a:t>
            </a:r>
            <a:r>
              <a:rPr lang="en-US" dirty="0"/>
              <a:t>/10.1057/sj.2013.24</a:t>
            </a:r>
          </a:p>
          <a:p>
            <a:r>
              <a:rPr lang="en-US" dirty="0"/>
              <a:t>Summary of what was investigated </a:t>
            </a:r>
          </a:p>
          <a:p>
            <a:pPr lvl="1"/>
            <a:r>
              <a:rPr lang="en-US" dirty="0"/>
              <a:t>The article investigates organizational data breaches in the United States, focusing on their geospatial patterns and situational prevention strategies. It explores the geographical distribution of data breaches across US counties and notes their clustering. The study used Routine Activity Theory and Situational Crime Prevention (SCP) to analyze these breaches. It discusses four dimensions of incident clusters: behaviors, place and space, persons, and time. The application of SCP techniques, like target hardening, access control, and self-policing, reduces the risk of data breaches and highlights the need for further research to better understand and mitigate this cybercrime issue.</a:t>
            </a:r>
          </a:p>
          <a:p>
            <a:r>
              <a:rPr lang="en-US" dirty="0"/>
              <a:t>Processing algorithms</a:t>
            </a:r>
          </a:p>
          <a:p>
            <a:pPr lvl="1"/>
            <a:r>
              <a:rPr lang="en-US" dirty="0"/>
              <a:t>The article does not mention the specific processing algorithms used in each paper. It primarily discusses concepts, theories, and findings related to geospatial patterns of organizational data breaches and situational crime prevention </a:t>
            </a:r>
            <a:r>
              <a:rPr lang="en-US"/>
              <a:t>strategies.</a:t>
            </a:r>
            <a:endParaRPr lang="en-US" dirty="0"/>
          </a:p>
          <a:p>
            <a:r>
              <a:rPr lang="en-US" dirty="0"/>
              <a:t>What I liked about the paper</a:t>
            </a:r>
          </a:p>
          <a:p>
            <a:pPr lvl="1"/>
            <a:r>
              <a:rPr lang="en-US" dirty="0"/>
              <a:t> I liked that this paper is a predecessor to what my research project will visually show and its integration of theories within its study.</a:t>
            </a:r>
          </a:p>
          <a:p>
            <a:r>
              <a:rPr lang="en-US" dirty="0"/>
              <a:t>What additions I can provide to the topic</a:t>
            </a:r>
          </a:p>
          <a:p>
            <a:pPr lvl="1"/>
            <a:r>
              <a:rPr lang="en-US" dirty="0"/>
              <a:t> This project will provide the research to further emphasize that data breaches are correlated by geospatial distribution, while visually depicting the detected anomalies in a region of a country in real-time.</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WK01 – Literature Review | Paper 1</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8/22/23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5</a:t>
            </a:fld>
            <a:endParaRPr lang="en-US" dirty="0"/>
          </a:p>
        </p:txBody>
      </p:sp>
    </p:spTree>
    <p:extLst>
      <p:ext uri="{BB962C8B-B14F-4D97-AF65-F5344CB8AC3E}">
        <p14:creationId xmlns:p14="http://schemas.microsoft.com/office/powerpoint/2010/main" val="2723689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485</Words>
  <Application>Microsoft Macintosh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Outline</vt:lpstr>
      <vt:lpstr>Week - 01 </vt:lpstr>
      <vt:lpstr>WK01 – Topic Search</vt:lpstr>
      <vt:lpstr>WK01 – Literature Review | Paper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5</cp:revision>
  <dcterms:created xsi:type="dcterms:W3CDTF">2022-08-29T22:08:54Z</dcterms:created>
  <dcterms:modified xsi:type="dcterms:W3CDTF">2023-08-23T02:50:39Z</dcterms:modified>
</cp:coreProperties>
</file>