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89" r:id="rId3"/>
    <p:sldId id="293" r:id="rId4"/>
    <p:sldId id="294" r:id="rId5"/>
    <p:sldId id="281" r:id="rId6"/>
    <p:sldId id="264" r:id="rId7"/>
    <p:sldId id="290" r:id="rId8"/>
    <p:sldId id="297" r:id="rId9"/>
    <p:sldId id="298" r:id="rId10"/>
    <p:sldId id="296" r:id="rId11"/>
    <p:sldId id="292" r:id="rId12"/>
    <p:sldId id="284" r:id="rId13"/>
    <p:sldId id="300" r:id="rId14"/>
  </p:sldIdLst>
  <p:sldSz cx="9144000" cy="5143500" type="screen16x9"/>
  <p:notesSz cx="6858000" cy="9144000"/>
  <p:embeddedFontLst>
    <p:embeddedFont>
      <p:font typeface="Fira Sans" panose="020B0503050000020004" pitchFamily="34" charset="0"/>
      <p:regular r:id="rId16"/>
      <p:bold r:id="rId17"/>
      <p:italic r:id="rId18"/>
      <p:boldItalic r:id="rId19"/>
    </p:embeddedFont>
    <p:embeddedFont>
      <p:font typeface="Fira Sans Black" panose="020F0502020204030204" pitchFamily="34" charset="0"/>
      <p:bold r:id="rId20"/>
      <p:italic r:id="rId21"/>
      <p:boldItalic r:id="rId22"/>
    </p:embeddedFont>
    <p:embeddedFont>
      <p:font typeface="Fira Sans Medium"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90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15FD2A-8FA1-4B95-927E-FFF9A1976A5F}">
  <a:tblStyle styleId="{7915FD2A-8FA1-4B95-927E-FFF9A1976A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2"/>
  </p:normalViewPr>
  <p:slideViewPr>
    <p:cSldViewPr snapToGrid="0">
      <p:cViewPr>
        <p:scale>
          <a:sx n="132" d="100"/>
          <a:sy n="132" d="100"/>
        </p:scale>
        <p:origin x="1584"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6"/>
        <p:cNvGrpSpPr/>
        <p:nvPr/>
      </p:nvGrpSpPr>
      <p:grpSpPr>
        <a:xfrm>
          <a:off x="0" y="0"/>
          <a:ext cx="0" cy="0"/>
          <a:chOff x="0" y="0"/>
          <a:chExt cx="0" cy="0"/>
        </a:xfrm>
      </p:grpSpPr>
      <p:sp>
        <p:nvSpPr>
          <p:cNvPr id="3647" name="Google Shape;3647;g9646c4d463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8" name="Google Shape;3648;g9646c4d463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9646c4d463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9646c4d46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2"/>
        <p:cNvGrpSpPr/>
        <p:nvPr/>
      </p:nvGrpSpPr>
      <p:grpSpPr>
        <a:xfrm>
          <a:off x="0" y="0"/>
          <a:ext cx="0" cy="0"/>
          <a:chOff x="0" y="0"/>
          <a:chExt cx="0" cy="0"/>
        </a:xfrm>
      </p:grpSpPr>
      <p:sp>
        <p:nvSpPr>
          <p:cNvPr id="3783" name="Google Shape;3783;g9646c4d463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4" name="Google Shape;3784;g9646c4d463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24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6"/>
        <p:cNvGrpSpPr/>
        <p:nvPr/>
      </p:nvGrpSpPr>
      <p:grpSpPr>
        <a:xfrm>
          <a:off x="0" y="0"/>
          <a:ext cx="0" cy="0"/>
          <a:chOff x="0" y="0"/>
          <a:chExt cx="0" cy="0"/>
        </a:xfrm>
      </p:grpSpPr>
      <p:sp>
        <p:nvSpPr>
          <p:cNvPr id="3997" name="Google Shape;3997;g9646c4d463_0_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8" name="Google Shape;3998;g9646c4d463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66850" y="1445000"/>
            <a:ext cx="3567000" cy="14241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0" name="Google Shape;10;p2"/>
          <p:cNvSpPr txBox="1">
            <a:spLocks noGrp="1"/>
          </p:cNvSpPr>
          <p:nvPr>
            <p:ph type="subTitle" idx="1"/>
          </p:nvPr>
        </p:nvSpPr>
        <p:spPr>
          <a:xfrm>
            <a:off x="4766850" y="2905900"/>
            <a:ext cx="3567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3" name="Google Shape;4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a:endParaRPr/>
          </a:p>
        </p:txBody>
      </p:sp>
      <p:sp>
        <p:nvSpPr>
          <p:cNvPr id="16" name="Google Shape;16;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Fira Sans"/>
              <a:buChar char="●"/>
              <a:defRPr>
                <a:latin typeface="Fira Sans"/>
                <a:ea typeface="Fira Sans"/>
                <a:cs typeface="Fira Sans"/>
                <a:sym typeface="Fira Sans"/>
              </a:defRPr>
            </a:lvl1pPr>
            <a:lvl2pPr marL="914400" lvl="1" indent="-317500" rtl="0">
              <a:spcBef>
                <a:spcPts val="1600"/>
              </a:spcBef>
              <a:spcAft>
                <a:spcPts val="0"/>
              </a:spcAft>
              <a:buSzPts val="1400"/>
              <a:buFont typeface="Fira Sans"/>
              <a:buChar char="○"/>
              <a:defRPr>
                <a:latin typeface="Fira Sans"/>
                <a:ea typeface="Fira Sans"/>
                <a:cs typeface="Fira Sans"/>
                <a:sym typeface="Fira Sans"/>
              </a:defRPr>
            </a:lvl2pPr>
            <a:lvl3pPr marL="1371600" lvl="2" indent="-317500" rtl="0">
              <a:spcBef>
                <a:spcPts val="1600"/>
              </a:spcBef>
              <a:spcAft>
                <a:spcPts val="0"/>
              </a:spcAft>
              <a:buSzPts val="1400"/>
              <a:buFont typeface="Fira Sans"/>
              <a:buChar char="■"/>
              <a:defRPr>
                <a:latin typeface="Fira Sans"/>
                <a:ea typeface="Fira Sans"/>
                <a:cs typeface="Fira Sans"/>
                <a:sym typeface="Fira Sans"/>
              </a:defRPr>
            </a:lvl3pPr>
            <a:lvl4pPr marL="1828800" lvl="3" indent="-317500" rtl="0">
              <a:spcBef>
                <a:spcPts val="1600"/>
              </a:spcBef>
              <a:spcAft>
                <a:spcPts val="0"/>
              </a:spcAft>
              <a:buSzPts val="1400"/>
              <a:buFont typeface="Fira Sans"/>
              <a:buChar char="●"/>
              <a:defRPr>
                <a:latin typeface="Fira Sans"/>
                <a:ea typeface="Fira Sans"/>
                <a:cs typeface="Fira Sans"/>
                <a:sym typeface="Fira Sans"/>
              </a:defRPr>
            </a:lvl4pPr>
            <a:lvl5pPr marL="2286000" lvl="4" indent="-317500" rtl="0">
              <a:spcBef>
                <a:spcPts val="1600"/>
              </a:spcBef>
              <a:spcAft>
                <a:spcPts val="0"/>
              </a:spcAft>
              <a:buSzPts val="1400"/>
              <a:buFont typeface="Fira Sans"/>
              <a:buChar char="○"/>
              <a:defRPr>
                <a:latin typeface="Fira Sans"/>
                <a:ea typeface="Fira Sans"/>
                <a:cs typeface="Fira Sans"/>
                <a:sym typeface="Fira Sans"/>
              </a:defRPr>
            </a:lvl5pPr>
            <a:lvl6pPr marL="2743200" lvl="5" indent="-317500" rtl="0">
              <a:spcBef>
                <a:spcPts val="1600"/>
              </a:spcBef>
              <a:spcAft>
                <a:spcPts val="0"/>
              </a:spcAft>
              <a:buSzPts val="1400"/>
              <a:buFont typeface="Fira Sans"/>
              <a:buChar char="■"/>
              <a:defRPr>
                <a:latin typeface="Fira Sans"/>
                <a:ea typeface="Fira Sans"/>
                <a:cs typeface="Fira Sans"/>
                <a:sym typeface="Fira Sans"/>
              </a:defRPr>
            </a:lvl6pPr>
            <a:lvl7pPr marL="3200400" lvl="6" indent="-317500" rtl="0">
              <a:spcBef>
                <a:spcPts val="1600"/>
              </a:spcBef>
              <a:spcAft>
                <a:spcPts val="0"/>
              </a:spcAft>
              <a:buSzPts val="1400"/>
              <a:buFont typeface="Fira Sans"/>
              <a:buChar char="●"/>
              <a:defRPr>
                <a:latin typeface="Fira Sans"/>
                <a:ea typeface="Fira Sans"/>
                <a:cs typeface="Fira Sans"/>
                <a:sym typeface="Fira Sans"/>
              </a:defRPr>
            </a:lvl7pPr>
            <a:lvl8pPr marL="3657600" lvl="7" indent="-317500" rtl="0">
              <a:spcBef>
                <a:spcPts val="1600"/>
              </a:spcBef>
              <a:spcAft>
                <a:spcPts val="0"/>
              </a:spcAft>
              <a:buSzPts val="1400"/>
              <a:buFont typeface="Fira Sans"/>
              <a:buChar char="○"/>
              <a:defRPr>
                <a:latin typeface="Fira Sans"/>
                <a:ea typeface="Fira Sans"/>
                <a:cs typeface="Fira Sans"/>
                <a:sym typeface="Fira Sans"/>
              </a:defRPr>
            </a:lvl8pPr>
            <a:lvl9pPr marL="4114800" lvl="8" indent="-317500" rtl="0">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39" name="Google Shape;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9262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marL="914400" lvl="1"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archive.epic.org/privacy/data-breach/equifax/" TargetMode="External"/><Relationship Id="rId2" Type="http://schemas.openxmlformats.org/officeDocument/2006/relationships/hyperlink" Target="https://www.mass.gov/lists/data-breach-report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5"/>
          <p:cNvSpPr txBox="1">
            <a:spLocks noGrp="1"/>
          </p:cNvSpPr>
          <p:nvPr>
            <p:ph type="ctrTitle"/>
          </p:nvPr>
        </p:nvSpPr>
        <p:spPr>
          <a:xfrm>
            <a:off x="3956667" y="1509796"/>
            <a:ext cx="5187332" cy="1404149"/>
          </a:xfrm>
          <a:prstGeom prst="rect">
            <a:avLst/>
          </a:prstGeom>
          <a:solidFill>
            <a:srgbClr val="DD90B6">
              <a:alpha val="52733"/>
            </a:srgbClr>
          </a:solidFill>
          <a:ln w="25400">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Predicting Data Breaches with Machine Learning:</a:t>
            </a:r>
            <a:r>
              <a:rPr lang="en-US" sz="1800" dirty="0"/>
              <a:t> </a:t>
            </a:r>
            <a:br>
              <a:rPr lang="en-US" sz="1800" dirty="0"/>
            </a:br>
            <a:r>
              <a:rPr lang="en-US" sz="2000" b="0" dirty="0"/>
              <a:t>A Focus on Data Type and Vulnerabilities</a:t>
            </a:r>
            <a:endParaRPr lang="en-US" sz="2800" b="0" dirty="0"/>
          </a:p>
        </p:txBody>
      </p:sp>
      <p:sp>
        <p:nvSpPr>
          <p:cNvPr id="55" name="Google Shape;55;p15"/>
          <p:cNvSpPr txBox="1">
            <a:spLocks noGrp="1"/>
          </p:cNvSpPr>
          <p:nvPr>
            <p:ph type="subTitle" idx="1"/>
          </p:nvPr>
        </p:nvSpPr>
        <p:spPr>
          <a:xfrm>
            <a:off x="4766833" y="3134935"/>
            <a:ext cx="3567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Yuta Sugiyama</a:t>
            </a:r>
          </a:p>
          <a:p>
            <a:pPr marL="0" lvl="0" indent="0" algn="ctr" rtl="0">
              <a:spcBef>
                <a:spcPts val="0"/>
              </a:spcBef>
              <a:spcAft>
                <a:spcPts val="0"/>
              </a:spcAft>
              <a:buNone/>
            </a:pPr>
            <a:r>
              <a:rPr lang="en-US" sz="1400" dirty="0"/>
              <a:t>Revision 2023.11.14</a:t>
            </a:r>
            <a:endParaRPr lang="en" sz="1400" dirty="0"/>
          </a:p>
          <a:p>
            <a:pPr marL="0" lvl="0" indent="0" algn="ctr" rtl="0">
              <a:spcBef>
                <a:spcPts val="0"/>
              </a:spcBef>
              <a:spcAft>
                <a:spcPts val="0"/>
              </a:spcAft>
              <a:buNone/>
            </a:pPr>
            <a:r>
              <a:rPr lang="en" sz="1400" dirty="0"/>
              <a:t>CDS-492 | Fall 2023 | Dr. Slamani</a:t>
            </a:r>
            <a:endParaRPr sz="1400" dirty="0"/>
          </a:p>
        </p:txBody>
      </p:sp>
      <p:grpSp>
        <p:nvGrpSpPr>
          <p:cNvPr id="56" name="Google Shape;56;p15"/>
          <p:cNvGrpSpPr/>
          <p:nvPr/>
        </p:nvGrpSpPr>
        <p:grpSpPr>
          <a:xfrm>
            <a:off x="-2395492" y="1206887"/>
            <a:ext cx="6967495" cy="3975885"/>
            <a:chOff x="2925068" y="2092209"/>
            <a:chExt cx="3288881" cy="1876746"/>
          </a:xfrm>
        </p:grpSpPr>
        <p:sp>
          <p:nvSpPr>
            <p:cNvPr id="57" name="Google Shape;57;p15"/>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AC17-0688-94F5-6060-738C86294939}"/>
              </a:ext>
            </a:extLst>
          </p:cNvPr>
          <p:cNvSpPr>
            <a:spLocks noGrp="1"/>
          </p:cNvSpPr>
          <p:nvPr>
            <p:ph type="title"/>
          </p:nvPr>
        </p:nvSpPr>
        <p:spPr/>
        <p:txBody>
          <a:bodyPr/>
          <a:lstStyle/>
          <a:p>
            <a:r>
              <a:rPr lang="en-US" dirty="0"/>
              <a:t>Methods</a:t>
            </a:r>
          </a:p>
        </p:txBody>
      </p:sp>
      <p:sp>
        <p:nvSpPr>
          <p:cNvPr id="3" name="Text Placeholder 2">
            <a:extLst>
              <a:ext uri="{FF2B5EF4-FFF2-40B4-BE49-F238E27FC236}">
                <a16:creationId xmlns:a16="http://schemas.microsoft.com/office/drawing/2014/main" id="{BBDA1959-0DEB-23E1-45E8-0C7110817174}"/>
              </a:ext>
            </a:extLst>
          </p:cNvPr>
          <p:cNvSpPr>
            <a:spLocks noGrp="1"/>
          </p:cNvSpPr>
          <p:nvPr>
            <p:ph type="body" idx="1"/>
          </p:nvPr>
        </p:nvSpPr>
        <p:spPr/>
        <p:txBody>
          <a:bodyPr/>
          <a:lstStyle/>
          <a:p>
            <a:r>
              <a:rPr lang="en-US" dirty="0"/>
              <a:t>Validation method</a:t>
            </a:r>
          </a:p>
          <a:p>
            <a:pPr lvl="1"/>
            <a:r>
              <a:rPr lang="en-US" dirty="0"/>
              <a:t>GridSearchCV</a:t>
            </a:r>
          </a:p>
          <a:p>
            <a:pPr lvl="2"/>
            <a:r>
              <a:rPr lang="en-US" dirty="0"/>
              <a:t>A technique for hyperparameter tuning that involves defining a grid of hyperparameter values and searching through the grid to find the combination that yields the best model performance.</a:t>
            </a:r>
          </a:p>
          <a:p>
            <a:pPr lvl="1"/>
            <a:r>
              <a:rPr lang="en-US" dirty="0"/>
              <a:t>Cross-validation </a:t>
            </a:r>
          </a:p>
          <a:p>
            <a:pPr lvl="2"/>
            <a:r>
              <a:rPr lang="en-US" dirty="0"/>
              <a:t>Divides the training dataset into subsets (folds). The model is trained and evaluated on different combinations of hyperparameters for each fold, and the average performance is calculated.</a:t>
            </a:r>
          </a:p>
          <a:p>
            <a:endParaRPr lang="en-US" dirty="0"/>
          </a:p>
          <a:p>
            <a:endParaRPr lang="en-US" dirty="0"/>
          </a:p>
          <a:p>
            <a:endParaRPr lang="en-US" dirty="0"/>
          </a:p>
        </p:txBody>
      </p:sp>
    </p:spTree>
    <p:extLst>
      <p:ext uri="{BB962C8B-B14F-4D97-AF65-F5344CB8AC3E}">
        <p14:creationId xmlns:p14="http://schemas.microsoft.com/office/powerpoint/2010/main" val="1027412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AC17-0688-94F5-6060-738C86294939}"/>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BBDA1959-0DEB-23E1-45E8-0C7110817174}"/>
              </a:ext>
            </a:extLst>
          </p:cNvPr>
          <p:cNvSpPr>
            <a:spLocks noGrp="1"/>
          </p:cNvSpPr>
          <p:nvPr>
            <p:ph type="body" idx="1"/>
          </p:nvPr>
        </p:nvSpPr>
        <p:spPr/>
        <p:txBody>
          <a:bodyPr/>
          <a:lstStyle/>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7C05629C-7BEC-82EB-5CA5-D0FBDDB11094}"/>
              </a:ext>
            </a:extLst>
          </p:cNvPr>
          <p:cNvGraphicFramePr>
            <a:graphicFrameLocks noGrp="1"/>
          </p:cNvGraphicFramePr>
          <p:nvPr>
            <p:extLst>
              <p:ext uri="{D42A27DB-BD31-4B8C-83A1-F6EECF244321}">
                <p14:modId xmlns:p14="http://schemas.microsoft.com/office/powerpoint/2010/main" val="2527042424"/>
              </p:ext>
            </p:extLst>
          </p:nvPr>
        </p:nvGraphicFramePr>
        <p:xfrm>
          <a:off x="457204" y="1489286"/>
          <a:ext cx="3972900" cy="3026321"/>
        </p:xfrm>
        <a:graphic>
          <a:graphicData uri="http://schemas.openxmlformats.org/drawingml/2006/table">
            <a:tbl>
              <a:tblPr firstRow="1" bandRow="1">
                <a:tableStyleId>{5C22544A-7EE6-4342-B048-85BDC9FD1C3A}</a:tableStyleId>
              </a:tblPr>
              <a:tblGrid>
                <a:gridCol w="952252">
                  <a:extLst>
                    <a:ext uri="{9D8B030D-6E8A-4147-A177-3AD203B41FA5}">
                      <a16:colId xmlns:a16="http://schemas.microsoft.com/office/drawing/2014/main" val="3145209826"/>
                    </a:ext>
                  </a:extLst>
                </a:gridCol>
                <a:gridCol w="805070">
                  <a:extLst>
                    <a:ext uri="{9D8B030D-6E8A-4147-A177-3AD203B41FA5}">
                      <a16:colId xmlns:a16="http://schemas.microsoft.com/office/drawing/2014/main" val="2731059720"/>
                    </a:ext>
                  </a:extLst>
                </a:gridCol>
                <a:gridCol w="596347">
                  <a:extLst>
                    <a:ext uri="{9D8B030D-6E8A-4147-A177-3AD203B41FA5}">
                      <a16:colId xmlns:a16="http://schemas.microsoft.com/office/drawing/2014/main" val="2619228245"/>
                    </a:ext>
                  </a:extLst>
                </a:gridCol>
                <a:gridCol w="824651">
                  <a:extLst>
                    <a:ext uri="{9D8B030D-6E8A-4147-A177-3AD203B41FA5}">
                      <a16:colId xmlns:a16="http://schemas.microsoft.com/office/drawing/2014/main" val="2894750996"/>
                    </a:ext>
                  </a:extLst>
                </a:gridCol>
                <a:gridCol w="794580">
                  <a:extLst>
                    <a:ext uri="{9D8B030D-6E8A-4147-A177-3AD203B41FA5}">
                      <a16:colId xmlns:a16="http://schemas.microsoft.com/office/drawing/2014/main" val="1904143578"/>
                    </a:ext>
                  </a:extLst>
                </a:gridCol>
              </a:tblGrid>
              <a:tr h="424967">
                <a:tc>
                  <a:txBody>
                    <a:bodyPr/>
                    <a:lstStyle/>
                    <a:p>
                      <a:endParaRPr lang="en-US" sz="105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r>
                        <a:rPr lang="en-US" sz="1050" dirty="0">
                          <a:solidFill>
                            <a:schemeClr val="bg1"/>
                          </a:solidFill>
                        </a:rPr>
                        <a:t>Precision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r>
                        <a:rPr lang="en-US" sz="1050" dirty="0">
                          <a:solidFill>
                            <a:schemeClr val="bg1"/>
                          </a:solidFill>
                        </a:rPr>
                        <a:t>Recall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r>
                        <a:rPr lang="en-US" sz="1050" dirty="0">
                          <a:solidFill>
                            <a:schemeClr val="bg1"/>
                          </a:solidFill>
                        </a:rPr>
                        <a:t>F1-Score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r>
                        <a:rPr lang="en-US" sz="1050" dirty="0">
                          <a:solidFill>
                            <a:schemeClr val="bg1"/>
                          </a:solidFill>
                        </a:rPr>
                        <a:t>Support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700691155"/>
                  </a:ext>
                </a:extLst>
              </a:tr>
              <a:tr h="442151">
                <a:tc>
                  <a:txBody>
                    <a:bodyPr/>
                    <a:lstStyle/>
                    <a:p>
                      <a:r>
                        <a:rPr lang="en-US" sz="1050" b="1" dirty="0">
                          <a:solidFill>
                            <a:schemeClr val="bg1"/>
                          </a:solidFill>
                        </a:rPr>
                        <a:t>Finance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en-US" sz="1200" dirty="0">
                          <a:solidFill>
                            <a:schemeClr val="tx1"/>
                          </a:solidFill>
                        </a:rPr>
                        <a:t>0.67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en-US" sz="1200" dirty="0">
                          <a:solidFill>
                            <a:schemeClr val="tx1"/>
                          </a:solidFill>
                        </a:rPr>
                        <a:t>0.72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en-US" sz="1200" dirty="0">
                          <a:solidFill>
                            <a:schemeClr val="tx1"/>
                          </a:solidFill>
                        </a:rPr>
                        <a:t>0.69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en-US" sz="1200" dirty="0">
                          <a:solidFill>
                            <a:schemeClr val="tx1"/>
                          </a:solidFill>
                        </a:rPr>
                        <a:t>2462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6616693"/>
                  </a:ext>
                </a:extLst>
              </a:tr>
              <a:tr h="424967">
                <a:tc>
                  <a:txBody>
                    <a:bodyPr/>
                    <a:lstStyle/>
                    <a:p>
                      <a:r>
                        <a:rPr lang="en-US" sz="1050" b="1" dirty="0">
                          <a:solidFill>
                            <a:schemeClr val="bg1"/>
                          </a:solidFill>
                        </a:rPr>
                        <a:t>Healthcare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en-US" sz="1200" dirty="0">
                          <a:solidFill>
                            <a:schemeClr val="tx1"/>
                          </a:solidFill>
                        </a:rPr>
                        <a:t>0.52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sz="1200" dirty="0">
                          <a:solidFill>
                            <a:schemeClr val="tx1"/>
                          </a:solidFill>
                        </a:rPr>
                        <a:t>0.28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sz="1200" dirty="0">
                          <a:solidFill>
                            <a:schemeClr val="tx1"/>
                          </a:solidFill>
                        </a:rPr>
                        <a:t>0.36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sz="1200" dirty="0">
                          <a:solidFill>
                            <a:schemeClr val="tx1"/>
                          </a:solidFill>
                        </a:rPr>
                        <a:t>2462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52304968"/>
                  </a:ext>
                </a:extLst>
              </a:tr>
              <a:tr h="424967">
                <a:tc>
                  <a:txBody>
                    <a:bodyPr/>
                    <a:lstStyle/>
                    <a:p>
                      <a:r>
                        <a:rPr lang="en-US" sz="1050" b="1" dirty="0">
                          <a:solidFill>
                            <a:schemeClr val="bg1"/>
                          </a:solidFill>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en-US" sz="1200" dirty="0">
                          <a:solidFill>
                            <a:schemeClr val="tx1"/>
                          </a:solidFill>
                        </a:rPr>
                        <a:t>0.51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en-US" sz="1200" dirty="0">
                          <a:solidFill>
                            <a:schemeClr val="tx1"/>
                          </a:solidFill>
                        </a:rPr>
                        <a:t>0.71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en-US" sz="1200" dirty="0">
                          <a:solidFill>
                            <a:schemeClr val="tx1"/>
                          </a:solidFill>
                        </a:rPr>
                        <a:t>0.59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en-US" sz="1200" dirty="0">
                          <a:solidFill>
                            <a:schemeClr val="tx1"/>
                          </a:solidFill>
                        </a:rPr>
                        <a:t>2462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7890924"/>
                  </a:ext>
                </a:extLst>
              </a:tr>
              <a:tr h="424967">
                <a:tc>
                  <a:txBody>
                    <a:bodyPr/>
                    <a:lstStyle/>
                    <a:p>
                      <a:r>
                        <a:rPr lang="en-US" sz="1050" b="1" dirty="0">
                          <a:solidFill>
                            <a:schemeClr val="bg1"/>
                          </a:solidFill>
                        </a:rPr>
                        <a:t>accuracy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endParaRPr lang="en-US"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endParaRPr lang="en-US"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sz="1200" dirty="0">
                          <a:solidFill>
                            <a:schemeClr val="tx1"/>
                          </a:solidFill>
                        </a:rPr>
                        <a:t>0.57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sz="1200" dirty="0">
                          <a:solidFill>
                            <a:schemeClr val="tx1"/>
                          </a:solidFill>
                        </a:rPr>
                        <a:t>7386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810142220"/>
                  </a:ext>
                </a:extLst>
              </a:tr>
              <a:tr h="442151">
                <a:tc>
                  <a:txBody>
                    <a:bodyPr/>
                    <a:lstStyle/>
                    <a:p>
                      <a:r>
                        <a:rPr lang="en-US" sz="1050" b="1" dirty="0">
                          <a:solidFill>
                            <a:schemeClr val="bg1"/>
                          </a:solidFill>
                        </a:rPr>
                        <a:t>macro avg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en-US" sz="1200" dirty="0">
                          <a:solidFill>
                            <a:schemeClr val="tx1"/>
                          </a:solidFill>
                        </a:rPr>
                        <a:t>0.57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en-US" sz="1200" dirty="0">
                          <a:solidFill>
                            <a:schemeClr val="tx1"/>
                          </a:solidFill>
                        </a:rPr>
                        <a:t>0.57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en-US" sz="1200" dirty="0">
                          <a:solidFill>
                            <a:schemeClr val="tx1"/>
                          </a:solidFill>
                        </a:rPr>
                        <a:t>0.55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7386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93337404"/>
                  </a:ext>
                </a:extLst>
              </a:tr>
              <a:tr h="442151">
                <a:tc>
                  <a:txBody>
                    <a:bodyPr/>
                    <a:lstStyle/>
                    <a:p>
                      <a:r>
                        <a:rPr lang="en-US" sz="1050" b="1" dirty="0">
                          <a:solidFill>
                            <a:schemeClr val="bg1"/>
                          </a:solidFill>
                        </a:rPr>
                        <a:t>weighted avg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en-US" sz="1200" dirty="0">
                          <a:solidFill>
                            <a:schemeClr val="tx1"/>
                          </a:solidFill>
                        </a:rPr>
                        <a:t>0.57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sz="1200" dirty="0">
                          <a:solidFill>
                            <a:schemeClr val="tx1"/>
                          </a:solidFill>
                        </a:rPr>
                        <a:t>0.57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sz="1200" dirty="0">
                          <a:solidFill>
                            <a:schemeClr val="tx1"/>
                          </a:solidFill>
                        </a:rPr>
                        <a:t>0.55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7386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92104051"/>
                  </a:ext>
                </a:extLst>
              </a:tr>
            </a:tbl>
          </a:graphicData>
        </a:graphic>
      </p:graphicFrame>
      <p:graphicFrame>
        <p:nvGraphicFramePr>
          <p:cNvPr id="6" name="Table 5">
            <a:extLst>
              <a:ext uri="{FF2B5EF4-FFF2-40B4-BE49-F238E27FC236}">
                <a16:creationId xmlns:a16="http://schemas.microsoft.com/office/drawing/2014/main" id="{55CDE136-9417-27AD-9700-5369644A5357}"/>
              </a:ext>
            </a:extLst>
          </p:cNvPr>
          <p:cNvGraphicFramePr>
            <a:graphicFrameLocks noGrp="1"/>
          </p:cNvGraphicFramePr>
          <p:nvPr>
            <p:extLst>
              <p:ext uri="{D42A27DB-BD31-4B8C-83A1-F6EECF244321}">
                <p14:modId xmlns:p14="http://schemas.microsoft.com/office/powerpoint/2010/main" val="2959824046"/>
              </p:ext>
            </p:extLst>
          </p:nvPr>
        </p:nvGraphicFramePr>
        <p:xfrm>
          <a:off x="457200" y="1150891"/>
          <a:ext cx="3972904" cy="338395"/>
        </p:xfrm>
        <a:graphic>
          <a:graphicData uri="http://schemas.openxmlformats.org/drawingml/2006/table">
            <a:tbl>
              <a:tblPr firstRow="1" bandRow="1">
                <a:tableStyleId>{5C22544A-7EE6-4342-B048-85BDC9FD1C3A}</a:tableStyleId>
              </a:tblPr>
              <a:tblGrid>
                <a:gridCol w="1986452">
                  <a:extLst>
                    <a:ext uri="{9D8B030D-6E8A-4147-A177-3AD203B41FA5}">
                      <a16:colId xmlns:a16="http://schemas.microsoft.com/office/drawing/2014/main" val="1751158452"/>
                    </a:ext>
                  </a:extLst>
                </a:gridCol>
                <a:gridCol w="1986452">
                  <a:extLst>
                    <a:ext uri="{9D8B030D-6E8A-4147-A177-3AD203B41FA5}">
                      <a16:colId xmlns:a16="http://schemas.microsoft.com/office/drawing/2014/main" val="3660920732"/>
                    </a:ext>
                  </a:extLst>
                </a:gridCol>
              </a:tblGrid>
              <a:tr h="338395">
                <a:tc>
                  <a:txBody>
                    <a:bodyPr/>
                    <a:lstStyle/>
                    <a:p>
                      <a:r>
                        <a:rPr lang="en-US" dirty="0"/>
                        <a:t>Training Accuracy</a:t>
                      </a:r>
                    </a:p>
                  </a:txBody>
                  <a:tcPr>
                    <a:solidFill>
                      <a:schemeClr val="accent2"/>
                    </a:solidFill>
                  </a:tcPr>
                </a:tc>
                <a:tc>
                  <a:txBody>
                    <a:bodyPr/>
                    <a:lstStyle/>
                    <a:p>
                      <a:r>
                        <a:rPr lang="en-US" b="0" dirty="0">
                          <a:solidFill>
                            <a:schemeClr val="tx1"/>
                          </a:solidFill>
                        </a:rPr>
                        <a:t>0.57</a:t>
                      </a:r>
                    </a:p>
                  </a:txBody>
                  <a:tcPr>
                    <a:solidFill>
                      <a:schemeClr val="accent2">
                        <a:lumMod val="40000"/>
                        <a:lumOff val="60000"/>
                      </a:schemeClr>
                    </a:solidFill>
                  </a:tcPr>
                </a:tc>
                <a:extLst>
                  <a:ext uri="{0D108BD9-81ED-4DB2-BD59-A6C34878D82A}">
                    <a16:rowId xmlns:a16="http://schemas.microsoft.com/office/drawing/2014/main" val="1538996969"/>
                  </a:ext>
                </a:extLst>
              </a:tr>
            </a:tbl>
          </a:graphicData>
        </a:graphic>
      </p:graphicFrame>
      <p:graphicFrame>
        <p:nvGraphicFramePr>
          <p:cNvPr id="8" name="Table 7">
            <a:extLst>
              <a:ext uri="{FF2B5EF4-FFF2-40B4-BE49-F238E27FC236}">
                <a16:creationId xmlns:a16="http://schemas.microsoft.com/office/drawing/2014/main" id="{A9FF0D4C-92EA-C1AA-DF4F-44B506E3C96C}"/>
              </a:ext>
            </a:extLst>
          </p:cNvPr>
          <p:cNvGraphicFramePr>
            <a:graphicFrameLocks noGrp="1"/>
          </p:cNvGraphicFramePr>
          <p:nvPr>
            <p:extLst>
              <p:ext uri="{D42A27DB-BD31-4B8C-83A1-F6EECF244321}">
                <p14:modId xmlns:p14="http://schemas.microsoft.com/office/powerpoint/2010/main" val="267880589"/>
              </p:ext>
            </p:extLst>
          </p:nvPr>
        </p:nvGraphicFramePr>
        <p:xfrm>
          <a:off x="4630588" y="1490870"/>
          <a:ext cx="3972900" cy="3026321"/>
        </p:xfrm>
        <a:graphic>
          <a:graphicData uri="http://schemas.openxmlformats.org/drawingml/2006/table">
            <a:tbl>
              <a:tblPr firstRow="1" bandRow="1">
                <a:tableStyleId>{5C22544A-7EE6-4342-B048-85BDC9FD1C3A}</a:tableStyleId>
              </a:tblPr>
              <a:tblGrid>
                <a:gridCol w="952252">
                  <a:extLst>
                    <a:ext uri="{9D8B030D-6E8A-4147-A177-3AD203B41FA5}">
                      <a16:colId xmlns:a16="http://schemas.microsoft.com/office/drawing/2014/main" val="3145209826"/>
                    </a:ext>
                  </a:extLst>
                </a:gridCol>
                <a:gridCol w="805070">
                  <a:extLst>
                    <a:ext uri="{9D8B030D-6E8A-4147-A177-3AD203B41FA5}">
                      <a16:colId xmlns:a16="http://schemas.microsoft.com/office/drawing/2014/main" val="2731059720"/>
                    </a:ext>
                  </a:extLst>
                </a:gridCol>
                <a:gridCol w="596347">
                  <a:extLst>
                    <a:ext uri="{9D8B030D-6E8A-4147-A177-3AD203B41FA5}">
                      <a16:colId xmlns:a16="http://schemas.microsoft.com/office/drawing/2014/main" val="2619228245"/>
                    </a:ext>
                  </a:extLst>
                </a:gridCol>
                <a:gridCol w="824651">
                  <a:extLst>
                    <a:ext uri="{9D8B030D-6E8A-4147-A177-3AD203B41FA5}">
                      <a16:colId xmlns:a16="http://schemas.microsoft.com/office/drawing/2014/main" val="2894750996"/>
                    </a:ext>
                  </a:extLst>
                </a:gridCol>
                <a:gridCol w="794580">
                  <a:extLst>
                    <a:ext uri="{9D8B030D-6E8A-4147-A177-3AD203B41FA5}">
                      <a16:colId xmlns:a16="http://schemas.microsoft.com/office/drawing/2014/main" val="1904143578"/>
                    </a:ext>
                  </a:extLst>
                </a:gridCol>
              </a:tblGrid>
              <a:tr h="424967">
                <a:tc>
                  <a:txBody>
                    <a:bodyPr/>
                    <a:lstStyle/>
                    <a:p>
                      <a:endParaRPr lang="en-US" sz="105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r>
                        <a:rPr lang="en-US" sz="1050" dirty="0">
                          <a:solidFill>
                            <a:schemeClr val="bg1"/>
                          </a:solidFill>
                        </a:rPr>
                        <a:t>Precision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r>
                        <a:rPr lang="en-US" sz="1050" dirty="0">
                          <a:solidFill>
                            <a:schemeClr val="bg1"/>
                          </a:solidFill>
                        </a:rPr>
                        <a:t>Recall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r>
                        <a:rPr lang="en-US" sz="1050" dirty="0">
                          <a:solidFill>
                            <a:schemeClr val="bg1"/>
                          </a:solidFill>
                        </a:rPr>
                        <a:t>F1-Score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r>
                        <a:rPr lang="en-US" sz="1050" dirty="0">
                          <a:solidFill>
                            <a:schemeClr val="bg1"/>
                          </a:solidFill>
                        </a:rPr>
                        <a:t>Support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extLst>
                  <a:ext uri="{0D108BD9-81ED-4DB2-BD59-A6C34878D82A}">
                    <a16:rowId xmlns:a16="http://schemas.microsoft.com/office/drawing/2014/main" val="1700691155"/>
                  </a:ext>
                </a:extLst>
              </a:tr>
              <a:tr h="442151">
                <a:tc>
                  <a:txBody>
                    <a:bodyPr/>
                    <a:lstStyle/>
                    <a:p>
                      <a:r>
                        <a:rPr lang="en-US" sz="1050" b="1" dirty="0">
                          <a:solidFill>
                            <a:schemeClr val="bg1"/>
                          </a:solidFill>
                        </a:rPr>
                        <a:t>Finance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ctr"/>
                      <a:r>
                        <a:rPr lang="en-US" sz="1200" dirty="0">
                          <a:solidFill>
                            <a:schemeClr val="tx1"/>
                          </a:solidFill>
                        </a:rPr>
                        <a:t>0.80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a:r>
                        <a:rPr lang="en-US" sz="1200" dirty="0">
                          <a:solidFill>
                            <a:schemeClr val="tx1"/>
                          </a:solidFill>
                        </a:rPr>
                        <a:t>0.70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a:r>
                        <a:rPr lang="en-US" sz="1200" dirty="0">
                          <a:solidFill>
                            <a:schemeClr val="tx1"/>
                          </a:solidFill>
                        </a:rPr>
                        <a:t>0.75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a:r>
                        <a:rPr lang="en-US" sz="1200" dirty="0">
                          <a:solidFill>
                            <a:schemeClr val="tx1"/>
                          </a:solidFill>
                        </a:rPr>
                        <a:t>2737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6616693"/>
                  </a:ext>
                </a:extLst>
              </a:tr>
              <a:tr h="424967">
                <a:tc>
                  <a:txBody>
                    <a:bodyPr/>
                    <a:lstStyle/>
                    <a:p>
                      <a:r>
                        <a:rPr lang="en-US" sz="1050" b="1" dirty="0">
                          <a:solidFill>
                            <a:schemeClr val="bg1"/>
                          </a:solidFill>
                        </a:rPr>
                        <a:t>Healthcare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ctr"/>
                      <a:r>
                        <a:rPr lang="en-US" sz="1200" dirty="0">
                          <a:solidFill>
                            <a:schemeClr val="tx1"/>
                          </a:solidFill>
                        </a:rPr>
                        <a:t>0.27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r>
                        <a:rPr lang="en-US" sz="1200" dirty="0">
                          <a:solidFill>
                            <a:schemeClr val="tx1"/>
                          </a:solidFill>
                        </a:rPr>
                        <a:t>0.28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r>
                        <a:rPr lang="en-US" sz="1200" dirty="0">
                          <a:solidFill>
                            <a:schemeClr val="tx1"/>
                          </a:solidFill>
                        </a:rPr>
                        <a:t>0.27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r>
                        <a:rPr lang="en-US" sz="1200" dirty="0">
                          <a:solidFill>
                            <a:schemeClr val="tx1"/>
                          </a:solidFill>
                        </a:rPr>
                        <a:t>800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52304968"/>
                  </a:ext>
                </a:extLst>
              </a:tr>
              <a:tr h="424967">
                <a:tc>
                  <a:txBody>
                    <a:bodyPr/>
                    <a:lstStyle/>
                    <a:p>
                      <a:r>
                        <a:rPr lang="en-US" sz="1050" b="1" dirty="0">
                          <a:solidFill>
                            <a:schemeClr val="bg1"/>
                          </a:solidFill>
                        </a:rPr>
                        <a:t>Other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ctr"/>
                      <a:r>
                        <a:rPr lang="en-US" sz="1200" dirty="0">
                          <a:solidFill>
                            <a:schemeClr val="tx1"/>
                          </a:solidFill>
                        </a:rPr>
                        <a:t>0.61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a:r>
                        <a:rPr lang="en-US" sz="1200" dirty="0">
                          <a:solidFill>
                            <a:schemeClr val="tx1"/>
                          </a:solidFill>
                        </a:rPr>
                        <a:t>0.70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a:r>
                        <a:rPr lang="en-US" sz="1200" dirty="0">
                          <a:solidFill>
                            <a:schemeClr val="tx1"/>
                          </a:solidFill>
                        </a:rPr>
                        <a:t>0.65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a:r>
                        <a:rPr lang="en-US" sz="1200" dirty="0">
                          <a:solidFill>
                            <a:schemeClr val="tx1"/>
                          </a:solidFill>
                        </a:rPr>
                        <a:t>2053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846569742"/>
                  </a:ext>
                </a:extLst>
              </a:tr>
              <a:tr h="424967">
                <a:tc>
                  <a:txBody>
                    <a:bodyPr/>
                    <a:lstStyle/>
                    <a:p>
                      <a:r>
                        <a:rPr lang="en-US" sz="1050" b="1" dirty="0">
                          <a:solidFill>
                            <a:schemeClr val="bg1"/>
                          </a:solidFill>
                        </a:rPr>
                        <a:t>accuracy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ctr"/>
                      <a:endParaRPr lang="en-US"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endParaRPr lang="en-US"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r>
                        <a:rPr lang="en-US" sz="1200" dirty="0">
                          <a:solidFill>
                            <a:schemeClr val="tx1"/>
                          </a:solidFill>
                        </a:rPr>
                        <a:t>0.64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r>
                        <a:rPr lang="en-US" sz="1200" dirty="0">
                          <a:solidFill>
                            <a:schemeClr val="tx1"/>
                          </a:solidFill>
                        </a:rPr>
                        <a:t>5590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10142220"/>
                  </a:ext>
                </a:extLst>
              </a:tr>
              <a:tr h="442151">
                <a:tc>
                  <a:txBody>
                    <a:bodyPr/>
                    <a:lstStyle/>
                    <a:p>
                      <a:r>
                        <a:rPr lang="en-US" sz="1050" b="1" dirty="0">
                          <a:solidFill>
                            <a:schemeClr val="bg1"/>
                          </a:solidFill>
                        </a:rPr>
                        <a:t>macro avg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ctr"/>
                      <a:r>
                        <a:rPr lang="en-US" sz="1200" dirty="0">
                          <a:solidFill>
                            <a:schemeClr val="tx1"/>
                          </a:solidFill>
                        </a:rPr>
                        <a:t>0.56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a:r>
                        <a:rPr lang="en-US" sz="1200" dirty="0">
                          <a:solidFill>
                            <a:schemeClr val="tx1"/>
                          </a:solidFill>
                        </a:rPr>
                        <a:t>0.56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a:r>
                        <a:rPr lang="en-US" sz="1200" dirty="0">
                          <a:solidFill>
                            <a:schemeClr val="tx1"/>
                          </a:solidFill>
                        </a:rPr>
                        <a:t>0.56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5590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3337404"/>
                  </a:ext>
                </a:extLst>
              </a:tr>
              <a:tr h="442151">
                <a:tc>
                  <a:txBody>
                    <a:bodyPr/>
                    <a:lstStyle/>
                    <a:p>
                      <a:r>
                        <a:rPr lang="en-US" sz="1050" b="1" dirty="0">
                          <a:solidFill>
                            <a:schemeClr val="bg1"/>
                          </a:solidFill>
                        </a:rPr>
                        <a:t>weighted avg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ctr"/>
                      <a:r>
                        <a:rPr lang="en-US" sz="1200" dirty="0">
                          <a:solidFill>
                            <a:schemeClr val="tx1"/>
                          </a:solidFill>
                        </a:rPr>
                        <a:t>0.65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r>
                        <a:rPr lang="en-US" sz="1200" dirty="0">
                          <a:solidFill>
                            <a:schemeClr val="tx1"/>
                          </a:solidFill>
                        </a:rPr>
                        <a:t>0.64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r>
                        <a:rPr lang="en-US" sz="1200" dirty="0">
                          <a:solidFill>
                            <a:schemeClr val="tx1"/>
                          </a:solidFill>
                        </a:rPr>
                        <a:t>0.64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5590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892104051"/>
                  </a:ext>
                </a:extLst>
              </a:tr>
            </a:tbl>
          </a:graphicData>
        </a:graphic>
      </p:graphicFrame>
      <p:graphicFrame>
        <p:nvGraphicFramePr>
          <p:cNvPr id="9" name="Table 8">
            <a:extLst>
              <a:ext uri="{FF2B5EF4-FFF2-40B4-BE49-F238E27FC236}">
                <a16:creationId xmlns:a16="http://schemas.microsoft.com/office/drawing/2014/main" id="{3C515058-E766-A736-CC5F-B5E8935FFE33}"/>
              </a:ext>
            </a:extLst>
          </p:cNvPr>
          <p:cNvGraphicFramePr>
            <a:graphicFrameLocks noGrp="1"/>
          </p:cNvGraphicFramePr>
          <p:nvPr>
            <p:extLst>
              <p:ext uri="{D42A27DB-BD31-4B8C-83A1-F6EECF244321}">
                <p14:modId xmlns:p14="http://schemas.microsoft.com/office/powerpoint/2010/main" val="2350731384"/>
              </p:ext>
            </p:extLst>
          </p:nvPr>
        </p:nvGraphicFramePr>
        <p:xfrm>
          <a:off x="4630584" y="1152475"/>
          <a:ext cx="3972904" cy="338395"/>
        </p:xfrm>
        <a:graphic>
          <a:graphicData uri="http://schemas.openxmlformats.org/drawingml/2006/table">
            <a:tbl>
              <a:tblPr firstRow="1" bandRow="1">
                <a:tableStyleId>{5C22544A-7EE6-4342-B048-85BDC9FD1C3A}</a:tableStyleId>
              </a:tblPr>
              <a:tblGrid>
                <a:gridCol w="1986452">
                  <a:extLst>
                    <a:ext uri="{9D8B030D-6E8A-4147-A177-3AD203B41FA5}">
                      <a16:colId xmlns:a16="http://schemas.microsoft.com/office/drawing/2014/main" val="1751158452"/>
                    </a:ext>
                  </a:extLst>
                </a:gridCol>
                <a:gridCol w="1986452">
                  <a:extLst>
                    <a:ext uri="{9D8B030D-6E8A-4147-A177-3AD203B41FA5}">
                      <a16:colId xmlns:a16="http://schemas.microsoft.com/office/drawing/2014/main" val="3660920732"/>
                    </a:ext>
                  </a:extLst>
                </a:gridCol>
              </a:tblGrid>
              <a:tr h="338395">
                <a:tc>
                  <a:txBody>
                    <a:bodyPr/>
                    <a:lstStyle/>
                    <a:p>
                      <a:r>
                        <a:rPr lang="en-US" dirty="0"/>
                        <a:t>Testing Accuracy</a:t>
                      </a:r>
                    </a:p>
                  </a:txBody>
                  <a:tcPr>
                    <a:solidFill>
                      <a:schemeClr val="accent4"/>
                    </a:solidFill>
                  </a:tcPr>
                </a:tc>
                <a:tc>
                  <a:txBody>
                    <a:bodyPr/>
                    <a:lstStyle/>
                    <a:p>
                      <a:r>
                        <a:rPr lang="en-US" b="0" dirty="0">
                          <a:solidFill>
                            <a:schemeClr val="tx1"/>
                          </a:solidFill>
                        </a:rPr>
                        <a:t>0.64</a:t>
                      </a:r>
                    </a:p>
                  </a:txBody>
                  <a:tcPr>
                    <a:solidFill>
                      <a:schemeClr val="accent4">
                        <a:lumMod val="40000"/>
                        <a:lumOff val="60000"/>
                      </a:schemeClr>
                    </a:solidFill>
                  </a:tcPr>
                </a:tc>
                <a:extLst>
                  <a:ext uri="{0D108BD9-81ED-4DB2-BD59-A6C34878D82A}">
                    <a16:rowId xmlns:a16="http://schemas.microsoft.com/office/drawing/2014/main" val="1538996969"/>
                  </a:ext>
                </a:extLst>
              </a:tr>
            </a:tbl>
          </a:graphicData>
        </a:graphic>
      </p:graphicFrame>
    </p:spTree>
    <p:extLst>
      <p:ext uri="{BB962C8B-B14F-4D97-AF65-F5344CB8AC3E}">
        <p14:creationId xmlns:p14="http://schemas.microsoft.com/office/powerpoint/2010/main" val="403320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9"/>
        <p:cNvGrpSpPr/>
        <p:nvPr/>
      </p:nvGrpSpPr>
      <p:grpSpPr>
        <a:xfrm>
          <a:off x="0" y="0"/>
          <a:ext cx="0" cy="0"/>
          <a:chOff x="0" y="0"/>
          <a:chExt cx="0" cy="0"/>
        </a:xfrm>
      </p:grpSpPr>
      <p:sp>
        <p:nvSpPr>
          <p:cNvPr id="4000" name="Google Shape;4000;p43"/>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grpSp>
        <p:nvGrpSpPr>
          <p:cNvPr id="4002" name="Google Shape;4002;p43"/>
          <p:cNvGrpSpPr/>
          <p:nvPr/>
        </p:nvGrpSpPr>
        <p:grpSpPr>
          <a:xfrm>
            <a:off x="667842" y="1463225"/>
            <a:ext cx="1798650" cy="3337403"/>
            <a:chOff x="603504" y="1463225"/>
            <a:chExt cx="1798650" cy="3337403"/>
          </a:xfrm>
        </p:grpSpPr>
        <p:sp>
          <p:nvSpPr>
            <p:cNvPr id="4003" name="Google Shape;4003;p43"/>
            <p:cNvSpPr/>
            <p:nvPr/>
          </p:nvSpPr>
          <p:spPr>
            <a:xfrm>
              <a:off x="797792" y="3070950"/>
              <a:ext cx="1353426" cy="1729678"/>
            </a:xfrm>
            <a:custGeom>
              <a:avLst/>
              <a:gdLst/>
              <a:ahLst/>
              <a:cxnLst/>
              <a:rect l="l" t="t" r="r" b="b"/>
              <a:pathLst>
                <a:path w="19325" h="21289" extrusionOk="0">
                  <a:moveTo>
                    <a:pt x="0" y="0"/>
                  </a:moveTo>
                  <a:lnTo>
                    <a:pt x="0" y="21288"/>
                  </a:lnTo>
                  <a:lnTo>
                    <a:pt x="19324" y="21288"/>
                  </a:lnTo>
                  <a:lnTo>
                    <a:pt x="193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4" name="Google Shape;4004;p43"/>
            <p:cNvGrpSpPr/>
            <p:nvPr/>
          </p:nvGrpSpPr>
          <p:grpSpPr>
            <a:xfrm>
              <a:off x="603504" y="1463225"/>
              <a:ext cx="1798650" cy="1515983"/>
              <a:chOff x="663662" y="1463225"/>
              <a:chExt cx="1798650" cy="1515983"/>
            </a:xfrm>
          </p:grpSpPr>
          <p:sp>
            <p:nvSpPr>
              <p:cNvPr id="4005" name="Google Shape;4005;p43"/>
              <p:cNvSpPr/>
              <p:nvPr/>
            </p:nvSpPr>
            <p:spPr>
              <a:xfrm>
                <a:off x="857941" y="1463225"/>
                <a:ext cx="1353426" cy="1490975"/>
              </a:xfrm>
              <a:custGeom>
                <a:avLst/>
                <a:gdLst/>
                <a:ahLst/>
                <a:cxnLst/>
                <a:rect l="l" t="t" r="r" b="b"/>
                <a:pathLst>
                  <a:path w="19325" h="21289" extrusionOk="0">
                    <a:moveTo>
                      <a:pt x="0" y="0"/>
                    </a:moveTo>
                    <a:lnTo>
                      <a:pt x="0" y="21288"/>
                    </a:lnTo>
                    <a:lnTo>
                      <a:pt x="19324" y="21288"/>
                    </a:lnTo>
                    <a:lnTo>
                      <a:pt x="19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3"/>
              <p:cNvSpPr/>
              <p:nvPr/>
            </p:nvSpPr>
            <p:spPr>
              <a:xfrm>
                <a:off x="1078063" y="1622486"/>
                <a:ext cx="306893" cy="306053"/>
              </a:xfrm>
              <a:custGeom>
                <a:avLst/>
                <a:gdLst/>
                <a:ahLst/>
                <a:cxnLst/>
                <a:rect l="l" t="t" r="r" b="b"/>
                <a:pathLst>
                  <a:path w="4382" h="4370" extrusionOk="0">
                    <a:moveTo>
                      <a:pt x="2191" y="0"/>
                    </a:moveTo>
                    <a:cubicBezTo>
                      <a:pt x="989" y="0"/>
                      <a:pt x="0" y="976"/>
                      <a:pt x="0" y="2191"/>
                    </a:cubicBezTo>
                    <a:cubicBezTo>
                      <a:pt x="0" y="3393"/>
                      <a:pt x="989" y="4370"/>
                      <a:pt x="2191" y="4370"/>
                    </a:cubicBezTo>
                    <a:cubicBezTo>
                      <a:pt x="3394" y="4370"/>
                      <a:pt x="4382" y="3393"/>
                      <a:pt x="4382" y="2191"/>
                    </a:cubicBezTo>
                    <a:cubicBezTo>
                      <a:pt x="4382" y="976"/>
                      <a:pt x="3394" y="0"/>
                      <a:pt x="2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3"/>
              <p:cNvSpPr/>
              <p:nvPr/>
            </p:nvSpPr>
            <p:spPr>
              <a:xfrm>
                <a:off x="988838" y="1989332"/>
                <a:ext cx="487864" cy="191055"/>
              </a:xfrm>
              <a:custGeom>
                <a:avLst/>
                <a:gdLst/>
                <a:ahLst/>
                <a:cxnLst/>
                <a:rect l="l" t="t" r="r" b="b"/>
                <a:pathLst>
                  <a:path w="6966" h="2728" extrusionOk="0">
                    <a:moveTo>
                      <a:pt x="3477" y="1"/>
                    </a:moveTo>
                    <a:cubicBezTo>
                      <a:pt x="1798" y="1"/>
                      <a:pt x="381" y="1156"/>
                      <a:pt x="0" y="2727"/>
                    </a:cubicBezTo>
                    <a:lnTo>
                      <a:pt x="6966" y="2727"/>
                    </a:lnTo>
                    <a:cubicBezTo>
                      <a:pt x="6573" y="1156"/>
                      <a:pt x="5168" y="1"/>
                      <a:pt x="3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3"/>
              <p:cNvSpPr/>
              <p:nvPr/>
            </p:nvSpPr>
            <p:spPr>
              <a:xfrm>
                <a:off x="1557527" y="1622486"/>
                <a:ext cx="532056" cy="81731"/>
              </a:xfrm>
              <a:custGeom>
                <a:avLst/>
                <a:gdLst/>
                <a:ahLst/>
                <a:cxnLst/>
                <a:rect l="l" t="t" r="r" b="b"/>
                <a:pathLst>
                  <a:path w="7597" h="1167" extrusionOk="0">
                    <a:moveTo>
                      <a:pt x="1" y="0"/>
                    </a:moveTo>
                    <a:lnTo>
                      <a:pt x="1" y="1167"/>
                    </a:lnTo>
                    <a:lnTo>
                      <a:pt x="7597" y="1167"/>
                    </a:lnTo>
                    <a:lnTo>
                      <a:pt x="75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43"/>
              <p:cNvSpPr/>
              <p:nvPr/>
            </p:nvSpPr>
            <p:spPr>
              <a:xfrm>
                <a:off x="1557527" y="1796734"/>
                <a:ext cx="532056" cy="81801"/>
              </a:xfrm>
              <a:custGeom>
                <a:avLst/>
                <a:gdLst/>
                <a:ahLst/>
                <a:cxnLst/>
                <a:rect l="l" t="t" r="r" b="b"/>
                <a:pathLst>
                  <a:path w="7597" h="1168" extrusionOk="0">
                    <a:moveTo>
                      <a:pt x="1" y="1"/>
                    </a:moveTo>
                    <a:lnTo>
                      <a:pt x="1" y="1167"/>
                    </a:lnTo>
                    <a:lnTo>
                      <a:pt x="7597" y="1167"/>
                    </a:lnTo>
                    <a:lnTo>
                      <a:pt x="75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43"/>
              <p:cNvSpPr/>
              <p:nvPr/>
            </p:nvSpPr>
            <p:spPr>
              <a:xfrm>
                <a:off x="1557527" y="1969372"/>
                <a:ext cx="370275" cy="82571"/>
              </a:xfrm>
              <a:custGeom>
                <a:avLst/>
                <a:gdLst/>
                <a:ahLst/>
                <a:cxnLst/>
                <a:rect l="l" t="t" r="r" b="b"/>
                <a:pathLst>
                  <a:path w="5287" h="1179" extrusionOk="0">
                    <a:moveTo>
                      <a:pt x="1" y="0"/>
                    </a:moveTo>
                    <a:lnTo>
                      <a:pt x="1" y="1179"/>
                    </a:lnTo>
                    <a:lnTo>
                      <a:pt x="5287" y="1179"/>
                    </a:lnTo>
                    <a:lnTo>
                      <a:pt x="5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43"/>
              <p:cNvSpPr/>
              <p:nvPr/>
            </p:nvSpPr>
            <p:spPr>
              <a:xfrm>
                <a:off x="663662" y="2340420"/>
                <a:ext cx="1356718" cy="437859"/>
              </a:xfrm>
              <a:custGeom>
                <a:avLst/>
                <a:gdLst/>
                <a:ahLst/>
                <a:cxnLst/>
                <a:rect l="l" t="t" r="r" b="b"/>
                <a:pathLst>
                  <a:path w="19372" h="6252" extrusionOk="0">
                    <a:moveTo>
                      <a:pt x="1726" y="0"/>
                    </a:moveTo>
                    <a:cubicBezTo>
                      <a:pt x="774" y="0"/>
                      <a:pt x="0" y="774"/>
                      <a:pt x="0" y="1727"/>
                    </a:cubicBezTo>
                    <a:lnTo>
                      <a:pt x="0" y="4525"/>
                    </a:lnTo>
                    <a:cubicBezTo>
                      <a:pt x="0" y="5477"/>
                      <a:pt x="774" y="6251"/>
                      <a:pt x="1726" y="6251"/>
                    </a:cubicBezTo>
                    <a:lnTo>
                      <a:pt x="17645" y="6251"/>
                    </a:lnTo>
                    <a:cubicBezTo>
                      <a:pt x="18598" y="6251"/>
                      <a:pt x="19372" y="5477"/>
                      <a:pt x="19372" y="4525"/>
                    </a:cubicBezTo>
                    <a:lnTo>
                      <a:pt x="19372" y="1727"/>
                    </a:lnTo>
                    <a:cubicBezTo>
                      <a:pt x="19372" y="774"/>
                      <a:pt x="18598" y="0"/>
                      <a:pt x="176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43"/>
              <p:cNvSpPr/>
              <p:nvPr/>
            </p:nvSpPr>
            <p:spPr>
              <a:xfrm>
                <a:off x="843724" y="2512217"/>
                <a:ext cx="98469" cy="95948"/>
              </a:xfrm>
              <a:custGeom>
                <a:avLst/>
                <a:gdLst/>
                <a:ahLst/>
                <a:cxnLst/>
                <a:rect l="l" t="t" r="r" b="b"/>
                <a:pathLst>
                  <a:path w="1406" h="1370" extrusionOk="0">
                    <a:moveTo>
                      <a:pt x="525" y="0"/>
                    </a:moveTo>
                    <a:lnTo>
                      <a:pt x="525" y="393"/>
                    </a:lnTo>
                    <a:lnTo>
                      <a:pt x="179" y="179"/>
                    </a:lnTo>
                    <a:lnTo>
                      <a:pt x="1" y="500"/>
                    </a:lnTo>
                    <a:lnTo>
                      <a:pt x="346" y="667"/>
                    </a:lnTo>
                    <a:lnTo>
                      <a:pt x="1" y="869"/>
                    </a:lnTo>
                    <a:lnTo>
                      <a:pt x="179" y="1179"/>
                    </a:lnTo>
                    <a:lnTo>
                      <a:pt x="525" y="976"/>
                    </a:lnTo>
                    <a:lnTo>
                      <a:pt x="513" y="1369"/>
                    </a:lnTo>
                    <a:lnTo>
                      <a:pt x="870" y="1369"/>
                    </a:lnTo>
                    <a:lnTo>
                      <a:pt x="882" y="988"/>
                    </a:lnTo>
                    <a:lnTo>
                      <a:pt x="1227" y="1191"/>
                    </a:lnTo>
                    <a:lnTo>
                      <a:pt x="1406" y="881"/>
                    </a:lnTo>
                    <a:lnTo>
                      <a:pt x="1049" y="691"/>
                    </a:lnTo>
                    <a:lnTo>
                      <a:pt x="1406" y="512"/>
                    </a:lnTo>
                    <a:lnTo>
                      <a:pt x="1227" y="191"/>
                    </a:lnTo>
                    <a:lnTo>
                      <a:pt x="882" y="393"/>
                    </a:ln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3"/>
              <p:cNvSpPr/>
              <p:nvPr/>
            </p:nvSpPr>
            <p:spPr>
              <a:xfrm>
                <a:off x="1068888" y="2512217"/>
                <a:ext cx="98469" cy="95948"/>
              </a:xfrm>
              <a:custGeom>
                <a:avLst/>
                <a:gdLst/>
                <a:ahLst/>
                <a:cxnLst/>
                <a:rect l="l" t="t" r="r" b="b"/>
                <a:pathLst>
                  <a:path w="1406" h="1370" extrusionOk="0">
                    <a:moveTo>
                      <a:pt x="524" y="0"/>
                    </a:moveTo>
                    <a:lnTo>
                      <a:pt x="524" y="393"/>
                    </a:lnTo>
                    <a:lnTo>
                      <a:pt x="179" y="179"/>
                    </a:lnTo>
                    <a:lnTo>
                      <a:pt x="0" y="500"/>
                    </a:lnTo>
                    <a:lnTo>
                      <a:pt x="346" y="667"/>
                    </a:lnTo>
                    <a:lnTo>
                      <a:pt x="0" y="869"/>
                    </a:lnTo>
                    <a:lnTo>
                      <a:pt x="179" y="1179"/>
                    </a:lnTo>
                    <a:lnTo>
                      <a:pt x="524" y="976"/>
                    </a:lnTo>
                    <a:lnTo>
                      <a:pt x="512" y="1369"/>
                    </a:lnTo>
                    <a:lnTo>
                      <a:pt x="870" y="1369"/>
                    </a:lnTo>
                    <a:lnTo>
                      <a:pt x="882" y="988"/>
                    </a:lnTo>
                    <a:lnTo>
                      <a:pt x="1227" y="1191"/>
                    </a:lnTo>
                    <a:lnTo>
                      <a:pt x="1405" y="881"/>
                    </a:lnTo>
                    <a:lnTo>
                      <a:pt x="1048" y="691"/>
                    </a:lnTo>
                    <a:lnTo>
                      <a:pt x="1405" y="512"/>
                    </a:lnTo>
                    <a:lnTo>
                      <a:pt x="1227" y="191"/>
                    </a:lnTo>
                    <a:lnTo>
                      <a:pt x="882" y="393"/>
                    </a:ln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43"/>
              <p:cNvSpPr/>
              <p:nvPr/>
            </p:nvSpPr>
            <p:spPr>
              <a:xfrm>
                <a:off x="1294053" y="2512217"/>
                <a:ext cx="98469" cy="95948"/>
              </a:xfrm>
              <a:custGeom>
                <a:avLst/>
                <a:gdLst/>
                <a:ahLst/>
                <a:cxnLst/>
                <a:rect l="l" t="t" r="r" b="b"/>
                <a:pathLst>
                  <a:path w="1406" h="1370" extrusionOk="0">
                    <a:moveTo>
                      <a:pt x="524" y="0"/>
                    </a:moveTo>
                    <a:lnTo>
                      <a:pt x="524" y="393"/>
                    </a:lnTo>
                    <a:lnTo>
                      <a:pt x="179" y="179"/>
                    </a:lnTo>
                    <a:lnTo>
                      <a:pt x="0" y="500"/>
                    </a:lnTo>
                    <a:lnTo>
                      <a:pt x="345" y="667"/>
                    </a:lnTo>
                    <a:lnTo>
                      <a:pt x="0" y="869"/>
                    </a:lnTo>
                    <a:lnTo>
                      <a:pt x="179" y="1179"/>
                    </a:lnTo>
                    <a:lnTo>
                      <a:pt x="524" y="976"/>
                    </a:lnTo>
                    <a:lnTo>
                      <a:pt x="512" y="1369"/>
                    </a:lnTo>
                    <a:lnTo>
                      <a:pt x="869" y="1369"/>
                    </a:lnTo>
                    <a:lnTo>
                      <a:pt x="881" y="988"/>
                    </a:lnTo>
                    <a:lnTo>
                      <a:pt x="1227" y="1191"/>
                    </a:lnTo>
                    <a:lnTo>
                      <a:pt x="1405" y="881"/>
                    </a:lnTo>
                    <a:lnTo>
                      <a:pt x="1048" y="691"/>
                    </a:lnTo>
                    <a:lnTo>
                      <a:pt x="1405" y="512"/>
                    </a:lnTo>
                    <a:lnTo>
                      <a:pt x="1227" y="191"/>
                    </a:lnTo>
                    <a:lnTo>
                      <a:pt x="881" y="393"/>
                    </a:lnTo>
                    <a:lnTo>
                      <a:pt x="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43"/>
              <p:cNvSpPr/>
              <p:nvPr/>
            </p:nvSpPr>
            <p:spPr>
              <a:xfrm>
                <a:off x="1519148" y="2512217"/>
                <a:ext cx="98469" cy="95948"/>
              </a:xfrm>
              <a:custGeom>
                <a:avLst/>
                <a:gdLst/>
                <a:ahLst/>
                <a:cxnLst/>
                <a:rect l="l" t="t" r="r" b="b"/>
                <a:pathLst>
                  <a:path w="1406" h="1370" extrusionOk="0">
                    <a:moveTo>
                      <a:pt x="525" y="0"/>
                    </a:moveTo>
                    <a:lnTo>
                      <a:pt x="525" y="393"/>
                    </a:lnTo>
                    <a:lnTo>
                      <a:pt x="179" y="179"/>
                    </a:lnTo>
                    <a:lnTo>
                      <a:pt x="1" y="500"/>
                    </a:lnTo>
                    <a:lnTo>
                      <a:pt x="346" y="667"/>
                    </a:lnTo>
                    <a:lnTo>
                      <a:pt x="1" y="869"/>
                    </a:lnTo>
                    <a:lnTo>
                      <a:pt x="179" y="1179"/>
                    </a:lnTo>
                    <a:lnTo>
                      <a:pt x="525" y="976"/>
                    </a:lnTo>
                    <a:lnTo>
                      <a:pt x="513" y="1369"/>
                    </a:lnTo>
                    <a:lnTo>
                      <a:pt x="870" y="1369"/>
                    </a:lnTo>
                    <a:lnTo>
                      <a:pt x="882" y="988"/>
                    </a:lnTo>
                    <a:lnTo>
                      <a:pt x="1227" y="1191"/>
                    </a:lnTo>
                    <a:lnTo>
                      <a:pt x="1406" y="881"/>
                    </a:lnTo>
                    <a:lnTo>
                      <a:pt x="1049" y="691"/>
                    </a:lnTo>
                    <a:lnTo>
                      <a:pt x="1406" y="512"/>
                    </a:lnTo>
                    <a:lnTo>
                      <a:pt x="1227" y="191"/>
                    </a:lnTo>
                    <a:lnTo>
                      <a:pt x="882" y="393"/>
                    </a:ln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43"/>
              <p:cNvSpPr/>
              <p:nvPr/>
            </p:nvSpPr>
            <p:spPr>
              <a:xfrm>
                <a:off x="1744312" y="2512217"/>
                <a:ext cx="98469" cy="95948"/>
              </a:xfrm>
              <a:custGeom>
                <a:avLst/>
                <a:gdLst/>
                <a:ahLst/>
                <a:cxnLst/>
                <a:rect l="l" t="t" r="r" b="b"/>
                <a:pathLst>
                  <a:path w="1406" h="1370" extrusionOk="0">
                    <a:moveTo>
                      <a:pt x="524" y="0"/>
                    </a:moveTo>
                    <a:lnTo>
                      <a:pt x="524" y="393"/>
                    </a:lnTo>
                    <a:lnTo>
                      <a:pt x="179" y="179"/>
                    </a:lnTo>
                    <a:lnTo>
                      <a:pt x="1" y="500"/>
                    </a:lnTo>
                    <a:lnTo>
                      <a:pt x="346" y="667"/>
                    </a:lnTo>
                    <a:lnTo>
                      <a:pt x="1" y="869"/>
                    </a:lnTo>
                    <a:lnTo>
                      <a:pt x="179" y="1179"/>
                    </a:lnTo>
                    <a:lnTo>
                      <a:pt x="524" y="976"/>
                    </a:lnTo>
                    <a:lnTo>
                      <a:pt x="513" y="1369"/>
                    </a:lnTo>
                    <a:lnTo>
                      <a:pt x="870" y="1369"/>
                    </a:lnTo>
                    <a:lnTo>
                      <a:pt x="882" y="988"/>
                    </a:lnTo>
                    <a:lnTo>
                      <a:pt x="1227" y="1191"/>
                    </a:lnTo>
                    <a:lnTo>
                      <a:pt x="1405" y="881"/>
                    </a:lnTo>
                    <a:lnTo>
                      <a:pt x="1048" y="691"/>
                    </a:lnTo>
                    <a:lnTo>
                      <a:pt x="1405" y="512"/>
                    </a:lnTo>
                    <a:lnTo>
                      <a:pt x="1227" y="191"/>
                    </a:lnTo>
                    <a:lnTo>
                      <a:pt x="882" y="393"/>
                    </a:ln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43"/>
              <p:cNvSpPr/>
              <p:nvPr/>
            </p:nvSpPr>
            <p:spPr>
              <a:xfrm>
                <a:off x="1936070" y="2111964"/>
                <a:ext cx="526243" cy="867243"/>
              </a:xfrm>
              <a:custGeom>
                <a:avLst/>
                <a:gdLst/>
                <a:ahLst/>
                <a:cxnLst/>
                <a:rect l="l" t="t" r="r" b="b"/>
                <a:pathLst>
                  <a:path w="7514" h="12383" extrusionOk="0">
                    <a:moveTo>
                      <a:pt x="4335" y="1060"/>
                    </a:moveTo>
                    <a:cubicBezTo>
                      <a:pt x="5121" y="1060"/>
                      <a:pt x="5764" y="1703"/>
                      <a:pt x="5764" y="2489"/>
                    </a:cubicBezTo>
                    <a:lnTo>
                      <a:pt x="5764" y="5584"/>
                    </a:lnTo>
                    <a:lnTo>
                      <a:pt x="1715" y="5584"/>
                    </a:lnTo>
                    <a:lnTo>
                      <a:pt x="1715" y="2489"/>
                    </a:lnTo>
                    <a:cubicBezTo>
                      <a:pt x="1715" y="1703"/>
                      <a:pt x="2358" y="1060"/>
                      <a:pt x="3144" y="1060"/>
                    </a:cubicBezTo>
                    <a:close/>
                    <a:moveTo>
                      <a:pt x="3156" y="0"/>
                    </a:moveTo>
                    <a:cubicBezTo>
                      <a:pt x="1775" y="0"/>
                      <a:pt x="656" y="1119"/>
                      <a:pt x="656" y="2500"/>
                    </a:cubicBezTo>
                    <a:lnTo>
                      <a:pt x="656" y="5596"/>
                    </a:lnTo>
                    <a:lnTo>
                      <a:pt x="1" y="5596"/>
                    </a:lnTo>
                    <a:lnTo>
                      <a:pt x="1" y="12383"/>
                    </a:lnTo>
                    <a:lnTo>
                      <a:pt x="7514" y="12383"/>
                    </a:lnTo>
                    <a:lnTo>
                      <a:pt x="7514" y="5596"/>
                    </a:lnTo>
                    <a:lnTo>
                      <a:pt x="6847" y="5596"/>
                    </a:lnTo>
                    <a:lnTo>
                      <a:pt x="6847" y="2500"/>
                    </a:lnTo>
                    <a:cubicBezTo>
                      <a:pt x="6847" y="1119"/>
                      <a:pt x="5728" y="0"/>
                      <a:pt x="4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43"/>
              <p:cNvSpPr/>
              <p:nvPr/>
            </p:nvSpPr>
            <p:spPr>
              <a:xfrm>
                <a:off x="2070328" y="2569717"/>
                <a:ext cx="256888" cy="337779"/>
              </a:xfrm>
              <a:custGeom>
                <a:avLst/>
                <a:gdLst/>
                <a:ahLst/>
                <a:cxnLst/>
                <a:rect l="l" t="t" r="r" b="b"/>
                <a:pathLst>
                  <a:path w="3668" h="4823" extrusionOk="0">
                    <a:moveTo>
                      <a:pt x="1834" y="1"/>
                    </a:moveTo>
                    <a:cubicBezTo>
                      <a:pt x="822" y="1"/>
                      <a:pt x="1" y="822"/>
                      <a:pt x="1" y="1834"/>
                    </a:cubicBezTo>
                    <a:cubicBezTo>
                      <a:pt x="1" y="2537"/>
                      <a:pt x="394" y="3144"/>
                      <a:pt x="977" y="3442"/>
                    </a:cubicBezTo>
                    <a:lnTo>
                      <a:pt x="977" y="4823"/>
                    </a:lnTo>
                    <a:lnTo>
                      <a:pt x="2716" y="4823"/>
                    </a:lnTo>
                    <a:lnTo>
                      <a:pt x="2716" y="3442"/>
                    </a:lnTo>
                    <a:cubicBezTo>
                      <a:pt x="3263" y="3144"/>
                      <a:pt x="3668" y="2537"/>
                      <a:pt x="3668" y="1834"/>
                    </a:cubicBezTo>
                    <a:cubicBezTo>
                      <a:pt x="3668" y="822"/>
                      <a:pt x="2846" y="1"/>
                      <a:pt x="18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22" name="Google Shape;4022;p43"/>
          <p:cNvGrpSpPr/>
          <p:nvPr/>
        </p:nvGrpSpPr>
        <p:grpSpPr>
          <a:xfrm>
            <a:off x="2898634" y="1463225"/>
            <a:ext cx="1429255" cy="3337403"/>
            <a:chOff x="2834297" y="1463225"/>
            <a:chExt cx="1429255" cy="3337403"/>
          </a:xfrm>
        </p:grpSpPr>
        <p:grpSp>
          <p:nvGrpSpPr>
            <p:cNvPr id="4023" name="Google Shape;4023;p43"/>
            <p:cNvGrpSpPr/>
            <p:nvPr/>
          </p:nvGrpSpPr>
          <p:grpSpPr>
            <a:xfrm>
              <a:off x="2864885" y="1463225"/>
              <a:ext cx="1353436" cy="3337403"/>
              <a:chOff x="2864885" y="1463225"/>
              <a:chExt cx="1353436" cy="3337403"/>
            </a:xfrm>
          </p:grpSpPr>
          <p:sp>
            <p:nvSpPr>
              <p:cNvPr id="4024" name="Google Shape;4024;p43"/>
              <p:cNvSpPr/>
              <p:nvPr/>
            </p:nvSpPr>
            <p:spPr>
              <a:xfrm>
                <a:off x="2864894" y="3070950"/>
                <a:ext cx="1353426" cy="1729678"/>
              </a:xfrm>
              <a:custGeom>
                <a:avLst/>
                <a:gdLst/>
                <a:ahLst/>
                <a:cxnLst/>
                <a:rect l="l" t="t" r="r" b="b"/>
                <a:pathLst>
                  <a:path w="19325" h="21289" extrusionOk="0">
                    <a:moveTo>
                      <a:pt x="1" y="0"/>
                    </a:moveTo>
                    <a:lnTo>
                      <a:pt x="1" y="21288"/>
                    </a:lnTo>
                    <a:lnTo>
                      <a:pt x="19325" y="21288"/>
                    </a:lnTo>
                    <a:lnTo>
                      <a:pt x="19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5" name="Google Shape;4025;p43"/>
              <p:cNvGrpSpPr/>
              <p:nvPr/>
            </p:nvGrpSpPr>
            <p:grpSpPr>
              <a:xfrm>
                <a:off x="2864885" y="1463225"/>
                <a:ext cx="1353426" cy="1490975"/>
                <a:chOff x="2925043" y="1463225"/>
                <a:chExt cx="1353426" cy="1490975"/>
              </a:xfrm>
            </p:grpSpPr>
            <p:sp>
              <p:nvSpPr>
                <p:cNvPr id="4026" name="Google Shape;4026;p43"/>
                <p:cNvSpPr/>
                <p:nvPr/>
              </p:nvSpPr>
              <p:spPr>
                <a:xfrm>
                  <a:off x="2925043" y="1463225"/>
                  <a:ext cx="1353426" cy="1490975"/>
                </a:xfrm>
                <a:custGeom>
                  <a:avLst/>
                  <a:gdLst/>
                  <a:ahLst/>
                  <a:cxnLst/>
                  <a:rect l="l" t="t" r="r" b="b"/>
                  <a:pathLst>
                    <a:path w="19325" h="21289" extrusionOk="0">
                      <a:moveTo>
                        <a:pt x="1" y="0"/>
                      </a:moveTo>
                      <a:lnTo>
                        <a:pt x="1" y="21288"/>
                      </a:lnTo>
                      <a:lnTo>
                        <a:pt x="19325" y="21288"/>
                      </a:lnTo>
                      <a:lnTo>
                        <a:pt x="193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43"/>
                <p:cNvSpPr/>
                <p:nvPr/>
              </p:nvSpPr>
              <p:spPr>
                <a:xfrm>
                  <a:off x="2925043" y="1463225"/>
                  <a:ext cx="1353426" cy="160170"/>
                </a:xfrm>
                <a:custGeom>
                  <a:avLst/>
                  <a:gdLst/>
                  <a:ahLst/>
                  <a:cxnLst/>
                  <a:rect l="l" t="t" r="r" b="b"/>
                  <a:pathLst>
                    <a:path w="19325" h="2287" extrusionOk="0">
                      <a:moveTo>
                        <a:pt x="1" y="0"/>
                      </a:moveTo>
                      <a:lnTo>
                        <a:pt x="1" y="2286"/>
                      </a:lnTo>
                      <a:lnTo>
                        <a:pt x="19325" y="2286"/>
                      </a:lnTo>
                      <a:lnTo>
                        <a:pt x="193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43"/>
                <p:cNvSpPr/>
                <p:nvPr/>
              </p:nvSpPr>
              <p:spPr>
                <a:xfrm>
                  <a:off x="2999281" y="1510709"/>
                  <a:ext cx="62611" cy="62611"/>
                </a:xfrm>
                <a:custGeom>
                  <a:avLst/>
                  <a:gdLst/>
                  <a:ahLst/>
                  <a:cxnLst/>
                  <a:rect l="l" t="t" r="r" b="b"/>
                  <a:pathLst>
                    <a:path w="894" h="894" extrusionOk="0">
                      <a:moveTo>
                        <a:pt x="453" y="1"/>
                      </a:moveTo>
                      <a:cubicBezTo>
                        <a:pt x="203" y="1"/>
                        <a:pt x="0" y="203"/>
                        <a:pt x="0" y="453"/>
                      </a:cubicBezTo>
                      <a:cubicBezTo>
                        <a:pt x="0" y="691"/>
                        <a:pt x="203" y="894"/>
                        <a:pt x="453" y="894"/>
                      </a:cubicBezTo>
                      <a:cubicBezTo>
                        <a:pt x="691" y="894"/>
                        <a:pt x="893" y="691"/>
                        <a:pt x="893" y="453"/>
                      </a:cubicBezTo>
                      <a:cubicBezTo>
                        <a:pt x="893" y="203"/>
                        <a:pt x="691"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43"/>
                <p:cNvSpPr/>
                <p:nvPr/>
              </p:nvSpPr>
              <p:spPr>
                <a:xfrm>
                  <a:off x="3136060" y="1510709"/>
                  <a:ext cx="62611" cy="62611"/>
                </a:xfrm>
                <a:custGeom>
                  <a:avLst/>
                  <a:gdLst/>
                  <a:ahLst/>
                  <a:cxnLst/>
                  <a:rect l="l" t="t" r="r" b="b"/>
                  <a:pathLst>
                    <a:path w="894" h="894" extrusionOk="0">
                      <a:moveTo>
                        <a:pt x="441" y="1"/>
                      </a:moveTo>
                      <a:cubicBezTo>
                        <a:pt x="202" y="1"/>
                        <a:pt x="0" y="203"/>
                        <a:pt x="0" y="453"/>
                      </a:cubicBezTo>
                      <a:cubicBezTo>
                        <a:pt x="0" y="691"/>
                        <a:pt x="202" y="894"/>
                        <a:pt x="441" y="894"/>
                      </a:cubicBezTo>
                      <a:cubicBezTo>
                        <a:pt x="691" y="894"/>
                        <a:pt x="893" y="691"/>
                        <a:pt x="893" y="453"/>
                      </a:cubicBezTo>
                      <a:cubicBezTo>
                        <a:pt x="893" y="203"/>
                        <a:pt x="691"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43"/>
                <p:cNvSpPr/>
                <p:nvPr/>
              </p:nvSpPr>
              <p:spPr>
                <a:xfrm>
                  <a:off x="3271089" y="1510709"/>
                  <a:ext cx="62611" cy="62611"/>
                </a:xfrm>
                <a:custGeom>
                  <a:avLst/>
                  <a:gdLst/>
                  <a:ahLst/>
                  <a:cxnLst/>
                  <a:rect l="l" t="t" r="r" b="b"/>
                  <a:pathLst>
                    <a:path w="894" h="894" extrusionOk="0">
                      <a:moveTo>
                        <a:pt x="453" y="1"/>
                      </a:moveTo>
                      <a:cubicBezTo>
                        <a:pt x="203" y="1"/>
                        <a:pt x="1" y="203"/>
                        <a:pt x="1" y="453"/>
                      </a:cubicBezTo>
                      <a:cubicBezTo>
                        <a:pt x="1" y="691"/>
                        <a:pt x="203" y="894"/>
                        <a:pt x="453" y="894"/>
                      </a:cubicBezTo>
                      <a:cubicBezTo>
                        <a:pt x="691" y="894"/>
                        <a:pt x="894" y="691"/>
                        <a:pt x="894" y="453"/>
                      </a:cubicBezTo>
                      <a:cubicBezTo>
                        <a:pt x="894" y="203"/>
                        <a:pt x="691"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3"/>
                <p:cNvSpPr/>
                <p:nvPr/>
              </p:nvSpPr>
              <p:spPr>
                <a:xfrm>
                  <a:off x="3064344" y="1724177"/>
                  <a:ext cx="172636" cy="173547"/>
                </a:xfrm>
                <a:custGeom>
                  <a:avLst/>
                  <a:gdLst/>
                  <a:ahLst/>
                  <a:cxnLst/>
                  <a:rect l="l" t="t" r="r" b="b"/>
                  <a:pathLst>
                    <a:path w="2465" h="2478" extrusionOk="0">
                      <a:moveTo>
                        <a:pt x="1226" y="1"/>
                      </a:moveTo>
                      <a:cubicBezTo>
                        <a:pt x="548" y="1"/>
                        <a:pt x="0" y="560"/>
                        <a:pt x="0" y="1239"/>
                      </a:cubicBezTo>
                      <a:cubicBezTo>
                        <a:pt x="0" y="1918"/>
                        <a:pt x="548" y="2477"/>
                        <a:pt x="1226" y="2477"/>
                      </a:cubicBezTo>
                      <a:cubicBezTo>
                        <a:pt x="1917" y="2477"/>
                        <a:pt x="2465" y="1918"/>
                        <a:pt x="2465" y="1239"/>
                      </a:cubicBezTo>
                      <a:cubicBezTo>
                        <a:pt x="2465" y="560"/>
                        <a:pt x="1917" y="1"/>
                        <a:pt x="1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43"/>
                <p:cNvSpPr/>
                <p:nvPr/>
              </p:nvSpPr>
              <p:spPr>
                <a:xfrm>
                  <a:off x="3010977" y="1931833"/>
                  <a:ext cx="276848" cy="108484"/>
                </a:xfrm>
                <a:custGeom>
                  <a:avLst/>
                  <a:gdLst/>
                  <a:ahLst/>
                  <a:cxnLst/>
                  <a:rect l="l" t="t" r="r" b="b"/>
                  <a:pathLst>
                    <a:path w="3953" h="1549" extrusionOk="0">
                      <a:moveTo>
                        <a:pt x="1977" y="0"/>
                      </a:moveTo>
                      <a:cubicBezTo>
                        <a:pt x="1012" y="0"/>
                        <a:pt x="226" y="655"/>
                        <a:pt x="0" y="1548"/>
                      </a:cubicBezTo>
                      <a:lnTo>
                        <a:pt x="3953" y="1548"/>
                      </a:lnTo>
                      <a:cubicBezTo>
                        <a:pt x="3739" y="655"/>
                        <a:pt x="2941" y="0"/>
                        <a:pt x="19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43"/>
                <p:cNvSpPr/>
                <p:nvPr/>
              </p:nvSpPr>
              <p:spPr>
                <a:xfrm>
                  <a:off x="3064344" y="1951023"/>
                  <a:ext cx="414467" cy="414467"/>
                </a:xfrm>
                <a:custGeom>
                  <a:avLst/>
                  <a:gdLst/>
                  <a:ahLst/>
                  <a:cxnLst/>
                  <a:rect l="l" t="t" r="r" b="b"/>
                  <a:pathLst>
                    <a:path w="5918" h="5918" extrusionOk="0">
                      <a:moveTo>
                        <a:pt x="2953" y="1870"/>
                      </a:moveTo>
                      <a:cubicBezTo>
                        <a:pt x="3548" y="1870"/>
                        <a:pt x="4024" y="2346"/>
                        <a:pt x="4024" y="2941"/>
                      </a:cubicBezTo>
                      <a:cubicBezTo>
                        <a:pt x="4024" y="3536"/>
                        <a:pt x="3548" y="4013"/>
                        <a:pt x="2953" y="4013"/>
                      </a:cubicBezTo>
                      <a:cubicBezTo>
                        <a:pt x="2358" y="4013"/>
                        <a:pt x="1881" y="3536"/>
                        <a:pt x="1881" y="2941"/>
                      </a:cubicBezTo>
                      <a:cubicBezTo>
                        <a:pt x="1881" y="2346"/>
                        <a:pt x="2358" y="1870"/>
                        <a:pt x="2953" y="1870"/>
                      </a:cubicBezTo>
                      <a:close/>
                      <a:moveTo>
                        <a:pt x="2596" y="0"/>
                      </a:moveTo>
                      <a:lnTo>
                        <a:pt x="2596" y="572"/>
                      </a:lnTo>
                      <a:cubicBezTo>
                        <a:pt x="2203" y="631"/>
                        <a:pt x="1846" y="786"/>
                        <a:pt x="1524" y="1024"/>
                      </a:cubicBezTo>
                      <a:lnTo>
                        <a:pt x="1131" y="619"/>
                      </a:lnTo>
                      <a:lnTo>
                        <a:pt x="619" y="1131"/>
                      </a:lnTo>
                      <a:lnTo>
                        <a:pt x="1024" y="1524"/>
                      </a:lnTo>
                      <a:cubicBezTo>
                        <a:pt x="798" y="1846"/>
                        <a:pt x="631" y="2203"/>
                        <a:pt x="572" y="2596"/>
                      </a:cubicBezTo>
                      <a:lnTo>
                        <a:pt x="0" y="2596"/>
                      </a:lnTo>
                      <a:lnTo>
                        <a:pt x="0" y="3310"/>
                      </a:lnTo>
                      <a:lnTo>
                        <a:pt x="572" y="3310"/>
                      </a:lnTo>
                      <a:cubicBezTo>
                        <a:pt x="631" y="3715"/>
                        <a:pt x="798" y="4072"/>
                        <a:pt x="1024" y="4382"/>
                      </a:cubicBezTo>
                      <a:lnTo>
                        <a:pt x="619" y="4787"/>
                      </a:lnTo>
                      <a:lnTo>
                        <a:pt x="1131" y="5287"/>
                      </a:lnTo>
                      <a:lnTo>
                        <a:pt x="1524" y="4894"/>
                      </a:lnTo>
                      <a:cubicBezTo>
                        <a:pt x="1846" y="5108"/>
                        <a:pt x="2203" y="5275"/>
                        <a:pt x="2596" y="5334"/>
                      </a:cubicBezTo>
                      <a:lnTo>
                        <a:pt x="2596" y="5918"/>
                      </a:lnTo>
                      <a:lnTo>
                        <a:pt x="3310" y="5918"/>
                      </a:lnTo>
                      <a:lnTo>
                        <a:pt x="3310" y="5334"/>
                      </a:lnTo>
                      <a:cubicBezTo>
                        <a:pt x="3715" y="5275"/>
                        <a:pt x="4072" y="5132"/>
                        <a:pt x="4382" y="4894"/>
                      </a:cubicBezTo>
                      <a:lnTo>
                        <a:pt x="4786" y="5287"/>
                      </a:lnTo>
                      <a:lnTo>
                        <a:pt x="5298" y="4787"/>
                      </a:lnTo>
                      <a:lnTo>
                        <a:pt x="4894" y="4382"/>
                      </a:lnTo>
                      <a:cubicBezTo>
                        <a:pt x="5120" y="4072"/>
                        <a:pt x="5275" y="3715"/>
                        <a:pt x="5334" y="3310"/>
                      </a:cubicBezTo>
                      <a:lnTo>
                        <a:pt x="5918" y="3310"/>
                      </a:lnTo>
                      <a:lnTo>
                        <a:pt x="5918" y="2596"/>
                      </a:lnTo>
                      <a:lnTo>
                        <a:pt x="5334" y="2596"/>
                      </a:lnTo>
                      <a:cubicBezTo>
                        <a:pt x="5275" y="2203"/>
                        <a:pt x="5132" y="1834"/>
                        <a:pt x="4894" y="1524"/>
                      </a:cubicBezTo>
                      <a:lnTo>
                        <a:pt x="5298" y="1131"/>
                      </a:lnTo>
                      <a:lnTo>
                        <a:pt x="4786" y="619"/>
                      </a:lnTo>
                      <a:lnTo>
                        <a:pt x="4382" y="1024"/>
                      </a:lnTo>
                      <a:cubicBezTo>
                        <a:pt x="4072" y="798"/>
                        <a:pt x="3715" y="631"/>
                        <a:pt x="3310" y="572"/>
                      </a:cubicBezTo>
                      <a:lnTo>
                        <a:pt x="33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43"/>
                <p:cNvSpPr/>
                <p:nvPr/>
              </p:nvSpPr>
              <p:spPr>
                <a:xfrm>
                  <a:off x="3314511" y="1775864"/>
                  <a:ext cx="180130" cy="180200"/>
                </a:xfrm>
                <a:custGeom>
                  <a:avLst/>
                  <a:gdLst/>
                  <a:ahLst/>
                  <a:cxnLst/>
                  <a:rect l="l" t="t" r="r" b="b"/>
                  <a:pathLst>
                    <a:path w="2572" h="2573" extrusionOk="0">
                      <a:moveTo>
                        <a:pt x="1310" y="811"/>
                      </a:moveTo>
                      <a:cubicBezTo>
                        <a:pt x="1560" y="811"/>
                        <a:pt x="1762" y="1025"/>
                        <a:pt x="1762" y="1275"/>
                      </a:cubicBezTo>
                      <a:cubicBezTo>
                        <a:pt x="1762" y="1525"/>
                        <a:pt x="1560" y="1739"/>
                        <a:pt x="1310" y="1739"/>
                      </a:cubicBezTo>
                      <a:cubicBezTo>
                        <a:pt x="1048" y="1739"/>
                        <a:pt x="845" y="1525"/>
                        <a:pt x="845" y="1275"/>
                      </a:cubicBezTo>
                      <a:cubicBezTo>
                        <a:pt x="845" y="1025"/>
                        <a:pt x="1048" y="811"/>
                        <a:pt x="1310" y="811"/>
                      </a:cubicBezTo>
                      <a:close/>
                      <a:moveTo>
                        <a:pt x="1131" y="1"/>
                      </a:moveTo>
                      <a:lnTo>
                        <a:pt x="1131" y="251"/>
                      </a:lnTo>
                      <a:cubicBezTo>
                        <a:pt x="964" y="275"/>
                        <a:pt x="798" y="334"/>
                        <a:pt x="667" y="441"/>
                      </a:cubicBezTo>
                      <a:lnTo>
                        <a:pt x="488" y="263"/>
                      </a:lnTo>
                      <a:lnTo>
                        <a:pt x="262" y="489"/>
                      </a:lnTo>
                      <a:lnTo>
                        <a:pt x="441" y="668"/>
                      </a:lnTo>
                      <a:cubicBezTo>
                        <a:pt x="333" y="799"/>
                        <a:pt x="274" y="942"/>
                        <a:pt x="250" y="1132"/>
                      </a:cubicBezTo>
                      <a:lnTo>
                        <a:pt x="0" y="1132"/>
                      </a:lnTo>
                      <a:lnTo>
                        <a:pt x="0" y="1442"/>
                      </a:lnTo>
                      <a:lnTo>
                        <a:pt x="250" y="1442"/>
                      </a:lnTo>
                      <a:cubicBezTo>
                        <a:pt x="274" y="1608"/>
                        <a:pt x="333" y="1763"/>
                        <a:pt x="441" y="1906"/>
                      </a:cubicBezTo>
                      <a:lnTo>
                        <a:pt x="262" y="2085"/>
                      </a:lnTo>
                      <a:lnTo>
                        <a:pt x="488" y="2299"/>
                      </a:lnTo>
                      <a:lnTo>
                        <a:pt x="667" y="2120"/>
                      </a:lnTo>
                      <a:cubicBezTo>
                        <a:pt x="798" y="2227"/>
                        <a:pt x="953" y="2287"/>
                        <a:pt x="1131" y="2323"/>
                      </a:cubicBezTo>
                      <a:lnTo>
                        <a:pt x="1131" y="2573"/>
                      </a:lnTo>
                      <a:lnTo>
                        <a:pt x="1441" y="2573"/>
                      </a:lnTo>
                      <a:lnTo>
                        <a:pt x="1441" y="2323"/>
                      </a:lnTo>
                      <a:cubicBezTo>
                        <a:pt x="1607" y="2287"/>
                        <a:pt x="1762" y="2227"/>
                        <a:pt x="1905" y="2120"/>
                      </a:cubicBezTo>
                      <a:lnTo>
                        <a:pt x="2084" y="2299"/>
                      </a:lnTo>
                      <a:lnTo>
                        <a:pt x="2298" y="2085"/>
                      </a:lnTo>
                      <a:lnTo>
                        <a:pt x="2119" y="1906"/>
                      </a:lnTo>
                      <a:cubicBezTo>
                        <a:pt x="2226" y="1763"/>
                        <a:pt x="2286" y="1620"/>
                        <a:pt x="2322" y="1442"/>
                      </a:cubicBezTo>
                      <a:lnTo>
                        <a:pt x="2572" y="1442"/>
                      </a:lnTo>
                      <a:lnTo>
                        <a:pt x="2572" y="1132"/>
                      </a:lnTo>
                      <a:lnTo>
                        <a:pt x="2322" y="1132"/>
                      </a:lnTo>
                      <a:cubicBezTo>
                        <a:pt x="2286" y="965"/>
                        <a:pt x="2226" y="799"/>
                        <a:pt x="2119" y="668"/>
                      </a:cubicBezTo>
                      <a:lnTo>
                        <a:pt x="2298" y="489"/>
                      </a:lnTo>
                      <a:lnTo>
                        <a:pt x="2084" y="263"/>
                      </a:lnTo>
                      <a:lnTo>
                        <a:pt x="1905" y="441"/>
                      </a:lnTo>
                      <a:cubicBezTo>
                        <a:pt x="1762" y="334"/>
                        <a:pt x="1619" y="275"/>
                        <a:pt x="1441" y="251"/>
                      </a:cubicBezTo>
                      <a:lnTo>
                        <a:pt x="14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43"/>
                <p:cNvSpPr/>
                <p:nvPr/>
              </p:nvSpPr>
              <p:spPr>
                <a:xfrm>
                  <a:off x="3590452" y="1760876"/>
                  <a:ext cx="404522" cy="49305"/>
                </a:xfrm>
                <a:custGeom>
                  <a:avLst/>
                  <a:gdLst/>
                  <a:ahLst/>
                  <a:cxnLst/>
                  <a:rect l="l" t="t" r="r" b="b"/>
                  <a:pathLst>
                    <a:path w="5776" h="704" extrusionOk="0">
                      <a:moveTo>
                        <a:pt x="1" y="1"/>
                      </a:moveTo>
                      <a:lnTo>
                        <a:pt x="1" y="703"/>
                      </a:lnTo>
                      <a:lnTo>
                        <a:pt x="5776" y="703"/>
                      </a:lnTo>
                      <a:lnTo>
                        <a:pt x="57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43"/>
                <p:cNvSpPr/>
                <p:nvPr/>
              </p:nvSpPr>
              <p:spPr>
                <a:xfrm>
                  <a:off x="4049115" y="1675853"/>
                  <a:ext cx="170185" cy="155128"/>
                </a:xfrm>
                <a:custGeom>
                  <a:avLst/>
                  <a:gdLst/>
                  <a:ahLst/>
                  <a:cxnLst/>
                  <a:rect l="l" t="t" r="r" b="b"/>
                  <a:pathLst>
                    <a:path w="2430" h="2215" extrusionOk="0">
                      <a:moveTo>
                        <a:pt x="2144" y="0"/>
                      </a:moveTo>
                      <a:lnTo>
                        <a:pt x="715" y="1631"/>
                      </a:lnTo>
                      <a:lnTo>
                        <a:pt x="286" y="1096"/>
                      </a:lnTo>
                      <a:lnTo>
                        <a:pt x="0" y="1334"/>
                      </a:lnTo>
                      <a:lnTo>
                        <a:pt x="715" y="2215"/>
                      </a:lnTo>
                      <a:lnTo>
                        <a:pt x="2429" y="238"/>
                      </a:lnTo>
                      <a:lnTo>
                        <a:pt x="21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43"/>
                <p:cNvSpPr/>
                <p:nvPr/>
              </p:nvSpPr>
              <p:spPr>
                <a:xfrm>
                  <a:off x="3590452" y="1935195"/>
                  <a:ext cx="404522" cy="48394"/>
                </a:xfrm>
                <a:custGeom>
                  <a:avLst/>
                  <a:gdLst/>
                  <a:ahLst/>
                  <a:cxnLst/>
                  <a:rect l="l" t="t" r="r" b="b"/>
                  <a:pathLst>
                    <a:path w="5776" h="691" extrusionOk="0">
                      <a:moveTo>
                        <a:pt x="1" y="0"/>
                      </a:moveTo>
                      <a:lnTo>
                        <a:pt x="1" y="691"/>
                      </a:lnTo>
                      <a:lnTo>
                        <a:pt x="5776" y="691"/>
                      </a:lnTo>
                      <a:lnTo>
                        <a:pt x="57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43"/>
                <p:cNvSpPr/>
                <p:nvPr/>
              </p:nvSpPr>
              <p:spPr>
                <a:xfrm>
                  <a:off x="4049115" y="1848421"/>
                  <a:ext cx="170185" cy="155198"/>
                </a:xfrm>
                <a:custGeom>
                  <a:avLst/>
                  <a:gdLst/>
                  <a:ahLst/>
                  <a:cxnLst/>
                  <a:rect l="l" t="t" r="r" b="b"/>
                  <a:pathLst>
                    <a:path w="2430" h="2216" extrusionOk="0">
                      <a:moveTo>
                        <a:pt x="2144" y="1"/>
                      </a:moveTo>
                      <a:lnTo>
                        <a:pt x="715" y="1656"/>
                      </a:lnTo>
                      <a:lnTo>
                        <a:pt x="286" y="1120"/>
                      </a:lnTo>
                      <a:lnTo>
                        <a:pt x="0" y="1358"/>
                      </a:lnTo>
                      <a:lnTo>
                        <a:pt x="715" y="2215"/>
                      </a:lnTo>
                      <a:lnTo>
                        <a:pt x="2429" y="251"/>
                      </a:lnTo>
                      <a:lnTo>
                        <a:pt x="2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43"/>
                <p:cNvSpPr/>
                <p:nvPr/>
              </p:nvSpPr>
              <p:spPr>
                <a:xfrm>
                  <a:off x="3590452" y="2107762"/>
                  <a:ext cx="404522" cy="49305"/>
                </a:xfrm>
                <a:custGeom>
                  <a:avLst/>
                  <a:gdLst/>
                  <a:ahLst/>
                  <a:cxnLst/>
                  <a:rect l="l" t="t" r="r" b="b"/>
                  <a:pathLst>
                    <a:path w="5776" h="704" extrusionOk="0">
                      <a:moveTo>
                        <a:pt x="1" y="1"/>
                      </a:moveTo>
                      <a:lnTo>
                        <a:pt x="1" y="703"/>
                      </a:lnTo>
                      <a:lnTo>
                        <a:pt x="5776" y="703"/>
                      </a:lnTo>
                      <a:lnTo>
                        <a:pt x="57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43"/>
                <p:cNvSpPr/>
                <p:nvPr/>
              </p:nvSpPr>
              <p:spPr>
                <a:xfrm>
                  <a:off x="4049115" y="2022739"/>
                  <a:ext cx="170185" cy="155128"/>
                </a:xfrm>
                <a:custGeom>
                  <a:avLst/>
                  <a:gdLst/>
                  <a:ahLst/>
                  <a:cxnLst/>
                  <a:rect l="l" t="t" r="r" b="b"/>
                  <a:pathLst>
                    <a:path w="2430" h="2215" extrusionOk="0">
                      <a:moveTo>
                        <a:pt x="2144" y="0"/>
                      </a:moveTo>
                      <a:lnTo>
                        <a:pt x="715" y="1631"/>
                      </a:lnTo>
                      <a:lnTo>
                        <a:pt x="286" y="1096"/>
                      </a:lnTo>
                      <a:lnTo>
                        <a:pt x="0" y="1334"/>
                      </a:lnTo>
                      <a:lnTo>
                        <a:pt x="715" y="2215"/>
                      </a:lnTo>
                      <a:lnTo>
                        <a:pt x="2429" y="238"/>
                      </a:lnTo>
                      <a:lnTo>
                        <a:pt x="21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43"/>
                <p:cNvSpPr/>
                <p:nvPr/>
              </p:nvSpPr>
              <p:spPr>
                <a:xfrm>
                  <a:off x="3590452" y="2282011"/>
                  <a:ext cx="404522" cy="49305"/>
                </a:xfrm>
                <a:custGeom>
                  <a:avLst/>
                  <a:gdLst/>
                  <a:ahLst/>
                  <a:cxnLst/>
                  <a:rect l="l" t="t" r="r" b="b"/>
                  <a:pathLst>
                    <a:path w="5776" h="704" extrusionOk="0">
                      <a:moveTo>
                        <a:pt x="1" y="1"/>
                      </a:moveTo>
                      <a:lnTo>
                        <a:pt x="1" y="703"/>
                      </a:lnTo>
                      <a:lnTo>
                        <a:pt x="5776" y="703"/>
                      </a:lnTo>
                      <a:lnTo>
                        <a:pt x="57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43"/>
                <p:cNvSpPr/>
                <p:nvPr/>
              </p:nvSpPr>
              <p:spPr>
                <a:xfrm>
                  <a:off x="4049115" y="2195307"/>
                  <a:ext cx="170185" cy="156038"/>
                </a:xfrm>
                <a:custGeom>
                  <a:avLst/>
                  <a:gdLst/>
                  <a:ahLst/>
                  <a:cxnLst/>
                  <a:rect l="l" t="t" r="r" b="b"/>
                  <a:pathLst>
                    <a:path w="2430" h="2228" extrusionOk="0">
                      <a:moveTo>
                        <a:pt x="2144" y="1"/>
                      </a:moveTo>
                      <a:lnTo>
                        <a:pt x="715" y="1644"/>
                      </a:lnTo>
                      <a:lnTo>
                        <a:pt x="286" y="1120"/>
                      </a:lnTo>
                      <a:lnTo>
                        <a:pt x="0" y="1358"/>
                      </a:lnTo>
                      <a:lnTo>
                        <a:pt x="715" y="2227"/>
                      </a:lnTo>
                      <a:lnTo>
                        <a:pt x="2429" y="263"/>
                      </a:lnTo>
                      <a:lnTo>
                        <a:pt x="2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43"/>
                <p:cNvSpPr/>
                <p:nvPr/>
              </p:nvSpPr>
              <p:spPr>
                <a:xfrm>
                  <a:off x="3011817" y="2454648"/>
                  <a:ext cx="983151" cy="49305"/>
                </a:xfrm>
                <a:custGeom>
                  <a:avLst/>
                  <a:gdLst/>
                  <a:ahLst/>
                  <a:cxnLst/>
                  <a:rect l="l" t="t" r="r" b="b"/>
                  <a:pathLst>
                    <a:path w="14038" h="704" extrusionOk="0">
                      <a:moveTo>
                        <a:pt x="0" y="1"/>
                      </a:moveTo>
                      <a:lnTo>
                        <a:pt x="0" y="703"/>
                      </a:lnTo>
                      <a:lnTo>
                        <a:pt x="14038" y="703"/>
                      </a:lnTo>
                      <a:lnTo>
                        <a:pt x="140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43"/>
                <p:cNvSpPr/>
                <p:nvPr/>
              </p:nvSpPr>
              <p:spPr>
                <a:xfrm>
                  <a:off x="4049115" y="2369625"/>
                  <a:ext cx="170185" cy="154287"/>
                </a:xfrm>
                <a:custGeom>
                  <a:avLst/>
                  <a:gdLst/>
                  <a:ahLst/>
                  <a:cxnLst/>
                  <a:rect l="l" t="t" r="r" b="b"/>
                  <a:pathLst>
                    <a:path w="2430" h="2203" extrusionOk="0">
                      <a:moveTo>
                        <a:pt x="2144" y="0"/>
                      </a:moveTo>
                      <a:lnTo>
                        <a:pt x="715" y="1643"/>
                      </a:lnTo>
                      <a:lnTo>
                        <a:pt x="286" y="1107"/>
                      </a:lnTo>
                      <a:lnTo>
                        <a:pt x="0" y="1346"/>
                      </a:lnTo>
                      <a:lnTo>
                        <a:pt x="715" y="2203"/>
                      </a:lnTo>
                      <a:lnTo>
                        <a:pt x="2429" y="238"/>
                      </a:lnTo>
                      <a:lnTo>
                        <a:pt x="21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43"/>
                <p:cNvSpPr/>
                <p:nvPr/>
              </p:nvSpPr>
              <p:spPr>
                <a:xfrm>
                  <a:off x="3011817" y="2628126"/>
                  <a:ext cx="983151" cy="49235"/>
                </a:xfrm>
                <a:custGeom>
                  <a:avLst/>
                  <a:gdLst/>
                  <a:ahLst/>
                  <a:cxnLst/>
                  <a:rect l="l" t="t" r="r" b="b"/>
                  <a:pathLst>
                    <a:path w="14038" h="703" extrusionOk="0">
                      <a:moveTo>
                        <a:pt x="0" y="0"/>
                      </a:moveTo>
                      <a:lnTo>
                        <a:pt x="0" y="703"/>
                      </a:lnTo>
                      <a:lnTo>
                        <a:pt x="14038" y="703"/>
                      </a:lnTo>
                      <a:lnTo>
                        <a:pt x="14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43"/>
                <p:cNvSpPr/>
                <p:nvPr/>
              </p:nvSpPr>
              <p:spPr>
                <a:xfrm>
                  <a:off x="4049115" y="2543033"/>
                  <a:ext cx="170185" cy="155198"/>
                </a:xfrm>
                <a:custGeom>
                  <a:avLst/>
                  <a:gdLst/>
                  <a:ahLst/>
                  <a:cxnLst/>
                  <a:rect l="l" t="t" r="r" b="b"/>
                  <a:pathLst>
                    <a:path w="2430" h="2216" extrusionOk="0">
                      <a:moveTo>
                        <a:pt x="2144" y="1"/>
                      </a:moveTo>
                      <a:lnTo>
                        <a:pt x="715" y="1632"/>
                      </a:lnTo>
                      <a:lnTo>
                        <a:pt x="286" y="1096"/>
                      </a:lnTo>
                      <a:lnTo>
                        <a:pt x="0" y="1334"/>
                      </a:lnTo>
                      <a:lnTo>
                        <a:pt x="715" y="2215"/>
                      </a:lnTo>
                      <a:lnTo>
                        <a:pt x="2429" y="239"/>
                      </a:lnTo>
                      <a:lnTo>
                        <a:pt x="2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43"/>
                <p:cNvSpPr/>
                <p:nvPr/>
              </p:nvSpPr>
              <p:spPr>
                <a:xfrm>
                  <a:off x="3011817" y="2802375"/>
                  <a:ext cx="983151" cy="49235"/>
                </a:xfrm>
                <a:custGeom>
                  <a:avLst/>
                  <a:gdLst/>
                  <a:ahLst/>
                  <a:cxnLst/>
                  <a:rect l="l" t="t" r="r" b="b"/>
                  <a:pathLst>
                    <a:path w="14038" h="703" extrusionOk="0">
                      <a:moveTo>
                        <a:pt x="0" y="0"/>
                      </a:moveTo>
                      <a:lnTo>
                        <a:pt x="0" y="703"/>
                      </a:lnTo>
                      <a:lnTo>
                        <a:pt x="14038" y="703"/>
                      </a:lnTo>
                      <a:lnTo>
                        <a:pt x="14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43"/>
                <p:cNvSpPr/>
                <p:nvPr/>
              </p:nvSpPr>
              <p:spPr>
                <a:xfrm>
                  <a:off x="4049115" y="2715671"/>
                  <a:ext cx="170185" cy="155128"/>
                </a:xfrm>
                <a:custGeom>
                  <a:avLst/>
                  <a:gdLst/>
                  <a:ahLst/>
                  <a:cxnLst/>
                  <a:rect l="l" t="t" r="r" b="b"/>
                  <a:pathLst>
                    <a:path w="2430" h="2215" extrusionOk="0">
                      <a:moveTo>
                        <a:pt x="2144" y="0"/>
                      </a:moveTo>
                      <a:lnTo>
                        <a:pt x="715" y="1655"/>
                      </a:lnTo>
                      <a:lnTo>
                        <a:pt x="286" y="1119"/>
                      </a:lnTo>
                      <a:lnTo>
                        <a:pt x="0" y="1358"/>
                      </a:lnTo>
                      <a:lnTo>
                        <a:pt x="715" y="2215"/>
                      </a:lnTo>
                      <a:lnTo>
                        <a:pt x="2429" y="250"/>
                      </a:lnTo>
                      <a:lnTo>
                        <a:pt x="21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50" name="Google Shape;4050;p43"/>
            <p:cNvSpPr txBox="1"/>
            <p:nvPr/>
          </p:nvSpPr>
          <p:spPr>
            <a:xfrm>
              <a:off x="2834297" y="3192990"/>
              <a:ext cx="1429255"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b="1" dirty="0">
                  <a:solidFill>
                    <a:schemeClr val="accent3"/>
                  </a:solidFill>
                  <a:latin typeface="Fira Sans"/>
                  <a:ea typeface="Fira Sans"/>
                  <a:cs typeface="Fira Sans"/>
                  <a:sym typeface="Fira Sans"/>
                </a:rPr>
                <a:t>Challenges in NLP</a:t>
              </a:r>
            </a:p>
          </p:txBody>
        </p:sp>
      </p:grpSp>
      <p:grpSp>
        <p:nvGrpSpPr>
          <p:cNvPr id="4053" name="Google Shape;4053;p43"/>
          <p:cNvGrpSpPr/>
          <p:nvPr/>
        </p:nvGrpSpPr>
        <p:grpSpPr>
          <a:xfrm>
            <a:off x="4711938" y="1463225"/>
            <a:ext cx="1872047" cy="3337403"/>
            <a:chOff x="4623549" y="1463225"/>
            <a:chExt cx="1872047" cy="3337403"/>
          </a:xfrm>
        </p:grpSpPr>
        <p:sp>
          <p:nvSpPr>
            <p:cNvPr id="4054" name="Google Shape;4054;p43"/>
            <p:cNvSpPr/>
            <p:nvPr/>
          </p:nvSpPr>
          <p:spPr>
            <a:xfrm>
              <a:off x="4910699" y="3070950"/>
              <a:ext cx="1353426" cy="1729678"/>
            </a:xfrm>
            <a:custGeom>
              <a:avLst/>
              <a:gdLst/>
              <a:ahLst/>
              <a:cxnLst/>
              <a:rect l="l" t="t" r="r" b="b"/>
              <a:pathLst>
                <a:path w="19325" h="21289" extrusionOk="0">
                  <a:moveTo>
                    <a:pt x="1" y="0"/>
                  </a:moveTo>
                  <a:lnTo>
                    <a:pt x="1" y="21288"/>
                  </a:lnTo>
                  <a:lnTo>
                    <a:pt x="19325" y="21288"/>
                  </a:lnTo>
                  <a:lnTo>
                    <a:pt x="19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5" name="Google Shape;4055;p43"/>
            <p:cNvGrpSpPr/>
            <p:nvPr/>
          </p:nvGrpSpPr>
          <p:grpSpPr>
            <a:xfrm>
              <a:off x="4623549" y="1463225"/>
              <a:ext cx="1872047" cy="1607731"/>
              <a:chOff x="4683708" y="1463225"/>
              <a:chExt cx="1872047" cy="1607731"/>
            </a:xfrm>
          </p:grpSpPr>
          <p:sp>
            <p:nvSpPr>
              <p:cNvPr id="4056" name="Google Shape;4056;p43"/>
              <p:cNvSpPr/>
              <p:nvPr/>
            </p:nvSpPr>
            <p:spPr>
              <a:xfrm>
                <a:off x="4971344" y="1463225"/>
                <a:ext cx="1353426" cy="1490975"/>
              </a:xfrm>
              <a:custGeom>
                <a:avLst/>
                <a:gdLst/>
                <a:ahLst/>
                <a:cxnLst/>
                <a:rect l="l" t="t" r="r" b="b"/>
                <a:pathLst>
                  <a:path w="19325" h="21289" extrusionOk="0">
                    <a:moveTo>
                      <a:pt x="1" y="0"/>
                    </a:moveTo>
                    <a:lnTo>
                      <a:pt x="1" y="21288"/>
                    </a:lnTo>
                    <a:lnTo>
                      <a:pt x="19325" y="21288"/>
                    </a:lnTo>
                    <a:lnTo>
                      <a:pt x="193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43"/>
              <p:cNvSpPr/>
              <p:nvPr/>
            </p:nvSpPr>
            <p:spPr>
              <a:xfrm>
                <a:off x="4971344" y="1463225"/>
                <a:ext cx="1353426" cy="160170"/>
              </a:xfrm>
              <a:custGeom>
                <a:avLst/>
                <a:gdLst/>
                <a:ahLst/>
                <a:cxnLst/>
                <a:rect l="l" t="t" r="r" b="b"/>
                <a:pathLst>
                  <a:path w="19325" h="2287" extrusionOk="0">
                    <a:moveTo>
                      <a:pt x="1" y="0"/>
                    </a:moveTo>
                    <a:lnTo>
                      <a:pt x="1" y="2286"/>
                    </a:lnTo>
                    <a:lnTo>
                      <a:pt x="19325" y="2286"/>
                    </a:lnTo>
                    <a:lnTo>
                      <a:pt x="193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43"/>
              <p:cNvSpPr/>
              <p:nvPr/>
            </p:nvSpPr>
            <p:spPr>
              <a:xfrm>
                <a:off x="5046422" y="1510709"/>
                <a:ext cx="62611" cy="62611"/>
              </a:xfrm>
              <a:custGeom>
                <a:avLst/>
                <a:gdLst/>
                <a:ahLst/>
                <a:cxnLst/>
                <a:rect l="l" t="t" r="r" b="b"/>
                <a:pathLst>
                  <a:path w="894" h="894" extrusionOk="0">
                    <a:moveTo>
                      <a:pt x="441" y="1"/>
                    </a:moveTo>
                    <a:cubicBezTo>
                      <a:pt x="203" y="1"/>
                      <a:pt x="0" y="203"/>
                      <a:pt x="0" y="453"/>
                    </a:cubicBezTo>
                    <a:cubicBezTo>
                      <a:pt x="0" y="691"/>
                      <a:pt x="203" y="894"/>
                      <a:pt x="441" y="894"/>
                    </a:cubicBezTo>
                    <a:cubicBezTo>
                      <a:pt x="691" y="894"/>
                      <a:pt x="893" y="691"/>
                      <a:pt x="893" y="453"/>
                    </a:cubicBezTo>
                    <a:cubicBezTo>
                      <a:pt x="893" y="203"/>
                      <a:pt x="691"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43"/>
              <p:cNvSpPr/>
              <p:nvPr/>
            </p:nvSpPr>
            <p:spPr>
              <a:xfrm>
                <a:off x="5181521" y="1510709"/>
                <a:ext cx="62611" cy="62611"/>
              </a:xfrm>
              <a:custGeom>
                <a:avLst/>
                <a:gdLst/>
                <a:ahLst/>
                <a:cxnLst/>
                <a:rect l="l" t="t" r="r" b="b"/>
                <a:pathLst>
                  <a:path w="894" h="894" extrusionOk="0">
                    <a:moveTo>
                      <a:pt x="453" y="1"/>
                    </a:moveTo>
                    <a:cubicBezTo>
                      <a:pt x="203" y="1"/>
                      <a:pt x="0" y="203"/>
                      <a:pt x="0" y="453"/>
                    </a:cubicBezTo>
                    <a:cubicBezTo>
                      <a:pt x="0" y="691"/>
                      <a:pt x="203" y="894"/>
                      <a:pt x="453" y="894"/>
                    </a:cubicBezTo>
                    <a:cubicBezTo>
                      <a:pt x="703" y="894"/>
                      <a:pt x="893" y="691"/>
                      <a:pt x="893" y="453"/>
                    </a:cubicBezTo>
                    <a:cubicBezTo>
                      <a:pt x="893" y="203"/>
                      <a:pt x="703"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43"/>
              <p:cNvSpPr/>
              <p:nvPr/>
            </p:nvSpPr>
            <p:spPr>
              <a:xfrm>
                <a:off x="5318231" y="1510709"/>
                <a:ext cx="62611" cy="62611"/>
              </a:xfrm>
              <a:custGeom>
                <a:avLst/>
                <a:gdLst/>
                <a:ahLst/>
                <a:cxnLst/>
                <a:rect l="l" t="t" r="r" b="b"/>
                <a:pathLst>
                  <a:path w="894" h="894" extrusionOk="0">
                    <a:moveTo>
                      <a:pt x="453" y="1"/>
                    </a:moveTo>
                    <a:cubicBezTo>
                      <a:pt x="203" y="1"/>
                      <a:pt x="1" y="203"/>
                      <a:pt x="1" y="453"/>
                    </a:cubicBezTo>
                    <a:cubicBezTo>
                      <a:pt x="1" y="691"/>
                      <a:pt x="203" y="894"/>
                      <a:pt x="453" y="894"/>
                    </a:cubicBezTo>
                    <a:cubicBezTo>
                      <a:pt x="691" y="894"/>
                      <a:pt x="894" y="691"/>
                      <a:pt x="894" y="453"/>
                    </a:cubicBezTo>
                    <a:cubicBezTo>
                      <a:pt x="894" y="203"/>
                      <a:pt x="691"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43"/>
              <p:cNvSpPr/>
              <p:nvPr/>
            </p:nvSpPr>
            <p:spPr>
              <a:xfrm>
                <a:off x="5179000" y="2728137"/>
                <a:ext cx="40900" cy="30115"/>
              </a:xfrm>
              <a:custGeom>
                <a:avLst/>
                <a:gdLst/>
                <a:ahLst/>
                <a:cxnLst/>
                <a:rect l="l" t="t" r="r" b="b"/>
                <a:pathLst>
                  <a:path w="584" h="430" extrusionOk="0">
                    <a:moveTo>
                      <a:pt x="381" y="1"/>
                    </a:moveTo>
                    <a:lnTo>
                      <a:pt x="0" y="429"/>
                    </a:lnTo>
                    <a:lnTo>
                      <a:pt x="584" y="429"/>
                    </a:lnTo>
                    <a:lnTo>
                      <a:pt x="584" y="251"/>
                    </a:lnTo>
                    <a:lnTo>
                      <a:pt x="417" y="251"/>
                    </a:lnTo>
                    <a:lnTo>
                      <a:pt x="524" y="120"/>
                    </a:lnTo>
                    <a:lnTo>
                      <a:pt x="3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43"/>
              <p:cNvSpPr/>
              <p:nvPr/>
            </p:nvSpPr>
            <p:spPr>
              <a:xfrm>
                <a:off x="5270746" y="2745646"/>
                <a:ext cx="755538" cy="12606"/>
              </a:xfrm>
              <a:custGeom>
                <a:avLst/>
                <a:gdLst/>
                <a:ahLst/>
                <a:cxnLst/>
                <a:rect l="l" t="t" r="r" b="b"/>
                <a:pathLst>
                  <a:path w="10788" h="180" extrusionOk="0">
                    <a:moveTo>
                      <a:pt x="0" y="1"/>
                    </a:moveTo>
                    <a:lnTo>
                      <a:pt x="0" y="179"/>
                    </a:lnTo>
                    <a:lnTo>
                      <a:pt x="714" y="179"/>
                    </a:lnTo>
                    <a:lnTo>
                      <a:pt x="714" y="1"/>
                    </a:lnTo>
                    <a:close/>
                    <a:moveTo>
                      <a:pt x="1441" y="1"/>
                    </a:moveTo>
                    <a:lnTo>
                      <a:pt x="1441" y="179"/>
                    </a:lnTo>
                    <a:lnTo>
                      <a:pt x="2155" y="179"/>
                    </a:lnTo>
                    <a:lnTo>
                      <a:pt x="2155" y="1"/>
                    </a:lnTo>
                    <a:close/>
                    <a:moveTo>
                      <a:pt x="2869" y="1"/>
                    </a:moveTo>
                    <a:lnTo>
                      <a:pt x="2869" y="179"/>
                    </a:lnTo>
                    <a:lnTo>
                      <a:pt x="3584" y="179"/>
                    </a:lnTo>
                    <a:lnTo>
                      <a:pt x="3584" y="1"/>
                    </a:lnTo>
                    <a:close/>
                    <a:moveTo>
                      <a:pt x="4310" y="1"/>
                    </a:moveTo>
                    <a:lnTo>
                      <a:pt x="4310" y="179"/>
                    </a:lnTo>
                    <a:lnTo>
                      <a:pt x="5025" y="179"/>
                    </a:lnTo>
                    <a:lnTo>
                      <a:pt x="5025" y="1"/>
                    </a:lnTo>
                    <a:close/>
                    <a:moveTo>
                      <a:pt x="5763" y="1"/>
                    </a:moveTo>
                    <a:lnTo>
                      <a:pt x="5763" y="179"/>
                    </a:lnTo>
                    <a:lnTo>
                      <a:pt x="6465" y="179"/>
                    </a:lnTo>
                    <a:lnTo>
                      <a:pt x="6465" y="1"/>
                    </a:lnTo>
                    <a:close/>
                    <a:moveTo>
                      <a:pt x="7203" y="1"/>
                    </a:moveTo>
                    <a:lnTo>
                      <a:pt x="7203" y="179"/>
                    </a:lnTo>
                    <a:lnTo>
                      <a:pt x="7918" y="179"/>
                    </a:lnTo>
                    <a:lnTo>
                      <a:pt x="7918" y="1"/>
                    </a:lnTo>
                    <a:close/>
                    <a:moveTo>
                      <a:pt x="8632" y="1"/>
                    </a:moveTo>
                    <a:lnTo>
                      <a:pt x="8632" y="179"/>
                    </a:lnTo>
                    <a:lnTo>
                      <a:pt x="9346" y="179"/>
                    </a:lnTo>
                    <a:lnTo>
                      <a:pt x="9346" y="1"/>
                    </a:lnTo>
                    <a:close/>
                    <a:moveTo>
                      <a:pt x="10073" y="1"/>
                    </a:moveTo>
                    <a:lnTo>
                      <a:pt x="10073" y="179"/>
                    </a:lnTo>
                    <a:lnTo>
                      <a:pt x="10787" y="179"/>
                    </a:lnTo>
                    <a:lnTo>
                      <a:pt x="107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43"/>
              <p:cNvSpPr/>
              <p:nvPr/>
            </p:nvSpPr>
            <p:spPr>
              <a:xfrm>
                <a:off x="6076226" y="2728137"/>
                <a:ext cx="40900" cy="30115"/>
              </a:xfrm>
              <a:custGeom>
                <a:avLst/>
                <a:gdLst/>
                <a:ahLst/>
                <a:cxnLst/>
                <a:rect l="l" t="t" r="r" b="b"/>
                <a:pathLst>
                  <a:path w="584" h="430" extrusionOk="0">
                    <a:moveTo>
                      <a:pt x="215" y="1"/>
                    </a:moveTo>
                    <a:lnTo>
                      <a:pt x="60" y="120"/>
                    </a:lnTo>
                    <a:lnTo>
                      <a:pt x="179" y="251"/>
                    </a:lnTo>
                    <a:lnTo>
                      <a:pt x="1" y="251"/>
                    </a:lnTo>
                    <a:lnTo>
                      <a:pt x="1" y="429"/>
                    </a:lnTo>
                    <a:lnTo>
                      <a:pt x="584" y="429"/>
                    </a:lnTo>
                    <a:lnTo>
                      <a:pt x="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43"/>
              <p:cNvSpPr/>
              <p:nvPr/>
            </p:nvSpPr>
            <p:spPr>
              <a:xfrm>
                <a:off x="5692641" y="2286213"/>
                <a:ext cx="365303" cy="413697"/>
              </a:xfrm>
              <a:custGeom>
                <a:avLst/>
                <a:gdLst/>
                <a:ahLst/>
                <a:cxnLst/>
                <a:rect l="l" t="t" r="r" b="b"/>
                <a:pathLst>
                  <a:path w="5216" h="5907" extrusionOk="0">
                    <a:moveTo>
                      <a:pt x="132" y="1"/>
                    </a:moveTo>
                    <a:lnTo>
                      <a:pt x="1" y="120"/>
                    </a:lnTo>
                    <a:lnTo>
                      <a:pt x="465" y="643"/>
                    </a:lnTo>
                    <a:lnTo>
                      <a:pt x="596" y="524"/>
                    </a:lnTo>
                    <a:lnTo>
                      <a:pt x="132" y="1"/>
                    </a:lnTo>
                    <a:close/>
                    <a:moveTo>
                      <a:pt x="1060" y="1060"/>
                    </a:moveTo>
                    <a:lnTo>
                      <a:pt x="929" y="1179"/>
                    </a:lnTo>
                    <a:lnTo>
                      <a:pt x="1382" y="1703"/>
                    </a:lnTo>
                    <a:lnTo>
                      <a:pt x="1525" y="1584"/>
                    </a:lnTo>
                    <a:lnTo>
                      <a:pt x="1060" y="1060"/>
                    </a:lnTo>
                    <a:close/>
                    <a:moveTo>
                      <a:pt x="1977" y="2096"/>
                    </a:moveTo>
                    <a:lnTo>
                      <a:pt x="1846" y="2215"/>
                    </a:lnTo>
                    <a:lnTo>
                      <a:pt x="2310" y="2739"/>
                    </a:lnTo>
                    <a:lnTo>
                      <a:pt x="2441" y="2620"/>
                    </a:lnTo>
                    <a:lnTo>
                      <a:pt x="1977" y="2096"/>
                    </a:lnTo>
                    <a:close/>
                    <a:moveTo>
                      <a:pt x="2906" y="3156"/>
                    </a:moveTo>
                    <a:lnTo>
                      <a:pt x="2775" y="3275"/>
                    </a:lnTo>
                    <a:lnTo>
                      <a:pt x="3227" y="3799"/>
                    </a:lnTo>
                    <a:lnTo>
                      <a:pt x="3370" y="3680"/>
                    </a:lnTo>
                    <a:lnTo>
                      <a:pt x="2906" y="3156"/>
                    </a:lnTo>
                    <a:close/>
                    <a:moveTo>
                      <a:pt x="3823" y="4215"/>
                    </a:moveTo>
                    <a:lnTo>
                      <a:pt x="3692" y="4334"/>
                    </a:lnTo>
                    <a:lnTo>
                      <a:pt x="4156" y="4858"/>
                    </a:lnTo>
                    <a:lnTo>
                      <a:pt x="4287" y="4739"/>
                    </a:lnTo>
                    <a:lnTo>
                      <a:pt x="3823" y="4215"/>
                    </a:lnTo>
                    <a:close/>
                    <a:moveTo>
                      <a:pt x="4751" y="5275"/>
                    </a:moveTo>
                    <a:lnTo>
                      <a:pt x="4620" y="5394"/>
                    </a:lnTo>
                    <a:lnTo>
                      <a:pt x="5073" y="5906"/>
                    </a:lnTo>
                    <a:lnTo>
                      <a:pt x="5216" y="5787"/>
                    </a:lnTo>
                    <a:lnTo>
                      <a:pt x="4751" y="527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43"/>
              <p:cNvSpPr/>
              <p:nvPr/>
            </p:nvSpPr>
            <p:spPr>
              <a:xfrm>
                <a:off x="5625967" y="2223671"/>
                <a:ext cx="44262" cy="33407"/>
              </a:xfrm>
              <a:custGeom>
                <a:avLst/>
                <a:gdLst/>
                <a:ahLst/>
                <a:cxnLst/>
                <a:rect l="l" t="t" r="r" b="b"/>
                <a:pathLst>
                  <a:path w="632" h="477" extrusionOk="0">
                    <a:moveTo>
                      <a:pt x="310" y="1"/>
                    </a:moveTo>
                    <a:lnTo>
                      <a:pt x="0" y="358"/>
                    </a:lnTo>
                    <a:lnTo>
                      <a:pt x="155" y="477"/>
                    </a:lnTo>
                    <a:lnTo>
                      <a:pt x="310" y="286"/>
                    </a:lnTo>
                    <a:lnTo>
                      <a:pt x="488" y="477"/>
                    </a:lnTo>
                    <a:lnTo>
                      <a:pt x="631" y="358"/>
                    </a:lnTo>
                    <a:lnTo>
                      <a:pt x="3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43"/>
              <p:cNvSpPr/>
              <p:nvPr/>
            </p:nvSpPr>
            <p:spPr>
              <a:xfrm>
                <a:off x="5238180" y="2286213"/>
                <a:ext cx="366143" cy="413697"/>
              </a:xfrm>
              <a:custGeom>
                <a:avLst/>
                <a:gdLst/>
                <a:ahLst/>
                <a:cxnLst/>
                <a:rect l="l" t="t" r="r" b="b"/>
                <a:pathLst>
                  <a:path w="5228" h="5907" extrusionOk="0">
                    <a:moveTo>
                      <a:pt x="5085" y="1"/>
                    </a:moveTo>
                    <a:lnTo>
                      <a:pt x="4632" y="524"/>
                    </a:lnTo>
                    <a:lnTo>
                      <a:pt x="4763" y="643"/>
                    </a:lnTo>
                    <a:lnTo>
                      <a:pt x="5228" y="120"/>
                    </a:lnTo>
                    <a:lnTo>
                      <a:pt x="5085" y="1"/>
                    </a:lnTo>
                    <a:close/>
                    <a:moveTo>
                      <a:pt x="4168" y="1060"/>
                    </a:moveTo>
                    <a:lnTo>
                      <a:pt x="3704" y="1584"/>
                    </a:lnTo>
                    <a:lnTo>
                      <a:pt x="3846" y="1703"/>
                    </a:lnTo>
                    <a:lnTo>
                      <a:pt x="4299" y="1179"/>
                    </a:lnTo>
                    <a:lnTo>
                      <a:pt x="4168" y="1060"/>
                    </a:lnTo>
                    <a:close/>
                    <a:moveTo>
                      <a:pt x="3227" y="2096"/>
                    </a:moveTo>
                    <a:lnTo>
                      <a:pt x="2763" y="2620"/>
                    </a:lnTo>
                    <a:lnTo>
                      <a:pt x="2906" y="2739"/>
                    </a:lnTo>
                    <a:lnTo>
                      <a:pt x="3358" y="2215"/>
                    </a:lnTo>
                    <a:lnTo>
                      <a:pt x="3227" y="2096"/>
                    </a:lnTo>
                    <a:close/>
                    <a:moveTo>
                      <a:pt x="2311" y="3156"/>
                    </a:moveTo>
                    <a:lnTo>
                      <a:pt x="1846" y="3680"/>
                    </a:lnTo>
                    <a:lnTo>
                      <a:pt x="1977" y="3799"/>
                    </a:lnTo>
                    <a:lnTo>
                      <a:pt x="2442" y="3275"/>
                    </a:lnTo>
                    <a:lnTo>
                      <a:pt x="2311" y="3156"/>
                    </a:lnTo>
                    <a:close/>
                    <a:moveTo>
                      <a:pt x="1382" y="4215"/>
                    </a:moveTo>
                    <a:lnTo>
                      <a:pt x="918" y="4739"/>
                    </a:lnTo>
                    <a:lnTo>
                      <a:pt x="1060" y="4858"/>
                    </a:lnTo>
                    <a:lnTo>
                      <a:pt x="1513" y="4334"/>
                    </a:lnTo>
                    <a:lnTo>
                      <a:pt x="1382" y="4215"/>
                    </a:lnTo>
                    <a:close/>
                    <a:moveTo>
                      <a:pt x="465" y="5275"/>
                    </a:moveTo>
                    <a:lnTo>
                      <a:pt x="1" y="5787"/>
                    </a:lnTo>
                    <a:lnTo>
                      <a:pt x="132" y="5906"/>
                    </a:lnTo>
                    <a:lnTo>
                      <a:pt x="596" y="5394"/>
                    </a:lnTo>
                    <a:lnTo>
                      <a:pt x="465" y="527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43"/>
              <p:cNvSpPr/>
              <p:nvPr/>
            </p:nvSpPr>
            <p:spPr>
              <a:xfrm>
                <a:off x="5274879" y="1840086"/>
                <a:ext cx="746363" cy="416988"/>
              </a:xfrm>
              <a:custGeom>
                <a:avLst/>
                <a:gdLst/>
                <a:ahLst/>
                <a:cxnLst/>
                <a:rect l="l" t="t" r="r" b="b"/>
                <a:pathLst>
                  <a:path w="10657" h="5954" extrusionOk="0">
                    <a:moveTo>
                      <a:pt x="5323" y="691"/>
                    </a:moveTo>
                    <a:cubicBezTo>
                      <a:pt x="5728" y="691"/>
                      <a:pt x="6061" y="1013"/>
                      <a:pt x="6061" y="1418"/>
                    </a:cubicBezTo>
                    <a:lnTo>
                      <a:pt x="6061" y="4513"/>
                    </a:lnTo>
                    <a:cubicBezTo>
                      <a:pt x="6061" y="4918"/>
                      <a:pt x="5728" y="5239"/>
                      <a:pt x="5323" y="5239"/>
                    </a:cubicBezTo>
                    <a:cubicBezTo>
                      <a:pt x="4918" y="5239"/>
                      <a:pt x="4596" y="4918"/>
                      <a:pt x="4596" y="4513"/>
                    </a:cubicBezTo>
                    <a:lnTo>
                      <a:pt x="4596" y="1418"/>
                    </a:lnTo>
                    <a:cubicBezTo>
                      <a:pt x="4596" y="1013"/>
                      <a:pt x="4918" y="691"/>
                      <a:pt x="5323" y="691"/>
                    </a:cubicBezTo>
                    <a:close/>
                    <a:moveTo>
                      <a:pt x="2508" y="814"/>
                    </a:moveTo>
                    <a:cubicBezTo>
                      <a:pt x="2866" y="814"/>
                      <a:pt x="3173" y="1062"/>
                      <a:pt x="3227" y="1418"/>
                    </a:cubicBezTo>
                    <a:lnTo>
                      <a:pt x="3727" y="4466"/>
                    </a:lnTo>
                    <a:cubicBezTo>
                      <a:pt x="3799" y="4870"/>
                      <a:pt x="3525" y="5239"/>
                      <a:pt x="3132" y="5299"/>
                    </a:cubicBezTo>
                    <a:cubicBezTo>
                      <a:pt x="3095" y="5305"/>
                      <a:pt x="3057" y="5307"/>
                      <a:pt x="3020" y="5307"/>
                    </a:cubicBezTo>
                    <a:cubicBezTo>
                      <a:pt x="2669" y="5307"/>
                      <a:pt x="2354" y="5059"/>
                      <a:pt x="2310" y="4704"/>
                    </a:cubicBezTo>
                    <a:lnTo>
                      <a:pt x="1798" y="1656"/>
                    </a:lnTo>
                    <a:cubicBezTo>
                      <a:pt x="1739" y="1251"/>
                      <a:pt x="2013" y="882"/>
                      <a:pt x="2394" y="822"/>
                    </a:cubicBezTo>
                    <a:cubicBezTo>
                      <a:pt x="2432" y="817"/>
                      <a:pt x="2471" y="814"/>
                      <a:pt x="2508" y="814"/>
                    </a:cubicBezTo>
                    <a:close/>
                    <a:moveTo>
                      <a:pt x="8193" y="807"/>
                    </a:moveTo>
                    <a:cubicBezTo>
                      <a:pt x="8240" y="807"/>
                      <a:pt x="8287" y="812"/>
                      <a:pt x="8335" y="822"/>
                    </a:cubicBezTo>
                    <a:cubicBezTo>
                      <a:pt x="8740" y="882"/>
                      <a:pt x="9002" y="1251"/>
                      <a:pt x="8930" y="1656"/>
                    </a:cubicBezTo>
                    <a:lnTo>
                      <a:pt x="8418" y="4704"/>
                    </a:lnTo>
                    <a:cubicBezTo>
                      <a:pt x="8365" y="5064"/>
                      <a:pt x="8058" y="5311"/>
                      <a:pt x="7714" y="5311"/>
                    </a:cubicBezTo>
                    <a:cubicBezTo>
                      <a:pt x="7672" y="5311"/>
                      <a:pt x="7628" y="5307"/>
                      <a:pt x="7585" y="5299"/>
                    </a:cubicBezTo>
                    <a:cubicBezTo>
                      <a:pt x="7192" y="5239"/>
                      <a:pt x="6918" y="4858"/>
                      <a:pt x="6990" y="4466"/>
                    </a:cubicBezTo>
                    <a:lnTo>
                      <a:pt x="7502" y="1418"/>
                    </a:lnTo>
                    <a:cubicBezTo>
                      <a:pt x="7554" y="1062"/>
                      <a:pt x="7854" y="807"/>
                      <a:pt x="8193" y="807"/>
                    </a:cubicBezTo>
                    <a:close/>
                    <a:moveTo>
                      <a:pt x="1263" y="1"/>
                    </a:moveTo>
                    <a:cubicBezTo>
                      <a:pt x="477" y="1"/>
                      <a:pt x="1" y="632"/>
                      <a:pt x="191" y="1382"/>
                    </a:cubicBezTo>
                    <a:lnTo>
                      <a:pt x="1036" y="4573"/>
                    </a:lnTo>
                    <a:cubicBezTo>
                      <a:pt x="1251" y="5335"/>
                      <a:pt x="2048" y="5954"/>
                      <a:pt x="2834" y="5954"/>
                    </a:cubicBezTo>
                    <a:lnTo>
                      <a:pt x="7787" y="5954"/>
                    </a:lnTo>
                    <a:cubicBezTo>
                      <a:pt x="8573" y="5954"/>
                      <a:pt x="9371" y="5335"/>
                      <a:pt x="9585" y="4573"/>
                    </a:cubicBezTo>
                    <a:lnTo>
                      <a:pt x="10430" y="1382"/>
                    </a:lnTo>
                    <a:cubicBezTo>
                      <a:pt x="10657" y="632"/>
                      <a:pt x="10180" y="1"/>
                      <a:pt x="9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43"/>
              <p:cNvSpPr/>
              <p:nvPr/>
            </p:nvSpPr>
            <p:spPr>
              <a:xfrm>
                <a:off x="5389107" y="1670810"/>
                <a:ext cx="231045" cy="225233"/>
              </a:xfrm>
              <a:custGeom>
                <a:avLst/>
                <a:gdLst/>
                <a:ahLst/>
                <a:cxnLst/>
                <a:rect l="l" t="t" r="r" b="b"/>
                <a:pathLst>
                  <a:path w="3299" h="3216" extrusionOk="0">
                    <a:moveTo>
                      <a:pt x="2870" y="1"/>
                    </a:moveTo>
                    <a:cubicBezTo>
                      <a:pt x="2769" y="1"/>
                      <a:pt x="2668" y="36"/>
                      <a:pt x="2596" y="108"/>
                    </a:cubicBezTo>
                    <a:lnTo>
                      <a:pt x="156" y="2549"/>
                    </a:lnTo>
                    <a:cubicBezTo>
                      <a:pt x="1" y="2703"/>
                      <a:pt x="1" y="2953"/>
                      <a:pt x="156" y="3108"/>
                    </a:cubicBezTo>
                    <a:cubicBezTo>
                      <a:pt x="227" y="3180"/>
                      <a:pt x="328" y="3215"/>
                      <a:pt x="429" y="3215"/>
                    </a:cubicBezTo>
                    <a:cubicBezTo>
                      <a:pt x="531" y="3215"/>
                      <a:pt x="632" y="3180"/>
                      <a:pt x="703" y="3108"/>
                    </a:cubicBezTo>
                    <a:lnTo>
                      <a:pt x="3144" y="667"/>
                    </a:lnTo>
                    <a:cubicBezTo>
                      <a:pt x="3299" y="513"/>
                      <a:pt x="3299" y="263"/>
                      <a:pt x="3144" y="108"/>
                    </a:cubicBezTo>
                    <a:cubicBezTo>
                      <a:pt x="3073" y="36"/>
                      <a:pt x="2971" y="1"/>
                      <a:pt x="2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43"/>
              <p:cNvSpPr/>
              <p:nvPr/>
            </p:nvSpPr>
            <p:spPr>
              <a:xfrm>
                <a:off x="5683466" y="1670810"/>
                <a:ext cx="230205" cy="225233"/>
              </a:xfrm>
              <a:custGeom>
                <a:avLst/>
                <a:gdLst/>
                <a:ahLst/>
                <a:cxnLst/>
                <a:rect l="l" t="t" r="r" b="b"/>
                <a:pathLst>
                  <a:path w="3287" h="3216" extrusionOk="0">
                    <a:moveTo>
                      <a:pt x="422" y="1"/>
                    </a:moveTo>
                    <a:cubicBezTo>
                      <a:pt x="322" y="1"/>
                      <a:pt x="221" y="36"/>
                      <a:pt x="144" y="108"/>
                    </a:cubicBezTo>
                    <a:cubicBezTo>
                      <a:pt x="1" y="263"/>
                      <a:pt x="1" y="513"/>
                      <a:pt x="144" y="667"/>
                    </a:cubicBezTo>
                    <a:lnTo>
                      <a:pt x="2584" y="3108"/>
                    </a:lnTo>
                    <a:cubicBezTo>
                      <a:pt x="2662" y="3180"/>
                      <a:pt x="2763" y="3215"/>
                      <a:pt x="2864" y="3215"/>
                    </a:cubicBezTo>
                    <a:cubicBezTo>
                      <a:pt x="2965" y="3215"/>
                      <a:pt x="3067" y="3180"/>
                      <a:pt x="3144" y="3108"/>
                    </a:cubicBezTo>
                    <a:cubicBezTo>
                      <a:pt x="3287" y="2953"/>
                      <a:pt x="3287" y="2703"/>
                      <a:pt x="3144" y="2549"/>
                    </a:cubicBezTo>
                    <a:lnTo>
                      <a:pt x="691" y="108"/>
                    </a:lnTo>
                    <a:cubicBezTo>
                      <a:pt x="620" y="36"/>
                      <a:pt x="522" y="1"/>
                      <a:pt x="4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43"/>
              <p:cNvSpPr/>
              <p:nvPr/>
            </p:nvSpPr>
            <p:spPr>
              <a:xfrm>
                <a:off x="4683708" y="2480491"/>
                <a:ext cx="750495" cy="517909"/>
              </a:xfrm>
              <a:custGeom>
                <a:avLst/>
                <a:gdLst/>
                <a:ahLst/>
                <a:cxnLst/>
                <a:rect l="l" t="t" r="r" b="b"/>
                <a:pathLst>
                  <a:path w="10716" h="7395" extrusionOk="0">
                    <a:moveTo>
                      <a:pt x="1548" y="1"/>
                    </a:moveTo>
                    <a:cubicBezTo>
                      <a:pt x="703" y="1"/>
                      <a:pt x="0" y="691"/>
                      <a:pt x="0" y="1548"/>
                    </a:cubicBezTo>
                    <a:lnTo>
                      <a:pt x="0" y="5847"/>
                    </a:lnTo>
                    <a:cubicBezTo>
                      <a:pt x="0" y="6692"/>
                      <a:pt x="703" y="7394"/>
                      <a:pt x="1548" y="7394"/>
                    </a:cubicBezTo>
                    <a:lnTo>
                      <a:pt x="9168" y="7394"/>
                    </a:lnTo>
                    <a:cubicBezTo>
                      <a:pt x="10013" y="7394"/>
                      <a:pt x="10716" y="6692"/>
                      <a:pt x="10716" y="5847"/>
                    </a:cubicBezTo>
                    <a:lnTo>
                      <a:pt x="10716" y="1548"/>
                    </a:lnTo>
                    <a:cubicBezTo>
                      <a:pt x="10716" y="691"/>
                      <a:pt x="10013" y="1"/>
                      <a:pt x="9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43"/>
              <p:cNvSpPr/>
              <p:nvPr/>
            </p:nvSpPr>
            <p:spPr>
              <a:xfrm>
                <a:off x="5114777" y="2541352"/>
                <a:ext cx="264382" cy="26753"/>
              </a:xfrm>
              <a:custGeom>
                <a:avLst/>
                <a:gdLst/>
                <a:ahLst/>
                <a:cxnLst/>
                <a:rect l="l" t="t" r="r" b="b"/>
                <a:pathLst>
                  <a:path w="3775" h="382" extrusionOk="0">
                    <a:moveTo>
                      <a:pt x="1" y="1"/>
                    </a:moveTo>
                    <a:lnTo>
                      <a:pt x="1" y="382"/>
                    </a:lnTo>
                    <a:lnTo>
                      <a:pt x="3775" y="382"/>
                    </a:lnTo>
                    <a:lnTo>
                      <a:pt x="37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43"/>
              <p:cNvSpPr/>
              <p:nvPr/>
            </p:nvSpPr>
            <p:spPr>
              <a:xfrm>
                <a:off x="5114777" y="2584704"/>
                <a:ext cx="211856" cy="25983"/>
              </a:xfrm>
              <a:custGeom>
                <a:avLst/>
                <a:gdLst/>
                <a:ahLst/>
                <a:cxnLst/>
                <a:rect l="l" t="t" r="r" b="b"/>
                <a:pathLst>
                  <a:path w="3025" h="371" extrusionOk="0">
                    <a:moveTo>
                      <a:pt x="1" y="1"/>
                    </a:moveTo>
                    <a:lnTo>
                      <a:pt x="1" y="370"/>
                    </a:lnTo>
                    <a:lnTo>
                      <a:pt x="3025" y="370"/>
                    </a:lnTo>
                    <a:lnTo>
                      <a:pt x="30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43"/>
              <p:cNvSpPr/>
              <p:nvPr/>
            </p:nvSpPr>
            <p:spPr>
              <a:xfrm>
                <a:off x="4825460" y="2870729"/>
                <a:ext cx="465313" cy="26753"/>
              </a:xfrm>
              <a:custGeom>
                <a:avLst/>
                <a:gdLst/>
                <a:ahLst/>
                <a:cxnLst/>
                <a:rect l="l" t="t" r="r" b="b"/>
                <a:pathLst>
                  <a:path w="6644" h="382" extrusionOk="0">
                    <a:moveTo>
                      <a:pt x="0" y="1"/>
                    </a:moveTo>
                    <a:lnTo>
                      <a:pt x="0" y="382"/>
                    </a:lnTo>
                    <a:lnTo>
                      <a:pt x="6644" y="382"/>
                    </a:lnTo>
                    <a:lnTo>
                      <a:pt x="6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43"/>
              <p:cNvSpPr/>
              <p:nvPr/>
            </p:nvSpPr>
            <p:spPr>
              <a:xfrm>
                <a:off x="4742888" y="2728137"/>
                <a:ext cx="637108" cy="49305"/>
              </a:xfrm>
              <a:custGeom>
                <a:avLst/>
                <a:gdLst/>
                <a:ahLst/>
                <a:cxnLst/>
                <a:rect l="l" t="t" r="r" b="b"/>
                <a:pathLst>
                  <a:path w="9097" h="704" extrusionOk="0">
                    <a:moveTo>
                      <a:pt x="0" y="1"/>
                    </a:moveTo>
                    <a:lnTo>
                      <a:pt x="0" y="703"/>
                    </a:lnTo>
                    <a:lnTo>
                      <a:pt x="9097" y="703"/>
                    </a:lnTo>
                    <a:lnTo>
                      <a:pt x="90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43"/>
              <p:cNvSpPr/>
              <p:nvPr/>
            </p:nvSpPr>
            <p:spPr>
              <a:xfrm>
                <a:off x="4742888" y="2525524"/>
                <a:ext cx="120950" cy="121020"/>
              </a:xfrm>
              <a:custGeom>
                <a:avLst/>
                <a:gdLst/>
                <a:ahLst/>
                <a:cxnLst/>
                <a:rect l="l" t="t" r="r" b="b"/>
                <a:pathLst>
                  <a:path w="1727" h="1728" extrusionOk="0">
                    <a:moveTo>
                      <a:pt x="870" y="1"/>
                    </a:moveTo>
                    <a:cubicBezTo>
                      <a:pt x="393" y="1"/>
                      <a:pt x="0" y="394"/>
                      <a:pt x="0" y="870"/>
                    </a:cubicBezTo>
                    <a:cubicBezTo>
                      <a:pt x="0" y="1346"/>
                      <a:pt x="393" y="1727"/>
                      <a:pt x="870" y="1727"/>
                    </a:cubicBezTo>
                    <a:cubicBezTo>
                      <a:pt x="1346" y="1727"/>
                      <a:pt x="1727" y="1346"/>
                      <a:pt x="1727" y="870"/>
                    </a:cubicBezTo>
                    <a:cubicBezTo>
                      <a:pt x="1727" y="394"/>
                      <a:pt x="1346" y="1"/>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43"/>
              <p:cNvSpPr/>
              <p:nvPr/>
            </p:nvSpPr>
            <p:spPr>
              <a:xfrm>
                <a:off x="4814604" y="2525524"/>
                <a:ext cx="120950" cy="121020"/>
              </a:xfrm>
              <a:custGeom>
                <a:avLst/>
                <a:gdLst/>
                <a:ahLst/>
                <a:cxnLst/>
                <a:rect l="l" t="t" r="r" b="b"/>
                <a:pathLst>
                  <a:path w="1727" h="1728" extrusionOk="0">
                    <a:moveTo>
                      <a:pt x="870" y="1"/>
                    </a:moveTo>
                    <a:cubicBezTo>
                      <a:pt x="393" y="1"/>
                      <a:pt x="0" y="394"/>
                      <a:pt x="0" y="870"/>
                    </a:cubicBezTo>
                    <a:cubicBezTo>
                      <a:pt x="0" y="1346"/>
                      <a:pt x="393" y="1727"/>
                      <a:pt x="870" y="1727"/>
                    </a:cubicBezTo>
                    <a:cubicBezTo>
                      <a:pt x="1346" y="1727"/>
                      <a:pt x="1727" y="1346"/>
                      <a:pt x="1727" y="870"/>
                    </a:cubicBezTo>
                    <a:cubicBezTo>
                      <a:pt x="1727" y="394"/>
                      <a:pt x="1346" y="1"/>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43"/>
              <p:cNvSpPr/>
              <p:nvPr/>
            </p:nvSpPr>
            <p:spPr>
              <a:xfrm>
                <a:off x="5891122" y="2406324"/>
                <a:ext cx="664632" cy="664632"/>
              </a:xfrm>
              <a:custGeom>
                <a:avLst/>
                <a:gdLst/>
                <a:ahLst/>
                <a:cxnLst/>
                <a:rect l="l" t="t" r="r" b="b"/>
                <a:pathLst>
                  <a:path w="9490" h="9490" extrusionOk="0">
                    <a:moveTo>
                      <a:pt x="4739" y="0"/>
                    </a:moveTo>
                    <a:cubicBezTo>
                      <a:pt x="2120" y="0"/>
                      <a:pt x="0" y="2119"/>
                      <a:pt x="0" y="4751"/>
                    </a:cubicBezTo>
                    <a:cubicBezTo>
                      <a:pt x="0" y="7370"/>
                      <a:pt x="2120" y="9489"/>
                      <a:pt x="4739" y="9489"/>
                    </a:cubicBezTo>
                    <a:cubicBezTo>
                      <a:pt x="7358" y="9489"/>
                      <a:pt x="9490" y="7370"/>
                      <a:pt x="9490" y="4751"/>
                    </a:cubicBezTo>
                    <a:cubicBezTo>
                      <a:pt x="9490" y="2119"/>
                      <a:pt x="7358" y="0"/>
                      <a:pt x="47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43"/>
              <p:cNvSpPr/>
              <p:nvPr/>
            </p:nvSpPr>
            <p:spPr>
              <a:xfrm>
                <a:off x="6104591" y="2522163"/>
                <a:ext cx="237699" cy="391986"/>
              </a:xfrm>
              <a:custGeom>
                <a:avLst/>
                <a:gdLst/>
                <a:ahLst/>
                <a:cxnLst/>
                <a:rect l="l" t="t" r="r" b="b"/>
                <a:pathLst>
                  <a:path w="3394" h="5597" extrusionOk="0">
                    <a:moveTo>
                      <a:pt x="1965" y="489"/>
                    </a:moveTo>
                    <a:cubicBezTo>
                      <a:pt x="2322" y="489"/>
                      <a:pt x="2596" y="775"/>
                      <a:pt x="2596" y="1132"/>
                    </a:cubicBezTo>
                    <a:lnTo>
                      <a:pt x="2596" y="2525"/>
                    </a:lnTo>
                    <a:lnTo>
                      <a:pt x="774" y="2525"/>
                    </a:lnTo>
                    <a:lnTo>
                      <a:pt x="774" y="1132"/>
                    </a:lnTo>
                    <a:lnTo>
                      <a:pt x="786" y="1132"/>
                    </a:lnTo>
                    <a:cubicBezTo>
                      <a:pt x="786" y="775"/>
                      <a:pt x="1072" y="489"/>
                      <a:pt x="1429" y="489"/>
                    </a:cubicBezTo>
                    <a:close/>
                    <a:moveTo>
                      <a:pt x="1429" y="1"/>
                    </a:moveTo>
                    <a:cubicBezTo>
                      <a:pt x="798" y="1"/>
                      <a:pt x="298" y="501"/>
                      <a:pt x="298" y="1132"/>
                    </a:cubicBezTo>
                    <a:lnTo>
                      <a:pt x="298" y="2525"/>
                    </a:lnTo>
                    <a:lnTo>
                      <a:pt x="0" y="2525"/>
                    </a:lnTo>
                    <a:lnTo>
                      <a:pt x="0" y="5597"/>
                    </a:lnTo>
                    <a:lnTo>
                      <a:pt x="3394" y="5597"/>
                    </a:lnTo>
                    <a:lnTo>
                      <a:pt x="3394" y="2525"/>
                    </a:lnTo>
                    <a:lnTo>
                      <a:pt x="3096" y="2525"/>
                    </a:lnTo>
                    <a:lnTo>
                      <a:pt x="3096" y="1132"/>
                    </a:lnTo>
                    <a:cubicBezTo>
                      <a:pt x="3096" y="501"/>
                      <a:pt x="2584" y="1"/>
                      <a:pt x="19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43"/>
              <p:cNvSpPr/>
              <p:nvPr/>
            </p:nvSpPr>
            <p:spPr>
              <a:xfrm>
                <a:off x="6164611" y="2728137"/>
                <a:ext cx="116818" cy="153517"/>
              </a:xfrm>
              <a:custGeom>
                <a:avLst/>
                <a:gdLst/>
                <a:ahLst/>
                <a:cxnLst/>
                <a:rect l="l" t="t" r="r" b="b"/>
                <a:pathLst>
                  <a:path w="1668" h="2192" extrusionOk="0">
                    <a:moveTo>
                      <a:pt x="834" y="1"/>
                    </a:moveTo>
                    <a:cubicBezTo>
                      <a:pt x="382" y="1"/>
                      <a:pt x="1" y="370"/>
                      <a:pt x="1" y="834"/>
                    </a:cubicBezTo>
                    <a:cubicBezTo>
                      <a:pt x="1" y="1144"/>
                      <a:pt x="179" y="1430"/>
                      <a:pt x="441" y="1561"/>
                    </a:cubicBezTo>
                    <a:lnTo>
                      <a:pt x="441" y="2192"/>
                    </a:lnTo>
                    <a:lnTo>
                      <a:pt x="1227" y="2192"/>
                    </a:lnTo>
                    <a:lnTo>
                      <a:pt x="1227" y="1561"/>
                    </a:lnTo>
                    <a:cubicBezTo>
                      <a:pt x="1489" y="1418"/>
                      <a:pt x="1667" y="1144"/>
                      <a:pt x="1667" y="834"/>
                    </a:cubicBezTo>
                    <a:cubicBezTo>
                      <a:pt x="1667" y="370"/>
                      <a:pt x="1298" y="1"/>
                      <a:pt x="8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4" name="Google Shape;4084;p43"/>
          <p:cNvGrpSpPr/>
          <p:nvPr/>
        </p:nvGrpSpPr>
        <p:grpSpPr>
          <a:xfrm>
            <a:off x="7005138" y="1463225"/>
            <a:ext cx="1471015" cy="3337403"/>
            <a:chOff x="6949153" y="1463225"/>
            <a:chExt cx="1471015" cy="3337403"/>
          </a:xfrm>
        </p:grpSpPr>
        <p:sp>
          <p:nvSpPr>
            <p:cNvPr id="4085" name="Google Shape;4085;p43"/>
            <p:cNvSpPr/>
            <p:nvPr/>
          </p:nvSpPr>
          <p:spPr>
            <a:xfrm>
              <a:off x="7011706" y="3070950"/>
              <a:ext cx="1352586" cy="1729678"/>
            </a:xfrm>
            <a:custGeom>
              <a:avLst/>
              <a:gdLst/>
              <a:ahLst/>
              <a:cxnLst/>
              <a:rect l="l" t="t" r="r" b="b"/>
              <a:pathLst>
                <a:path w="19313" h="21289" extrusionOk="0">
                  <a:moveTo>
                    <a:pt x="1" y="0"/>
                  </a:moveTo>
                  <a:lnTo>
                    <a:pt x="1" y="21288"/>
                  </a:lnTo>
                  <a:lnTo>
                    <a:pt x="19313" y="21288"/>
                  </a:lnTo>
                  <a:lnTo>
                    <a:pt x="193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6" name="Google Shape;4086;p43"/>
            <p:cNvGrpSpPr/>
            <p:nvPr/>
          </p:nvGrpSpPr>
          <p:grpSpPr>
            <a:xfrm>
              <a:off x="6949153" y="1463225"/>
              <a:ext cx="1471015" cy="1511857"/>
              <a:chOff x="7009311" y="1463225"/>
              <a:chExt cx="1471015" cy="1511857"/>
            </a:xfrm>
          </p:grpSpPr>
          <p:sp>
            <p:nvSpPr>
              <p:cNvPr id="4087" name="Google Shape;4087;p43"/>
              <p:cNvSpPr/>
              <p:nvPr/>
            </p:nvSpPr>
            <p:spPr>
              <a:xfrm>
                <a:off x="7071853" y="1463225"/>
                <a:ext cx="1352586" cy="1490975"/>
              </a:xfrm>
              <a:custGeom>
                <a:avLst/>
                <a:gdLst/>
                <a:ahLst/>
                <a:cxnLst/>
                <a:rect l="l" t="t" r="r" b="b"/>
                <a:pathLst>
                  <a:path w="19313" h="21289" extrusionOk="0">
                    <a:moveTo>
                      <a:pt x="1" y="0"/>
                    </a:moveTo>
                    <a:lnTo>
                      <a:pt x="1" y="21288"/>
                    </a:lnTo>
                    <a:lnTo>
                      <a:pt x="19313" y="21288"/>
                    </a:lnTo>
                    <a:lnTo>
                      <a:pt x="193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43"/>
              <p:cNvSpPr/>
              <p:nvPr/>
            </p:nvSpPr>
            <p:spPr>
              <a:xfrm>
                <a:off x="7167732" y="2196987"/>
                <a:ext cx="1154947" cy="778089"/>
              </a:xfrm>
              <a:custGeom>
                <a:avLst/>
                <a:gdLst/>
                <a:ahLst/>
                <a:cxnLst/>
                <a:rect l="l" t="t" r="r" b="b"/>
                <a:pathLst>
                  <a:path w="16491" h="11110" extrusionOk="0">
                    <a:moveTo>
                      <a:pt x="108" y="1"/>
                    </a:moveTo>
                    <a:cubicBezTo>
                      <a:pt x="37" y="1"/>
                      <a:pt x="1" y="36"/>
                      <a:pt x="1" y="96"/>
                    </a:cubicBezTo>
                    <a:lnTo>
                      <a:pt x="1" y="11014"/>
                    </a:lnTo>
                    <a:cubicBezTo>
                      <a:pt x="1" y="11073"/>
                      <a:pt x="37" y="11109"/>
                      <a:pt x="108" y="11109"/>
                    </a:cubicBezTo>
                    <a:lnTo>
                      <a:pt x="16384" y="11109"/>
                    </a:lnTo>
                    <a:cubicBezTo>
                      <a:pt x="16443" y="11109"/>
                      <a:pt x="16491" y="11073"/>
                      <a:pt x="16491" y="11014"/>
                    </a:cubicBezTo>
                    <a:lnTo>
                      <a:pt x="16491" y="96"/>
                    </a:lnTo>
                    <a:cubicBezTo>
                      <a:pt x="16491" y="36"/>
                      <a:pt x="16443" y="1"/>
                      <a:pt x="163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43"/>
              <p:cNvSpPr/>
              <p:nvPr/>
            </p:nvSpPr>
            <p:spPr>
              <a:xfrm>
                <a:off x="7214445" y="2241180"/>
                <a:ext cx="1059910" cy="687183"/>
              </a:xfrm>
              <a:custGeom>
                <a:avLst/>
                <a:gdLst/>
                <a:ahLst/>
                <a:cxnLst/>
                <a:rect l="l" t="t" r="r" b="b"/>
                <a:pathLst>
                  <a:path w="15134" h="9812" extrusionOk="0">
                    <a:moveTo>
                      <a:pt x="108" y="1"/>
                    </a:moveTo>
                    <a:cubicBezTo>
                      <a:pt x="48" y="1"/>
                      <a:pt x="1" y="48"/>
                      <a:pt x="1" y="108"/>
                    </a:cubicBezTo>
                    <a:lnTo>
                      <a:pt x="1" y="9704"/>
                    </a:lnTo>
                    <a:cubicBezTo>
                      <a:pt x="1" y="9764"/>
                      <a:pt x="48" y="9811"/>
                      <a:pt x="108" y="9811"/>
                    </a:cubicBezTo>
                    <a:lnTo>
                      <a:pt x="15038" y="9811"/>
                    </a:lnTo>
                    <a:cubicBezTo>
                      <a:pt x="15098" y="9811"/>
                      <a:pt x="15133" y="9764"/>
                      <a:pt x="15133" y="9704"/>
                    </a:cubicBezTo>
                    <a:lnTo>
                      <a:pt x="15133" y="108"/>
                    </a:lnTo>
                    <a:cubicBezTo>
                      <a:pt x="15133" y="48"/>
                      <a:pt x="15098" y="1"/>
                      <a:pt x="15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43"/>
              <p:cNvSpPr/>
              <p:nvPr/>
            </p:nvSpPr>
            <p:spPr>
              <a:xfrm>
                <a:off x="7009311" y="2901615"/>
                <a:ext cx="1471015" cy="73467"/>
              </a:xfrm>
              <a:custGeom>
                <a:avLst/>
                <a:gdLst/>
                <a:ahLst/>
                <a:cxnLst/>
                <a:rect l="l" t="t" r="r" b="b"/>
                <a:pathLst>
                  <a:path w="21004" h="1049" extrusionOk="0">
                    <a:moveTo>
                      <a:pt x="1" y="0"/>
                    </a:moveTo>
                    <a:lnTo>
                      <a:pt x="1" y="393"/>
                    </a:lnTo>
                    <a:cubicBezTo>
                      <a:pt x="1" y="750"/>
                      <a:pt x="298" y="1048"/>
                      <a:pt x="655" y="1048"/>
                    </a:cubicBezTo>
                    <a:lnTo>
                      <a:pt x="20348" y="1048"/>
                    </a:lnTo>
                    <a:cubicBezTo>
                      <a:pt x="20706" y="1048"/>
                      <a:pt x="21003" y="750"/>
                      <a:pt x="21003" y="393"/>
                    </a:cubicBezTo>
                    <a:lnTo>
                      <a:pt x="210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43"/>
              <p:cNvSpPr/>
              <p:nvPr/>
            </p:nvSpPr>
            <p:spPr>
              <a:xfrm>
                <a:off x="7557200" y="2901615"/>
                <a:ext cx="371956" cy="30885"/>
              </a:xfrm>
              <a:custGeom>
                <a:avLst/>
                <a:gdLst/>
                <a:ahLst/>
                <a:cxnLst/>
                <a:rect l="l" t="t" r="r" b="b"/>
                <a:pathLst>
                  <a:path w="5311" h="441" extrusionOk="0">
                    <a:moveTo>
                      <a:pt x="0" y="0"/>
                    </a:moveTo>
                    <a:lnTo>
                      <a:pt x="0" y="274"/>
                    </a:lnTo>
                    <a:cubicBezTo>
                      <a:pt x="0" y="369"/>
                      <a:pt x="83" y="441"/>
                      <a:pt x="167" y="441"/>
                    </a:cubicBezTo>
                    <a:lnTo>
                      <a:pt x="5155" y="441"/>
                    </a:lnTo>
                    <a:cubicBezTo>
                      <a:pt x="5239" y="441"/>
                      <a:pt x="5310" y="369"/>
                      <a:pt x="5310" y="274"/>
                    </a:cubicBezTo>
                    <a:lnTo>
                      <a:pt x="53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43"/>
              <p:cNvSpPr/>
              <p:nvPr/>
            </p:nvSpPr>
            <p:spPr>
              <a:xfrm>
                <a:off x="7423782" y="1511550"/>
                <a:ext cx="640400" cy="770525"/>
              </a:xfrm>
              <a:custGeom>
                <a:avLst/>
                <a:gdLst/>
                <a:ahLst/>
                <a:cxnLst/>
                <a:rect l="l" t="t" r="r" b="b"/>
                <a:pathLst>
                  <a:path w="9144" h="11002" extrusionOk="0">
                    <a:moveTo>
                      <a:pt x="4572" y="1"/>
                    </a:moveTo>
                    <a:cubicBezTo>
                      <a:pt x="2261" y="1059"/>
                      <a:pt x="865" y="1196"/>
                      <a:pt x="297" y="1196"/>
                    </a:cubicBezTo>
                    <a:cubicBezTo>
                      <a:pt x="98" y="1196"/>
                      <a:pt x="0" y="1179"/>
                      <a:pt x="0" y="1179"/>
                    </a:cubicBezTo>
                    <a:lnTo>
                      <a:pt x="0" y="7121"/>
                    </a:lnTo>
                    <a:cubicBezTo>
                      <a:pt x="655" y="9799"/>
                      <a:pt x="4572" y="11002"/>
                      <a:pt x="4572" y="11002"/>
                    </a:cubicBezTo>
                    <a:cubicBezTo>
                      <a:pt x="4572" y="11002"/>
                      <a:pt x="8489" y="9799"/>
                      <a:pt x="9144" y="7121"/>
                    </a:cubicBezTo>
                    <a:lnTo>
                      <a:pt x="9144" y="1179"/>
                    </a:lnTo>
                    <a:cubicBezTo>
                      <a:pt x="9144" y="1179"/>
                      <a:pt x="9048" y="1196"/>
                      <a:pt x="8851" y="1196"/>
                    </a:cubicBezTo>
                    <a:cubicBezTo>
                      <a:pt x="8288" y="1196"/>
                      <a:pt x="6900" y="1059"/>
                      <a:pt x="4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43"/>
              <p:cNvSpPr/>
              <p:nvPr/>
            </p:nvSpPr>
            <p:spPr>
              <a:xfrm>
                <a:off x="7525474" y="1632501"/>
                <a:ext cx="437859" cy="528694"/>
              </a:xfrm>
              <a:custGeom>
                <a:avLst/>
                <a:gdLst/>
                <a:ahLst/>
                <a:cxnLst/>
                <a:rect l="l" t="t" r="r" b="b"/>
                <a:pathLst>
                  <a:path w="6252" h="7549" extrusionOk="0">
                    <a:moveTo>
                      <a:pt x="6251" y="810"/>
                    </a:moveTo>
                    <a:lnTo>
                      <a:pt x="6251" y="810"/>
                    </a:lnTo>
                    <a:lnTo>
                      <a:pt x="6251" y="810"/>
                    </a:lnTo>
                    <a:cubicBezTo>
                      <a:pt x="6251" y="810"/>
                      <a:pt x="6251" y="810"/>
                      <a:pt x="6251" y="810"/>
                    </a:cubicBezTo>
                    <a:close/>
                    <a:moveTo>
                      <a:pt x="3120" y="0"/>
                    </a:moveTo>
                    <a:cubicBezTo>
                      <a:pt x="1546" y="726"/>
                      <a:pt x="601" y="822"/>
                      <a:pt x="211" y="822"/>
                    </a:cubicBezTo>
                    <a:cubicBezTo>
                      <a:pt x="69" y="822"/>
                      <a:pt x="1" y="810"/>
                      <a:pt x="1" y="810"/>
                    </a:cubicBezTo>
                    <a:lnTo>
                      <a:pt x="1" y="4882"/>
                    </a:lnTo>
                    <a:cubicBezTo>
                      <a:pt x="441" y="6715"/>
                      <a:pt x="3120" y="7549"/>
                      <a:pt x="3120" y="7549"/>
                    </a:cubicBezTo>
                    <a:cubicBezTo>
                      <a:pt x="3120" y="7549"/>
                      <a:pt x="5799" y="6715"/>
                      <a:pt x="6251" y="4882"/>
                    </a:cubicBezTo>
                    <a:lnTo>
                      <a:pt x="6251" y="810"/>
                    </a:lnTo>
                    <a:lnTo>
                      <a:pt x="6251" y="810"/>
                    </a:lnTo>
                    <a:cubicBezTo>
                      <a:pt x="6248" y="811"/>
                      <a:pt x="6181" y="822"/>
                      <a:pt x="6046" y="822"/>
                    </a:cubicBezTo>
                    <a:cubicBezTo>
                      <a:pt x="5656" y="822"/>
                      <a:pt x="4703" y="726"/>
                      <a:pt x="31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43"/>
              <p:cNvSpPr/>
              <p:nvPr/>
            </p:nvSpPr>
            <p:spPr>
              <a:xfrm>
                <a:off x="7598311" y="1756604"/>
                <a:ext cx="291206" cy="255838"/>
              </a:xfrm>
              <a:custGeom>
                <a:avLst/>
                <a:gdLst/>
                <a:ahLst/>
                <a:cxnLst/>
                <a:rect l="l" t="t" r="r" b="b"/>
                <a:pathLst>
                  <a:path w="4158" h="3653" extrusionOk="0">
                    <a:moveTo>
                      <a:pt x="3780" y="0"/>
                    </a:moveTo>
                    <a:cubicBezTo>
                      <a:pt x="3701" y="0"/>
                      <a:pt x="3622" y="36"/>
                      <a:pt x="3568" y="121"/>
                    </a:cubicBezTo>
                    <a:cubicBezTo>
                      <a:pt x="2949" y="1062"/>
                      <a:pt x="2330" y="2002"/>
                      <a:pt x="1711" y="2931"/>
                    </a:cubicBezTo>
                    <a:cubicBezTo>
                      <a:pt x="1318" y="2431"/>
                      <a:pt x="925" y="1943"/>
                      <a:pt x="532" y="1431"/>
                    </a:cubicBezTo>
                    <a:cubicBezTo>
                      <a:pt x="480" y="1368"/>
                      <a:pt x="420" y="1341"/>
                      <a:pt x="360" y="1341"/>
                    </a:cubicBezTo>
                    <a:cubicBezTo>
                      <a:pt x="174" y="1341"/>
                      <a:pt x="1" y="1601"/>
                      <a:pt x="163" y="1800"/>
                    </a:cubicBezTo>
                    <a:cubicBezTo>
                      <a:pt x="616" y="2395"/>
                      <a:pt x="1080" y="2979"/>
                      <a:pt x="1544" y="3574"/>
                    </a:cubicBezTo>
                    <a:cubicBezTo>
                      <a:pt x="1586" y="3629"/>
                      <a:pt x="1645" y="3653"/>
                      <a:pt x="1707" y="3653"/>
                    </a:cubicBezTo>
                    <a:cubicBezTo>
                      <a:pt x="1805" y="3653"/>
                      <a:pt x="1910" y="3595"/>
                      <a:pt x="1961" y="3514"/>
                    </a:cubicBezTo>
                    <a:cubicBezTo>
                      <a:pt x="2640" y="2479"/>
                      <a:pt x="3330" y="1431"/>
                      <a:pt x="4033" y="395"/>
                    </a:cubicBezTo>
                    <a:cubicBezTo>
                      <a:pt x="4158" y="195"/>
                      <a:pt x="3967" y="0"/>
                      <a:pt x="3780"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43"/>
              <p:cNvSpPr/>
              <p:nvPr/>
            </p:nvSpPr>
            <p:spPr>
              <a:xfrm>
                <a:off x="7427074" y="2632258"/>
                <a:ext cx="636338" cy="204362"/>
              </a:xfrm>
              <a:custGeom>
                <a:avLst/>
                <a:gdLst/>
                <a:ahLst/>
                <a:cxnLst/>
                <a:rect l="l" t="t" r="r" b="b"/>
                <a:pathLst>
                  <a:path w="9086" h="2918" extrusionOk="0">
                    <a:moveTo>
                      <a:pt x="798" y="1"/>
                    </a:moveTo>
                    <a:cubicBezTo>
                      <a:pt x="358" y="1"/>
                      <a:pt x="1" y="358"/>
                      <a:pt x="1" y="810"/>
                    </a:cubicBezTo>
                    <a:lnTo>
                      <a:pt x="1" y="2120"/>
                    </a:lnTo>
                    <a:cubicBezTo>
                      <a:pt x="1" y="2560"/>
                      <a:pt x="358" y="2918"/>
                      <a:pt x="798" y="2918"/>
                    </a:cubicBezTo>
                    <a:lnTo>
                      <a:pt x="8275" y="2918"/>
                    </a:lnTo>
                    <a:cubicBezTo>
                      <a:pt x="8728" y="2918"/>
                      <a:pt x="9085" y="2560"/>
                      <a:pt x="9085" y="2120"/>
                    </a:cubicBezTo>
                    <a:lnTo>
                      <a:pt x="9085" y="810"/>
                    </a:lnTo>
                    <a:cubicBezTo>
                      <a:pt x="9085" y="358"/>
                      <a:pt x="8728" y="1"/>
                      <a:pt x="8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43"/>
              <p:cNvSpPr/>
              <p:nvPr/>
            </p:nvSpPr>
            <p:spPr>
              <a:xfrm>
                <a:off x="7509646" y="2711469"/>
                <a:ext cx="46783" cy="45943"/>
              </a:xfrm>
              <a:custGeom>
                <a:avLst/>
                <a:gdLst/>
                <a:ahLst/>
                <a:cxnLst/>
                <a:rect l="l" t="t" r="r" b="b"/>
                <a:pathLst>
                  <a:path w="668" h="656" extrusionOk="0">
                    <a:moveTo>
                      <a:pt x="250" y="1"/>
                    </a:moveTo>
                    <a:lnTo>
                      <a:pt x="250" y="179"/>
                    </a:lnTo>
                    <a:lnTo>
                      <a:pt x="84" y="72"/>
                    </a:lnTo>
                    <a:lnTo>
                      <a:pt x="0" y="227"/>
                    </a:lnTo>
                    <a:lnTo>
                      <a:pt x="167" y="310"/>
                    </a:lnTo>
                    <a:lnTo>
                      <a:pt x="0" y="406"/>
                    </a:lnTo>
                    <a:lnTo>
                      <a:pt x="84" y="548"/>
                    </a:lnTo>
                    <a:lnTo>
                      <a:pt x="250" y="465"/>
                    </a:lnTo>
                    <a:lnTo>
                      <a:pt x="250" y="656"/>
                    </a:lnTo>
                    <a:lnTo>
                      <a:pt x="417" y="656"/>
                    </a:lnTo>
                    <a:lnTo>
                      <a:pt x="417" y="465"/>
                    </a:lnTo>
                    <a:lnTo>
                      <a:pt x="584" y="572"/>
                    </a:lnTo>
                    <a:lnTo>
                      <a:pt x="667" y="417"/>
                    </a:lnTo>
                    <a:lnTo>
                      <a:pt x="500" y="334"/>
                    </a:lnTo>
                    <a:lnTo>
                      <a:pt x="667" y="239"/>
                    </a:lnTo>
                    <a:lnTo>
                      <a:pt x="584" y="84"/>
                    </a:lnTo>
                    <a:lnTo>
                      <a:pt x="417" y="179"/>
                    </a:lnTo>
                    <a:lnTo>
                      <a:pt x="4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43"/>
              <p:cNvSpPr/>
              <p:nvPr/>
            </p:nvSpPr>
            <p:spPr>
              <a:xfrm>
                <a:off x="7614699" y="2711469"/>
                <a:ext cx="46783" cy="45943"/>
              </a:xfrm>
              <a:custGeom>
                <a:avLst/>
                <a:gdLst/>
                <a:ahLst/>
                <a:cxnLst/>
                <a:rect l="l" t="t" r="r" b="b"/>
                <a:pathLst>
                  <a:path w="668" h="656" extrusionOk="0">
                    <a:moveTo>
                      <a:pt x="251" y="1"/>
                    </a:moveTo>
                    <a:lnTo>
                      <a:pt x="251" y="179"/>
                    </a:lnTo>
                    <a:lnTo>
                      <a:pt x="96" y="72"/>
                    </a:lnTo>
                    <a:lnTo>
                      <a:pt x="1" y="227"/>
                    </a:lnTo>
                    <a:lnTo>
                      <a:pt x="167" y="310"/>
                    </a:lnTo>
                    <a:lnTo>
                      <a:pt x="1" y="406"/>
                    </a:lnTo>
                    <a:lnTo>
                      <a:pt x="96" y="548"/>
                    </a:lnTo>
                    <a:lnTo>
                      <a:pt x="251" y="465"/>
                    </a:lnTo>
                    <a:lnTo>
                      <a:pt x="251" y="656"/>
                    </a:lnTo>
                    <a:lnTo>
                      <a:pt x="417" y="656"/>
                    </a:lnTo>
                    <a:lnTo>
                      <a:pt x="417" y="465"/>
                    </a:lnTo>
                    <a:lnTo>
                      <a:pt x="584" y="572"/>
                    </a:lnTo>
                    <a:lnTo>
                      <a:pt x="667" y="417"/>
                    </a:lnTo>
                    <a:lnTo>
                      <a:pt x="501" y="334"/>
                    </a:lnTo>
                    <a:lnTo>
                      <a:pt x="667" y="239"/>
                    </a:lnTo>
                    <a:lnTo>
                      <a:pt x="584" y="84"/>
                    </a:lnTo>
                    <a:lnTo>
                      <a:pt x="417" y="179"/>
                    </a:lnTo>
                    <a:lnTo>
                      <a:pt x="4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43"/>
              <p:cNvSpPr/>
              <p:nvPr/>
            </p:nvSpPr>
            <p:spPr>
              <a:xfrm>
                <a:off x="7721433" y="2711469"/>
                <a:ext cx="46783" cy="45943"/>
              </a:xfrm>
              <a:custGeom>
                <a:avLst/>
                <a:gdLst/>
                <a:ahLst/>
                <a:cxnLst/>
                <a:rect l="l" t="t" r="r" b="b"/>
                <a:pathLst>
                  <a:path w="668" h="656" extrusionOk="0">
                    <a:moveTo>
                      <a:pt x="251" y="1"/>
                    </a:moveTo>
                    <a:lnTo>
                      <a:pt x="251" y="179"/>
                    </a:lnTo>
                    <a:lnTo>
                      <a:pt x="84" y="72"/>
                    </a:lnTo>
                    <a:lnTo>
                      <a:pt x="1" y="227"/>
                    </a:lnTo>
                    <a:lnTo>
                      <a:pt x="155" y="310"/>
                    </a:lnTo>
                    <a:lnTo>
                      <a:pt x="1" y="406"/>
                    </a:lnTo>
                    <a:lnTo>
                      <a:pt x="84" y="548"/>
                    </a:lnTo>
                    <a:lnTo>
                      <a:pt x="251" y="465"/>
                    </a:lnTo>
                    <a:lnTo>
                      <a:pt x="251" y="656"/>
                    </a:lnTo>
                    <a:lnTo>
                      <a:pt x="417" y="656"/>
                    </a:lnTo>
                    <a:lnTo>
                      <a:pt x="417" y="465"/>
                    </a:lnTo>
                    <a:lnTo>
                      <a:pt x="572" y="572"/>
                    </a:lnTo>
                    <a:lnTo>
                      <a:pt x="667" y="417"/>
                    </a:lnTo>
                    <a:lnTo>
                      <a:pt x="501" y="334"/>
                    </a:lnTo>
                    <a:lnTo>
                      <a:pt x="667" y="239"/>
                    </a:lnTo>
                    <a:lnTo>
                      <a:pt x="572" y="84"/>
                    </a:lnTo>
                    <a:lnTo>
                      <a:pt x="417" y="179"/>
                    </a:lnTo>
                    <a:lnTo>
                      <a:pt x="4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43"/>
              <p:cNvSpPr/>
              <p:nvPr/>
            </p:nvSpPr>
            <p:spPr>
              <a:xfrm>
                <a:off x="7826487" y="2711469"/>
                <a:ext cx="46783" cy="45943"/>
              </a:xfrm>
              <a:custGeom>
                <a:avLst/>
                <a:gdLst/>
                <a:ahLst/>
                <a:cxnLst/>
                <a:rect l="l" t="t" r="r" b="b"/>
                <a:pathLst>
                  <a:path w="668" h="656" extrusionOk="0">
                    <a:moveTo>
                      <a:pt x="251" y="1"/>
                    </a:moveTo>
                    <a:lnTo>
                      <a:pt x="251" y="179"/>
                    </a:lnTo>
                    <a:lnTo>
                      <a:pt x="84" y="72"/>
                    </a:lnTo>
                    <a:lnTo>
                      <a:pt x="1" y="227"/>
                    </a:lnTo>
                    <a:lnTo>
                      <a:pt x="167" y="310"/>
                    </a:lnTo>
                    <a:lnTo>
                      <a:pt x="1" y="406"/>
                    </a:lnTo>
                    <a:lnTo>
                      <a:pt x="84" y="548"/>
                    </a:lnTo>
                    <a:lnTo>
                      <a:pt x="251" y="465"/>
                    </a:lnTo>
                    <a:lnTo>
                      <a:pt x="251" y="656"/>
                    </a:lnTo>
                    <a:lnTo>
                      <a:pt x="417" y="656"/>
                    </a:lnTo>
                    <a:lnTo>
                      <a:pt x="417" y="465"/>
                    </a:lnTo>
                    <a:lnTo>
                      <a:pt x="572" y="572"/>
                    </a:lnTo>
                    <a:lnTo>
                      <a:pt x="667" y="417"/>
                    </a:lnTo>
                    <a:lnTo>
                      <a:pt x="501" y="334"/>
                    </a:lnTo>
                    <a:lnTo>
                      <a:pt x="667" y="239"/>
                    </a:lnTo>
                    <a:lnTo>
                      <a:pt x="572" y="84"/>
                    </a:lnTo>
                    <a:lnTo>
                      <a:pt x="417" y="179"/>
                    </a:lnTo>
                    <a:lnTo>
                      <a:pt x="4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43"/>
              <p:cNvSpPr/>
              <p:nvPr/>
            </p:nvSpPr>
            <p:spPr>
              <a:xfrm>
                <a:off x="7932381" y="2711469"/>
                <a:ext cx="46783" cy="45943"/>
              </a:xfrm>
              <a:custGeom>
                <a:avLst/>
                <a:gdLst/>
                <a:ahLst/>
                <a:cxnLst/>
                <a:rect l="l" t="t" r="r" b="b"/>
                <a:pathLst>
                  <a:path w="668" h="656" extrusionOk="0">
                    <a:moveTo>
                      <a:pt x="263" y="1"/>
                    </a:moveTo>
                    <a:lnTo>
                      <a:pt x="263" y="179"/>
                    </a:lnTo>
                    <a:lnTo>
                      <a:pt x="96" y="72"/>
                    </a:lnTo>
                    <a:lnTo>
                      <a:pt x="1" y="227"/>
                    </a:lnTo>
                    <a:lnTo>
                      <a:pt x="168" y="310"/>
                    </a:lnTo>
                    <a:lnTo>
                      <a:pt x="1" y="406"/>
                    </a:lnTo>
                    <a:lnTo>
                      <a:pt x="96" y="548"/>
                    </a:lnTo>
                    <a:lnTo>
                      <a:pt x="263" y="465"/>
                    </a:lnTo>
                    <a:lnTo>
                      <a:pt x="263" y="656"/>
                    </a:lnTo>
                    <a:lnTo>
                      <a:pt x="418" y="656"/>
                    </a:lnTo>
                    <a:lnTo>
                      <a:pt x="418" y="465"/>
                    </a:lnTo>
                    <a:lnTo>
                      <a:pt x="584" y="572"/>
                    </a:lnTo>
                    <a:lnTo>
                      <a:pt x="668" y="417"/>
                    </a:lnTo>
                    <a:lnTo>
                      <a:pt x="513" y="334"/>
                    </a:lnTo>
                    <a:lnTo>
                      <a:pt x="668" y="239"/>
                    </a:lnTo>
                    <a:lnTo>
                      <a:pt x="584" y="84"/>
                    </a:lnTo>
                    <a:lnTo>
                      <a:pt x="418" y="179"/>
                    </a:lnTo>
                    <a:lnTo>
                      <a:pt x="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43"/>
              <p:cNvSpPr/>
              <p:nvPr/>
            </p:nvSpPr>
            <p:spPr>
              <a:xfrm>
                <a:off x="7686416" y="2340420"/>
                <a:ext cx="123472" cy="123472"/>
              </a:xfrm>
              <a:custGeom>
                <a:avLst/>
                <a:gdLst/>
                <a:ahLst/>
                <a:cxnLst/>
                <a:rect l="l" t="t" r="r" b="b"/>
                <a:pathLst>
                  <a:path w="1763" h="1763" extrusionOk="0">
                    <a:moveTo>
                      <a:pt x="882" y="0"/>
                    </a:moveTo>
                    <a:cubicBezTo>
                      <a:pt x="393" y="0"/>
                      <a:pt x="0" y="393"/>
                      <a:pt x="0" y="881"/>
                    </a:cubicBezTo>
                    <a:cubicBezTo>
                      <a:pt x="0" y="1358"/>
                      <a:pt x="393" y="1763"/>
                      <a:pt x="882" y="1763"/>
                    </a:cubicBezTo>
                    <a:cubicBezTo>
                      <a:pt x="1370" y="1763"/>
                      <a:pt x="1763" y="1358"/>
                      <a:pt x="1763" y="881"/>
                    </a:cubicBezTo>
                    <a:cubicBezTo>
                      <a:pt x="1763" y="393"/>
                      <a:pt x="1370" y="0"/>
                      <a:pt x="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43"/>
              <p:cNvSpPr/>
              <p:nvPr/>
            </p:nvSpPr>
            <p:spPr>
              <a:xfrm>
                <a:off x="7649717" y="2487145"/>
                <a:ext cx="196868" cy="77669"/>
              </a:xfrm>
              <a:custGeom>
                <a:avLst/>
                <a:gdLst/>
                <a:ahLst/>
                <a:cxnLst/>
                <a:rect l="l" t="t" r="r" b="b"/>
                <a:pathLst>
                  <a:path w="2811" h="1109" extrusionOk="0">
                    <a:moveTo>
                      <a:pt x="1406" y="1"/>
                    </a:moveTo>
                    <a:cubicBezTo>
                      <a:pt x="727" y="1"/>
                      <a:pt x="155" y="465"/>
                      <a:pt x="1" y="1108"/>
                    </a:cubicBezTo>
                    <a:lnTo>
                      <a:pt x="2810" y="1108"/>
                    </a:lnTo>
                    <a:cubicBezTo>
                      <a:pt x="2656" y="477"/>
                      <a:pt x="2072" y="1"/>
                      <a:pt x="14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4050;p43">
            <a:extLst>
              <a:ext uri="{FF2B5EF4-FFF2-40B4-BE49-F238E27FC236}">
                <a16:creationId xmlns:a16="http://schemas.microsoft.com/office/drawing/2014/main" id="{422A35AD-B2A3-71F3-DB86-DC9A2AF80A94}"/>
              </a:ext>
            </a:extLst>
          </p:cNvPr>
          <p:cNvSpPr txBox="1"/>
          <p:nvPr/>
        </p:nvSpPr>
        <p:spPr>
          <a:xfrm>
            <a:off x="824206" y="3187629"/>
            <a:ext cx="1429255"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b="1" dirty="0">
                <a:solidFill>
                  <a:schemeClr val="accent2"/>
                </a:solidFill>
                <a:latin typeface="Fira Sans"/>
                <a:ea typeface="Fira Sans"/>
                <a:cs typeface="Fira Sans"/>
                <a:sym typeface="Fira Sans"/>
              </a:rPr>
              <a:t>Model Performance</a:t>
            </a:r>
            <a:endParaRPr sz="1300" b="1" dirty="0">
              <a:solidFill>
                <a:schemeClr val="accent2"/>
              </a:solidFill>
              <a:latin typeface="Fira Sans"/>
              <a:ea typeface="Fira Sans"/>
              <a:cs typeface="Fira Sans"/>
              <a:sym typeface="Fira Sans"/>
            </a:endParaRPr>
          </a:p>
        </p:txBody>
      </p:sp>
      <p:sp>
        <p:nvSpPr>
          <p:cNvPr id="3" name="Google Shape;4050;p43">
            <a:extLst>
              <a:ext uri="{FF2B5EF4-FFF2-40B4-BE49-F238E27FC236}">
                <a16:creationId xmlns:a16="http://schemas.microsoft.com/office/drawing/2014/main" id="{C846BB05-5C6E-5B55-BBD3-2993DA32BF3B}"/>
              </a:ext>
            </a:extLst>
          </p:cNvPr>
          <p:cNvSpPr txBox="1"/>
          <p:nvPr/>
        </p:nvSpPr>
        <p:spPr>
          <a:xfrm>
            <a:off x="4961173" y="3201422"/>
            <a:ext cx="1429255"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b="1" dirty="0">
                <a:solidFill>
                  <a:schemeClr val="accent4"/>
                </a:solidFill>
                <a:latin typeface="Fira Sans"/>
                <a:ea typeface="Fira Sans"/>
                <a:cs typeface="Fira Sans"/>
                <a:sym typeface="Fira Sans"/>
              </a:rPr>
              <a:t>Data Protection Strategies</a:t>
            </a:r>
          </a:p>
        </p:txBody>
      </p:sp>
      <p:sp>
        <p:nvSpPr>
          <p:cNvPr id="4" name="Google Shape;4050;p43">
            <a:extLst>
              <a:ext uri="{FF2B5EF4-FFF2-40B4-BE49-F238E27FC236}">
                <a16:creationId xmlns:a16="http://schemas.microsoft.com/office/drawing/2014/main" id="{FF33699F-DE23-CE3B-18BF-B1FDDB2ACD6F}"/>
              </a:ext>
            </a:extLst>
          </p:cNvPr>
          <p:cNvSpPr txBox="1"/>
          <p:nvPr/>
        </p:nvSpPr>
        <p:spPr>
          <a:xfrm>
            <a:off x="7024377" y="3181188"/>
            <a:ext cx="1429255"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b="1" dirty="0">
                <a:solidFill>
                  <a:schemeClr val="accent6"/>
                </a:solidFill>
                <a:latin typeface="Fira Sans"/>
                <a:ea typeface="Fira Sans"/>
                <a:cs typeface="Fira Sans"/>
                <a:sym typeface="Fira Sans"/>
              </a:rPr>
              <a:t>Future Directions</a:t>
            </a:r>
            <a:endParaRPr sz="1300" b="1" dirty="0">
              <a:solidFill>
                <a:schemeClr val="accent6"/>
              </a:solidFill>
              <a:latin typeface="Fira Sans"/>
              <a:ea typeface="Fira Sans"/>
              <a:cs typeface="Fira Sans"/>
              <a:sym typeface="Fira Sans"/>
            </a:endParaRPr>
          </a:p>
        </p:txBody>
      </p:sp>
      <p:sp>
        <p:nvSpPr>
          <p:cNvPr id="8" name="Google Shape;4021;p43">
            <a:extLst>
              <a:ext uri="{FF2B5EF4-FFF2-40B4-BE49-F238E27FC236}">
                <a16:creationId xmlns:a16="http://schemas.microsoft.com/office/drawing/2014/main" id="{2556FF09-03B1-4990-1D50-B16640692C7F}"/>
              </a:ext>
            </a:extLst>
          </p:cNvPr>
          <p:cNvSpPr txBox="1"/>
          <p:nvPr/>
        </p:nvSpPr>
        <p:spPr>
          <a:xfrm>
            <a:off x="4955967" y="3564424"/>
            <a:ext cx="1429255" cy="114515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dirty="0">
                <a:solidFill>
                  <a:schemeClr val="dk1"/>
                </a:solidFill>
                <a:latin typeface="Fira Sans"/>
                <a:ea typeface="Fira Sans"/>
                <a:cs typeface="Fira Sans"/>
                <a:sym typeface="Fira Sans"/>
              </a:rPr>
              <a:t> </a:t>
            </a:r>
            <a:r>
              <a:rPr lang="en-US" sz="900" dirty="0">
                <a:solidFill>
                  <a:schemeClr val="dk1"/>
                </a:solidFill>
                <a:latin typeface="Fira Sans"/>
                <a:ea typeface="Fira Sans"/>
                <a:cs typeface="Fira Sans"/>
                <a:sym typeface="Fira Sans"/>
              </a:rPr>
              <a:t>There is significance of protecting credit and debit card information and providing credit monitoring security measurers.</a:t>
            </a:r>
            <a:endParaRPr sz="1000" dirty="0">
              <a:solidFill>
                <a:schemeClr val="dk1"/>
              </a:solidFill>
              <a:latin typeface="Fira Sans"/>
              <a:ea typeface="Fira Sans"/>
              <a:cs typeface="Fira Sans"/>
              <a:sym typeface="Fira Sans"/>
            </a:endParaRPr>
          </a:p>
        </p:txBody>
      </p:sp>
      <p:sp>
        <p:nvSpPr>
          <p:cNvPr id="10" name="Google Shape;4021;p43">
            <a:extLst>
              <a:ext uri="{FF2B5EF4-FFF2-40B4-BE49-F238E27FC236}">
                <a16:creationId xmlns:a16="http://schemas.microsoft.com/office/drawing/2014/main" id="{F740819D-C6C6-32D7-CEA5-1AA980F3C0DD}"/>
              </a:ext>
            </a:extLst>
          </p:cNvPr>
          <p:cNvSpPr txBox="1"/>
          <p:nvPr/>
        </p:nvSpPr>
        <p:spPr>
          <a:xfrm>
            <a:off x="2828145" y="3564424"/>
            <a:ext cx="1532971" cy="1145154"/>
          </a:xfrm>
          <a:prstGeom prst="rect">
            <a:avLst/>
          </a:prstGeom>
          <a:noFill/>
          <a:ln>
            <a:noFill/>
          </a:ln>
        </p:spPr>
        <p:txBody>
          <a:bodyPr spcFirstLastPara="1" wrap="square" lIns="91425" tIns="91425" rIns="91425" bIns="91425" anchor="t" anchorCtr="0">
            <a:noAutofit/>
          </a:bodyPr>
          <a:lstStyle/>
          <a:p>
            <a:pPr lvl="0" algn="ctr"/>
            <a:r>
              <a:rPr lang="en-US" sz="900" dirty="0">
                <a:solidFill>
                  <a:schemeClr val="dk1"/>
                </a:solidFill>
                <a:latin typeface="Fira Sans"/>
                <a:ea typeface="Fira Sans"/>
                <a:cs typeface="Fira Sans"/>
                <a:sym typeface="Fira Sans"/>
              </a:rPr>
              <a:t>Manually categorizing organizations by their names due to a high number of unique keywords and budget constraints from the use of Google's API for automation.</a:t>
            </a:r>
            <a:endParaRPr sz="900" dirty="0">
              <a:solidFill>
                <a:schemeClr val="dk1"/>
              </a:solidFill>
              <a:latin typeface="Fira Sans"/>
              <a:ea typeface="Fira Sans"/>
              <a:cs typeface="Fira Sans"/>
              <a:sym typeface="Fira Sans"/>
            </a:endParaRPr>
          </a:p>
        </p:txBody>
      </p:sp>
      <p:sp>
        <p:nvSpPr>
          <p:cNvPr id="11" name="Google Shape;4021;p43">
            <a:extLst>
              <a:ext uri="{FF2B5EF4-FFF2-40B4-BE49-F238E27FC236}">
                <a16:creationId xmlns:a16="http://schemas.microsoft.com/office/drawing/2014/main" id="{EE81B22C-6F4B-B70E-6342-2E67C06D77A6}"/>
              </a:ext>
            </a:extLst>
          </p:cNvPr>
          <p:cNvSpPr txBox="1"/>
          <p:nvPr/>
        </p:nvSpPr>
        <p:spPr>
          <a:xfrm>
            <a:off x="813147" y="3563053"/>
            <a:ext cx="1429255" cy="114515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900" dirty="0">
                <a:solidFill>
                  <a:schemeClr val="dk1"/>
                </a:solidFill>
                <a:latin typeface="Fira Sans"/>
                <a:ea typeface="Fira Sans"/>
                <a:cs typeface="Fira Sans"/>
                <a:sym typeface="Fira Sans"/>
              </a:rPr>
              <a:t> Demonstrated strong performance in identifying finance organizations, but low precision and recall for Healthcare and Other organization classes.</a:t>
            </a:r>
            <a:endParaRPr sz="900" dirty="0">
              <a:solidFill>
                <a:schemeClr val="dk1"/>
              </a:solidFill>
              <a:latin typeface="Fira Sans"/>
              <a:ea typeface="Fira Sans"/>
              <a:cs typeface="Fira Sans"/>
              <a:sym typeface="Fira Sans"/>
            </a:endParaRPr>
          </a:p>
        </p:txBody>
      </p:sp>
      <p:sp>
        <p:nvSpPr>
          <p:cNvPr id="12" name="Google Shape;4021;p43">
            <a:extLst>
              <a:ext uri="{FF2B5EF4-FFF2-40B4-BE49-F238E27FC236}">
                <a16:creationId xmlns:a16="http://schemas.microsoft.com/office/drawing/2014/main" id="{00BF220A-3DDE-9D2B-048F-EAEEAC542613}"/>
              </a:ext>
            </a:extLst>
          </p:cNvPr>
          <p:cNvSpPr txBox="1"/>
          <p:nvPr/>
        </p:nvSpPr>
        <p:spPr>
          <a:xfrm>
            <a:off x="7005138" y="3557958"/>
            <a:ext cx="1496080" cy="114515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900" dirty="0">
                <a:solidFill>
                  <a:schemeClr val="dk1"/>
                </a:solidFill>
                <a:latin typeface="Fira Sans"/>
                <a:ea typeface="Fira Sans"/>
                <a:cs typeface="Fira Sans"/>
                <a:sym typeface="Fira Sans"/>
              </a:rPr>
              <a:t>More practical approaches to categorizing organizations using NLP. </a:t>
            </a:r>
          </a:p>
          <a:p>
            <a:pPr marL="0" lvl="0" indent="0" algn="ctr" rtl="0">
              <a:spcBef>
                <a:spcPts val="0"/>
              </a:spcBef>
              <a:spcAft>
                <a:spcPts val="0"/>
              </a:spcAft>
              <a:buNone/>
            </a:pPr>
            <a:r>
              <a:rPr lang="en-US" sz="900" dirty="0">
                <a:solidFill>
                  <a:schemeClr val="dk1"/>
                </a:solidFill>
                <a:latin typeface="Fira Sans"/>
                <a:ea typeface="Fira Sans"/>
                <a:cs typeface="Fira Sans"/>
                <a:sym typeface="Fira Sans"/>
              </a:rPr>
              <a:t>Recommendations include downsizing the project for specific financial institutions.</a:t>
            </a:r>
            <a:endParaRPr sz="900" dirty="0">
              <a:solidFill>
                <a:schemeClr val="dk1"/>
              </a:solidFill>
              <a:latin typeface="Fira Sans"/>
              <a:ea typeface="Fira Sans"/>
              <a:cs typeface="Fira Sans"/>
              <a:sym typeface="Fir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D3BA-CB8E-5ECE-6718-96E4DD70CE12}"/>
              </a:ext>
            </a:extLst>
          </p:cNvPr>
          <p:cNvSpPr>
            <a:spLocks noGrp="1"/>
          </p:cNvSpPr>
          <p:nvPr>
            <p:ph type="title"/>
          </p:nvPr>
        </p:nvSpPr>
        <p:spPr/>
        <p:txBody>
          <a:bodyPr/>
          <a:lstStyle/>
          <a:p>
            <a:pPr algn="ctr"/>
            <a:r>
              <a:rPr lang="en-US" dirty="0"/>
              <a:t>Works Cited</a:t>
            </a:r>
          </a:p>
        </p:txBody>
      </p:sp>
      <p:sp>
        <p:nvSpPr>
          <p:cNvPr id="3" name="Text Placeholder 2">
            <a:extLst>
              <a:ext uri="{FF2B5EF4-FFF2-40B4-BE49-F238E27FC236}">
                <a16:creationId xmlns:a16="http://schemas.microsoft.com/office/drawing/2014/main" id="{D06FFA43-4DC9-7532-0949-D22F65F99134}"/>
              </a:ext>
            </a:extLst>
          </p:cNvPr>
          <p:cNvSpPr>
            <a:spLocks noGrp="1"/>
          </p:cNvSpPr>
          <p:nvPr>
            <p:ph type="body" idx="1"/>
          </p:nvPr>
        </p:nvSpPr>
        <p:spPr/>
        <p:txBody>
          <a:bodyPr/>
          <a:lstStyle/>
          <a:p>
            <a:pPr marL="114300" indent="0">
              <a:buNone/>
            </a:pPr>
            <a:r>
              <a:rPr lang="en-US" dirty="0"/>
              <a:t>Commonwealth of Massachusetts, “Data breach reports,” </a:t>
            </a:r>
            <a:r>
              <a:rPr lang="en-US" dirty="0" err="1"/>
              <a:t>Mass.gov</a:t>
            </a:r>
            <a:r>
              <a:rPr lang="en-US" dirty="0"/>
              <a:t>.</a:t>
            </a:r>
          </a:p>
          <a:p>
            <a:pPr marL="114300" indent="0">
              <a:buNone/>
            </a:pPr>
            <a:r>
              <a:rPr lang="en-US" dirty="0"/>
              <a:t>	Commonwealth of Massachusetts, 2023. Available: 	</a:t>
            </a:r>
            <a:r>
              <a:rPr lang="en-US" dirty="0">
                <a:hlinkClick r:id="rId2"/>
              </a:rPr>
              <a:t>https://www.mass.gov/lists/data-breach-reports</a:t>
            </a:r>
            <a:endParaRPr lang="en-US" dirty="0"/>
          </a:p>
          <a:p>
            <a:pPr marL="114300" indent="0">
              <a:buNone/>
            </a:pPr>
            <a:endParaRPr lang="en-US" dirty="0"/>
          </a:p>
          <a:p>
            <a:pPr marL="114300" indent="0">
              <a:buNone/>
            </a:pPr>
            <a:r>
              <a:rPr lang="en-US" dirty="0"/>
              <a:t>E. P. I. Center, “Equifax Data breach,” Electronic Privacy Information Center 	(EPIC), 2023. Available: </a:t>
            </a:r>
          </a:p>
          <a:p>
            <a:pPr marL="114300" indent="0">
              <a:buNone/>
            </a:pPr>
            <a:r>
              <a:rPr lang="en-US" dirty="0"/>
              <a:t>	</a:t>
            </a:r>
            <a:r>
              <a:rPr lang="en-US" dirty="0">
                <a:hlinkClick r:id="rId3"/>
              </a:rPr>
              <a:t>https://archive.epic.org/privacy/data-breach/equifax/</a:t>
            </a:r>
            <a:r>
              <a:rPr lang="en-US" dirty="0"/>
              <a:t>. </a:t>
            </a:r>
          </a:p>
          <a:p>
            <a:pPr marL="114300" indent="0">
              <a:buNone/>
            </a:pPr>
            <a:endParaRPr lang="en-US" dirty="0"/>
          </a:p>
        </p:txBody>
      </p:sp>
    </p:spTree>
    <p:extLst>
      <p:ext uri="{BB962C8B-B14F-4D97-AF65-F5344CB8AC3E}">
        <p14:creationId xmlns:p14="http://schemas.microsoft.com/office/powerpoint/2010/main" val="117459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AC17-0688-94F5-6060-738C86294939}"/>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BBDA1959-0DEB-23E1-45E8-0C7110817174}"/>
              </a:ext>
            </a:extLst>
          </p:cNvPr>
          <p:cNvSpPr>
            <a:spLocks noGrp="1"/>
          </p:cNvSpPr>
          <p:nvPr>
            <p:ph type="body" idx="1"/>
          </p:nvPr>
        </p:nvSpPr>
        <p:spPr>
          <a:xfrm>
            <a:off x="457200" y="1152475"/>
            <a:ext cx="5170602" cy="3416400"/>
          </a:xfrm>
        </p:spPr>
        <p:txBody>
          <a:bodyPr/>
          <a:lstStyle/>
          <a:p>
            <a:r>
              <a:rPr lang="en-US" sz="1600" dirty="0"/>
              <a:t>Problem description</a:t>
            </a:r>
          </a:p>
          <a:p>
            <a:pPr lvl="1">
              <a:lnSpc>
                <a:spcPct val="100000"/>
              </a:lnSpc>
            </a:pPr>
            <a:r>
              <a:rPr lang="en-US" sz="1200" dirty="0"/>
              <a:t>In the realm of our current efforts in cybersecurity, data breaches have become a common threat, with their frequency and impact on the rise. These breaches happen when unauthorized individuals access private information, causing financial losses, damage to reputations, and legal issues for the people and organizations involved. </a:t>
            </a:r>
          </a:p>
          <a:p>
            <a:endParaRPr lang="en-US" sz="1600" dirty="0"/>
          </a:p>
          <a:p>
            <a:r>
              <a:rPr lang="en-US" sz="1600" dirty="0"/>
              <a:t>Real-world Example </a:t>
            </a:r>
          </a:p>
          <a:p>
            <a:pPr lvl="1"/>
            <a:r>
              <a:rPr lang="en-US" sz="1200" dirty="0"/>
              <a:t>The motivation is exemplified by the 2017 Equifax data breach, compromising sensitive information of 148 million Americans, leading to substantial financial losses, identity theft concerns, and severe damage to Equifax's reputation.</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C71E983C-30E7-ADC1-1467-0E57C4251779}"/>
              </a:ext>
            </a:extLst>
          </p:cNvPr>
          <p:cNvPicPr>
            <a:picLocks noChangeAspect="1"/>
          </p:cNvPicPr>
          <p:nvPr/>
        </p:nvPicPr>
        <p:blipFill>
          <a:blip r:embed="rId2"/>
          <a:stretch>
            <a:fillRect/>
          </a:stretch>
        </p:blipFill>
        <p:spPr>
          <a:xfrm>
            <a:off x="5858472" y="1886973"/>
            <a:ext cx="3115846" cy="1947404"/>
          </a:xfrm>
          <a:prstGeom prst="rect">
            <a:avLst/>
          </a:prstGeom>
        </p:spPr>
      </p:pic>
    </p:spTree>
    <p:extLst>
      <p:ext uri="{BB962C8B-B14F-4D97-AF65-F5344CB8AC3E}">
        <p14:creationId xmlns:p14="http://schemas.microsoft.com/office/powerpoint/2010/main" val="393423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AC17-0688-94F5-6060-738C86294939}"/>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BBDA1959-0DEB-23E1-45E8-0C7110817174}"/>
              </a:ext>
            </a:extLst>
          </p:cNvPr>
          <p:cNvSpPr>
            <a:spLocks noGrp="1"/>
          </p:cNvSpPr>
          <p:nvPr>
            <p:ph type="body" idx="1"/>
          </p:nvPr>
        </p:nvSpPr>
        <p:spPr/>
        <p:txBody>
          <a:bodyPr/>
          <a:lstStyle/>
          <a:p>
            <a:r>
              <a:rPr lang="en-US" dirty="0"/>
              <a:t>Research Questions</a:t>
            </a:r>
          </a:p>
          <a:p>
            <a:pPr marL="939800" lvl="1" indent="-342900">
              <a:buFont typeface="+mj-lt"/>
              <a:buAutoNum type="arabicPeriod"/>
            </a:pPr>
            <a:r>
              <a:rPr lang="en-US" dirty="0"/>
              <a:t>Are certain types of organizations more prone to data breaches than others?</a:t>
            </a:r>
          </a:p>
          <a:p>
            <a:pPr marL="939800" lvl="1" indent="-342900">
              <a:buFont typeface="+mj-lt"/>
              <a:buAutoNum type="arabicPeriod"/>
            </a:pPr>
            <a:r>
              <a:rPr lang="en-US" dirty="0"/>
              <a:t>How effective are strategies like Data Encryption and Credit Monitoring in preventing or reducing the impact of data breaches?</a:t>
            </a:r>
          </a:p>
          <a:p>
            <a:pPr marL="939800" lvl="1" indent="-342900">
              <a:buFont typeface="+mj-lt"/>
              <a:buAutoNum type="arabicPeriod"/>
            </a:pPr>
            <a:r>
              <a:rPr lang="en-US" dirty="0"/>
              <a:t>Can the predictions from our research reveal patterns and motivations behind organized data breaches, offering insights into their targets?</a:t>
            </a:r>
          </a:p>
          <a:p>
            <a:endParaRPr lang="en-US" dirty="0"/>
          </a:p>
        </p:txBody>
      </p:sp>
    </p:spTree>
    <p:extLst>
      <p:ext uri="{BB962C8B-B14F-4D97-AF65-F5344CB8AC3E}">
        <p14:creationId xmlns:p14="http://schemas.microsoft.com/office/powerpoint/2010/main" val="3238661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AC17-0688-94F5-6060-738C86294939}"/>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BBDA1959-0DEB-23E1-45E8-0C7110817174}"/>
              </a:ext>
            </a:extLst>
          </p:cNvPr>
          <p:cNvSpPr>
            <a:spLocks noGrp="1"/>
          </p:cNvSpPr>
          <p:nvPr>
            <p:ph type="body" idx="1"/>
          </p:nvPr>
        </p:nvSpPr>
        <p:spPr/>
        <p:txBody>
          <a:bodyPr/>
          <a:lstStyle/>
          <a:p>
            <a:r>
              <a:rPr lang="en-US" dirty="0"/>
              <a:t>Objectives</a:t>
            </a:r>
          </a:p>
          <a:p>
            <a:pPr marL="939800" lvl="1" indent="-342900">
              <a:buFont typeface="+mj-lt"/>
              <a:buAutoNum type="arabicPeriod"/>
            </a:pPr>
            <a:r>
              <a:rPr lang="en-US" dirty="0"/>
              <a:t>To analyze and evaluate the vulnerability of different types of organizations to data breaches, considering factors that make them more susceptible.</a:t>
            </a:r>
          </a:p>
          <a:p>
            <a:pPr marL="939800" lvl="1" indent="-342900">
              <a:buFont typeface="+mj-lt"/>
              <a:buAutoNum type="arabicPeriod"/>
            </a:pPr>
            <a:r>
              <a:rPr lang="en-US" dirty="0"/>
              <a:t>To assess the effectiveness of data protection strategies, particularly focusing on Data Encryption and Credit Monitoring.</a:t>
            </a:r>
          </a:p>
          <a:p>
            <a:pPr marL="939800" lvl="1" indent="-342900">
              <a:buFont typeface="+mj-lt"/>
              <a:buAutoNum type="arabicPeriod"/>
            </a:pPr>
            <a:r>
              <a:rPr lang="en-US" dirty="0"/>
              <a:t>To gain a comprehensive understanding of the patterns and motivations behind organized data breaches, providing valuable insights into their targets and how they are executed.</a:t>
            </a:r>
          </a:p>
          <a:p>
            <a:endParaRPr lang="en-US" dirty="0"/>
          </a:p>
          <a:p>
            <a:endParaRPr lang="en-US" dirty="0"/>
          </a:p>
          <a:p>
            <a:endParaRPr lang="en-US" dirty="0"/>
          </a:p>
        </p:txBody>
      </p:sp>
    </p:spTree>
    <p:extLst>
      <p:ext uri="{BB962C8B-B14F-4D97-AF65-F5344CB8AC3E}">
        <p14:creationId xmlns:p14="http://schemas.microsoft.com/office/powerpoint/2010/main" val="15708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9"/>
        <p:cNvGrpSpPr/>
        <p:nvPr/>
      </p:nvGrpSpPr>
      <p:grpSpPr>
        <a:xfrm>
          <a:off x="0" y="0"/>
          <a:ext cx="0" cy="0"/>
          <a:chOff x="0" y="0"/>
          <a:chExt cx="0" cy="0"/>
        </a:xfrm>
      </p:grpSpPr>
      <p:sp>
        <p:nvSpPr>
          <p:cNvPr id="3655" name="Google Shape;3655;p40"/>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Benefits of this Study</a:t>
            </a:r>
            <a:endParaRPr dirty="0"/>
          </a:p>
        </p:txBody>
      </p:sp>
      <p:sp>
        <p:nvSpPr>
          <p:cNvPr id="3656" name="Google Shape;3656;p40"/>
          <p:cNvSpPr/>
          <p:nvPr/>
        </p:nvSpPr>
        <p:spPr>
          <a:xfrm>
            <a:off x="3700724" y="1317082"/>
            <a:ext cx="2450503" cy="1603970"/>
          </a:xfrm>
          <a:custGeom>
            <a:avLst/>
            <a:gdLst/>
            <a:ahLst/>
            <a:cxnLst/>
            <a:rect l="l" t="t" r="r" b="b"/>
            <a:pathLst>
              <a:path w="47546" h="29146" extrusionOk="0">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7" name="Google Shape;3657;p40"/>
          <p:cNvGrpSpPr/>
          <p:nvPr/>
        </p:nvGrpSpPr>
        <p:grpSpPr>
          <a:xfrm>
            <a:off x="632319" y="1466954"/>
            <a:ext cx="2497032" cy="3337368"/>
            <a:chOff x="783125" y="1463225"/>
            <a:chExt cx="2497032" cy="3337368"/>
          </a:xfrm>
        </p:grpSpPr>
        <p:sp>
          <p:nvSpPr>
            <p:cNvPr id="3658" name="Google Shape;3658;p40"/>
            <p:cNvSpPr/>
            <p:nvPr/>
          </p:nvSpPr>
          <p:spPr>
            <a:xfrm>
              <a:off x="1356175" y="4562756"/>
              <a:ext cx="1332383" cy="237837"/>
            </a:xfrm>
            <a:custGeom>
              <a:avLst/>
              <a:gdLst/>
              <a:ahLst/>
              <a:cxnLst/>
              <a:rect l="l" t="t" r="r" b="b"/>
              <a:pathLst>
                <a:path w="40363" h="7205" extrusionOk="0">
                  <a:moveTo>
                    <a:pt x="20182" y="1"/>
                  </a:moveTo>
                  <a:cubicBezTo>
                    <a:pt x="9038" y="1"/>
                    <a:pt x="1" y="1608"/>
                    <a:pt x="1" y="3597"/>
                  </a:cubicBezTo>
                  <a:cubicBezTo>
                    <a:pt x="1" y="5597"/>
                    <a:pt x="9038" y="7204"/>
                    <a:pt x="20182" y="7204"/>
                  </a:cubicBezTo>
                  <a:cubicBezTo>
                    <a:pt x="31326" y="7204"/>
                    <a:pt x="40363" y="5597"/>
                    <a:pt x="40363" y="3597"/>
                  </a:cubicBezTo>
                  <a:cubicBezTo>
                    <a:pt x="40363" y="1608"/>
                    <a:pt x="31326" y="1"/>
                    <a:pt x="20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0"/>
            <p:cNvSpPr/>
            <p:nvPr/>
          </p:nvSpPr>
          <p:spPr>
            <a:xfrm>
              <a:off x="1057452" y="1687044"/>
              <a:ext cx="1878302" cy="2460565"/>
            </a:xfrm>
            <a:custGeom>
              <a:avLst/>
              <a:gdLst/>
              <a:ahLst/>
              <a:cxnLst/>
              <a:rect l="l" t="t" r="r" b="b"/>
              <a:pathLst>
                <a:path w="56901" h="74540" extrusionOk="0">
                  <a:moveTo>
                    <a:pt x="28867" y="0"/>
                  </a:moveTo>
                  <a:cubicBezTo>
                    <a:pt x="19306" y="0"/>
                    <a:pt x="9834" y="5502"/>
                    <a:pt x="5502" y="13782"/>
                  </a:cubicBezTo>
                  <a:cubicBezTo>
                    <a:pt x="1" y="24307"/>
                    <a:pt x="6204" y="33213"/>
                    <a:pt x="10895" y="39702"/>
                  </a:cubicBezTo>
                  <a:cubicBezTo>
                    <a:pt x="15586" y="46191"/>
                    <a:pt x="11955" y="49477"/>
                    <a:pt x="13515" y="62241"/>
                  </a:cubicBezTo>
                  <a:cubicBezTo>
                    <a:pt x="14909" y="73739"/>
                    <a:pt x="25163" y="74309"/>
                    <a:pt x="27183" y="74309"/>
                  </a:cubicBezTo>
                  <a:cubicBezTo>
                    <a:pt x="27406" y="74309"/>
                    <a:pt x="27528" y="74302"/>
                    <a:pt x="27528" y="74302"/>
                  </a:cubicBezTo>
                  <a:cubicBezTo>
                    <a:pt x="35029" y="74183"/>
                    <a:pt x="40173" y="74540"/>
                    <a:pt x="42506" y="65301"/>
                  </a:cubicBezTo>
                  <a:cubicBezTo>
                    <a:pt x="44840" y="56049"/>
                    <a:pt x="48709" y="55478"/>
                    <a:pt x="52805" y="44822"/>
                  </a:cubicBezTo>
                  <a:cubicBezTo>
                    <a:pt x="56901" y="34154"/>
                    <a:pt x="52924" y="31106"/>
                    <a:pt x="50805" y="23391"/>
                  </a:cubicBezTo>
                  <a:cubicBezTo>
                    <a:pt x="48697" y="15664"/>
                    <a:pt x="48340" y="5365"/>
                    <a:pt x="36601" y="1281"/>
                  </a:cubicBezTo>
                  <a:cubicBezTo>
                    <a:pt x="34084" y="409"/>
                    <a:pt x="31472" y="0"/>
                    <a:pt x="28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0"/>
            <p:cNvSpPr/>
            <p:nvPr/>
          </p:nvSpPr>
          <p:spPr>
            <a:xfrm>
              <a:off x="1043323" y="1503466"/>
              <a:ext cx="545556" cy="2914156"/>
            </a:xfrm>
            <a:custGeom>
              <a:avLst/>
              <a:gdLst/>
              <a:ahLst/>
              <a:cxnLst/>
              <a:rect l="l" t="t" r="r" b="b"/>
              <a:pathLst>
                <a:path w="16527" h="88281" extrusionOk="0">
                  <a:moveTo>
                    <a:pt x="9180" y="48395"/>
                  </a:moveTo>
                  <a:cubicBezTo>
                    <a:pt x="9263" y="48395"/>
                    <a:pt x="9347" y="48395"/>
                    <a:pt x="9430" y="48418"/>
                  </a:cubicBezTo>
                  <a:cubicBezTo>
                    <a:pt x="10573" y="48478"/>
                    <a:pt x="11311" y="48895"/>
                    <a:pt x="11573" y="49669"/>
                  </a:cubicBezTo>
                  <a:cubicBezTo>
                    <a:pt x="11823" y="50395"/>
                    <a:pt x="11692" y="51371"/>
                    <a:pt x="11311" y="52467"/>
                  </a:cubicBezTo>
                  <a:cubicBezTo>
                    <a:pt x="10918" y="52657"/>
                    <a:pt x="10514" y="52836"/>
                    <a:pt x="10073" y="52967"/>
                  </a:cubicBezTo>
                  <a:cubicBezTo>
                    <a:pt x="9449" y="53158"/>
                    <a:pt x="8868" y="53253"/>
                    <a:pt x="8349" y="53253"/>
                  </a:cubicBezTo>
                  <a:cubicBezTo>
                    <a:pt x="7482" y="53253"/>
                    <a:pt x="6786" y="52988"/>
                    <a:pt x="6346" y="52467"/>
                  </a:cubicBezTo>
                  <a:cubicBezTo>
                    <a:pt x="5811" y="51824"/>
                    <a:pt x="5727" y="50871"/>
                    <a:pt x="6144" y="50038"/>
                  </a:cubicBezTo>
                  <a:cubicBezTo>
                    <a:pt x="6668" y="48990"/>
                    <a:pt x="7775" y="48395"/>
                    <a:pt x="9180" y="48395"/>
                  </a:cubicBezTo>
                  <a:close/>
                  <a:moveTo>
                    <a:pt x="16230" y="1"/>
                  </a:moveTo>
                  <a:cubicBezTo>
                    <a:pt x="16189" y="1"/>
                    <a:pt x="16148" y="11"/>
                    <a:pt x="16109" y="31"/>
                  </a:cubicBezTo>
                  <a:cubicBezTo>
                    <a:pt x="15990" y="91"/>
                    <a:pt x="3786" y="6354"/>
                    <a:pt x="1572" y="20653"/>
                  </a:cubicBezTo>
                  <a:cubicBezTo>
                    <a:pt x="0" y="30833"/>
                    <a:pt x="4418" y="33417"/>
                    <a:pt x="8311" y="35679"/>
                  </a:cubicBezTo>
                  <a:cubicBezTo>
                    <a:pt x="9954" y="36631"/>
                    <a:pt x="11502" y="37524"/>
                    <a:pt x="12442" y="38917"/>
                  </a:cubicBezTo>
                  <a:cubicBezTo>
                    <a:pt x="14526" y="42013"/>
                    <a:pt x="15205" y="46097"/>
                    <a:pt x="14145" y="49049"/>
                  </a:cubicBezTo>
                  <a:cubicBezTo>
                    <a:pt x="13704" y="50288"/>
                    <a:pt x="12978" y="51288"/>
                    <a:pt x="12002" y="52002"/>
                  </a:cubicBezTo>
                  <a:cubicBezTo>
                    <a:pt x="12288" y="51002"/>
                    <a:pt x="12323" y="50145"/>
                    <a:pt x="12085" y="49466"/>
                  </a:cubicBezTo>
                  <a:cubicBezTo>
                    <a:pt x="11847" y="48787"/>
                    <a:pt x="11192" y="47954"/>
                    <a:pt x="9466" y="47859"/>
                  </a:cubicBezTo>
                  <a:cubicBezTo>
                    <a:pt x="9376" y="47854"/>
                    <a:pt x="9287" y="47852"/>
                    <a:pt x="9200" y="47852"/>
                  </a:cubicBezTo>
                  <a:cubicBezTo>
                    <a:pt x="7593" y="47852"/>
                    <a:pt x="6277" y="48569"/>
                    <a:pt x="5668" y="49800"/>
                  </a:cubicBezTo>
                  <a:cubicBezTo>
                    <a:pt x="5156" y="50823"/>
                    <a:pt x="5263" y="52002"/>
                    <a:pt x="5953" y="52800"/>
                  </a:cubicBezTo>
                  <a:cubicBezTo>
                    <a:pt x="6500" y="53446"/>
                    <a:pt x="7345" y="53775"/>
                    <a:pt x="8382" y="53775"/>
                  </a:cubicBezTo>
                  <a:cubicBezTo>
                    <a:pt x="8950" y="53775"/>
                    <a:pt x="9575" y="53676"/>
                    <a:pt x="10240" y="53479"/>
                  </a:cubicBezTo>
                  <a:cubicBezTo>
                    <a:pt x="10502" y="53383"/>
                    <a:pt x="10752" y="53300"/>
                    <a:pt x="11014" y="53193"/>
                  </a:cubicBezTo>
                  <a:lnTo>
                    <a:pt x="11014" y="53193"/>
                  </a:lnTo>
                  <a:cubicBezTo>
                    <a:pt x="10097" y="55181"/>
                    <a:pt x="8466" y="57408"/>
                    <a:pt x="6751" y="58932"/>
                  </a:cubicBezTo>
                  <a:cubicBezTo>
                    <a:pt x="2632" y="62646"/>
                    <a:pt x="3667" y="78196"/>
                    <a:pt x="8716" y="88138"/>
                  </a:cubicBezTo>
                  <a:cubicBezTo>
                    <a:pt x="8763" y="88221"/>
                    <a:pt x="8847" y="88280"/>
                    <a:pt x="8954" y="88280"/>
                  </a:cubicBezTo>
                  <a:cubicBezTo>
                    <a:pt x="9001" y="88280"/>
                    <a:pt x="9025" y="88269"/>
                    <a:pt x="9061" y="88269"/>
                  </a:cubicBezTo>
                  <a:cubicBezTo>
                    <a:pt x="9192" y="88209"/>
                    <a:pt x="9251" y="88042"/>
                    <a:pt x="9180" y="87911"/>
                  </a:cubicBezTo>
                  <a:cubicBezTo>
                    <a:pt x="4322" y="78339"/>
                    <a:pt x="3191" y="62861"/>
                    <a:pt x="7096" y="59372"/>
                  </a:cubicBezTo>
                  <a:cubicBezTo>
                    <a:pt x="8561" y="58039"/>
                    <a:pt x="10025" y="56193"/>
                    <a:pt x="10990" y="54407"/>
                  </a:cubicBezTo>
                  <a:cubicBezTo>
                    <a:pt x="11287" y="53860"/>
                    <a:pt x="11526" y="53336"/>
                    <a:pt x="11716" y="52848"/>
                  </a:cubicBezTo>
                  <a:cubicBezTo>
                    <a:pt x="13073" y="52062"/>
                    <a:pt x="14073" y="50835"/>
                    <a:pt x="14633" y="49264"/>
                  </a:cubicBezTo>
                  <a:cubicBezTo>
                    <a:pt x="15752" y="46132"/>
                    <a:pt x="15038" y="41870"/>
                    <a:pt x="12871" y="38631"/>
                  </a:cubicBezTo>
                  <a:cubicBezTo>
                    <a:pt x="11859" y="37143"/>
                    <a:pt x="10263" y="36215"/>
                    <a:pt x="8561" y="35226"/>
                  </a:cubicBezTo>
                  <a:cubicBezTo>
                    <a:pt x="4810" y="33036"/>
                    <a:pt x="572" y="30571"/>
                    <a:pt x="2096" y="20748"/>
                  </a:cubicBezTo>
                  <a:cubicBezTo>
                    <a:pt x="4275" y="6711"/>
                    <a:pt x="16229" y="567"/>
                    <a:pt x="16348" y="508"/>
                  </a:cubicBezTo>
                  <a:cubicBezTo>
                    <a:pt x="16490" y="448"/>
                    <a:pt x="16526" y="282"/>
                    <a:pt x="16467" y="151"/>
                  </a:cubicBezTo>
                  <a:cubicBezTo>
                    <a:pt x="16424" y="58"/>
                    <a:pt x="16329" y="1"/>
                    <a:pt x="162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0"/>
            <p:cNvSpPr/>
            <p:nvPr/>
          </p:nvSpPr>
          <p:spPr>
            <a:xfrm>
              <a:off x="2354910" y="1483131"/>
              <a:ext cx="636730" cy="2839784"/>
            </a:xfrm>
            <a:custGeom>
              <a:avLst/>
              <a:gdLst/>
              <a:ahLst/>
              <a:cxnLst/>
              <a:rect l="l" t="t" r="r" b="b"/>
              <a:pathLst>
                <a:path w="19289" h="86028" extrusionOk="0">
                  <a:moveTo>
                    <a:pt x="12359" y="15078"/>
                  </a:moveTo>
                  <a:cubicBezTo>
                    <a:pt x="13085" y="15078"/>
                    <a:pt x="13919" y="15423"/>
                    <a:pt x="14752" y="16126"/>
                  </a:cubicBezTo>
                  <a:cubicBezTo>
                    <a:pt x="14288" y="17209"/>
                    <a:pt x="13514" y="18078"/>
                    <a:pt x="12252" y="18447"/>
                  </a:cubicBezTo>
                  <a:cubicBezTo>
                    <a:pt x="11984" y="18522"/>
                    <a:pt x="11723" y="18559"/>
                    <a:pt x="11484" y="18559"/>
                  </a:cubicBezTo>
                  <a:cubicBezTo>
                    <a:pt x="10928" y="18559"/>
                    <a:pt x="10492" y="18361"/>
                    <a:pt x="10359" y="17995"/>
                  </a:cubicBezTo>
                  <a:cubicBezTo>
                    <a:pt x="10026" y="17126"/>
                    <a:pt x="10430" y="15971"/>
                    <a:pt x="11240" y="15423"/>
                  </a:cubicBezTo>
                  <a:cubicBezTo>
                    <a:pt x="11561" y="15185"/>
                    <a:pt x="11954" y="15078"/>
                    <a:pt x="12359" y="15078"/>
                  </a:cubicBezTo>
                  <a:close/>
                  <a:moveTo>
                    <a:pt x="4526" y="1"/>
                  </a:moveTo>
                  <a:cubicBezTo>
                    <a:pt x="4392" y="1"/>
                    <a:pt x="4283" y="92"/>
                    <a:pt x="4251" y="231"/>
                  </a:cubicBezTo>
                  <a:cubicBezTo>
                    <a:pt x="4239" y="374"/>
                    <a:pt x="4334" y="517"/>
                    <a:pt x="4477" y="540"/>
                  </a:cubicBezTo>
                  <a:cubicBezTo>
                    <a:pt x="4572" y="552"/>
                    <a:pt x="13181" y="2124"/>
                    <a:pt x="15014" y="10232"/>
                  </a:cubicBezTo>
                  <a:cubicBezTo>
                    <a:pt x="15348" y="11708"/>
                    <a:pt x="15502" y="13828"/>
                    <a:pt x="14955" y="15578"/>
                  </a:cubicBezTo>
                  <a:cubicBezTo>
                    <a:pt x="13919" y="14780"/>
                    <a:pt x="13050" y="14536"/>
                    <a:pt x="12373" y="14536"/>
                  </a:cubicBezTo>
                  <a:cubicBezTo>
                    <a:pt x="11695" y="14536"/>
                    <a:pt x="11210" y="14780"/>
                    <a:pt x="10942" y="14959"/>
                  </a:cubicBezTo>
                  <a:cubicBezTo>
                    <a:pt x="9906" y="15649"/>
                    <a:pt x="9454" y="17066"/>
                    <a:pt x="9847" y="18162"/>
                  </a:cubicBezTo>
                  <a:cubicBezTo>
                    <a:pt x="10054" y="18750"/>
                    <a:pt x="10677" y="19080"/>
                    <a:pt x="11458" y="19080"/>
                  </a:cubicBezTo>
                  <a:cubicBezTo>
                    <a:pt x="11752" y="19080"/>
                    <a:pt x="12069" y="19033"/>
                    <a:pt x="12395" y="18935"/>
                  </a:cubicBezTo>
                  <a:cubicBezTo>
                    <a:pt x="13550" y="18590"/>
                    <a:pt x="14550" y="17697"/>
                    <a:pt x="15169" y="16471"/>
                  </a:cubicBezTo>
                  <a:cubicBezTo>
                    <a:pt x="17074" y="18281"/>
                    <a:pt x="17669" y="22198"/>
                    <a:pt x="17824" y="25186"/>
                  </a:cubicBezTo>
                  <a:cubicBezTo>
                    <a:pt x="18027" y="28615"/>
                    <a:pt x="17693" y="32735"/>
                    <a:pt x="17026" y="35699"/>
                  </a:cubicBezTo>
                  <a:cubicBezTo>
                    <a:pt x="16324" y="38807"/>
                    <a:pt x="13514" y="43974"/>
                    <a:pt x="10537" y="49451"/>
                  </a:cubicBezTo>
                  <a:cubicBezTo>
                    <a:pt x="8335" y="53499"/>
                    <a:pt x="6061" y="57678"/>
                    <a:pt x="4275" y="61631"/>
                  </a:cubicBezTo>
                  <a:cubicBezTo>
                    <a:pt x="0" y="71085"/>
                    <a:pt x="2536" y="85658"/>
                    <a:pt x="2560" y="85801"/>
                  </a:cubicBezTo>
                  <a:cubicBezTo>
                    <a:pt x="2584" y="85944"/>
                    <a:pt x="2691" y="86027"/>
                    <a:pt x="2834" y="86027"/>
                  </a:cubicBezTo>
                  <a:lnTo>
                    <a:pt x="2858" y="86027"/>
                  </a:lnTo>
                  <a:cubicBezTo>
                    <a:pt x="3001" y="86003"/>
                    <a:pt x="3108" y="85860"/>
                    <a:pt x="3084" y="85717"/>
                  </a:cubicBezTo>
                  <a:cubicBezTo>
                    <a:pt x="3060" y="85563"/>
                    <a:pt x="548" y="71156"/>
                    <a:pt x="4763" y="61857"/>
                  </a:cubicBezTo>
                  <a:cubicBezTo>
                    <a:pt x="6549" y="57916"/>
                    <a:pt x="8823" y="53737"/>
                    <a:pt x="11014" y="49701"/>
                  </a:cubicBezTo>
                  <a:cubicBezTo>
                    <a:pt x="14002" y="44189"/>
                    <a:pt x="16836" y="38997"/>
                    <a:pt x="17562" y="35818"/>
                  </a:cubicBezTo>
                  <a:cubicBezTo>
                    <a:pt x="18705" y="30782"/>
                    <a:pt x="19289" y="19424"/>
                    <a:pt x="15443" y="15995"/>
                  </a:cubicBezTo>
                  <a:lnTo>
                    <a:pt x="15407" y="15947"/>
                  </a:lnTo>
                  <a:cubicBezTo>
                    <a:pt x="16014" y="14363"/>
                    <a:pt x="16062" y="12423"/>
                    <a:pt x="15538" y="10113"/>
                  </a:cubicBezTo>
                  <a:cubicBezTo>
                    <a:pt x="13621" y="1660"/>
                    <a:pt x="4656" y="16"/>
                    <a:pt x="4572" y="5"/>
                  </a:cubicBezTo>
                  <a:cubicBezTo>
                    <a:pt x="4557" y="2"/>
                    <a:pt x="4541" y="1"/>
                    <a:pt x="4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0"/>
            <p:cNvSpPr/>
            <p:nvPr/>
          </p:nvSpPr>
          <p:spPr>
            <a:xfrm>
              <a:off x="2347449" y="3581584"/>
              <a:ext cx="349609" cy="981156"/>
            </a:xfrm>
            <a:custGeom>
              <a:avLst/>
              <a:gdLst/>
              <a:ahLst/>
              <a:cxnLst/>
              <a:rect l="l" t="t" r="r" b="b"/>
              <a:pathLst>
                <a:path w="10591" h="29723" extrusionOk="0">
                  <a:moveTo>
                    <a:pt x="6970" y="1"/>
                  </a:moveTo>
                  <a:cubicBezTo>
                    <a:pt x="5462" y="1"/>
                    <a:pt x="3793" y="1336"/>
                    <a:pt x="2643" y="4851"/>
                  </a:cubicBezTo>
                  <a:cubicBezTo>
                    <a:pt x="0" y="12911"/>
                    <a:pt x="6668" y="29723"/>
                    <a:pt x="6668" y="29723"/>
                  </a:cubicBezTo>
                  <a:cubicBezTo>
                    <a:pt x="6668" y="29723"/>
                    <a:pt x="10454" y="9530"/>
                    <a:pt x="10537" y="4851"/>
                  </a:cubicBezTo>
                  <a:cubicBezTo>
                    <a:pt x="10591" y="2222"/>
                    <a:pt x="8914" y="1"/>
                    <a:pt x="69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0"/>
            <p:cNvSpPr/>
            <p:nvPr/>
          </p:nvSpPr>
          <p:spPr>
            <a:xfrm>
              <a:off x="2492470" y="3581716"/>
              <a:ext cx="77078" cy="981024"/>
            </a:xfrm>
            <a:custGeom>
              <a:avLst/>
              <a:gdLst/>
              <a:ahLst/>
              <a:cxnLst/>
              <a:rect l="l" t="t" r="r" b="b"/>
              <a:pathLst>
                <a:path w="2335" h="29719" fill="none" extrusionOk="0">
                  <a:moveTo>
                    <a:pt x="2334" y="1"/>
                  </a:moveTo>
                  <a:cubicBezTo>
                    <a:pt x="2334" y="1"/>
                    <a:pt x="1" y="14717"/>
                    <a:pt x="2275" y="29719"/>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0"/>
            <p:cNvSpPr/>
            <p:nvPr/>
          </p:nvSpPr>
          <p:spPr>
            <a:xfrm>
              <a:off x="2249966" y="4249410"/>
              <a:ext cx="677596" cy="389221"/>
            </a:xfrm>
            <a:custGeom>
              <a:avLst/>
              <a:gdLst/>
              <a:ahLst/>
              <a:cxnLst/>
              <a:rect l="l" t="t" r="r" b="b"/>
              <a:pathLst>
                <a:path w="20527" h="11791" extrusionOk="0">
                  <a:moveTo>
                    <a:pt x="13341" y="0"/>
                  </a:moveTo>
                  <a:cubicBezTo>
                    <a:pt x="12541" y="0"/>
                    <a:pt x="11764" y="107"/>
                    <a:pt x="11073" y="313"/>
                  </a:cubicBezTo>
                  <a:cubicBezTo>
                    <a:pt x="9953" y="645"/>
                    <a:pt x="9239" y="1285"/>
                    <a:pt x="8832" y="1995"/>
                  </a:cubicBezTo>
                  <a:lnTo>
                    <a:pt x="8832" y="1995"/>
                  </a:lnTo>
                  <a:cubicBezTo>
                    <a:pt x="8412" y="1857"/>
                    <a:pt x="7926" y="1776"/>
                    <a:pt x="7395" y="1776"/>
                  </a:cubicBezTo>
                  <a:cubicBezTo>
                    <a:pt x="6568" y="1776"/>
                    <a:pt x="5634" y="1974"/>
                    <a:pt x="4680" y="2468"/>
                  </a:cubicBezTo>
                  <a:cubicBezTo>
                    <a:pt x="1929" y="3885"/>
                    <a:pt x="0" y="6635"/>
                    <a:pt x="929" y="11791"/>
                  </a:cubicBezTo>
                  <a:lnTo>
                    <a:pt x="20491" y="11791"/>
                  </a:lnTo>
                  <a:cubicBezTo>
                    <a:pt x="20491" y="11791"/>
                    <a:pt x="20526" y="9215"/>
                    <a:pt x="19468" y="7639"/>
                  </a:cubicBezTo>
                  <a:lnTo>
                    <a:pt x="19468" y="7639"/>
                  </a:lnTo>
                  <a:cubicBezTo>
                    <a:pt x="20051" y="6864"/>
                    <a:pt x="20359" y="5725"/>
                    <a:pt x="19967" y="4183"/>
                  </a:cubicBezTo>
                  <a:cubicBezTo>
                    <a:pt x="19236" y="1303"/>
                    <a:pt x="16142" y="0"/>
                    <a:pt x="13341"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0"/>
            <p:cNvSpPr/>
            <p:nvPr/>
          </p:nvSpPr>
          <p:spPr>
            <a:xfrm>
              <a:off x="1187650" y="3741690"/>
              <a:ext cx="258171" cy="852912"/>
            </a:xfrm>
            <a:custGeom>
              <a:avLst/>
              <a:gdLst/>
              <a:ahLst/>
              <a:cxnLst/>
              <a:rect l="l" t="t" r="r" b="b"/>
              <a:pathLst>
                <a:path w="7821" h="25838" extrusionOk="0">
                  <a:moveTo>
                    <a:pt x="2876" y="0"/>
                  </a:moveTo>
                  <a:cubicBezTo>
                    <a:pt x="952" y="0"/>
                    <a:pt x="0" y="1789"/>
                    <a:pt x="712" y="6609"/>
                  </a:cubicBezTo>
                  <a:cubicBezTo>
                    <a:pt x="1593" y="12586"/>
                    <a:pt x="6594" y="25837"/>
                    <a:pt x="6594" y="25837"/>
                  </a:cubicBezTo>
                  <a:cubicBezTo>
                    <a:pt x="7820" y="21110"/>
                    <a:pt x="7308" y="1251"/>
                    <a:pt x="4403" y="286"/>
                  </a:cubicBezTo>
                  <a:cubicBezTo>
                    <a:pt x="3846" y="101"/>
                    <a:pt x="3334" y="0"/>
                    <a:pt x="2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0"/>
            <p:cNvSpPr/>
            <p:nvPr/>
          </p:nvSpPr>
          <p:spPr>
            <a:xfrm>
              <a:off x="1272061" y="3741690"/>
              <a:ext cx="133261" cy="852912"/>
            </a:xfrm>
            <a:custGeom>
              <a:avLst/>
              <a:gdLst/>
              <a:ahLst/>
              <a:cxnLst/>
              <a:rect l="l" t="t" r="r" b="b"/>
              <a:pathLst>
                <a:path w="4037" h="25838" fill="none" extrusionOk="0">
                  <a:moveTo>
                    <a:pt x="1" y="1"/>
                  </a:moveTo>
                  <a:cubicBezTo>
                    <a:pt x="1" y="1"/>
                    <a:pt x="3430" y="14252"/>
                    <a:pt x="4037" y="25837"/>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0"/>
            <p:cNvSpPr/>
            <p:nvPr/>
          </p:nvSpPr>
          <p:spPr>
            <a:xfrm>
              <a:off x="1430451" y="3713828"/>
              <a:ext cx="348652" cy="866612"/>
            </a:xfrm>
            <a:custGeom>
              <a:avLst/>
              <a:gdLst/>
              <a:ahLst/>
              <a:cxnLst/>
              <a:rect l="l" t="t" r="r" b="b"/>
              <a:pathLst>
                <a:path w="10562" h="26253" extrusionOk="0">
                  <a:moveTo>
                    <a:pt x="7554" y="0"/>
                  </a:moveTo>
                  <a:cubicBezTo>
                    <a:pt x="6153" y="0"/>
                    <a:pt x="4394" y="1219"/>
                    <a:pt x="2870" y="3976"/>
                  </a:cubicBezTo>
                  <a:cubicBezTo>
                    <a:pt x="1" y="9167"/>
                    <a:pt x="1168" y="26253"/>
                    <a:pt x="1168" y="26253"/>
                  </a:cubicBezTo>
                  <a:cubicBezTo>
                    <a:pt x="3108" y="20811"/>
                    <a:pt x="10562" y="6238"/>
                    <a:pt x="10014" y="2631"/>
                  </a:cubicBezTo>
                  <a:cubicBezTo>
                    <a:pt x="9746" y="950"/>
                    <a:pt x="8790" y="0"/>
                    <a:pt x="7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0"/>
            <p:cNvSpPr/>
            <p:nvPr/>
          </p:nvSpPr>
          <p:spPr>
            <a:xfrm>
              <a:off x="1468976" y="3725977"/>
              <a:ext cx="251569" cy="854464"/>
            </a:xfrm>
            <a:custGeom>
              <a:avLst/>
              <a:gdLst/>
              <a:ahLst/>
              <a:cxnLst/>
              <a:rect l="l" t="t" r="r" b="b"/>
              <a:pathLst>
                <a:path w="7621" h="25885" fill="none" extrusionOk="0">
                  <a:moveTo>
                    <a:pt x="1" y="25885"/>
                  </a:moveTo>
                  <a:cubicBezTo>
                    <a:pt x="1" y="25885"/>
                    <a:pt x="322" y="8382"/>
                    <a:pt x="7621" y="0"/>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0"/>
            <p:cNvSpPr/>
            <p:nvPr/>
          </p:nvSpPr>
          <p:spPr>
            <a:xfrm>
              <a:off x="1189532" y="4355872"/>
              <a:ext cx="622965" cy="307125"/>
            </a:xfrm>
            <a:custGeom>
              <a:avLst/>
              <a:gdLst/>
              <a:ahLst/>
              <a:cxnLst/>
              <a:rect l="l" t="t" r="r" b="b"/>
              <a:pathLst>
                <a:path w="18872" h="9304" extrusionOk="0">
                  <a:moveTo>
                    <a:pt x="8952" y="0"/>
                  </a:moveTo>
                  <a:cubicBezTo>
                    <a:pt x="8767" y="0"/>
                    <a:pt x="8577" y="10"/>
                    <a:pt x="8382" y="29"/>
                  </a:cubicBezTo>
                  <a:cubicBezTo>
                    <a:pt x="7010" y="171"/>
                    <a:pt x="6199" y="689"/>
                    <a:pt x="5755" y="1326"/>
                  </a:cubicBezTo>
                  <a:lnTo>
                    <a:pt x="5755" y="1326"/>
                  </a:lnTo>
                  <a:cubicBezTo>
                    <a:pt x="5657" y="1318"/>
                    <a:pt x="5556" y="1314"/>
                    <a:pt x="5454" y="1314"/>
                  </a:cubicBezTo>
                  <a:cubicBezTo>
                    <a:pt x="4091" y="1314"/>
                    <a:pt x="2372" y="2026"/>
                    <a:pt x="1501" y="3517"/>
                  </a:cubicBezTo>
                  <a:cubicBezTo>
                    <a:pt x="0" y="6065"/>
                    <a:pt x="131" y="9304"/>
                    <a:pt x="131" y="9304"/>
                  </a:cubicBezTo>
                  <a:lnTo>
                    <a:pt x="18872" y="9304"/>
                  </a:lnTo>
                  <a:cubicBezTo>
                    <a:pt x="18872" y="9304"/>
                    <a:pt x="18348" y="4780"/>
                    <a:pt x="16110" y="3029"/>
                  </a:cubicBezTo>
                  <a:cubicBezTo>
                    <a:pt x="14926" y="2098"/>
                    <a:pt x="13960" y="1878"/>
                    <a:pt x="13311" y="1878"/>
                  </a:cubicBezTo>
                  <a:cubicBezTo>
                    <a:pt x="13049" y="1878"/>
                    <a:pt x="12839" y="1914"/>
                    <a:pt x="12688" y="1953"/>
                  </a:cubicBezTo>
                  <a:lnTo>
                    <a:pt x="12688" y="1953"/>
                  </a:lnTo>
                  <a:cubicBezTo>
                    <a:pt x="12163" y="909"/>
                    <a:pt x="10787" y="0"/>
                    <a:pt x="8952"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0"/>
            <p:cNvSpPr/>
            <p:nvPr/>
          </p:nvSpPr>
          <p:spPr>
            <a:xfrm>
              <a:off x="1698143" y="2906462"/>
              <a:ext cx="591902" cy="1353707"/>
            </a:xfrm>
            <a:custGeom>
              <a:avLst/>
              <a:gdLst/>
              <a:ahLst/>
              <a:cxnLst/>
              <a:rect l="l" t="t" r="r" b="b"/>
              <a:pathLst>
                <a:path w="17931" h="41009" extrusionOk="0">
                  <a:moveTo>
                    <a:pt x="0" y="1"/>
                  </a:moveTo>
                  <a:lnTo>
                    <a:pt x="1905" y="40173"/>
                  </a:lnTo>
                  <a:cubicBezTo>
                    <a:pt x="1905" y="40173"/>
                    <a:pt x="3831" y="41009"/>
                    <a:pt x="5948" y="41009"/>
                  </a:cubicBezTo>
                  <a:cubicBezTo>
                    <a:pt x="7006" y="41009"/>
                    <a:pt x="8112" y="40800"/>
                    <a:pt x="9049" y="40173"/>
                  </a:cubicBezTo>
                  <a:lnTo>
                    <a:pt x="9049" y="20504"/>
                  </a:lnTo>
                  <a:lnTo>
                    <a:pt x="11323" y="40518"/>
                  </a:lnTo>
                  <a:cubicBezTo>
                    <a:pt x="11323" y="40518"/>
                    <a:pt x="12915" y="41005"/>
                    <a:pt x="14630" y="41005"/>
                  </a:cubicBezTo>
                  <a:cubicBezTo>
                    <a:pt x="15841" y="41005"/>
                    <a:pt x="17113" y="40762"/>
                    <a:pt x="17931" y="39934"/>
                  </a:cubicBezTo>
                  <a:lnTo>
                    <a:pt x="15847" y="227"/>
                  </a:lnTo>
                  <a:cubicBezTo>
                    <a:pt x="13139" y="1045"/>
                    <a:pt x="10565" y="1325"/>
                    <a:pt x="8308" y="1325"/>
                  </a:cubicBezTo>
                  <a:cubicBezTo>
                    <a:pt x="3402" y="1325"/>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40"/>
            <p:cNvSpPr/>
            <p:nvPr/>
          </p:nvSpPr>
          <p:spPr>
            <a:xfrm>
              <a:off x="1793249" y="4243996"/>
              <a:ext cx="170596" cy="173765"/>
            </a:xfrm>
            <a:custGeom>
              <a:avLst/>
              <a:gdLst/>
              <a:ahLst/>
              <a:cxnLst/>
              <a:rect l="l" t="t" r="r" b="b"/>
              <a:pathLst>
                <a:path w="5168" h="5264" extrusionOk="0">
                  <a:moveTo>
                    <a:pt x="0" y="1"/>
                  </a:moveTo>
                  <a:lnTo>
                    <a:pt x="0" y="3930"/>
                  </a:lnTo>
                  <a:cubicBezTo>
                    <a:pt x="0" y="3930"/>
                    <a:pt x="1413" y="3851"/>
                    <a:pt x="2613" y="3851"/>
                  </a:cubicBezTo>
                  <a:cubicBezTo>
                    <a:pt x="3212" y="3851"/>
                    <a:pt x="3759" y="3870"/>
                    <a:pt x="4049" y="3930"/>
                  </a:cubicBezTo>
                  <a:cubicBezTo>
                    <a:pt x="4930" y="4109"/>
                    <a:pt x="4346" y="4990"/>
                    <a:pt x="5168" y="5263"/>
                  </a:cubicBezTo>
                  <a:lnTo>
                    <a:pt x="5168" y="144"/>
                  </a:lnTo>
                  <a:cubicBezTo>
                    <a:pt x="4481" y="389"/>
                    <a:pt x="3755" y="481"/>
                    <a:pt x="3051" y="481"/>
                  </a:cubicBezTo>
                  <a:cubicBezTo>
                    <a:pt x="1874" y="481"/>
                    <a:pt x="760" y="224"/>
                    <a:pt x="0" y="1"/>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0"/>
            <p:cNvSpPr/>
            <p:nvPr/>
          </p:nvSpPr>
          <p:spPr>
            <a:xfrm>
              <a:off x="2102569" y="4240463"/>
              <a:ext cx="166667" cy="147027"/>
            </a:xfrm>
            <a:custGeom>
              <a:avLst/>
              <a:gdLst/>
              <a:ahLst/>
              <a:cxnLst/>
              <a:rect l="l" t="t" r="r" b="b"/>
              <a:pathLst>
                <a:path w="5049" h="4454" extrusionOk="0">
                  <a:moveTo>
                    <a:pt x="5049" y="1"/>
                  </a:moveTo>
                  <a:cubicBezTo>
                    <a:pt x="4275" y="448"/>
                    <a:pt x="3307" y="592"/>
                    <a:pt x="2378" y="592"/>
                  </a:cubicBezTo>
                  <a:cubicBezTo>
                    <a:pt x="1479" y="592"/>
                    <a:pt x="616" y="457"/>
                    <a:pt x="1" y="334"/>
                  </a:cubicBezTo>
                  <a:lnTo>
                    <a:pt x="1" y="334"/>
                  </a:lnTo>
                  <a:lnTo>
                    <a:pt x="215" y="4454"/>
                  </a:lnTo>
                  <a:cubicBezTo>
                    <a:pt x="215" y="4454"/>
                    <a:pt x="655" y="3704"/>
                    <a:pt x="1322" y="3620"/>
                  </a:cubicBezTo>
                  <a:cubicBezTo>
                    <a:pt x="1723" y="3562"/>
                    <a:pt x="2455" y="3526"/>
                    <a:pt x="3063" y="3526"/>
                  </a:cubicBezTo>
                  <a:cubicBezTo>
                    <a:pt x="3448" y="3526"/>
                    <a:pt x="3783" y="3540"/>
                    <a:pt x="3954" y="3573"/>
                  </a:cubicBezTo>
                  <a:cubicBezTo>
                    <a:pt x="4382" y="3668"/>
                    <a:pt x="5049" y="4454"/>
                    <a:pt x="5049" y="4454"/>
                  </a:cubicBezTo>
                  <a:lnTo>
                    <a:pt x="5049" y="1"/>
                  </a:ln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0"/>
            <p:cNvSpPr/>
            <p:nvPr/>
          </p:nvSpPr>
          <p:spPr>
            <a:xfrm>
              <a:off x="1922556" y="3260446"/>
              <a:ext cx="141118" cy="176273"/>
            </a:xfrm>
            <a:custGeom>
              <a:avLst/>
              <a:gdLst/>
              <a:ahLst/>
              <a:cxnLst/>
              <a:rect l="l" t="t" r="r" b="b"/>
              <a:pathLst>
                <a:path w="4275" h="5340" extrusionOk="0">
                  <a:moveTo>
                    <a:pt x="1916" y="0"/>
                  </a:moveTo>
                  <a:cubicBezTo>
                    <a:pt x="745" y="0"/>
                    <a:pt x="1" y="208"/>
                    <a:pt x="1" y="208"/>
                  </a:cubicBezTo>
                  <a:lnTo>
                    <a:pt x="2168" y="5339"/>
                  </a:lnTo>
                  <a:lnTo>
                    <a:pt x="4275" y="279"/>
                  </a:lnTo>
                  <a:cubicBezTo>
                    <a:pt x="3389" y="68"/>
                    <a:pt x="2583"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0"/>
            <p:cNvSpPr/>
            <p:nvPr/>
          </p:nvSpPr>
          <p:spPr>
            <a:xfrm>
              <a:off x="2042058" y="4348973"/>
              <a:ext cx="291643" cy="336438"/>
            </a:xfrm>
            <a:custGeom>
              <a:avLst/>
              <a:gdLst/>
              <a:ahLst/>
              <a:cxnLst/>
              <a:rect l="l" t="t" r="r" b="b"/>
              <a:pathLst>
                <a:path w="8835" h="10192" extrusionOk="0">
                  <a:moveTo>
                    <a:pt x="4911" y="1"/>
                  </a:moveTo>
                  <a:cubicBezTo>
                    <a:pt x="4274" y="1"/>
                    <a:pt x="3507" y="37"/>
                    <a:pt x="3084" y="95"/>
                  </a:cubicBezTo>
                  <a:cubicBezTo>
                    <a:pt x="2381" y="178"/>
                    <a:pt x="1929" y="964"/>
                    <a:pt x="1929" y="964"/>
                  </a:cubicBezTo>
                  <a:cubicBezTo>
                    <a:pt x="1929" y="964"/>
                    <a:pt x="2215" y="4881"/>
                    <a:pt x="1095" y="6358"/>
                  </a:cubicBezTo>
                  <a:cubicBezTo>
                    <a:pt x="0" y="7834"/>
                    <a:pt x="310" y="9727"/>
                    <a:pt x="310" y="9727"/>
                  </a:cubicBezTo>
                  <a:cubicBezTo>
                    <a:pt x="1736" y="10069"/>
                    <a:pt x="3039" y="10191"/>
                    <a:pt x="4171" y="10191"/>
                  </a:cubicBezTo>
                  <a:cubicBezTo>
                    <a:pt x="6980" y="10191"/>
                    <a:pt x="8739" y="9441"/>
                    <a:pt x="8739" y="9441"/>
                  </a:cubicBezTo>
                  <a:cubicBezTo>
                    <a:pt x="8835" y="7608"/>
                    <a:pt x="7870" y="6001"/>
                    <a:pt x="7453" y="4667"/>
                  </a:cubicBezTo>
                  <a:cubicBezTo>
                    <a:pt x="7037" y="3322"/>
                    <a:pt x="6989" y="976"/>
                    <a:pt x="6989" y="976"/>
                  </a:cubicBezTo>
                  <a:cubicBezTo>
                    <a:pt x="6989" y="976"/>
                    <a:pt x="6310" y="143"/>
                    <a:pt x="5846" y="47"/>
                  </a:cubicBezTo>
                  <a:cubicBezTo>
                    <a:pt x="5666" y="15"/>
                    <a:pt x="5314" y="1"/>
                    <a:pt x="4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0"/>
            <p:cNvSpPr/>
            <p:nvPr/>
          </p:nvSpPr>
          <p:spPr>
            <a:xfrm>
              <a:off x="2050707" y="4635481"/>
              <a:ext cx="280651" cy="49944"/>
            </a:xfrm>
            <a:custGeom>
              <a:avLst/>
              <a:gdLst/>
              <a:ahLst/>
              <a:cxnLst/>
              <a:rect l="l" t="t" r="r" b="b"/>
              <a:pathLst>
                <a:path w="8502" h="1513" extrusionOk="0">
                  <a:moveTo>
                    <a:pt x="8477" y="0"/>
                  </a:moveTo>
                  <a:cubicBezTo>
                    <a:pt x="6900" y="474"/>
                    <a:pt x="5278" y="627"/>
                    <a:pt x="3838" y="627"/>
                  </a:cubicBezTo>
                  <a:cubicBezTo>
                    <a:pt x="2235" y="627"/>
                    <a:pt x="858" y="437"/>
                    <a:pt x="24" y="286"/>
                  </a:cubicBezTo>
                  <a:lnTo>
                    <a:pt x="24" y="286"/>
                  </a:lnTo>
                  <a:cubicBezTo>
                    <a:pt x="0" y="751"/>
                    <a:pt x="60" y="1048"/>
                    <a:pt x="60" y="1048"/>
                  </a:cubicBezTo>
                  <a:cubicBezTo>
                    <a:pt x="1490" y="1390"/>
                    <a:pt x="2794" y="1512"/>
                    <a:pt x="3927" y="1512"/>
                  </a:cubicBezTo>
                  <a:cubicBezTo>
                    <a:pt x="6736" y="1512"/>
                    <a:pt x="8489" y="762"/>
                    <a:pt x="8489" y="762"/>
                  </a:cubicBezTo>
                  <a:cubicBezTo>
                    <a:pt x="8501" y="512"/>
                    <a:pt x="8489" y="251"/>
                    <a:pt x="847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40"/>
            <p:cNvSpPr/>
            <p:nvPr/>
          </p:nvSpPr>
          <p:spPr>
            <a:xfrm>
              <a:off x="2122607" y="4413412"/>
              <a:ext cx="180829" cy="76946"/>
            </a:xfrm>
            <a:custGeom>
              <a:avLst/>
              <a:gdLst/>
              <a:ahLst/>
              <a:cxnLst/>
              <a:rect l="l" t="t" r="r" b="b"/>
              <a:pathLst>
                <a:path w="5478" h="2331" extrusionOk="0">
                  <a:moveTo>
                    <a:pt x="263" y="0"/>
                  </a:moveTo>
                  <a:cubicBezTo>
                    <a:pt x="1" y="0"/>
                    <a:pt x="1" y="417"/>
                    <a:pt x="263" y="417"/>
                  </a:cubicBezTo>
                  <a:cubicBezTo>
                    <a:pt x="1263" y="429"/>
                    <a:pt x="2263" y="429"/>
                    <a:pt x="3263" y="453"/>
                  </a:cubicBezTo>
                  <a:cubicBezTo>
                    <a:pt x="2275" y="655"/>
                    <a:pt x="1311" y="870"/>
                    <a:pt x="322" y="1060"/>
                  </a:cubicBezTo>
                  <a:cubicBezTo>
                    <a:pt x="72" y="1120"/>
                    <a:pt x="168" y="1441"/>
                    <a:pt x="382" y="1477"/>
                  </a:cubicBezTo>
                  <a:cubicBezTo>
                    <a:pt x="822" y="1536"/>
                    <a:pt x="1251" y="1560"/>
                    <a:pt x="1692" y="1584"/>
                  </a:cubicBezTo>
                  <a:cubicBezTo>
                    <a:pt x="1215" y="1679"/>
                    <a:pt x="763" y="1798"/>
                    <a:pt x="299" y="1917"/>
                  </a:cubicBezTo>
                  <a:cubicBezTo>
                    <a:pt x="47" y="1994"/>
                    <a:pt x="127" y="2331"/>
                    <a:pt x="353" y="2331"/>
                  </a:cubicBezTo>
                  <a:cubicBezTo>
                    <a:pt x="373" y="2331"/>
                    <a:pt x="395" y="2328"/>
                    <a:pt x="418" y="2322"/>
                  </a:cubicBezTo>
                  <a:cubicBezTo>
                    <a:pt x="1620" y="1977"/>
                    <a:pt x="2858" y="1727"/>
                    <a:pt x="4109" y="1560"/>
                  </a:cubicBezTo>
                  <a:cubicBezTo>
                    <a:pt x="4367" y="1537"/>
                    <a:pt x="4394" y="1143"/>
                    <a:pt x="4121" y="1143"/>
                  </a:cubicBezTo>
                  <a:cubicBezTo>
                    <a:pt x="4117" y="1143"/>
                    <a:pt x="4113" y="1143"/>
                    <a:pt x="4109" y="1143"/>
                  </a:cubicBezTo>
                  <a:cubicBezTo>
                    <a:pt x="3577" y="1161"/>
                    <a:pt x="3052" y="1172"/>
                    <a:pt x="2519" y="1172"/>
                  </a:cubicBezTo>
                  <a:cubicBezTo>
                    <a:pt x="2324" y="1172"/>
                    <a:pt x="2127" y="1170"/>
                    <a:pt x="1930" y="1167"/>
                  </a:cubicBezTo>
                  <a:cubicBezTo>
                    <a:pt x="3049" y="929"/>
                    <a:pt x="4168" y="691"/>
                    <a:pt x="5287" y="465"/>
                  </a:cubicBezTo>
                  <a:cubicBezTo>
                    <a:pt x="5478" y="417"/>
                    <a:pt x="5418" y="48"/>
                    <a:pt x="5192" y="48"/>
                  </a:cubicBezTo>
                  <a:cubicBezTo>
                    <a:pt x="3561" y="36"/>
                    <a:pt x="1906" y="12"/>
                    <a:pt x="26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0"/>
            <p:cNvSpPr/>
            <p:nvPr/>
          </p:nvSpPr>
          <p:spPr>
            <a:xfrm>
              <a:off x="1698539" y="2906099"/>
              <a:ext cx="525882" cy="93451"/>
            </a:xfrm>
            <a:custGeom>
              <a:avLst/>
              <a:gdLst/>
              <a:ahLst/>
              <a:cxnLst/>
              <a:rect l="l" t="t" r="r" b="b"/>
              <a:pathLst>
                <a:path w="15931" h="2831" extrusionOk="0">
                  <a:moveTo>
                    <a:pt x="0" y="0"/>
                  </a:moveTo>
                  <a:lnTo>
                    <a:pt x="95" y="1905"/>
                  </a:lnTo>
                  <a:cubicBezTo>
                    <a:pt x="1756" y="2351"/>
                    <a:pt x="4309" y="2831"/>
                    <a:pt x="7522" y="2831"/>
                  </a:cubicBezTo>
                  <a:cubicBezTo>
                    <a:pt x="9974" y="2831"/>
                    <a:pt x="12812" y="2551"/>
                    <a:pt x="15931" y="1762"/>
                  </a:cubicBezTo>
                  <a:lnTo>
                    <a:pt x="15847" y="226"/>
                  </a:lnTo>
                  <a:cubicBezTo>
                    <a:pt x="13140" y="1040"/>
                    <a:pt x="10566" y="1319"/>
                    <a:pt x="8310" y="1319"/>
                  </a:cubicBezTo>
                  <a:cubicBezTo>
                    <a:pt x="3403" y="131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0"/>
            <p:cNvSpPr/>
            <p:nvPr/>
          </p:nvSpPr>
          <p:spPr>
            <a:xfrm>
              <a:off x="1996832" y="3583300"/>
              <a:ext cx="129729" cy="672513"/>
            </a:xfrm>
            <a:custGeom>
              <a:avLst/>
              <a:gdLst/>
              <a:ahLst/>
              <a:cxnLst/>
              <a:rect l="l" t="t" r="r" b="b"/>
              <a:pathLst>
                <a:path w="3930" h="20373" extrusionOk="0">
                  <a:moveTo>
                    <a:pt x="1" y="1"/>
                  </a:moveTo>
                  <a:lnTo>
                    <a:pt x="2275" y="20015"/>
                  </a:lnTo>
                  <a:cubicBezTo>
                    <a:pt x="2275" y="20015"/>
                    <a:pt x="2966" y="20217"/>
                    <a:pt x="3930" y="20372"/>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0"/>
            <p:cNvSpPr/>
            <p:nvPr/>
          </p:nvSpPr>
          <p:spPr>
            <a:xfrm>
              <a:off x="1910771" y="3256287"/>
              <a:ext cx="156831" cy="22480"/>
            </a:xfrm>
            <a:custGeom>
              <a:avLst/>
              <a:gdLst/>
              <a:ahLst/>
              <a:cxnLst/>
              <a:rect l="l" t="t" r="r" b="b"/>
              <a:pathLst>
                <a:path w="4751" h="681" extrusionOk="0">
                  <a:moveTo>
                    <a:pt x="2138" y="0"/>
                  </a:moveTo>
                  <a:cubicBezTo>
                    <a:pt x="815" y="0"/>
                    <a:pt x="135" y="409"/>
                    <a:pt x="96" y="441"/>
                  </a:cubicBezTo>
                  <a:cubicBezTo>
                    <a:pt x="36" y="465"/>
                    <a:pt x="0" y="560"/>
                    <a:pt x="48" y="620"/>
                  </a:cubicBezTo>
                  <a:cubicBezTo>
                    <a:pt x="63" y="657"/>
                    <a:pt x="107" y="681"/>
                    <a:pt x="152" y="681"/>
                  </a:cubicBezTo>
                  <a:cubicBezTo>
                    <a:pt x="178" y="681"/>
                    <a:pt x="205" y="673"/>
                    <a:pt x="227" y="655"/>
                  </a:cubicBezTo>
                  <a:cubicBezTo>
                    <a:pt x="227" y="648"/>
                    <a:pt x="872" y="263"/>
                    <a:pt x="2119" y="263"/>
                  </a:cubicBezTo>
                  <a:cubicBezTo>
                    <a:pt x="2765" y="263"/>
                    <a:pt x="3573" y="366"/>
                    <a:pt x="4537" y="679"/>
                  </a:cubicBezTo>
                  <a:lnTo>
                    <a:pt x="4584" y="679"/>
                  </a:lnTo>
                  <a:cubicBezTo>
                    <a:pt x="4644" y="679"/>
                    <a:pt x="4691" y="643"/>
                    <a:pt x="4739" y="584"/>
                  </a:cubicBezTo>
                  <a:cubicBezTo>
                    <a:pt x="4751" y="524"/>
                    <a:pt x="4715" y="453"/>
                    <a:pt x="4644" y="417"/>
                  </a:cubicBezTo>
                  <a:cubicBezTo>
                    <a:pt x="3643" y="105"/>
                    <a:pt x="2808" y="0"/>
                    <a:pt x="2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40"/>
            <p:cNvSpPr/>
            <p:nvPr/>
          </p:nvSpPr>
          <p:spPr>
            <a:xfrm>
              <a:off x="1984651" y="3255890"/>
              <a:ext cx="16538" cy="331750"/>
            </a:xfrm>
            <a:custGeom>
              <a:avLst/>
              <a:gdLst/>
              <a:ahLst/>
              <a:cxnLst/>
              <a:rect l="l" t="t" r="r" b="b"/>
              <a:pathLst>
                <a:path w="501" h="10050" extrusionOk="0">
                  <a:moveTo>
                    <a:pt x="132" y="1"/>
                  </a:moveTo>
                  <a:cubicBezTo>
                    <a:pt x="60" y="1"/>
                    <a:pt x="1" y="60"/>
                    <a:pt x="1" y="132"/>
                  </a:cubicBezTo>
                  <a:lnTo>
                    <a:pt x="239" y="9919"/>
                  </a:lnTo>
                  <a:cubicBezTo>
                    <a:pt x="239" y="9990"/>
                    <a:pt x="298" y="10049"/>
                    <a:pt x="370" y="10049"/>
                  </a:cubicBezTo>
                  <a:cubicBezTo>
                    <a:pt x="441" y="10049"/>
                    <a:pt x="501" y="9990"/>
                    <a:pt x="501" y="9919"/>
                  </a:cubicBezTo>
                  <a:lnTo>
                    <a:pt x="263" y="132"/>
                  </a:lnTo>
                  <a:cubicBezTo>
                    <a:pt x="263" y="60"/>
                    <a:pt x="203" y="1"/>
                    <a:pt x="1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40"/>
            <p:cNvSpPr/>
            <p:nvPr/>
          </p:nvSpPr>
          <p:spPr>
            <a:xfrm>
              <a:off x="1935530" y="2945317"/>
              <a:ext cx="36179" cy="198192"/>
            </a:xfrm>
            <a:custGeom>
              <a:avLst/>
              <a:gdLst/>
              <a:ahLst/>
              <a:cxnLst/>
              <a:rect l="l" t="t" r="r" b="b"/>
              <a:pathLst>
                <a:path w="1096" h="6004" extrusionOk="0">
                  <a:moveTo>
                    <a:pt x="942" y="1"/>
                  </a:moveTo>
                  <a:cubicBezTo>
                    <a:pt x="877" y="1"/>
                    <a:pt x="809" y="46"/>
                    <a:pt x="798" y="110"/>
                  </a:cubicBezTo>
                  <a:cubicBezTo>
                    <a:pt x="774" y="288"/>
                    <a:pt x="0" y="4503"/>
                    <a:pt x="810" y="5932"/>
                  </a:cubicBezTo>
                  <a:cubicBezTo>
                    <a:pt x="846" y="5968"/>
                    <a:pt x="893" y="6003"/>
                    <a:pt x="929" y="6003"/>
                  </a:cubicBezTo>
                  <a:cubicBezTo>
                    <a:pt x="953" y="6003"/>
                    <a:pt x="977" y="5992"/>
                    <a:pt x="1001" y="5968"/>
                  </a:cubicBezTo>
                  <a:cubicBezTo>
                    <a:pt x="1072" y="5944"/>
                    <a:pt x="1096" y="5849"/>
                    <a:pt x="1048" y="5789"/>
                  </a:cubicBezTo>
                  <a:cubicBezTo>
                    <a:pt x="274" y="4456"/>
                    <a:pt x="1048" y="205"/>
                    <a:pt x="1072" y="169"/>
                  </a:cubicBezTo>
                  <a:cubicBezTo>
                    <a:pt x="1084" y="98"/>
                    <a:pt x="1036" y="15"/>
                    <a:pt x="965" y="3"/>
                  </a:cubicBezTo>
                  <a:cubicBezTo>
                    <a:pt x="958" y="1"/>
                    <a:pt x="950" y="1"/>
                    <a:pt x="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0"/>
            <p:cNvSpPr/>
            <p:nvPr/>
          </p:nvSpPr>
          <p:spPr>
            <a:xfrm>
              <a:off x="1702830" y="2920228"/>
              <a:ext cx="71962" cy="192613"/>
            </a:xfrm>
            <a:custGeom>
              <a:avLst/>
              <a:gdLst/>
              <a:ahLst/>
              <a:cxnLst/>
              <a:rect l="l" t="t" r="r" b="b"/>
              <a:pathLst>
                <a:path w="2180" h="5835" extrusionOk="0">
                  <a:moveTo>
                    <a:pt x="1751" y="1"/>
                  </a:moveTo>
                  <a:cubicBezTo>
                    <a:pt x="1668" y="25"/>
                    <a:pt x="1608" y="84"/>
                    <a:pt x="1608" y="155"/>
                  </a:cubicBezTo>
                  <a:cubicBezTo>
                    <a:pt x="1704" y="1608"/>
                    <a:pt x="1596" y="5394"/>
                    <a:pt x="144" y="5573"/>
                  </a:cubicBezTo>
                  <a:cubicBezTo>
                    <a:pt x="61" y="5585"/>
                    <a:pt x="1" y="5644"/>
                    <a:pt x="25" y="5716"/>
                  </a:cubicBezTo>
                  <a:cubicBezTo>
                    <a:pt x="37" y="5799"/>
                    <a:pt x="84" y="5835"/>
                    <a:pt x="156" y="5835"/>
                  </a:cubicBezTo>
                  <a:lnTo>
                    <a:pt x="180" y="5835"/>
                  </a:lnTo>
                  <a:cubicBezTo>
                    <a:pt x="2180" y="5597"/>
                    <a:pt x="1906" y="358"/>
                    <a:pt x="1894" y="144"/>
                  </a:cubicBezTo>
                  <a:cubicBezTo>
                    <a:pt x="1882" y="60"/>
                    <a:pt x="1823" y="1"/>
                    <a:pt x="17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0"/>
            <p:cNvSpPr/>
            <p:nvPr/>
          </p:nvSpPr>
          <p:spPr>
            <a:xfrm>
              <a:off x="2151690" y="2926137"/>
              <a:ext cx="83383" cy="170992"/>
            </a:xfrm>
            <a:custGeom>
              <a:avLst/>
              <a:gdLst/>
              <a:ahLst/>
              <a:cxnLst/>
              <a:rect l="l" t="t" r="r" b="b"/>
              <a:pathLst>
                <a:path w="2526" h="5180" extrusionOk="0">
                  <a:moveTo>
                    <a:pt x="132" y="0"/>
                  </a:moveTo>
                  <a:cubicBezTo>
                    <a:pt x="60" y="0"/>
                    <a:pt x="1" y="60"/>
                    <a:pt x="1" y="143"/>
                  </a:cubicBezTo>
                  <a:cubicBezTo>
                    <a:pt x="1" y="346"/>
                    <a:pt x="132" y="5060"/>
                    <a:pt x="2394" y="5180"/>
                  </a:cubicBezTo>
                  <a:cubicBezTo>
                    <a:pt x="2466" y="5180"/>
                    <a:pt x="2525" y="5120"/>
                    <a:pt x="2525" y="5060"/>
                  </a:cubicBezTo>
                  <a:cubicBezTo>
                    <a:pt x="2525" y="4989"/>
                    <a:pt x="2466" y="4918"/>
                    <a:pt x="2394" y="4918"/>
                  </a:cubicBezTo>
                  <a:cubicBezTo>
                    <a:pt x="382" y="4810"/>
                    <a:pt x="263" y="179"/>
                    <a:pt x="263" y="143"/>
                  </a:cubicBezTo>
                  <a:cubicBezTo>
                    <a:pt x="263" y="60"/>
                    <a:pt x="203" y="0"/>
                    <a:pt x="1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0"/>
            <p:cNvSpPr/>
            <p:nvPr/>
          </p:nvSpPr>
          <p:spPr>
            <a:xfrm>
              <a:off x="1596335" y="4362045"/>
              <a:ext cx="397374" cy="322904"/>
            </a:xfrm>
            <a:custGeom>
              <a:avLst/>
              <a:gdLst/>
              <a:ahLst/>
              <a:cxnLst/>
              <a:rect l="l" t="t" r="r" b="b"/>
              <a:pathLst>
                <a:path w="12038" h="9782" extrusionOk="0">
                  <a:moveTo>
                    <a:pt x="8638" y="1"/>
                  </a:moveTo>
                  <a:cubicBezTo>
                    <a:pt x="7403" y="1"/>
                    <a:pt x="5954" y="80"/>
                    <a:pt x="5954" y="80"/>
                  </a:cubicBezTo>
                  <a:cubicBezTo>
                    <a:pt x="5954" y="80"/>
                    <a:pt x="5668" y="2068"/>
                    <a:pt x="4227" y="3688"/>
                  </a:cubicBezTo>
                  <a:cubicBezTo>
                    <a:pt x="2727" y="5378"/>
                    <a:pt x="1143" y="6248"/>
                    <a:pt x="1143" y="6248"/>
                  </a:cubicBezTo>
                  <a:cubicBezTo>
                    <a:pt x="417" y="6617"/>
                    <a:pt x="0" y="8581"/>
                    <a:pt x="1143" y="9307"/>
                  </a:cubicBezTo>
                  <a:cubicBezTo>
                    <a:pt x="2048" y="9653"/>
                    <a:pt x="3199" y="9781"/>
                    <a:pt x="4408" y="9781"/>
                  </a:cubicBezTo>
                  <a:cubicBezTo>
                    <a:pt x="7861" y="9781"/>
                    <a:pt x="11788" y="8736"/>
                    <a:pt x="11788" y="8736"/>
                  </a:cubicBezTo>
                  <a:cubicBezTo>
                    <a:pt x="12038" y="6509"/>
                    <a:pt x="11264" y="1473"/>
                    <a:pt x="11264" y="1473"/>
                  </a:cubicBezTo>
                  <a:cubicBezTo>
                    <a:pt x="10418" y="1175"/>
                    <a:pt x="11026" y="259"/>
                    <a:pt x="10121" y="80"/>
                  </a:cubicBezTo>
                  <a:cubicBezTo>
                    <a:pt x="9819" y="21"/>
                    <a:pt x="9256" y="1"/>
                    <a:pt x="8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0"/>
            <p:cNvSpPr/>
            <p:nvPr/>
          </p:nvSpPr>
          <p:spPr>
            <a:xfrm>
              <a:off x="1613633" y="4622904"/>
              <a:ext cx="373805" cy="62059"/>
            </a:xfrm>
            <a:custGeom>
              <a:avLst/>
              <a:gdLst/>
              <a:ahLst/>
              <a:cxnLst/>
              <a:rect l="l" t="t" r="r" b="b"/>
              <a:pathLst>
                <a:path w="11324" h="1880" extrusionOk="0">
                  <a:moveTo>
                    <a:pt x="11323" y="0"/>
                  </a:moveTo>
                  <a:lnTo>
                    <a:pt x="11323" y="0"/>
                  </a:lnTo>
                  <a:cubicBezTo>
                    <a:pt x="8321" y="703"/>
                    <a:pt x="5894" y="931"/>
                    <a:pt x="4005" y="931"/>
                  </a:cubicBezTo>
                  <a:cubicBezTo>
                    <a:pt x="2179" y="931"/>
                    <a:pt x="855" y="717"/>
                    <a:pt x="0" y="512"/>
                  </a:cubicBezTo>
                  <a:lnTo>
                    <a:pt x="0" y="512"/>
                  </a:lnTo>
                  <a:cubicBezTo>
                    <a:pt x="107" y="870"/>
                    <a:pt x="298" y="1203"/>
                    <a:pt x="643" y="1405"/>
                  </a:cubicBezTo>
                  <a:cubicBezTo>
                    <a:pt x="1545" y="1751"/>
                    <a:pt x="2693" y="1879"/>
                    <a:pt x="3900" y="1879"/>
                  </a:cubicBezTo>
                  <a:cubicBezTo>
                    <a:pt x="7349" y="1879"/>
                    <a:pt x="11275" y="834"/>
                    <a:pt x="11275" y="834"/>
                  </a:cubicBezTo>
                  <a:cubicBezTo>
                    <a:pt x="11311" y="572"/>
                    <a:pt x="11323" y="298"/>
                    <a:pt x="1132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0"/>
            <p:cNvSpPr/>
            <p:nvPr/>
          </p:nvSpPr>
          <p:spPr>
            <a:xfrm>
              <a:off x="1718247" y="4413412"/>
              <a:ext cx="202747" cy="77177"/>
            </a:xfrm>
            <a:custGeom>
              <a:avLst/>
              <a:gdLst/>
              <a:ahLst/>
              <a:cxnLst/>
              <a:rect l="l" t="t" r="r" b="b"/>
              <a:pathLst>
                <a:path w="6142" h="2338" extrusionOk="0">
                  <a:moveTo>
                    <a:pt x="1760" y="0"/>
                  </a:moveTo>
                  <a:cubicBezTo>
                    <a:pt x="1487" y="0"/>
                    <a:pt x="1487" y="417"/>
                    <a:pt x="1760" y="417"/>
                  </a:cubicBezTo>
                  <a:cubicBezTo>
                    <a:pt x="2070" y="417"/>
                    <a:pt x="2391" y="429"/>
                    <a:pt x="2713" y="429"/>
                  </a:cubicBezTo>
                  <a:cubicBezTo>
                    <a:pt x="2094" y="548"/>
                    <a:pt x="1487" y="703"/>
                    <a:pt x="879" y="870"/>
                  </a:cubicBezTo>
                  <a:cubicBezTo>
                    <a:pt x="689" y="929"/>
                    <a:pt x="665" y="1227"/>
                    <a:pt x="879" y="1263"/>
                  </a:cubicBezTo>
                  <a:cubicBezTo>
                    <a:pt x="1499" y="1405"/>
                    <a:pt x="2153" y="1441"/>
                    <a:pt x="2796" y="1441"/>
                  </a:cubicBezTo>
                  <a:lnTo>
                    <a:pt x="248" y="1941"/>
                  </a:lnTo>
                  <a:cubicBezTo>
                    <a:pt x="1" y="1975"/>
                    <a:pt x="93" y="2338"/>
                    <a:pt x="315" y="2338"/>
                  </a:cubicBezTo>
                  <a:cubicBezTo>
                    <a:pt x="328" y="2338"/>
                    <a:pt x="342" y="2337"/>
                    <a:pt x="356" y="2334"/>
                  </a:cubicBezTo>
                  <a:cubicBezTo>
                    <a:pt x="1951" y="2025"/>
                    <a:pt x="3534" y="1727"/>
                    <a:pt x="5130" y="1417"/>
                  </a:cubicBezTo>
                  <a:cubicBezTo>
                    <a:pt x="5368" y="1370"/>
                    <a:pt x="5309" y="1012"/>
                    <a:pt x="5070" y="1012"/>
                  </a:cubicBezTo>
                  <a:cubicBezTo>
                    <a:pt x="4431" y="1012"/>
                    <a:pt x="3783" y="1041"/>
                    <a:pt x="3136" y="1041"/>
                  </a:cubicBezTo>
                  <a:cubicBezTo>
                    <a:pt x="2759" y="1041"/>
                    <a:pt x="2383" y="1031"/>
                    <a:pt x="2010" y="1001"/>
                  </a:cubicBezTo>
                  <a:cubicBezTo>
                    <a:pt x="3273" y="703"/>
                    <a:pt x="4570" y="524"/>
                    <a:pt x="5880" y="465"/>
                  </a:cubicBezTo>
                  <a:cubicBezTo>
                    <a:pt x="6142" y="465"/>
                    <a:pt x="6142" y="60"/>
                    <a:pt x="5880" y="60"/>
                  </a:cubicBezTo>
                  <a:cubicBezTo>
                    <a:pt x="4511" y="48"/>
                    <a:pt x="3130" y="36"/>
                    <a:pt x="1760"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0"/>
            <p:cNvSpPr/>
            <p:nvPr/>
          </p:nvSpPr>
          <p:spPr>
            <a:xfrm>
              <a:off x="1815664" y="1625147"/>
              <a:ext cx="274346" cy="342083"/>
            </a:xfrm>
            <a:custGeom>
              <a:avLst/>
              <a:gdLst/>
              <a:ahLst/>
              <a:cxnLst/>
              <a:rect l="l" t="t" r="r" b="b"/>
              <a:pathLst>
                <a:path w="8311" h="10363" extrusionOk="0">
                  <a:moveTo>
                    <a:pt x="1274" y="1584"/>
                  </a:moveTo>
                  <a:lnTo>
                    <a:pt x="1274" y="1584"/>
                  </a:lnTo>
                  <a:cubicBezTo>
                    <a:pt x="1274" y="1584"/>
                    <a:pt x="1274" y="1584"/>
                    <a:pt x="1274" y="1584"/>
                  </a:cubicBezTo>
                  <a:cubicBezTo>
                    <a:pt x="1274" y="1584"/>
                    <a:pt x="1274" y="1584"/>
                    <a:pt x="1274" y="1584"/>
                  </a:cubicBezTo>
                  <a:lnTo>
                    <a:pt x="1274" y="1584"/>
                  </a:lnTo>
                  <a:cubicBezTo>
                    <a:pt x="1274" y="1584"/>
                    <a:pt x="1274" y="1584"/>
                    <a:pt x="1274" y="1584"/>
                  </a:cubicBezTo>
                  <a:close/>
                  <a:moveTo>
                    <a:pt x="4179" y="1"/>
                  </a:moveTo>
                  <a:cubicBezTo>
                    <a:pt x="4179" y="1"/>
                    <a:pt x="3980" y="1631"/>
                    <a:pt x="1912" y="1631"/>
                  </a:cubicBezTo>
                  <a:cubicBezTo>
                    <a:pt x="1717" y="1631"/>
                    <a:pt x="1505" y="1616"/>
                    <a:pt x="1274" y="1584"/>
                  </a:cubicBezTo>
                  <a:lnTo>
                    <a:pt x="1274" y="1584"/>
                  </a:lnTo>
                  <a:cubicBezTo>
                    <a:pt x="1289" y="1600"/>
                    <a:pt x="1415" y="2961"/>
                    <a:pt x="72" y="3680"/>
                  </a:cubicBezTo>
                  <a:cubicBezTo>
                    <a:pt x="72" y="3680"/>
                    <a:pt x="0" y="6168"/>
                    <a:pt x="381" y="7192"/>
                  </a:cubicBezTo>
                  <a:cubicBezTo>
                    <a:pt x="786" y="8216"/>
                    <a:pt x="3274" y="10264"/>
                    <a:pt x="4429" y="10359"/>
                  </a:cubicBezTo>
                  <a:cubicBezTo>
                    <a:pt x="4453" y="10361"/>
                    <a:pt x="4477" y="10362"/>
                    <a:pt x="4502" y="10362"/>
                  </a:cubicBezTo>
                  <a:cubicBezTo>
                    <a:pt x="5700" y="10362"/>
                    <a:pt x="8181" y="7862"/>
                    <a:pt x="8251" y="6882"/>
                  </a:cubicBezTo>
                  <a:cubicBezTo>
                    <a:pt x="8311" y="5882"/>
                    <a:pt x="8251" y="3442"/>
                    <a:pt x="8251" y="3442"/>
                  </a:cubicBezTo>
                  <a:cubicBezTo>
                    <a:pt x="8251" y="3442"/>
                    <a:pt x="6632" y="2763"/>
                    <a:pt x="6858" y="917"/>
                  </a:cubicBezTo>
                  <a:lnTo>
                    <a:pt x="6858" y="917"/>
                  </a:lnTo>
                  <a:cubicBezTo>
                    <a:pt x="6858" y="917"/>
                    <a:pt x="6465" y="1033"/>
                    <a:pt x="5970" y="1033"/>
                  </a:cubicBezTo>
                  <a:cubicBezTo>
                    <a:pt x="5340" y="1033"/>
                    <a:pt x="4546" y="847"/>
                    <a:pt x="4179"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0"/>
            <p:cNvSpPr/>
            <p:nvPr/>
          </p:nvSpPr>
          <p:spPr>
            <a:xfrm>
              <a:off x="1708343" y="1467384"/>
              <a:ext cx="463824" cy="336669"/>
            </a:xfrm>
            <a:custGeom>
              <a:avLst/>
              <a:gdLst/>
              <a:ahLst/>
              <a:cxnLst/>
              <a:rect l="l" t="t" r="r" b="b"/>
              <a:pathLst>
                <a:path w="14051" h="10199" extrusionOk="0">
                  <a:moveTo>
                    <a:pt x="9339" y="1"/>
                  </a:moveTo>
                  <a:cubicBezTo>
                    <a:pt x="7497" y="1"/>
                    <a:pt x="7323" y="1732"/>
                    <a:pt x="7323" y="1732"/>
                  </a:cubicBezTo>
                  <a:cubicBezTo>
                    <a:pt x="7323" y="1732"/>
                    <a:pt x="6811" y="1164"/>
                    <a:pt x="6062" y="1164"/>
                  </a:cubicBezTo>
                  <a:cubicBezTo>
                    <a:pt x="5890" y="1164"/>
                    <a:pt x="5706" y="1194"/>
                    <a:pt x="5513" y="1267"/>
                  </a:cubicBezTo>
                  <a:cubicBezTo>
                    <a:pt x="4466" y="1672"/>
                    <a:pt x="4287" y="2863"/>
                    <a:pt x="4287" y="2863"/>
                  </a:cubicBezTo>
                  <a:cubicBezTo>
                    <a:pt x="4287" y="2863"/>
                    <a:pt x="3770" y="2275"/>
                    <a:pt x="2831" y="2275"/>
                  </a:cubicBezTo>
                  <a:cubicBezTo>
                    <a:pt x="2495" y="2275"/>
                    <a:pt x="2106" y="2350"/>
                    <a:pt x="1668" y="2553"/>
                  </a:cubicBezTo>
                  <a:cubicBezTo>
                    <a:pt x="1" y="3327"/>
                    <a:pt x="275" y="6030"/>
                    <a:pt x="1858" y="6256"/>
                  </a:cubicBezTo>
                  <a:cubicBezTo>
                    <a:pt x="1858" y="6256"/>
                    <a:pt x="775" y="7054"/>
                    <a:pt x="929" y="8340"/>
                  </a:cubicBezTo>
                  <a:cubicBezTo>
                    <a:pt x="1045" y="9326"/>
                    <a:pt x="2066" y="10199"/>
                    <a:pt x="3274" y="10199"/>
                  </a:cubicBezTo>
                  <a:cubicBezTo>
                    <a:pt x="3306" y="10199"/>
                    <a:pt x="3338" y="10198"/>
                    <a:pt x="3370" y="10197"/>
                  </a:cubicBezTo>
                  <a:cubicBezTo>
                    <a:pt x="3311" y="9292"/>
                    <a:pt x="3334" y="8447"/>
                    <a:pt x="3334" y="8447"/>
                  </a:cubicBezTo>
                  <a:cubicBezTo>
                    <a:pt x="4680" y="7709"/>
                    <a:pt x="4537" y="6328"/>
                    <a:pt x="4537" y="6328"/>
                  </a:cubicBezTo>
                  <a:lnTo>
                    <a:pt x="4537" y="6328"/>
                  </a:lnTo>
                  <a:cubicBezTo>
                    <a:pt x="4769" y="6360"/>
                    <a:pt x="4982" y="6374"/>
                    <a:pt x="5178" y="6374"/>
                  </a:cubicBezTo>
                  <a:cubicBezTo>
                    <a:pt x="7244" y="6374"/>
                    <a:pt x="7442" y="4756"/>
                    <a:pt x="7442" y="4756"/>
                  </a:cubicBezTo>
                  <a:cubicBezTo>
                    <a:pt x="7805" y="5594"/>
                    <a:pt x="8590" y="5781"/>
                    <a:pt x="9216" y="5781"/>
                  </a:cubicBezTo>
                  <a:cubicBezTo>
                    <a:pt x="9719" y="5781"/>
                    <a:pt x="10121" y="5661"/>
                    <a:pt x="10121" y="5661"/>
                  </a:cubicBezTo>
                  <a:lnTo>
                    <a:pt x="10121" y="5661"/>
                  </a:lnTo>
                  <a:cubicBezTo>
                    <a:pt x="9895" y="7506"/>
                    <a:pt x="11526" y="8185"/>
                    <a:pt x="11526" y="8185"/>
                  </a:cubicBezTo>
                  <a:cubicBezTo>
                    <a:pt x="11526" y="8185"/>
                    <a:pt x="11538" y="8685"/>
                    <a:pt x="11538" y="9304"/>
                  </a:cubicBezTo>
                  <a:lnTo>
                    <a:pt x="11550" y="9304"/>
                  </a:lnTo>
                  <a:cubicBezTo>
                    <a:pt x="11550" y="9304"/>
                    <a:pt x="11558" y="9304"/>
                    <a:pt x="11573" y="9304"/>
                  </a:cubicBezTo>
                  <a:cubicBezTo>
                    <a:pt x="11749" y="9304"/>
                    <a:pt x="12901" y="9264"/>
                    <a:pt x="13252" y="8221"/>
                  </a:cubicBezTo>
                  <a:cubicBezTo>
                    <a:pt x="13621" y="7090"/>
                    <a:pt x="12848" y="6244"/>
                    <a:pt x="12848" y="6244"/>
                  </a:cubicBezTo>
                  <a:cubicBezTo>
                    <a:pt x="12848" y="6244"/>
                    <a:pt x="14050" y="5530"/>
                    <a:pt x="13645" y="4303"/>
                  </a:cubicBezTo>
                  <a:cubicBezTo>
                    <a:pt x="13342" y="3365"/>
                    <a:pt x="12398" y="3258"/>
                    <a:pt x="11985" y="3258"/>
                  </a:cubicBezTo>
                  <a:cubicBezTo>
                    <a:pt x="11863" y="3258"/>
                    <a:pt x="11788" y="3268"/>
                    <a:pt x="11788" y="3268"/>
                  </a:cubicBezTo>
                  <a:cubicBezTo>
                    <a:pt x="11788" y="3268"/>
                    <a:pt x="12871" y="732"/>
                    <a:pt x="10216" y="112"/>
                  </a:cubicBezTo>
                  <a:cubicBezTo>
                    <a:pt x="9888" y="35"/>
                    <a:pt x="9597" y="1"/>
                    <a:pt x="933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0"/>
            <p:cNvSpPr/>
            <p:nvPr/>
          </p:nvSpPr>
          <p:spPr>
            <a:xfrm>
              <a:off x="1775093" y="1765975"/>
              <a:ext cx="48855" cy="80841"/>
            </a:xfrm>
            <a:custGeom>
              <a:avLst/>
              <a:gdLst/>
              <a:ahLst/>
              <a:cxnLst/>
              <a:rect l="l" t="t" r="r" b="b"/>
              <a:pathLst>
                <a:path w="1480" h="2449" extrusionOk="0">
                  <a:moveTo>
                    <a:pt x="788" y="1"/>
                  </a:moveTo>
                  <a:cubicBezTo>
                    <a:pt x="711" y="1"/>
                    <a:pt x="624" y="17"/>
                    <a:pt x="527" y="57"/>
                  </a:cubicBezTo>
                  <a:cubicBezTo>
                    <a:pt x="0" y="274"/>
                    <a:pt x="200" y="2449"/>
                    <a:pt x="1336" y="2449"/>
                  </a:cubicBezTo>
                  <a:cubicBezTo>
                    <a:pt x="1382" y="2449"/>
                    <a:pt x="1430" y="2445"/>
                    <a:pt x="1479" y="2438"/>
                  </a:cubicBezTo>
                  <a:cubicBezTo>
                    <a:pt x="1360" y="1831"/>
                    <a:pt x="1312" y="1009"/>
                    <a:pt x="1301" y="366"/>
                  </a:cubicBezTo>
                  <a:cubicBezTo>
                    <a:pt x="1301" y="366"/>
                    <a:pt x="1154" y="1"/>
                    <a:pt x="788"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0"/>
            <p:cNvSpPr/>
            <p:nvPr/>
          </p:nvSpPr>
          <p:spPr>
            <a:xfrm>
              <a:off x="2088803" y="1766008"/>
              <a:ext cx="41692" cy="80445"/>
            </a:xfrm>
            <a:custGeom>
              <a:avLst/>
              <a:gdLst/>
              <a:ahLst/>
              <a:cxnLst/>
              <a:rect l="l" t="t" r="r" b="b"/>
              <a:pathLst>
                <a:path w="1263" h="2437" extrusionOk="0">
                  <a:moveTo>
                    <a:pt x="477" y="0"/>
                  </a:moveTo>
                  <a:cubicBezTo>
                    <a:pt x="224" y="0"/>
                    <a:pt x="77" y="173"/>
                    <a:pt x="13" y="282"/>
                  </a:cubicBezTo>
                  <a:cubicBezTo>
                    <a:pt x="25" y="996"/>
                    <a:pt x="25" y="1865"/>
                    <a:pt x="1" y="2437"/>
                  </a:cubicBezTo>
                  <a:cubicBezTo>
                    <a:pt x="1072" y="2365"/>
                    <a:pt x="1263" y="258"/>
                    <a:pt x="739" y="56"/>
                  </a:cubicBezTo>
                  <a:cubicBezTo>
                    <a:pt x="641" y="17"/>
                    <a:pt x="554" y="0"/>
                    <a:pt x="477"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40"/>
            <p:cNvSpPr/>
            <p:nvPr/>
          </p:nvSpPr>
          <p:spPr>
            <a:xfrm>
              <a:off x="1874623" y="1739929"/>
              <a:ext cx="30270" cy="51132"/>
            </a:xfrm>
            <a:custGeom>
              <a:avLst/>
              <a:gdLst/>
              <a:ahLst/>
              <a:cxnLst/>
              <a:rect l="l" t="t" r="r" b="b"/>
              <a:pathLst>
                <a:path w="917" h="1549" extrusionOk="0">
                  <a:moveTo>
                    <a:pt x="452" y="0"/>
                  </a:moveTo>
                  <a:cubicBezTo>
                    <a:pt x="202" y="0"/>
                    <a:pt x="0" y="346"/>
                    <a:pt x="0" y="774"/>
                  </a:cubicBezTo>
                  <a:cubicBezTo>
                    <a:pt x="0" y="1191"/>
                    <a:pt x="202" y="1548"/>
                    <a:pt x="452" y="1548"/>
                  </a:cubicBezTo>
                  <a:cubicBezTo>
                    <a:pt x="714" y="1548"/>
                    <a:pt x="917" y="1191"/>
                    <a:pt x="917" y="774"/>
                  </a:cubicBezTo>
                  <a:cubicBezTo>
                    <a:pt x="917" y="346"/>
                    <a:pt x="714" y="0"/>
                    <a:pt x="452"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0"/>
            <p:cNvSpPr/>
            <p:nvPr/>
          </p:nvSpPr>
          <p:spPr>
            <a:xfrm>
              <a:off x="2002345" y="1739929"/>
              <a:ext cx="30303" cy="51132"/>
            </a:xfrm>
            <a:custGeom>
              <a:avLst/>
              <a:gdLst/>
              <a:ahLst/>
              <a:cxnLst/>
              <a:rect l="l" t="t" r="r" b="b"/>
              <a:pathLst>
                <a:path w="918" h="1549" extrusionOk="0">
                  <a:moveTo>
                    <a:pt x="453" y="0"/>
                  </a:moveTo>
                  <a:cubicBezTo>
                    <a:pt x="203" y="0"/>
                    <a:pt x="1" y="346"/>
                    <a:pt x="1" y="774"/>
                  </a:cubicBezTo>
                  <a:cubicBezTo>
                    <a:pt x="1" y="1191"/>
                    <a:pt x="203" y="1548"/>
                    <a:pt x="453" y="1548"/>
                  </a:cubicBezTo>
                  <a:cubicBezTo>
                    <a:pt x="715" y="1548"/>
                    <a:pt x="917" y="1191"/>
                    <a:pt x="917" y="774"/>
                  </a:cubicBezTo>
                  <a:cubicBezTo>
                    <a:pt x="917" y="346"/>
                    <a:pt x="715" y="0"/>
                    <a:pt x="45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0"/>
            <p:cNvSpPr/>
            <p:nvPr/>
          </p:nvSpPr>
          <p:spPr>
            <a:xfrm>
              <a:off x="1925692" y="1729299"/>
              <a:ext cx="29907" cy="103816"/>
            </a:xfrm>
            <a:custGeom>
              <a:avLst/>
              <a:gdLst/>
              <a:ahLst/>
              <a:cxnLst/>
              <a:rect l="l" t="t" r="r" b="b"/>
              <a:pathLst>
                <a:path w="906" h="3145" extrusionOk="0">
                  <a:moveTo>
                    <a:pt x="537" y="1"/>
                  </a:moveTo>
                  <a:cubicBezTo>
                    <a:pt x="453" y="1"/>
                    <a:pt x="394" y="84"/>
                    <a:pt x="418" y="156"/>
                  </a:cubicBezTo>
                  <a:cubicBezTo>
                    <a:pt x="418" y="168"/>
                    <a:pt x="477" y="858"/>
                    <a:pt x="203" y="1632"/>
                  </a:cubicBezTo>
                  <a:cubicBezTo>
                    <a:pt x="13" y="2180"/>
                    <a:pt x="1" y="2525"/>
                    <a:pt x="132" y="2775"/>
                  </a:cubicBezTo>
                  <a:cubicBezTo>
                    <a:pt x="239" y="2966"/>
                    <a:pt x="429" y="3085"/>
                    <a:pt x="727" y="3144"/>
                  </a:cubicBezTo>
                  <a:lnTo>
                    <a:pt x="751" y="3144"/>
                  </a:lnTo>
                  <a:cubicBezTo>
                    <a:pt x="810" y="3144"/>
                    <a:pt x="870" y="3096"/>
                    <a:pt x="894" y="3037"/>
                  </a:cubicBezTo>
                  <a:cubicBezTo>
                    <a:pt x="906" y="2966"/>
                    <a:pt x="858" y="2894"/>
                    <a:pt x="787" y="2882"/>
                  </a:cubicBezTo>
                  <a:cubicBezTo>
                    <a:pt x="560" y="2835"/>
                    <a:pt x="429" y="2763"/>
                    <a:pt x="370" y="2644"/>
                  </a:cubicBezTo>
                  <a:cubicBezTo>
                    <a:pt x="275" y="2465"/>
                    <a:pt x="310" y="2180"/>
                    <a:pt x="477" y="1715"/>
                  </a:cubicBezTo>
                  <a:cubicBezTo>
                    <a:pt x="751" y="882"/>
                    <a:pt x="679" y="156"/>
                    <a:pt x="679" y="120"/>
                  </a:cubicBezTo>
                  <a:cubicBezTo>
                    <a:pt x="679" y="48"/>
                    <a:pt x="608" y="1"/>
                    <a:pt x="537"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0"/>
            <p:cNvSpPr/>
            <p:nvPr/>
          </p:nvSpPr>
          <p:spPr>
            <a:xfrm>
              <a:off x="1904069" y="1858540"/>
              <a:ext cx="103024" cy="15449"/>
            </a:xfrm>
            <a:custGeom>
              <a:avLst/>
              <a:gdLst/>
              <a:ahLst/>
              <a:cxnLst/>
              <a:rect l="l" t="t" r="r" b="b"/>
              <a:pathLst>
                <a:path w="3121" h="468" extrusionOk="0">
                  <a:moveTo>
                    <a:pt x="157" y="0"/>
                  </a:moveTo>
                  <a:cubicBezTo>
                    <a:pt x="95" y="0"/>
                    <a:pt x="33" y="28"/>
                    <a:pt x="13" y="98"/>
                  </a:cubicBezTo>
                  <a:cubicBezTo>
                    <a:pt x="1" y="170"/>
                    <a:pt x="25" y="241"/>
                    <a:pt x="96" y="277"/>
                  </a:cubicBezTo>
                  <a:cubicBezTo>
                    <a:pt x="132" y="289"/>
                    <a:pt x="680" y="467"/>
                    <a:pt x="1513" y="467"/>
                  </a:cubicBezTo>
                  <a:cubicBezTo>
                    <a:pt x="1942" y="467"/>
                    <a:pt x="2454" y="420"/>
                    <a:pt x="3001" y="277"/>
                  </a:cubicBezTo>
                  <a:cubicBezTo>
                    <a:pt x="3073" y="253"/>
                    <a:pt x="3120" y="182"/>
                    <a:pt x="3109" y="110"/>
                  </a:cubicBezTo>
                  <a:cubicBezTo>
                    <a:pt x="3098" y="46"/>
                    <a:pt x="3030" y="1"/>
                    <a:pt x="2964" y="1"/>
                  </a:cubicBezTo>
                  <a:cubicBezTo>
                    <a:pt x="2957" y="1"/>
                    <a:pt x="2949" y="2"/>
                    <a:pt x="2942" y="3"/>
                  </a:cubicBezTo>
                  <a:cubicBezTo>
                    <a:pt x="2422" y="138"/>
                    <a:pt x="1944" y="183"/>
                    <a:pt x="1538" y="183"/>
                  </a:cubicBezTo>
                  <a:cubicBezTo>
                    <a:pt x="726" y="183"/>
                    <a:pt x="199" y="3"/>
                    <a:pt x="191" y="3"/>
                  </a:cubicBezTo>
                  <a:cubicBezTo>
                    <a:pt x="180" y="1"/>
                    <a:pt x="169" y="0"/>
                    <a:pt x="15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0"/>
            <p:cNvSpPr/>
            <p:nvPr/>
          </p:nvSpPr>
          <p:spPr>
            <a:xfrm>
              <a:off x="1849831" y="1702394"/>
              <a:ext cx="68034" cy="17132"/>
            </a:xfrm>
            <a:custGeom>
              <a:avLst/>
              <a:gdLst/>
              <a:ahLst/>
              <a:cxnLst/>
              <a:rect l="l" t="t" r="r" b="b"/>
              <a:pathLst>
                <a:path w="2061" h="519" extrusionOk="0">
                  <a:moveTo>
                    <a:pt x="1059" y="1"/>
                  </a:moveTo>
                  <a:cubicBezTo>
                    <a:pt x="752" y="1"/>
                    <a:pt x="408" y="64"/>
                    <a:pt x="96" y="268"/>
                  </a:cubicBezTo>
                  <a:cubicBezTo>
                    <a:pt x="13" y="316"/>
                    <a:pt x="1" y="399"/>
                    <a:pt x="49" y="459"/>
                  </a:cubicBezTo>
                  <a:cubicBezTo>
                    <a:pt x="72" y="506"/>
                    <a:pt x="120" y="518"/>
                    <a:pt x="168" y="518"/>
                  </a:cubicBezTo>
                  <a:cubicBezTo>
                    <a:pt x="180" y="518"/>
                    <a:pt x="215" y="518"/>
                    <a:pt x="239" y="494"/>
                  </a:cubicBezTo>
                  <a:cubicBezTo>
                    <a:pt x="496" y="326"/>
                    <a:pt x="783" y="273"/>
                    <a:pt x="1043" y="273"/>
                  </a:cubicBezTo>
                  <a:cubicBezTo>
                    <a:pt x="1480" y="273"/>
                    <a:pt x="1839" y="423"/>
                    <a:pt x="1846" y="423"/>
                  </a:cubicBezTo>
                  <a:cubicBezTo>
                    <a:pt x="1864" y="429"/>
                    <a:pt x="1882" y="432"/>
                    <a:pt x="1899" y="432"/>
                  </a:cubicBezTo>
                  <a:cubicBezTo>
                    <a:pt x="1955" y="432"/>
                    <a:pt x="2007" y="403"/>
                    <a:pt x="2025" y="340"/>
                  </a:cubicBezTo>
                  <a:cubicBezTo>
                    <a:pt x="2061" y="268"/>
                    <a:pt x="2025" y="197"/>
                    <a:pt x="1954" y="161"/>
                  </a:cubicBezTo>
                  <a:cubicBezTo>
                    <a:pt x="1925" y="154"/>
                    <a:pt x="1537" y="1"/>
                    <a:pt x="105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40"/>
            <p:cNvSpPr/>
            <p:nvPr/>
          </p:nvSpPr>
          <p:spPr>
            <a:xfrm>
              <a:off x="1987424" y="1702394"/>
              <a:ext cx="68001" cy="17132"/>
            </a:xfrm>
            <a:custGeom>
              <a:avLst/>
              <a:gdLst/>
              <a:ahLst/>
              <a:cxnLst/>
              <a:rect l="l" t="t" r="r" b="b"/>
              <a:pathLst>
                <a:path w="2060" h="519" extrusionOk="0">
                  <a:moveTo>
                    <a:pt x="1058" y="1"/>
                  </a:moveTo>
                  <a:cubicBezTo>
                    <a:pt x="751" y="1"/>
                    <a:pt x="407" y="64"/>
                    <a:pt x="95" y="268"/>
                  </a:cubicBezTo>
                  <a:cubicBezTo>
                    <a:pt x="12" y="316"/>
                    <a:pt x="0" y="399"/>
                    <a:pt x="48" y="459"/>
                  </a:cubicBezTo>
                  <a:cubicBezTo>
                    <a:pt x="72" y="506"/>
                    <a:pt x="119" y="518"/>
                    <a:pt x="167" y="518"/>
                  </a:cubicBezTo>
                  <a:cubicBezTo>
                    <a:pt x="179" y="518"/>
                    <a:pt x="214" y="518"/>
                    <a:pt x="238" y="494"/>
                  </a:cubicBezTo>
                  <a:cubicBezTo>
                    <a:pt x="495" y="326"/>
                    <a:pt x="783" y="273"/>
                    <a:pt x="1042" y="273"/>
                  </a:cubicBezTo>
                  <a:cubicBezTo>
                    <a:pt x="1479" y="273"/>
                    <a:pt x="1838" y="423"/>
                    <a:pt x="1846" y="423"/>
                  </a:cubicBezTo>
                  <a:cubicBezTo>
                    <a:pt x="1863" y="429"/>
                    <a:pt x="1881" y="432"/>
                    <a:pt x="1899" y="432"/>
                  </a:cubicBezTo>
                  <a:cubicBezTo>
                    <a:pt x="1954" y="432"/>
                    <a:pt x="2006" y="403"/>
                    <a:pt x="2024" y="340"/>
                  </a:cubicBezTo>
                  <a:cubicBezTo>
                    <a:pt x="2060" y="268"/>
                    <a:pt x="2024" y="197"/>
                    <a:pt x="1953" y="161"/>
                  </a:cubicBezTo>
                  <a:cubicBezTo>
                    <a:pt x="1924" y="154"/>
                    <a:pt x="1537" y="1"/>
                    <a:pt x="105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40"/>
            <p:cNvSpPr/>
            <p:nvPr/>
          </p:nvSpPr>
          <p:spPr>
            <a:xfrm>
              <a:off x="1920971" y="1726559"/>
              <a:ext cx="55457" cy="18122"/>
            </a:xfrm>
            <a:custGeom>
              <a:avLst/>
              <a:gdLst/>
              <a:ahLst/>
              <a:cxnLst/>
              <a:rect l="l" t="t" r="r" b="b"/>
              <a:pathLst>
                <a:path w="1680" h="549" extrusionOk="0">
                  <a:moveTo>
                    <a:pt x="899" y="0"/>
                  </a:moveTo>
                  <a:cubicBezTo>
                    <a:pt x="565" y="0"/>
                    <a:pt x="258" y="159"/>
                    <a:pt x="84" y="298"/>
                  </a:cubicBezTo>
                  <a:cubicBezTo>
                    <a:pt x="25" y="346"/>
                    <a:pt x="1" y="429"/>
                    <a:pt x="49" y="489"/>
                  </a:cubicBezTo>
                  <a:cubicBezTo>
                    <a:pt x="78" y="526"/>
                    <a:pt x="122" y="544"/>
                    <a:pt x="165" y="544"/>
                  </a:cubicBezTo>
                  <a:cubicBezTo>
                    <a:pt x="191" y="544"/>
                    <a:pt x="217" y="538"/>
                    <a:pt x="239" y="524"/>
                  </a:cubicBezTo>
                  <a:cubicBezTo>
                    <a:pt x="263" y="501"/>
                    <a:pt x="561" y="277"/>
                    <a:pt x="905" y="277"/>
                  </a:cubicBezTo>
                  <a:cubicBezTo>
                    <a:pt x="1078" y="277"/>
                    <a:pt x="1262" y="333"/>
                    <a:pt x="1430" y="501"/>
                  </a:cubicBezTo>
                  <a:cubicBezTo>
                    <a:pt x="1454" y="536"/>
                    <a:pt x="1489" y="548"/>
                    <a:pt x="1525" y="548"/>
                  </a:cubicBezTo>
                  <a:cubicBezTo>
                    <a:pt x="1549" y="548"/>
                    <a:pt x="1584" y="536"/>
                    <a:pt x="1620" y="501"/>
                  </a:cubicBezTo>
                  <a:cubicBezTo>
                    <a:pt x="1680" y="441"/>
                    <a:pt x="1680" y="370"/>
                    <a:pt x="1620" y="310"/>
                  </a:cubicBezTo>
                  <a:cubicBezTo>
                    <a:pt x="1392" y="82"/>
                    <a:pt x="1139" y="0"/>
                    <a:pt x="899"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40"/>
            <p:cNvSpPr/>
            <p:nvPr/>
          </p:nvSpPr>
          <p:spPr>
            <a:xfrm>
              <a:off x="1856136" y="1912877"/>
              <a:ext cx="218328" cy="295142"/>
            </a:xfrm>
            <a:custGeom>
              <a:avLst/>
              <a:gdLst/>
              <a:ahLst/>
              <a:cxnLst/>
              <a:rect l="l" t="t" r="r" b="b"/>
              <a:pathLst>
                <a:path w="6614" h="8941" extrusionOk="0">
                  <a:moveTo>
                    <a:pt x="5858" y="0"/>
                  </a:moveTo>
                  <a:lnTo>
                    <a:pt x="5858" y="0"/>
                  </a:lnTo>
                  <a:cubicBezTo>
                    <a:pt x="5019" y="862"/>
                    <a:pt x="3948" y="1646"/>
                    <a:pt x="3274" y="1646"/>
                  </a:cubicBezTo>
                  <a:cubicBezTo>
                    <a:pt x="3250" y="1646"/>
                    <a:pt x="3226" y="1645"/>
                    <a:pt x="3203" y="1643"/>
                  </a:cubicBezTo>
                  <a:cubicBezTo>
                    <a:pt x="2608" y="1584"/>
                    <a:pt x="1655" y="1024"/>
                    <a:pt x="822" y="333"/>
                  </a:cubicBezTo>
                  <a:lnTo>
                    <a:pt x="822" y="333"/>
                  </a:lnTo>
                  <a:cubicBezTo>
                    <a:pt x="822" y="334"/>
                    <a:pt x="1405" y="3810"/>
                    <a:pt x="405" y="4774"/>
                  </a:cubicBezTo>
                  <a:cubicBezTo>
                    <a:pt x="405" y="4774"/>
                    <a:pt x="0" y="8156"/>
                    <a:pt x="3334" y="8870"/>
                  </a:cubicBezTo>
                  <a:cubicBezTo>
                    <a:pt x="3557" y="8918"/>
                    <a:pt x="3764" y="8940"/>
                    <a:pt x="3955" y="8940"/>
                  </a:cubicBezTo>
                  <a:cubicBezTo>
                    <a:pt x="6614" y="8940"/>
                    <a:pt x="6251" y="4608"/>
                    <a:pt x="6251" y="4608"/>
                  </a:cubicBezTo>
                  <a:cubicBezTo>
                    <a:pt x="6251" y="4608"/>
                    <a:pt x="5203" y="3524"/>
                    <a:pt x="5858"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40"/>
            <p:cNvSpPr/>
            <p:nvPr/>
          </p:nvSpPr>
          <p:spPr>
            <a:xfrm>
              <a:off x="1883635" y="1923870"/>
              <a:ext cx="141151" cy="99459"/>
            </a:xfrm>
            <a:custGeom>
              <a:avLst/>
              <a:gdLst/>
              <a:ahLst/>
              <a:cxnLst/>
              <a:rect l="l" t="t" r="r" b="b"/>
              <a:pathLst>
                <a:path w="4276" h="3013" extrusionOk="0">
                  <a:moveTo>
                    <a:pt x="1" y="0"/>
                  </a:moveTo>
                  <a:cubicBezTo>
                    <a:pt x="1" y="1"/>
                    <a:pt x="287" y="1667"/>
                    <a:pt x="120" y="3013"/>
                  </a:cubicBezTo>
                  <a:cubicBezTo>
                    <a:pt x="1108" y="2834"/>
                    <a:pt x="3204" y="2239"/>
                    <a:pt x="4275" y="358"/>
                  </a:cubicBezTo>
                  <a:lnTo>
                    <a:pt x="4275" y="358"/>
                  </a:lnTo>
                  <a:cubicBezTo>
                    <a:pt x="3632" y="911"/>
                    <a:pt x="2935" y="1314"/>
                    <a:pt x="2459" y="1314"/>
                  </a:cubicBezTo>
                  <a:cubicBezTo>
                    <a:pt x="2432" y="1314"/>
                    <a:pt x="2407" y="1313"/>
                    <a:pt x="2382" y="1310"/>
                  </a:cubicBezTo>
                  <a:cubicBezTo>
                    <a:pt x="1787" y="1251"/>
                    <a:pt x="834" y="691"/>
                    <a:pt x="1"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0"/>
            <p:cNvSpPr/>
            <p:nvPr/>
          </p:nvSpPr>
          <p:spPr>
            <a:xfrm>
              <a:off x="1641924" y="2059085"/>
              <a:ext cx="748733" cy="891468"/>
            </a:xfrm>
            <a:custGeom>
              <a:avLst/>
              <a:gdLst/>
              <a:ahLst/>
              <a:cxnLst/>
              <a:rect l="l" t="t" r="r" b="b"/>
              <a:pathLst>
                <a:path w="22682" h="27006" extrusionOk="0">
                  <a:moveTo>
                    <a:pt x="12716" y="0"/>
                  </a:moveTo>
                  <a:cubicBezTo>
                    <a:pt x="12716" y="0"/>
                    <a:pt x="13079" y="4284"/>
                    <a:pt x="10437" y="4284"/>
                  </a:cubicBezTo>
                  <a:cubicBezTo>
                    <a:pt x="10248" y="4284"/>
                    <a:pt x="10044" y="4262"/>
                    <a:pt x="9823" y="4215"/>
                  </a:cubicBezTo>
                  <a:cubicBezTo>
                    <a:pt x="6537" y="3513"/>
                    <a:pt x="6942" y="179"/>
                    <a:pt x="6942" y="179"/>
                  </a:cubicBezTo>
                  <a:lnTo>
                    <a:pt x="6942" y="179"/>
                  </a:lnTo>
                  <a:cubicBezTo>
                    <a:pt x="6942" y="179"/>
                    <a:pt x="2798" y="1322"/>
                    <a:pt x="1405" y="2250"/>
                  </a:cubicBezTo>
                  <a:cubicBezTo>
                    <a:pt x="1" y="3167"/>
                    <a:pt x="655" y="9227"/>
                    <a:pt x="882" y="11775"/>
                  </a:cubicBezTo>
                  <a:cubicBezTo>
                    <a:pt x="1108" y="14311"/>
                    <a:pt x="1715" y="25682"/>
                    <a:pt x="1715" y="25682"/>
                  </a:cubicBezTo>
                  <a:cubicBezTo>
                    <a:pt x="1715" y="25682"/>
                    <a:pt x="5117" y="27006"/>
                    <a:pt x="10023" y="27006"/>
                  </a:cubicBezTo>
                  <a:cubicBezTo>
                    <a:pt x="12280" y="27006"/>
                    <a:pt x="14854" y="26726"/>
                    <a:pt x="17562" y="25908"/>
                  </a:cubicBezTo>
                  <a:lnTo>
                    <a:pt x="18003" y="13883"/>
                  </a:lnTo>
                  <a:cubicBezTo>
                    <a:pt x="18003" y="13883"/>
                    <a:pt x="22170" y="12740"/>
                    <a:pt x="22432" y="12311"/>
                  </a:cubicBezTo>
                  <a:cubicBezTo>
                    <a:pt x="22682" y="11847"/>
                    <a:pt x="21015" y="5215"/>
                    <a:pt x="20455" y="3632"/>
                  </a:cubicBezTo>
                  <a:cubicBezTo>
                    <a:pt x="19884" y="2048"/>
                    <a:pt x="18265" y="1357"/>
                    <a:pt x="17348" y="1227"/>
                  </a:cubicBezTo>
                  <a:cubicBezTo>
                    <a:pt x="16419" y="1084"/>
                    <a:pt x="12717" y="0"/>
                    <a:pt x="12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40"/>
            <p:cNvSpPr/>
            <p:nvPr/>
          </p:nvSpPr>
          <p:spPr>
            <a:xfrm>
              <a:off x="1641924" y="2108603"/>
              <a:ext cx="97908" cy="567937"/>
            </a:xfrm>
            <a:custGeom>
              <a:avLst/>
              <a:gdLst/>
              <a:ahLst/>
              <a:cxnLst/>
              <a:rect l="l" t="t" r="r" b="b"/>
              <a:pathLst>
                <a:path w="2966" h="17205" extrusionOk="0">
                  <a:moveTo>
                    <a:pt x="2894" y="0"/>
                  </a:moveTo>
                  <a:lnTo>
                    <a:pt x="2894" y="0"/>
                  </a:lnTo>
                  <a:cubicBezTo>
                    <a:pt x="2298" y="238"/>
                    <a:pt x="1763" y="500"/>
                    <a:pt x="1405" y="739"/>
                  </a:cubicBezTo>
                  <a:cubicBezTo>
                    <a:pt x="1" y="1655"/>
                    <a:pt x="655" y="7716"/>
                    <a:pt x="882" y="10264"/>
                  </a:cubicBezTo>
                  <a:cubicBezTo>
                    <a:pt x="941" y="11049"/>
                    <a:pt x="1048" y="12704"/>
                    <a:pt x="1167" y="14585"/>
                  </a:cubicBezTo>
                  <a:lnTo>
                    <a:pt x="1310" y="17205"/>
                  </a:lnTo>
                  <a:cubicBezTo>
                    <a:pt x="1310" y="17205"/>
                    <a:pt x="2775" y="17050"/>
                    <a:pt x="2894" y="12490"/>
                  </a:cubicBezTo>
                  <a:cubicBezTo>
                    <a:pt x="2965" y="9287"/>
                    <a:pt x="2858" y="1786"/>
                    <a:pt x="2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0"/>
            <p:cNvSpPr/>
            <p:nvPr/>
          </p:nvSpPr>
          <p:spPr>
            <a:xfrm>
              <a:off x="2236200" y="2347178"/>
              <a:ext cx="73150" cy="169440"/>
            </a:xfrm>
            <a:custGeom>
              <a:avLst/>
              <a:gdLst/>
              <a:ahLst/>
              <a:cxnLst/>
              <a:rect l="l" t="t" r="r" b="b"/>
              <a:pathLst>
                <a:path w="2216" h="5133" extrusionOk="0">
                  <a:moveTo>
                    <a:pt x="608" y="0"/>
                  </a:moveTo>
                  <a:lnTo>
                    <a:pt x="1" y="5132"/>
                  </a:lnTo>
                  <a:cubicBezTo>
                    <a:pt x="1" y="5132"/>
                    <a:pt x="1096" y="4834"/>
                    <a:pt x="2215" y="4477"/>
                  </a:cubicBezTo>
                  <a:lnTo>
                    <a:pt x="1763" y="36"/>
                  </a:lnTo>
                  <a:lnTo>
                    <a:pt x="6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0"/>
            <p:cNvSpPr/>
            <p:nvPr/>
          </p:nvSpPr>
          <p:spPr>
            <a:xfrm>
              <a:off x="2110822" y="2784649"/>
              <a:ext cx="115601" cy="141514"/>
            </a:xfrm>
            <a:custGeom>
              <a:avLst/>
              <a:gdLst/>
              <a:ahLst/>
              <a:cxnLst/>
              <a:rect l="l" t="t" r="r" b="b"/>
              <a:pathLst>
                <a:path w="3502" h="4287" extrusionOk="0">
                  <a:moveTo>
                    <a:pt x="3501" y="0"/>
                  </a:moveTo>
                  <a:lnTo>
                    <a:pt x="3442" y="262"/>
                  </a:lnTo>
                  <a:lnTo>
                    <a:pt x="1" y="893"/>
                  </a:lnTo>
                  <a:lnTo>
                    <a:pt x="1918" y="4286"/>
                  </a:lnTo>
                  <a:cubicBezTo>
                    <a:pt x="2394" y="4167"/>
                    <a:pt x="2870" y="4048"/>
                    <a:pt x="3346" y="3905"/>
                  </a:cubicBezTo>
                  <a:lnTo>
                    <a:pt x="35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0"/>
            <p:cNvSpPr/>
            <p:nvPr/>
          </p:nvSpPr>
          <p:spPr>
            <a:xfrm>
              <a:off x="1516314" y="1819157"/>
              <a:ext cx="267909" cy="734572"/>
            </a:xfrm>
            <a:custGeom>
              <a:avLst/>
              <a:gdLst/>
              <a:ahLst/>
              <a:cxnLst/>
              <a:rect l="l" t="t" r="r" b="b"/>
              <a:pathLst>
                <a:path w="8116" h="22253" extrusionOk="0">
                  <a:moveTo>
                    <a:pt x="6180" y="1"/>
                  </a:moveTo>
                  <a:cubicBezTo>
                    <a:pt x="5936" y="1"/>
                    <a:pt x="5645" y="815"/>
                    <a:pt x="5508" y="1315"/>
                  </a:cubicBezTo>
                  <a:cubicBezTo>
                    <a:pt x="5341" y="1922"/>
                    <a:pt x="4818" y="2994"/>
                    <a:pt x="4782" y="3339"/>
                  </a:cubicBezTo>
                  <a:cubicBezTo>
                    <a:pt x="4782" y="3339"/>
                    <a:pt x="4520" y="5185"/>
                    <a:pt x="4329" y="6018"/>
                  </a:cubicBezTo>
                  <a:cubicBezTo>
                    <a:pt x="4139" y="6851"/>
                    <a:pt x="746" y="15341"/>
                    <a:pt x="329" y="18210"/>
                  </a:cubicBezTo>
                  <a:cubicBezTo>
                    <a:pt x="0" y="20472"/>
                    <a:pt x="1566" y="22252"/>
                    <a:pt x="3339" y="22252"/>
                  </a:cubicBezTo>
                  <a:cubicBezTo>
                    <a:pt x="3816" y="22252"/>
                    <a:pt x="4308" y="22124"/>
                    <a:pt x="4782" y="21841"/>
                  </a:cubicBezTo>
                  <a:cubicBezTo>
                    <a:pt x="6996" y="20496"/>
                    <a:pt x="6711" y="7554"/>
                    <a:pt x="6711" y="7554"/>
                  </a:cubicBezTo>
                  <a:cubicBezTo>
                    <a:pt x="6711" y="7554"/>
                    <a:pt x="7127" y="7090"/>
                    <a:pt x="7127" y="5554"/>
                  </a:cubicBezTo>
                  <a:cubicBezTo>
                    <a:pt x="7127" y="5554"/>
                    <a:pt x="7913" y="5280"/>
                    <a:pt x="8008" y="4804"/>
                  </a:cubicBezTo>
                  <a:cubicBezTo>
                    <a:pt x="8092" y="4315"/>
                    <a:pt x="8008" y="4006"/>
                    <a:pt x="8008" y="4006"/>
                  </a:cubicBezTo>
                  <a:cubicBezTo>
                    <a:pt x="8008" y="4006"/>
                    <a:pt x="8116" y="3315"/>
                    <a:pt x="7818" y="3220"/>
                  </a:cubicBezTo>
                  <a:cubicBezTo>
                    <a:pt x="7818" y="3220"/>
                    <a:pt x="7663" y="2327"/>
                    <a:pt x="7342" y="2196"/>
                  </a:cubicBezTo>
                  <a:cubicBezTo>
                    <a:pt x="7295" y="2178"/>
                    <a:pt x="7242" y="2170"/>
                    <a:pt x="7184" y="2170"/>
                  </a:cubicBezTo>
                  <a:cubicBezTo>
                    <a:pt x="6826" y="2170"/>
                    <a:pt x="6306" y="2470"/>
                    <a:pt x="6306" y="2470"/>
                  </a:cubicBezTo>
                  <a:cubicBezTo>
                    <a:pt x="6306" y="2470"/>
                    <a:pt x="6580" y="613"/>
                    <a:pt x="6330" y="124"/>
                  </a:cubicBezTo>
                  <a:cubicBezTo>
                    <a:pt x="6283" y="38"/>
                    <a:pt x="6233" y="1"/>
                    <a:pt x="6180"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0"/>
            <p:cNvSpPr/>
            <p:nvPr/>
          </p:nvSpPr>
          <p:spPr>
            <a:xfrm>
              <a:off x="2231479" y="2342028"/>
              <a:ext cx="25187" cy="178881"/>
            </a:xfrm>
            <a:custGeom>
              <a:avLst/>
              <a:gdLst/>
              <a:ahLst/>
              <a:cxnLst/>
              <a:rect l="l" t="t" r="r" b="b"/>
              <a:pathLst>
                <a:path w="763" h="5419" extrusionOk="0">
                  <a:moveTo>
                    <a:pt x="613" y="0"/>
                  </a:moveTo>
                  <a:cubicBezTo>
                    <a:pt x="547" y="0"/>
                    <a:pt x="477" y="55"/>
                    <a:pt x="477" y="121"/>
                  </a:cubicBezTo>
                  <a:lnTo>
                    <a:pt x="1" y="5276"/>
                  </a:lnTo>
                  <a:cubicBezTo>
                    <a:pt x="1" y="5348"/>
                    <a:pt x="49" y="5407"/>
                    <a:pt x="144" y="5419"/>
                  </a:cubicBezTo>
                  <a:cubicBezTo>
                    <a:pt x="203" y="5419"/>
                    <a:pt x="263" y="5371"/>
                    <a:pt x="275" y="5300"/>
                  </a:cubicBezTo>
                  <a:lnTo>
                    <a:pt x="751" y="156"/>
                  </a:lnTo>
                  <a:cubicBezTo>
                    <a:pt x="763" y="73"/>
                    <a:pt x="703" y="2"/>
                    <a:pt x="632" y="2"/>
                  </a:cubicBezTo>
                  <a:cubicBezTo>
                    <a:pt x="626" y="1"/>
                    <a:pt x="619" y="0"/>
                    <a:pt x="61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0"/>
            <p:cNvSpPr/>
            <p:nvPr/>
          </p:nvSpPr>
          <p:spPr>
            <a:xfrm>
              <a:off x="2236200" y="2341764"/>
              <a:ext cx="59385" cy="121378"/>
            </a:xfrm>
            <a:custGeom>
              <a:avLst/>
              <a:gdLst/>
              <a:ahLst/>
              <a:cxnLst/>
              <a:rect l="l" t="t" r="r" b="b"/>
              <a:pathLst>
                <a:path w="1799" h="3677" extrusionOk="0">
                  <a:moveTo>
                    <a:pt x="1638" y="1"/>
                  </a:moveTo>
                  <a:cubicBezTo>
                    <a:pt x="1587" y="1"/>
                    <a:pt x="1540" y="28"/>
                    <a:pt x="1513" y="81"/>
                  </a:cubicBezTo>
                  <a:lnTo>
                    <a:pt x="25" y="3474"/>
                  </a:lnTo>
                  <a:cubicBezTo>
                    <a:pt x="1" y="3558"/>
                    <a:pt x="25" y="3629"/>
                    <a:pt x="96" y="3653"/>
                  </a:cubicBezTo>
                  <a:cubicBezTo>
                    <a:pt x="132" y="3677"/>
                    <a:pt x="144" y="3677"/>
                    <a:pt x="156" y="3677"/>
                  </a:cubicBezTo>
                  <a:cubicBezTo>
                    <a:pt x="203" y="3677"/>
                    <a:pt x="251" y="3641"/>
                    <a:pt x="275" y="3582"/>
                  </a:cubicBezTo>
                  <a:lnTo>
                    <a:pt x="1763" y="188"/>
                  </a:lnTo>
                  <a:cubicBezTo>
                    <a:pt x="1799" y="117"/>
                    <a:pt x="1763" y="33"/>
                    <a:pt x="1691" y="10"/>
                  </a:cubicBezTo>
                  <a:cubicBezTo>
                    <a:pt x="1674" y="4"/>
                    <a:pt x="1656" y="1"/>
                    <a:pt x="163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0"/>
            <p:cNvSpPr/>
            <p:nvPr/>
          </p:nvSpPr>
          <p:spPr>
            <a:xfrm>
              <a:off x="1720525" y="1925454"/>
              <a:ext cx="53113" cy="11025"/>
            </a:xfrm>
            <a:custGeom>
              <a:avLst/>
              <a:gdLst/>
              <a:ahLst/>
              <a:cxnLst/>
              <a:rect l="l" t="t" r="r" b="b"/>
              <a:pathLst>
                <a:path w="1609" h="334" fill="none" extrusionOk="0">
                  <a:moveTo>
                    <a:pt x="1" y="333"/>
                  </a:moveTo>
                  <a:lnTo>
                    <a:pt x="1608" y="0"/>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0"/>
            <p:cNvSpPr/>
            <p:nvPr/>
          </p:nvSpPr>
          <p:spPr>
            <a:xfrm>
              <a:off x="1732310" y="1951368"/>
              <a:ext cx="47600" cy="11058"/>
            </a:xfrm>
            <a:custGeom>
              <a:avLst/>
              <a:gdLst/>
              <a:ahLst/>
              <a:cxnLst/>
              <a:rect l="l" t="t" r="r" b="b"/>
              <a:pathLst>
                <a:path w="1442" h="335" fill="none" extrusionOk="0">
                  <a:moveTo>
                    <a:pt x="1" y="334"/>
                  </a:moveTo>
                  <a:lnTo>
                    <a:pt x="1442" y="1"/>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0"/>
            <p:cNvSpPr/>
            <p:nvPr/>
          </p:nvSpPr>
          <p:spPr>
            <a:xfrm>
              <a:off x="2087647" y="2397092"/>
              <a:ext cx="538855" cy="417048"/>
            </a:xfrm>
            <a:custGeom>
              <a:avLst/>
              <a:gdLst/>
              <a:ahLst/>
              <a:cxnLst/>
              <a:rect l="l" t="t" r="r" b="b"/>
              <a:pathLst>
                <a:path w="16324" h="12634" extrusionOk="0">
                  <a:moveTo>
                    <a:pt x="15276" y="1"/>
                  </a:moveTo>
                  <a:lnTo>
                    <a:pt x="0" y="2036"/>
                  </a:lnTo>
                  <a:lnTo>
                    <a:pt x="703" y="12633"/>
                  </a:lnTo>
                  <a:lnTo>
                    <a:pt x="16324" y="10883"/>
                  </a:lnTo>
                  <a:lnTo>
                    <a:pt x="152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40"/>
            <p:cNvSpPr/>
            <p:nvPr/>
          </p:nvSpPr>
          <p:spPr>
            <a:xfrm>
              <a:off x="2087647" y="2464304"/>
              <a:ext cx="538855" cy="349840"/>
            </a:xfrm>
            <a:custGeom>
              <a:avLst/>
              <a:gdLst/>
              <a:ahLst/>
              <a:cxnLst/>
              <a:rect l="l" t="t" r="r" b="b"/>
              <a:pathLst>
                <a:path w="16324" h="10598" extrusionOk="0">
                  <a:moveTo>
                    <a:pt x="0" y="0"/>
                  </a:moveTo>
                  <a:lnTo>
                    <a:pt x="703" y="10597"/>
                  </a:lnTo>
                  <a:lnTo>
                    <a:pt x="16324" y="884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40"/>
            <p:cNvSpPr/>
            <p:nvPr/>
          </p:nvSpPr>
          <p:spPr>
            <a:xfrm>
              <a:off x="2303808" y="2553930"/>
              <a:ext cx="108108" cy="108108"/>
            </a:xfrm>
            <a:custGeom>
              <a:avLst/>
              <a:gdLst/>
              <a:ahLst/>
              <a:cxnLst/>
              <a:rect l="l" t="t" r="r" b="b"/>
              <a:pathLst>
                <a:path w="3275" h="3275" extrusionOk="0">
                  <a:moveTo>
                    <a:pt x="1644" y="0"/>
                  </a:moveTo>
                  <a:cubicBezTo>
                    <a:pt x="739" y="0"/>
                    <a:pt x="1" y="726"/>
                    <a:pt x="1" y="1631"/>
                  </a:cubicBezTo>
                  <a:cubicBezTo>
                    <a:pt x="1" y="2536"/>
                    <a:pt x="739" y="3274"/>
                    <a:pt x="1644" y="3274"/>
                  </a:cubicBezTo>
                  <a:cubicBezTo>
                    <a:pt x="2537" y="3274"/>
                    <a:pt x="3275" y="2536"/>
                    <a:pt x="3275" y="1631"/>
                  </a:cubicBezTo>
                  <a:cubicBezTo>
                    <a:pt x="3275" y="726"/>
                    <a:pt x="2537" y="0"/>
                    <a:pt x="1644"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40"/>
            <p:cNvSpPr/>
            <p:nvPr/>
          </p:nvSpPr>
          <p:spPr>
            <a:xfrm>
              <a:off x="2273536" y="2626589"/>
              <a:ext cx="240181" cy="210967"/>
            </a:xfrm>
            <a:custGeom>
              <a:avLst/>
              <a:gdLst/>
              <a:ahLst/>
              <a:cxnLst/>
              <a:rect l="l" t="t" r="r" b="b"/>
              <a:pathLst>
                <a:path w="7276" h="6391" extrusionOk="0">
                  <a:moveTo>
                    <a:pt x="3622" y="1"/>
                  </a:moveTo>
                  <a:cubicBezTo>
                    <a:pt x="3618" y="1"/>
                    <a:pt x="3613" y="1"/>
                    <a:pt x="3608" y="2"/>
                  </a:cubicBezTo>
                  <a:cubicBezTo>
                    <a:pt x="3108" y="61"/>
                    <a:pt x="3525" y="1728"/>
                    <a:pt x="3525" y="1728"/>
                  </a:cubicBezTo>
                  <a:cubicBezTo>
                    <a:pt x="3525" y="1728"/>
                    <a:pt x="2865" y="335"/>
                    <a:pt x="2303" y="335"/>
                  </a:cubicBezTo>
                  <a:cubicBezTo>
                    <a:pt x="2261" y="335"/>
                    <a:pt x="2220" y="343"/>
                    <a:pt x="2180" y="359"/>
                  </a:cubicBezTo>
                  <a:cubicBezTo>
                    <a:pt x="1584" y="585"/>
                    <a:pt x="2799" y="2633"/>
                    <a:pt x="2799" y="2633"/>
                  </a:cubicBezTo>
                  <a:cubicBezTo>
                    <a:pt x="2799" y="2633"/>
                    <a:pt x="1412" y="954"/>
                    <a:pt x="974" y="954"/>
                  </a:cubicBezTo>
                  <a:cubicBezTo>
                    <a:pt x="953" y="954"/>
                    <a:pt x="934" y="958"/>
                    <a:pt x="918" y="966"/>
                  </a:cubicBezTo>
                  <a:cubicBezTo>
                    <a:pt x="560" y="1145"/>
                    <a:pt x="1620" y="3074"/>
                    <a:pt x="1620" y="3074"/>
                  </a:cubicBezTo>
                  <a:cubicBezTo>
                    <a:pt x="1620" y="3074"/>
                    <a:pt x="695" y="2012"/>
                    <a:pt x="337" y="2012"/>
                  </a:cubicBezTo>
                  <a:cubicBezTo>
                    <a:pt x="313" y="2012"/>
                    <a:pt x="293" y="2016"/>
                    <a:pt x="275" y="2026"/>
                  </a:cubicBezTo>
                  <a:cubicBezTo>
                    <a:pt x="1" y="2169"/>
                    <a:pt x="513" y="3466"/>
                    <a:pt x="1692" y="4943"/>
                  </a:cubicBezTo>
                  <a:cubicBezTo>
                    <a:pt x="2804" y="6351"/>
                    <a:pt x="3755" y="6384"/>
                    <a:pt x="3840" y="6384"/>
                  </a:cubicBezTo>
                  <a:cubicBezTo>
                    <a:pt x="3844" y="6384"/>
                    <a:pt x="3847" y="6383"/>
                    <a:pt x="3847" y="6383"/>
                  </a:cubicBezTo>
                  <a:cubicBezTo>
                    <a:pt x="3847" y="6383"/>
                    <a:pt x="3896" y="6390"/>
                    <a:pt x="3982" y="6390"/>
                  </a:cubicBezTo>
                  <a:cubicBezTo>
                    <a:pt x="4308" y="6390"/>
                    <a:pt x="5163" y="6294"/>
                    <a:pt x="5906" y="5371"/>
                  </a:cubicBezTo>
                  <a:cubicBezTo>
                    <a:pt x="6847" y="4240"/>
                    <a:pt x="7276" y="2276"/>
                    <a:pt x="6811" y="2097"/>
                  </a:cubicBezTo>
                  <a:cubicBezTo>
                    <a:pt x="6780" y="2085"/>
                    <a:pt x="6747" y="2080"/>
                    <a:pt x="6713" y="2080"/>
                  </a:cubicBezTo>
                  <a:cubicBezTo>
                    <a:pt x="6235" y="2080"/>
                    <a:pt x="5549" y="3181"/>
                    <a:pt x="5549" y="3181"/>
                  </a:cubicBezTo>
                  <a:cubicBezTo>
                    <a:pt x="5549" y="3181"/>
                    <a:pt x="4135" y="1"/>
                    <a:pt x="3622"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40"/>
            <p:cNvSpPr/>
            <p:nvPr/>
          </p:nvSpPr>
          <p:spPr>
            <a:xfrm>
              <a:off x="1828605" y="1806744"/>
              <a:ext cx="64105" cy="45224"/>
            </a:xfrm>
            <a:custGeom>
              <a:avLst/>
              <a:gdLst/>
              <a:ahLst/>
              <a:cxnLst/>
              <a:rect l="l" t="t" r="r" b="b"/>
              <a:pathLst>
                <a:path w="1942" h="1370" extrusionOk="0">
                  <a:moveTo>
                    <a:pt x="965" y="0"/>
                  </a:moveTo>
                  <a:cubicBezTo>
                    <a:pt x="442" y="0"/>
                    <a:pt x="1" y="298"/>
                    <a:pt x="1" y="679"/>
                  </a:cubicBezTo>
                  <a:cubicBezTo>
                    <a:pt x="1" y="1060"/>
                    <a:pt x="442"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40"/>
            <p:cNvSpPr/>
            <p:nvPr/>
          </p:nvSpPr>
          <p:spPr>
            <a:xfrm>
              <a:off x="2013338" y="1806744"/>
              <a:ext cx="64105" cy="45224"/>
            </a:xfrm>
            <a:custGeom>
              <a:avLst/>
              <a:gdLst/>
              <a:ahLst/>
              <a:cxnLst/>
              <a:rect l="l" t="t" r="r" b="b"/>
              <a:pathLst>
                <a:path w="1942" h="1370" extrusionOk="0">
                  <a:moveTo>
                    <a:pt x="965" y="0"/>
                  </a:moveTo>
                  <a:cubicBezTo>
                    <a:pt x="441" y="0"/>
                    <a:pt x="1" y="298"/>
                    <a:pt x="1" y="679"/>
                  </a:cubicBezTo>
                  <a:cubicBezTo>
                    <a:pt x="1" y="1060"/>
                    <a:pt x="441"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40"/>
            <p:cNvSpPr/>
            <p:nvPr/>
          </p:nvSpPr>
          <p:spPr>
            <a:xfrm>
              <a:off x="1804242" y="1699423"/>
              <a:ext cx="131710" cy="131710"/>
            </a:xfrm>
            <a:custGeom>
              <a:avLst/>
              <a:gdLst/>
              <a:ahLst/>
              <a:cxnLst/>
              <a:rect l="l" t="t" r="r" b="b"/>
              <a:pathLst>
                <a:path w="3990" h="3990" extrusionOk="0">
                  <a:moveTo>
                    <a:pt x="1989" y="275"/>
                  </a:moveTo>
                  <a:cubicBezTo>
                    <a:pt x="2942" y="275"/>
                    <a:pt x="3716" y="1049"/>
                    <a:pt x="3716" y="2001"/>
                  </a:cubicBezTo>
                  <a:cubicBezTo>
                    <a:pt x="3716" y="2954"/>
                    <a:pt x="2942" y="3728"/>
                    <a:pt x="1989" y="3728"/>
                  </a:cubicBezTo>
                  <a:cubicBezTo>
                    <a:pt x="1037" y="3728"/>
                    <a:pt x="263" y="2954"/>
                    <a:pt x="263" y="2001"/>
                  </a:cubicBezTo>
                  <a:cubicBezTo>
                    <a:pt x="263" y="1049"/>
                    <a:pt x="1037" y="275"/>
                    <a:pt x="1989" y="275"/>
                  </a:cubicBezTo>
                  <a:close/>
                  <a:moveTo>
                    <a:pt x="1989" y="1"/>
                  </a:moveTo>
                  <a:cubicBezTo>
                    <a:pt x="894" y="1"/>
                    <a:pt x="1" y="894"/>
                    <a:pt x="1" y="2001"/>
                  </a:cubicBezTo>
                  <a:cubicBezTo>
                    <a:pt x="1" y="3097"/>
                    <a:pt x="894" y="3990"/>
                    <a:pt x="1989" y="3990"/>
                  </a:cubicBezTo>
                  <a:cubicBezTo>
                    <a:pt x="3096" y="3990"/>
                    <a:pt x="3989" y="3097"/>
                    <a:pt x="3989" y="2001"/>
                  </a:cubicBezTo>
                  <a:cubicBezTo>
                    <a:pt x="3989" y="894"/>
                    <a:pt x="3096" y="1"/>
                    <a:pt x="198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40"/>
            <p:cNvSpPr/>
            <p:nvPr/>
          </p:nvSpPr>
          <p:spPr>
            <a:xfrm>
              <a:off x="1961873" y="1699423"/>
              <a:ext cx="131677" cy="131710"/>
            </a:xfrm>
            <a:custGeom>
              <a:avLst/>
              <a:gdLst/>
              <a:ahLst/>
              <a:cxnLst/>
              <a:rect l="l" t="t" r="r" b="b"/>
              <a:pathLst>
                <a:path w="3989" h="3990" extrusionOk="0">
                  <a:moveTo>
                    <a:pt x="2000" y="275"/>
                  </a:moveTo>
                  <a:cubicBezTo>
                    <a:pt x="2953" y="275"/>
                    <a:pt x="3727" y="1049"/>
                    <a:pt x="3727" y="2001"/>
                  </a:cubicBezTo>
                  <a:cubicBezTo>
                    <a:pt x="3727" y="2954"/>
                    <a:pt x="2953" y="3728"/>
                    <a:pt x="2000" y="3728"/>
                  </a:cubicBezTo>
                  <a:cubicBezTo>
                    <a:pt x="1048" y="3728"/>
                    <a:pt x="274" y="2954"/>
                    <a:pt x="274" y="2001"/>
                  </a:cubicBezTo>
                  <a:cubicBezTo>
                    <a:pt x="274" y="1049"/>
                    <a:pt x="1048" y="275"/>
                    <a:pt x="2000" y="275"/>
                  </a:cubicBezTo>
                  <a:close/>
                  <a:moveTo>
                    <a:pt x="2000" y="1"/>
                  </a:moveTo>
                  <a:cubicBezTo>
                    <a:pt x="893" y="1"/>
                    <a:pt x="0" y="894"/>
                    <a:pt x="0" y="2001"/>
                  </a:cubicBezTo>
                  <a:cubicBezTo>
                    <a:pt x="0" y="3097"/>
                    <a:pt x="893" y="3990"/>
                    <a:pt x="2000" y="3990"/>
                  </a:cubicBezTo>
                  <a:cubicBezTo>
                    <a:pt x="3096" y="3990"/>
                    <a:pt x="3989" y="3097"/>
                    <a:pt x="3989" y="2001"/>
                  </a:cubicBezTo>
                  <a:cubicBezTo>
                    <a:pt x="3989" y="894"/>
                    <a:pt x="3096" y="1"/>
                    <a:pt x="2000"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0"/>
            <p:cNvSpPr/>
            <p:nvPr/>
          </p:nvSpPr>
          <p:spPr>
            <a:xfrm>
              <a:off x="2012975" y="1490823"/>
              <a:ext cx="49152" cy="42649"/>
            </a:xfrm>
            <a:custGeom>
              <a:avLst/>
              <a:gdLst/>
              <a:ahLst/>
              <a:cxnLst/>
              <a:rect l="l" t="t" r="r" b="b"/>
              <a:pathLst>
                <a:path w="1489" h="1292" extrusionOk="0">
                  <a:moveTo>
                    <a:pt x="667" y="992"/>
                  </a:moveTo>
                  <a:lnTo>
                    <a:pt x="667" y="992"/>
                  </a:lnTo>
                  <a:cubicBezTo>
                    <a:pt x="680" y="1006"/>
                    <a:pt x="691" y="1020"/>
                    <a:pt x="702" y="1034"/>
                  </a:cubicBezTo>
                  <a:cubicBezTo>
                    <a:pt x="690" y="1021"/>
                    <a:pt x="678" y="1006"/>
                    <a:pt x="667" y="992"/>
                  </a:cubicBezTo>
                  <a:close/>
                  <a:moveTo>
                    <a:pt x="441" y="1"/>
                  </a:moveTo>
                  <a:cubicBezTo>
                    <a:pt x="414" y="1"/>
                    <a:pt x="387" y="4"/>
                    <a:pt x="357" y="10"/>
                  </a:cubicBezTo>
                  <a:cubicBezTo>
                    <a:pt x="298" y="10"/>
                    <a:pt x="250" y="22"/>
                    <a:pt x="214" y="57"/>
                  </a:cubicBezTo>
                  <a:cubicBezTo>
                    <a:pt x="119" y="105"/>
                    <a:pt x="48" y="200"/>
                    <a:pt x="36" y="295"/>
                  </a:cubicBezTo>
                  <a:cubicBezTo>
                    <a:pt x="0" y="403"/>
                    <a:pt x="12" y="522"/>
                    <a:pt x="71" y="605"/>
                  </a:cubicBezTo>
                  <a:cubicBezTo>
                    <a:pt x="131" y="700"/>
                    <a:pt x="214" y="784"/>
                    <a:pt x="310" y="795"/>
                  </a:cubicBezTo>
                  <a:cubicBezTo>
                    <a:pt x="369" y="819"/>
                    <a:pt x="429" y="831"/>
                    <a:pt x="488" y="855"/>
                  </a:cubicBezTo>
                  <a:lnTo>
                    <a:pt x="405" y="807"/>
                  </a:lnTo>
                  <a:lnTo>
                    <a:pt x="405" y="807"/>
                  </a:lnTo>
                  <a:cubicBezTo>
                    <a:pt x="476" y="843"/>
                    <a:pt x="548" y="891"/>
                    <a:pt x="607" y="938"/>
                  </a:cubicBezTo>
                  <a:cubicBezTo>
                    <a:pt x="583" y="915"/>
                    <a:pt x="548" y="891"/>
                    <a:pt x="536" y="879"/>
                  </a:cubicBezTo>
                  <a:lnTo>
                    <a:pt x="536" y="879"/>
                  </a:lnTo>
                  <a:cubicBezTo>
                    <a:pt x="575" y="902"/>
                    <a:pt x="615" y="937"/>
                    <a:pt x="651" y="974"/>
                  </a:cubicBezTo>
                  <a:lnTo>
                    <a:pt x="651" y="974"/>
                  </a:lnTo>
                  <a:lnTo>
                    <a:pt x="726" y="1093"/>
                  </a:lnTo>
                  <a:cubicBezTo>
                    <a:pt x="774" y="1188"/>
                    <a:pt x="881" y="1260"/>
                    <a:pt x="964" y="1272"/>
                  </a:cubicBezTo>
                  <a:cubicBezTo>
                    <a:pt x="1005" y="1285"/>
                    <a:pt x="1046" y="1292"/>
                    <a:pt x="1088" y="1292"/>
                  </a:cubicBezTo>
                  <a:cubicBezTo>
                    <a:pt x="1158" y="1292"/>
                    <a:pt x="1226" y="1273"/>
                    <a:pt x="1286" y="1236"/>
                  </a:cubicBezTo>
                  <a:cubicBezTo>
                    <a:pt x="1369" y="1176"/>
                    <a:pt x="1441" y="1093"/>
                    <a:pt x="1464" y="986"/>
                  </a:cubicBezTo>
                  <a:cubicBezTo>
                    <a:pt x="1488" y="891"/>
                    <a:pt x="1476" y="784"/>
                    <a:pt x="1417" y="676"/>
                  </a:cubicBezTo>
                  <a:cubicBezTo>
                    <a:pt x="1369" y="593"/>
                    <a:pt x="1310" y="498"/>
                    <a:pt x="1238" y="426"/>
                  </a:cubicBezTo>
                  <a:cubicBezTo>
                    <a:pt x="1167" y="355"/>
                    <a:pt x="1083" y="272"/>
                    <a:pt x="1000" y="212"/>
                  </a:cubicBezTo>
                  <a:cubicBezTo>
                    <a:pt x="941" y="176"/>
                    <a:pt x="881" y="141"/>
                    <a:pt x="822" y="117"/>
                  </a:cubicBezTo>
                  <a:cubicBezTo>
                    <a:pt x="726" y="69"/>
                    <a:pt x="631" y="22"/>
                    <a:pt x="524" y="10"/>
                  </a:cubicBezTo>
                  <a:cubicBezTo>
                    <a:pt x="494" y="4"/>
                    <a:pt x="467"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0"/>
            <p:cNvSpPr/>
            <p:nvPr/>
          </p:nvSpPr>
          <p:spPr>
            <a:xfrm>
              <a:off x="2042817" y="1541826"/>
              <a:ext cx="34627" cy="26375"/>
            </a:xfrm>
            <a:custGeom>
              <a:avLst/>
              <a:gdLst/>
              <a:ahLst/>
              <a:cxnLst/>
              <a:rect l="l" t="t" r="r" b="b"/>
              <a:pathLst>
                <a:path w="1049" h="799" extrusionOk="0">
                  <a:moveTo>
                    <a:pt x="525" y="1"/>
                  </a:moveTo>
                  <a:cubicBezTo>
                    <a:pt x="25" y="1"/>
                    <a:pt x="1" y="798"/>
                    <a:pt x="525" y="798"/>
                  </a:cubicBezTo>
                  <a:cubicBezTo>
                    <a:pt x="1049" y="798"/>
                    <a:pt x="1049" y="1"/>
                    <a:pt x="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40"/>
            <p:cNvSpPr/>
            <p:nvPr/>
          </p:nvSpPr>
          <p:spPr>
            <a:xfrm>
              <a:off x="2107289" y="1594974"/>
              <a:ext cx="43276" cy="41031"/>
            </a:xfrm>
            <a:custGeom>
              <a:avLst/>
              <a:gdLst/>
              <a:ahLst/>
              <a:cxnLst/>
              <a:rect l="l" t="t" r="r" b="b"/>
              <a:pathLst>
                <a:path w="1311" h="1243" extrusionOk="0">
                  <a:moveTo>
                    <a:pt x="453" y="1"/>
                  </a:moveTo>
                  <a:cubicBezTo>
                    <a:pt x="426" y="1"/>
                    <a:pt x="399" y="4"/>
                    <a:pt x="370" y="10"/>
                  </a:cubicBezTo>
                  <a:cubicBezTo>
                    <a:pt x="310" y="10"/>
                    <a:pt x="274" y="22"/>
                    <a:pt x="227" y="57"/>
                  </a:cubicBezTo>
                  <a:cubicBezTo>
                    <a:pt x="179" y="81"/>
                    <a:pt x="131" y="117"/>
                    <a:pt x="108" y="153"/>
                  </a:cubicBezTo>
                  <a:cubicBezTo>
                    <a:pt x="72" y="200"/>
                    <a:pt x="48" y="248"/>
                    <a:pt x="36" y="296"/>
                  </a:cubicBezTo>
                  <a:cubicBezTo>
                    <a:pt x="1" y="391"/>
                    <a:pt x="12" y="510"/>
                    <a:pt x="72" y="605"/>
                  </a:cubicBezTo>
                  <a:cubicBezTo>
                    <a:pt x="96" y="629"/>
                    <a:pt x="120" y="665"/>
                    <a:pt x="131" y="677"/>
                  </a:cubicBezTo>
                  <a:cubicBezTo>
                    <a:pt x="167" y="677"/>
                    <a:pt x="227" y="712"/>
                    <a:pt x="298" y="736"/>
                  </a:cubicBezTo>
                  <a:cubicBezTo>
                    <a:pt x="328" y="736"/>
                    <a:pt x="357" y="745"/>
                    <a:pt x="384" y="758"/>
                  </a:cubicBezTo>
                  <a:lnTo>
                    <a:pt x="384" y="758"/>
                  </a:lnTo>
                  <a:lnTo>
                    <a:pt x="346" y="736"/>
                  </a:lnTo>
                  <a:lnTo>
                    <a:pt x="346" y="736"/>
                  </a:lnTo>
                  <a:cubicBezTo>
                    <a:pt x="365" y="746"/>
                    <a:pt x="382" y="755"/>
                    <a:pt x="398" y="765"/>
                  </a:cubicBezTo>
                  <a:lnTo>
                    <a:pt x="398" y="765"/>
                  </a:lnTo>
                  <a:cubicBezTo>
                    <a:pt x="394" y="763"/>
                    <a:pt x="389" y="760"/>
                    <a:pt x="384" y="758"/>
                  </a:cubicBezTo>
                  <a:lnTo>
                    <a:pt x="384" y="758"/>
                  </a:lnTo>
                  <a:lnTo>
                    <a:pt x="414" y="775"/>
                  </a:lnTo>
                  <a:lnTo>
                    <a:pt x="414" y="775"/>
                  </a:lnTo>
                  <a:cubicBezTo>
                    <a:pt x="409" y="772"/>
                    <a:pt x="404" y="768"/>
                    <a:pt x="398" y="765"/>
                  </a:cubicBezTo>
                  <a:lnTo>
                    <a:pt x="398" y="765"/>
                  </a:lnTo>
                  <a:cubicBezTo>
                    <a:pt x="409" y="771"/>
                    <a:pt x="420" y="777"/>
                    <a:pt x="429" y="784"/>
                  </a:cubicBezTo>
                  <a:lnTo>
                    <a:pt x="414" y="775"/>
                  </a:lnTo>
                  <a:lnTo>
                    <a:pt x="414" y="775"/>
                  </a:lnTo>
                  <a:cubicBezTo>
                    <a:pt x="425" y="782"/>
                    <a:pt x="435" y="789"/>
                    <a:pt x="446" y="797"/>
                  </a:cubicBezTo>
                  <a:lnTo>
                    <a:pt x="446" y="797"/>
                  </a:lnTo>
                  <a:cubicBezTo>
                    <a:pt x="427" y="782"/>
                    <a:pt x="413" y="768"/>
                    <a:pt x="405" y="760"/>
                  </a:cubicBezTo>
                  <a:lnTo>
                    <a:pt x="405" y="760"/>
                  </a:lnTo>
                  <a:cubicBezTo>
                    <a:pt x="419" y="769"/>
                    <a:pt x="433" y="782"/>
                    <a:pt x="446" y="797"/>
                  </a:cubicBezTo>
                  <a:lnTo>
                    <a:pt x="446" y="797"/>
                  </a:lnTo>
                  <a:cubicBezTo>
                    <a:pt x="446" y="797"/>
                    <a:pt x="446" y="797"/>
                    <a:pt x="446" y="797"/>
                  </a:cubicBezTo>
                  <a:lnTo>
                    <a:pt x="446" y="797"/>
                  </a:lnTo>
                  <a:cubicBezTo>
                    <a:pt x="446" y="797"/>
                    <a:pt x="446" y="797"/>
                    <a:pt x="446" y="797"/>
                  </a:cubicBezTo>
                  <a:lnTo>
                    <a:pt x="446" y="797"/>
                  </a:lnTo>
                  <a:cubicBezTo>
                    <a:pt x="446" y="797"/>
                    <a:pt x="446" y="797"/>
                    <a:pt x="446" y="797"/>
                  </a:cubicBezTo>
                  <a:lnTo>
                    <a:pt x="446" y="797"/>
                  </a:lnTo>
                  <a:cubicBezTo>
                    <a:pt x="456" y="804"/>
                    <a:pt x="466" y="811"/>
                    <a:pt x="477" y="819"/>
                  </a:cubicBezTo>
                  <a:cubicBezTo>
                    <a:pt x="465" y="812"/>
                    <a:pt x="455" y="804"/>
                    <a:pt x="446" y="797"/>
                  </a:cubicBezTo>
                  <a:lnTo>
                    <a:pt x="446" y="797"/>
                  </a:lnTo>
                  <a:cubicBezTo>
                    <a:pt x="453" y="804"/>
                    <a:pt x="459" y="812"/>
                    <a:pt x="465" y="821"/>
                  </a:cubicBezTo>
                  <a:lnTo>
                    <a:pt x="465" y="821"/>
                  </a:lnTo>
                  <a:cubicBezTo>
                    <a:pt x="457" y="812"/>
                    <a:pt x="449" y="804"/>
                    <a:pt x="441" y="796"/>
                  </a:cubicBezTo>
                  <a:lnTo>
                    <a:pt x="441" y="796"/>
                  </a:lnTo>
                  <a:cubicBezTo>
                    <a:pt x="456" y="816"/>
                    <a:pt x="469" y="836"/>
                    <a:pt x="481" y="857"/>
                  </a:cubicBezTo>
                  <a:lnTo>
                    <a:pt x="481" y="857"/>
                  </a:lnTo>
                  <a:cubicBezTo>
                    <a:pt x="491" y="888"/>
                    <a:pt x="501" y="919"/>
                    <a:pt x="501" y="950"/>
                  </a:cubicBezTo>
                  <a:cubicBezTo>
                    <a:pt x="524" y="1010"/>
                    <a:pt x="536" y="1058"/>
                    <a:pt x="584" y="1081"/>
                  </a:cubicBezTo>
                  <a:cubicBezTo>
                    <a:pt x="608" y="1129"/>
                    <a:pt x="643" y="1153"/>
                    <a:pt x="703" y="1189"/>
                  </a:cubicBezTo>
                  <a:cubicBezTo>
                    <a:pt x="739" y="1212"/>
                    <a:pt x="786" y="1224"/>
                    <a:pt x="846" y="1224"/>
                  </a:cubicBezTo>
                  <a:cubicBezTo>
                    <a:pt x="876" y="1236"/>
                    <a:pt x="902" y="1242"/>
                    <a:pt x="929" y="1242"/>
                  </a:cubicBezTo>
                  <a:cubicBezTo>
                    <a:pt x="956" y="1242"/>
                    <a:pt x="983" y="1236"/>
                    <a:pt x="1013" y="1224"/>
                  </a:cubicBezTo>
                  <a:cubicBezTo>
                    <a:pt x="1120" y="1200"/>
                    <a:pt x="1203" y="1141"/>
                    <a:pt x="1251" y="1058"/>
                  </a:cubicBezTo>
                  <a:lnTo>
                    <a:pt x="1298" y="962"/>
                  </a:lnTo>
                  <a:cubicBezTo>
                    <a:pt x="1310" y="891"/>
                    <a:pt x="1310" y="808"/>
                    <a:pt x="1298" y="760"/>
                  </a:cubicBezTo>
                  <a:cubicBezTo>
                    <a:pt x="1286" y="665"/>
                    <a:pt x="1239" y="581"/>
                    <a:pt x="1191" y="486"/>
                  </a:cubicBezTo>
                  <a:cubicBezTo>
                    <a:pt x="1167" y="427"/>
                    <a:pt x="1120" y="379"/>
                    <a:pt x="1084" y="331"/>
                  </a:cubicBezTo>
                  <a:cubicBezTo>
                    <a:pt x="1072" y="307"/>
                    <a:pt x="1048" y="296"/>
                    <a:pt x="1024" y="260"/>
                  </a:cubicBezTo>
                  <a:cubicBezTo>
                    <a:pt x="989" y="212"/>
                    <a:pt x="929" y="188"/>
                    <a:pt x="882" y="141"/>
                  </a:cubicBezTo>
                  <a:cubicBezTo>
                    <a:pt x="846" y="129"/>
                    <a:pt x="834" y="117"/>
                    <a:pt x="810" y="93"/>
                  </a:cubicBezTo>
                  <a:cubicBezTo>
                    <a:pt x="715" y="57"/>
                    <a:pt x="632" y="22"/>
                    <a:pt x="536" y="10"/>
                  </a:cubicBezTo>
                  <a:cubicBezTo>
                    <a:pt x="507" y="4"/>
                    <a:pt x="480"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40"/>
            <p:cNvSpPr/>
            <p:nvPr/>
          </p:nvSpPr>
          <p:spPr>
            <a:xfrm>
              <a:off x="1895453" y="1522547"/>
              <a:ext cx="66845" cy="48261"/>
            </a:xfrm>
            <a:custGeom>
              <a:avLst/>
              <a:gdLst/>
              <a:ahLst/>
              <a:cxnLst/>
              <a:rect l="l" t="t" r="r" b="b"/>
              <a:pathLst>
                <a:path w="2025" h="1462" extrusionOk="0">
                  <a:moveTo>
                    <a:pt x="703" y="870"/>
                  </a:moveTo>
                  <a:lnTo>
                    <a:pt x="768" y="895"/>
                  </a:lnTo>
                  <a:lnTo>
                    <a:pt x="768" y="895"/>
                  </a:lnTo>
                  <a:cubicBezTo>
                    <a:pt x="746" y="885"/>
                    <a:pt x="725" y="877"/>
                    <a:pt x="703" y="870"/>
                  </a:cubicBezTo>
                  <a:close/>
                  <a:moveTo>
                    <a:pt x="400" y="1"/>
                  </a:moveTo>
                  <a:cubicBezTo>
                    <a:pt x="202" y="1"/>
                    <a:pt x="1" y="198"/>
                    <a:pt x="24" y="406"/>
                  </a:cubicBezTo>
                  <a:cubicBezTo>
                    <a:pt x="24" y="632"/>
                    <a:pt x="179" y="787"/>
                    <a:pt x="405" y="811"/>
                  </a:cubicBezTo>
                  <a:cubicBezTo>
                    <a:pt x="536" y="823"/>
                    <a:pt x="679" y="847"/>
                    <a:pt x="798" y="906"/>
                  </a:cubicBezTo>
                  <a:lnTo>
                    <a:pt x="768" y="895"/>
                  </a:lnTo>
                  <a:lnTo>
                    <a:pt x="768" y="895"/>
                  </a:lnTo>
                  <a:cubicBezTo>
                    <a:pt x="842" y="928"/>
                    <a:pt x="911" y="976"/>
                    <a:pt x="981" y="1023"/>
                  </a:cubicBezTo>
                  <a:lnTo>
                    <a:pt x="981" y="1023"/>
                  </a:lnTo>
                  <a:cubicBezTo>
                    <a:pt x="1048" y="1078"/>
                    <a:pt x="1109" y="1143"/>
                    <a:pt x="1170" y="1206"/>
                  </a:cubicBezTo>
                  <a:lnTo>
                    <a:pt x="1170" y="1206"/>
                  </a:lnTo>
                  <a:cubicBezTo>
                    <a:pt x="1182" y="1225"/>
                    <a:pt x="1198" y="1247"/>
                    <a:pt x="1214" y="1263"/>
                  </a:cubicBezTo>
                  <a:cubicBezTo>
                    <a:pt x="1274" y="1358"/>
                    <a:pt x="1345" y="1430"/>
                    <a:pt x="1453" y="1442"/>
                  </a:cubicBezTo>
                  <a:cubicBezTo>
                    <a:pt x="1488" y="1455"/>
                    <a:pt x="1527" y="1462"/>
                    <a:pt x="1567" y="1462"/>
                  </a:cubicBezTo>
                  <a:cubicBezTo>
                    <a:pt x="1634" y="1462"/>
                    <a:pt x="1703" y="1443"/>
                    <a:pt x="1762" y="1406"/>
                  </a:cubicBezTo>
                  <a:cubicBezTo>
                    <a:pt x="1941" y="1287"/>
                    <a:pt x="2024" y="1025"/>
                    <a:pt x="1905" y="847"/>
                  </a:cubicBezTo>
                  <a:cubicBezTo>
                    <a:pt x="1572" y="346"/>
                    <a:pt x="1036" y="37"/>
                    <a:pt x="417" y="1"/>
                  </a:cubicBezTo>
                  <a:cubicBezTo>
                    <a:pt x="411" y="1"/>
                    <a:pt x="405" y="1"/>
                    <a:pt x="4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0"/>
            <p:cNvSpPr/>
            <p:nvPr/>
          </p:nvSpPr>
          <p:spPr>
            <a:xfrm>
              <a:off x="1185207" y="1598045"/>
              <a:ext cx="101044" cy="101407"/>
            </a:xfrm>
            <a:custGeom>
              <a:avLst/>
              <a:gdLst/>
              <a:ahLst/>
              <a:cxnLst/>
              <a:rect l="l" t="t" r="r" b="b"/>
              <a:pathLst>
                <a:path w="3061" h="3072" extrusionOk="0">
                  <a:moveTo>
                    <a:pt x="1536" y="0"/>
                  </a:moveTo>
                  <a:cubicBezTo>
                    <a:pt x="679" y="0"/>
                    <a:pt x="0" y="691"/>
                    <a:pt x="0" y="1536"/>
                  </a:cubicBezTo>
                  <a:cubicBezTo>
                    <a:pt x="0" y="2381"/>
                    <a:pt x="679" y="3072"/>
                    <a:pt x="1536" y="3072"/>
                  </a:cubicBezTo>
                  <a:cubicBezTo>
                    <a:pt x="2382" y="3072"/>
                    <a:pt x="3060" y="2381"/>
                    <a:pt x="3060" y="1536"/>
                  </a:cubicBezTo>
                  <a:cubicBezTo>
                    <a:pt x="3060" y="691"/>
                    <a:pt x="2382" y="0"/>
                    <a:pt x="1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40"/>
            <p:cNvSpPr/>
            <p:nvPr/>
          </p:nvSpPr>
          <p:spPr>
            <a:xfrm>
              <a:off x="1356571" y="1804367"/>
              <a:ext cx="47204" cy="47600"/>
            </a:xfrm>
            <a:custGeom>
              <a:avLst/>
              <a:gdLst/>
              <a:ahLst/>
              <a:cxnLst/>
              <a:rect l="l" t="t" r="r" b="b"/>
              <a:pathLst>
                <a:path w="1430" h="1442" extrusionOk="0">
                  <a:moveTo>
                    <a:pt x="715" y="1"/>
                  </a:moveTo>
                  <a:cubicBezTo>
                    <a:pt x="322" y="1"/>
                    <a:pt x="1" y="322"/>
                    <a:pt x="1" y="727"/>
                  </a:cubicBezTo>
                  <a:cubicBezTo>
                    <a:pt x="1" y="1120"/>
                    <a:pt x="322" y="1442"/>
                    <a:pt x="715" y="1442"/>
                  </a:cubicBezTo>
                  <a:cubicBezTo>
                    <a:pt x="1108" y="1442"/>
                    <a:pt x="1429" y="1120"/>
                    <a:pt x="1429" y="727"/>
                  </a:cubicBezTo>
                  <a:cubicBezTo>
                    <a:pt x="1429" y="322"/>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0"/>
            <p:cNvSpPr/>
            <p:nvPr/>
          </p:nvSpPr>
          <p:spPr>
            <a:xfrm>
              <a:off x="2554168" y="1670340"/>
              <a:ext cx="163135" cy="163135"/>
            </a:xfrm>
            <a:custGeom>
              <a:avLst/>
              <a:gdLst/>
              <a:ahLst/>
              <a:cxnLst/>
              <a:rect l="l" t="t" r="r" b="b"/>
              <a:pathLst>
                <a:path w="4942" h="4942" extrusionOk="0">
                  <a:moveTo>
                    <a:pt x="2477" y="1"/>
                  </a:moveTo>
                  <a:cubicBezTo>
                    <a:pt x="1108" y="1"/>
                    <a:pt x="1" y="1108"/>
                    <a:pt x="1" y="2477"/>
                  </a:cubicBezTo>
                  <a:cubicBezTo>
                    <a:pt x="1" y="3835"/>
                    <a:pt x="1108" y="4942"/>
                    <a:pt x="2477" y="4942"/>
                  </a:cubicBezTo>
                  <a:cubicBezTo>
                    <a:pt x="3847" y="4942"/>
                    <a:pt x="4942" y="3835"/>
                    <a:pt x="4942" y="2477"/>
                  </a:cubicBezTo>
                  <a:cubicBezTo>
                    <a:pt x="4942" y="1108"/>
                    <a:pt x="3847" y="1"/>
                    <a:pt x="2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0"/>
            <p:cNvSpPr/>
            <p:nvPr/>
          </p:nvSpPr>
          <p:spPr>
            <a:xfrm>
              <a:off x="2955491" y="2715456"/>
              <a:ext cx="121477" cy="121873"/>
            </a:xfrm>
            <a:custGeom>
              <a:avLst/>
              <a:gdLst/>
              <a:ahLst/>
              <a:cxnLst/>
              <a:rect l="l" t="t" r="r" b="b"/>
              <a:pathLst>
                <a:path w="3680" h="3692" extrusionOk="0">
                  <a:moveTo>
                    <a:pt x="1846" y="1"/>
                  </a:moveTo>
                  <a:cubicBezTo>
                    <a:pt x="822" y="1"/>
                    <a:pt x="0" y="822"/>
                    <a:pt x="0" y="1846"/>
                  </a:cubicBezTo>
                  <a:cubicBezTo>
                    <a:pt x="0" y="2870"/>
                    <a:pt x="822" y="3691"/>
                    <a:pt x="1846" y="3691"/>
                  </a:cubicBezTo>
                  <a:cubicBezTo>
                    <a:pt x="2858" y="3691"/>
                    <a:pt x="3679" y="2870"/>
                    <a:pt x="3679" y="1846"/>
                  </a:cubicBezTo>
                  <a:cubicBezTo>
                    <a:pt x="3679" y="822"/>
                    <a:pt x="2858" y="1"/>
                    <a:pt x="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40"/>
            <p:cNvSpPr/>
            <p:nvPr/>
          </p:nvSpPr>
          <p:spPr>
            <a:xfrm>
              <a:off x="2834437" y="2432084"/>
              <a:ext cx="57008" cy="57008"/>
            </a:xfrm>
            <a:custGeom>
              <a:avLst/>
              <a:gdLst/>
              <a:ahLst/>
              <a:cxnLst/>
              <a:rect l="l" t="t" r="r" b="b"/>
              <a:pathLst>
                <a:path w="1727" h="1727" extrusionOk="0">
                  <a:moveTo>
                    <a:pt x="857" y="0"/>
                  </a:moveTo>
                  <a:cubicBezTo>
                    <a:pt x="381" y="0"/>
                    <a:pt x="0" y="381"/>
                    <a:pt x="0" y="857"/>
                  </a:cubicBezTo>
                  <a:cubicBezTo>
                    <a:pt x="0" y="1334"/>
                    <a:pt x="381" y="1727"/>
                    <a:pt x="857" y="1727"/>
                  </a:cubicBezTo>
                  <a:cubicBezTo>
                    <a:pt x="1345" y="1727"/>
                    <a:pt x="1726" y="1334"/>
                    <a:pt x="1726" y="857"/>
                  </a:cubicBezTo>
                  <a:cubicBezTo>
                    <a:pt x="1726" y="381"/>
                    <a:pt x="1345" y="0"/>
                    <a:pt x="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0"/>
            <p:cNvSpPr/>
            <p:nvPr/>
          </p:nvSpPr>
          <p:spPr>
            <a:xfrm>
              <a:off x="1093237" y="2884476"/>
              <a:ext cx="133657" cy="133657"/>
            </a:xfrm>
            <a:custGeom>
              <a:avLst/>
              <a:gdLst/>
              <a:ahLst/>
              <a:cxnLst/>
              <a:rect l="l" t="t" r="r" b="b"/>
              <a:pathLst>
                <a:path w="4049" h="4049" extrusionOk="0">
                  <a:moveTo>
                    <a:pt x="2024" y="0"/>
                  </a:moveTo>
                  <a:cubicBezTo>
                    <a:pt x="905" y="0"/>
                    <a:pt x="0" y="905"/>
                    <a:pt x="0" y="2024"/>
                  </a:cubicBezTo>
                  <a:cubicBezTo>
                    <a:pt x="0" y="3143"/>
                    <a:pt x="905" y="4048"/>
                    <a:pt x="2024" y="4048"/>
                  </a:cubicBezTo>
                  <a:cubicBezTo>
                    <a:pt x="3144" y="4048"/>
                    <a:pt x="4049" y="3143"/>
                    <a:pt x="4049" y="2024"/>
                  </a:cubicBezTo>
                  <a:cubicBezTo>
                    <a:pt x="4049" y="905"/>
                    <a:pt x="3144" y="0"/>
                    <a:pt x="2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0"/>
            <p:cNvSpPr/>
            <p:nvPr/>
          </p:nvSpPr>
          <p:spPr>
            <a:xfrm>
              <a:off x="783125" y="2277227"/>
              <a:ext cx="163135" cy="163135"/>
            </a:xfrm>
            <a:custGeom>
              <a:avLst/>
              <a:gdLst/>
              <a:ahLst/>
              <a:cxnLst/>
              <a:rect l="l" t="t" r="r" b="b"/>
              <a:pathLst>
                <a:path w="4942" h="4942" extrusionOk="0">
                  <a:moveTo>
                    <a:pt x="2477" y="548"/>
                  </a:moveTo>
                  <a:cubicBezTo>
                    <a:pt x="3537" y="548"/>
                    <a:pt x="4394" y="1417"/>
                    <a:pt x="4406" y="2489"/>
                  </a:cubicBezTo>
                  <a:cubicBezTo>
                    <a:pt x="4406" y="3560"/>
                    <a:pt x="3537" y="4417"/>
                    <a:pt x="2477" y="4417"/>
                  </a:cubicBezTo>
                  <a:cubicBezTo>
                    <a:pt x="1405" y="4417"/>
                    <a:pt x="536" y="3548"/>
                    <a:pt x="536" y="2489"/>
                  </a:cubicBezTo>
                  <a:cubicBezTo>
                    <a:pt x="536" y="1417"/>
                    <a:pt x="1417" y="548"/>
                    <a:pt x="2477" y="548"/>
                  </a:cubicBezTo>
                  <a:close/>
                  <a:moveTo>
                    <a:pt x="2477" y="0"/>
                  </a:moveTo>
                  <a:cubicBezTo>
                    <a:pt x="1108" y="0"/>
                    <a:pt x="0" y="1095"/>
                    <a:pt x="0" y="2477"/>
                  </a:cubicBezTo>
                  <a:cubicBezTo>
                    <a:pt x="0" y="3846"/>
                    <a:pt x="1120" y="4941"/>
                    <a:pt x="2477" y="4941"/>
                  </a:cubicBezTo>
                  <a:cubicBezTo>
                    <a:pt x="3834" y="4941"/>
                    <a:pt x="4941" y="3846"/>
                    <a:pt x="4941" y="2477"/>
                  </a:cubicBezTo>
                  <a:cubicBezTo>
                    <a:pt x="4941" y="1095"/>
                    <a:pt x="3846" y="0"/>
                    <a:pt x="2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40"/>
            <p:cNvSpPr/>
            <p:nvPr/>
          </p:nvSpPr>
          <p:spPr>
            <a:xfrm>
              <a:off x="2954303" y="3503115"/>
              <a:ext cx="167064" cy="167064"/>
            </a:xfrm>
            <a:custGeom>
              <a:avLst/>
              <a:gdLst/>
              <a:ahLst/>
              <a:cxnLst/>
              <a:rect l="l" t="t" r="r" b="b"/>
              <a:pathLst>
                <a:path w="5061" h="5061" extrusionOk="0">
                  <a:moveTo>
                    <a:pt x="2537" y="548"/>
                  </a:moveTo>
                  <a:cubicBezTo>
                    <a:pt x="3620" y="548"/>
                    <a:pt x="4513" y="1441"/>
                    <a:pt x="4513" y="2525"/>
                  </a:cubicBezTo>
                  <a:cubicBezTo>
                    <a:pt x="4513" y="3620"/>
                    <a:pt x="3632" y="4513"/>
                    <a:pt x="2537" y="4513"/>
                  </a:cubicBezTo>
                  <a:cubicBezTo>
                    <a:pt x="1441" y="4513"/>
                    <a:pt x="548" y="3632"/>
                    <a:pt x="548" y="2525"/>
                  </a:cubicBezTo>
                  <a:cubicBezTo>
                    <a:pt x="548" y="1441"/>
                    <a:pt x="1429" y="548"/>
                    <a:pt x="2537" y="548"/>
                  </a:cubicBezTo>
                  <a:close/>
                  <a:moveTo>
                    <a:pt x="2537" y="1"/>
                  </a:moveTo>
                  <a:cubicBezTo>
                    <a:pt x="1132" y="1"/>
                    <a:pt x="0" y="1132"/>
                    <a:pt x="0" y="2525"/>
                  </a:cubicBezTo>
                  <a:cubicBezTo>
                    <a:pt x="0" y="3930"/>
                    <a:pt x="1132" y="5061"/>
                    <a:pt x="2537" y="5061"/>
                  </a:cubicBezTo>
                  <a:cubicBezTo>
                    <a:pt x="3918" y="5061"/>
                    <a:pt x="5061" y="3930"/>
                    <a:pt x="5061" y="2525"/>
                  </a:cubicBezTo>
                  <a:cubicBezTo>
                    <a:pt x="5061" y="1132"/>
                    <a:pt x="3930" y="1"/>
                    <a:pt x="2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0"/>
            <p:cNvSpPr/>
            <p:nvPr/>
          </p:nvSpPr>
          <p:spPr>
            <a:xfrm>
              <a:off x="3203508" y="4585963"/>
              <a:ext cx="76649" cy="76649"/>
            </a:xfrm>
            <a:custGeom>
              <a:avLst/>
              <a:gdLst/>
              <a:ahLst/>
              <a:cxnLst/>
              <a:rect l="l" t="t" r="r" b="b"/>
              <a:pathLst>
                <a:path w="2322" h="2322" extrusionOk="0">
                  <a:moveTo>
                    <a:pt x="1155" y="536"/>
                  </a:moveTo>
                  <a:cubicBezTo>
                    <a:pt x="1500" y="536"/>
                    <a:pt x="1786" y="822"/>
                    <a:pt x="1786" y="1155"/>
                  </a:cubicBezTo>
                  <a:cubicBezTo>
                    <a:pt x="1786" y="1500"/>
                    <a:pt x="1500" y="1786"/>
                    <a:pt x="1155" y="1786"/>
                  </a:cubicBezTo>
                  <a:cubicBezTo>
                    <a:pt x="810" y="1786"/>
                    <a:pt x="536" y="1500"/>
                    <a:pt x="536" y="1155"/>
                  </a:cubicBezTo>
                  <a:cubicBezTo>
                    <a:pt x="536" y="822"/>
                    <a:pt x="822" y="536"/>
                    <a:pt x="1155" y="536"/>
                  </a:cubicBezTo>
                  <a:close/>
                  <a:moveTo>
                    <a:pt x="1155" y="0"/>
                  </a:moveTo>
                  <a:cubicBezTo>
                    <a:pt x="524" y="0"/>
                    <a:pt x="0" y="524"/>
                    <a:pt x="0" y="1155"/>
                  </a:cubicBezTo>
                  <a:cubicBezTo>
                    <a:pt x="0" y="1798"/>
                    <a:pt x="524" y="2322"/>
                    <a:pt x="1155" y="2322"/>
                  </a:cubicBezTo>
                  <a:cubicBezTo>
                    <a:pt x="1798" y="2322"/>
                    <a:pt x="2322" y="1798"/>
                    <a:pt x="2322" y="1155"/>
                  </a:cubicBezTo>
                  <a:cubicBezTo>
                    <a:pt x="2322" y="524"/>
                    <a:pt x="1798" y="0"/>
                    <a:pt x="11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40"/>
            <p:cNvSpPr/>
            <p:nvPr/>
          </p:nvSpPr>
          <p:spPr>
            <a:xfrm>
              <a:off x="908107" y="2516594"/>
              <a:ext cx="90051" cy="122632"/>
            </a:xfrm>
            <a:custGeom>
              <a:avLst/>
              <a:gdLst/>
              <a:ahLst/>
              <a:cxnLst/>
              <a:rect l="l" t="t" r="r" b="b"/>
              <a:pathLst>
                <a:path w="2728" h="3715" extrusionOk="0">
                  <a:moveTo>
                    <a:pt x="894" y="0"/>
                  </a:moveTo>
                  <a:lnTo>
                    <a:pt x="1" y="3715"/>
                  </a:lnTo>
                  <a:lnTo>
                    <a:pt x="2727" y="3715"/>
                  </a:lnTo>
                  <a:lnTo>
                    <a:pt x="8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40"/>
            <p:cNvSpPr/>
            <p:nvPr/>
          </p:nvSpPr>
          <p:spPr>
            <a:xfrm>
              <a:off x="3111901" y="4282124"/>
              <a:ext cx="129729" cy="161980"/>
            </a:xfrm>
            <a:custGeom>
              <a:avLst/>
              <a:gdLst/>
              <a:ahLst/>
              <a:cxnLst/>
              <a:rect l="l" t="t" r="r" b="b"/>
              <a:pathLst>
                <a:path w="3930" h="4907" extrusionOk="0">
                  <a:moveTo>
                    <a:pt x="870" y="1"/>
                  </a:moveTo>
                  <a:lnTo>
                    <a:pt x="1" y="4906"/>
                  </a:lnTo>
                  <a:lnTo>
                    <a:pt x="1" y="4906"/>
                  </a:lnTo>
                  <a:lnTo>
                    <a:pt x="3930" y="4108"/>
                  </a:lnTo>
                  <a:lnTo>
                    <a:pt x="8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40"/>
            <p:cNvSpPr/>
            <p:nvPr/>
          </p:nvSpPr>
          <p:spPr>
            <a:xfrm>
              <a:off x="2318762" y="1463225"/>
              <a:ext cx="128937" cy="161551"/>
            </a:xfrm>
            <a:custGeom>
              <a:avLst/>
              <a:gdLst/>
              <a:ahLst/>
              <a:cxnLst/>
              <a:rect l="l" t="t" r="r" b="b"/>
              <a:pathLst>
                <a:path w="3906" h="4894" extrusionOk="0">
                  <a:moveTo>
                    <a:pt x="857" y="0"/>
                  </a:moveTo>
                  <a:lnTo>
                    <a:pt x="0" y="4894"/>
                  </a:lnTo>
                  <a:lnTo>
                    <a:pt x="3905" y="4108"/>
                  </a:lnTo>
                  <a:lnTo>
                    <a:pt x="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3" name="Google Shape;3733;p40"/>
          <p:cNvSpPr/>
          <p:nvPr/>
        </p:nvSpPr>
        <p:spPr>
          <a:xfrm>
            <a:off x="3987622" y="1461896"/>
            <a:ext cx="1829359" cy="1162260"/>
          </a:xfrm>
          <a:prstGeom prst="wedgeRoundRectCallout">
            <a:avLst>
              <a:gd name="adj1" fmla="val -20833"/>
              <a:gd name="adj2" fmla="val 62500"/>
              <a:gd name="adj3" fmla="val 0"/>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5" name="Google Shape;3735;p40"/>
          <p:cNvGrpSpPr/>
          <p:nvPr/>
        </p:nvGrpSpPr>
        <p:grpSpPr>
          <a:xfrm>
            <a:off x="4059641" y="1529580"/>
            <a:ext cx="1679018" cy="939671"/>
            <a:chOff x="1647993" y="1667909"/>
            <a:chExt cx="1679018" cy="939671"/>
          </a:xfrm>
        </p:grpSpPr>
        <p:sp>
          <p:nvSpPr>
            <p:cNvPr id="3736" name="Google Shape;3736;p40"/>
            <p:cNvSpPr txBox="1"/>
            <p:nvPr/>
          </p:nvSpPr>
          <p:spPr>
            <a:xfrm>
              <a:off x="1658641" y="1667909"/>
              <a:ext cx="1668370" cy="274679"/>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050" b="1" dirty="0">
                  <a:solidFill>
                    <a:schemeClr val="dk1"/>
                  </a:solidFill>
                  <a:latin typeface="Fira Sans"/>
                  <a:ea typeface="Fira Sans"/>
                  <a:cs typeface="Fira Sans"/>
                  <a:sym typeface="Fira Sans"/>
                </a:rPr>
                <a:t>Localized Risk Assessment</a:t>
              </a:r>
              <a:endParaRPr sz="1050" b="1" dirty="0">
                <a:solidFill>
                  <a:schemeClr val="dk1"/>
                </a:solidFill>
                <a:latin typeface="Fira Sans"/>
                <a:ea typeface="Fira Sans"/>
                <a:cs typeface="Fira Sans"/>
                <a:sym typeface="Fira Sans"/>
              </a:endParaRPr>
            </a:p>
          </p:txBody>
        </p:sp>
        <p:sp>
          <p:nvSpPr>
            <p:cNvPr id="3737" name="Google Shape;3737;p40"/>
            <p:cNvSpPr txBox="1"/>
            <p:nvPr/>
          </p:nvSpPr>
          <p:spPr>
            <a:xfrm>
              <a:off x="1647993" y="1947775"/>
              <a:ext cx="1668370" cy="659805"/>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sz="1100" dirty="0">
                  <a:solidFill>
                    <a:schemeClr val="dk1"/>
                  </a:solidFill>
                  <a:latin typeface="Fira Sans"/>
                  <a:ea typeface="Fira Sans"/>
                  <a:cs typeface="Fira Sans"/>
                  <a:sym typeface="Fira Sans"/>
                </a:rPr>
                <a:t>Stakeholders can identify regions that are at a higher risk of data breaches.</a:t>
              </a:r>
            </a:p>
          </p:txBody>
        </p:sp>
      </p:grpSp>
      <p:sp>
        <p:nvSpPr>
          <p:cNvPr id="3766" name="Google Shape;3766;p40"/>
          <p:cNvSpPr/>
          <p:nvPr/>
        </p:nvSpPr>
        <p:spPr>
          <a:xfrm>
            <a:off x="3276736" y="1277627"/>
            <a:ext cx="614492" cy="614511"/>
          </a:xfrm>
          <a:custGeom>
            <a:avLst/>
            <a:gdLst/>
            <a:ahLst/>
            <a:cxnLst/>
            <a:rect l="l" t="t" r="r" b="b"/>
            <a:pathLst>
              <a:path w="11633" h="11646" extrusionOk="0">
                <a:moveTo>
                  <a:pt x="5823" y="1"/>
                </a:moveTo>
                <a:cubicBezTo>
                  <a:pt x="2608" y="1"/>
                  <a:pt x="1" y="2608"/>
                  <a:pt x="1" y="5823"/>
                </a:cubicBezTo>
                <a:cubicBezTo>
                  <a:pt x="1" y="9038"/>
                  <a:pt x="2608" y="11645"/>
                  <a:pt x="5823" y="11645"/>
                </a:cubicBezTo>
                <a:cubicBezTo>
                  <a:pt x="9037" y="11645"/>
                  <a:pt x="11633" y="9038"/>
                  <a:pt x="11633" y="5823"/>
                </a:cubicBezTo>
                <a:cubicBezTo>
                  <a:pt x="11633" y="2608"/>
                  <a:pt x="9037" y="1"/>
                  <a:pt x="5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477;p38">
            <a:extLst>
              <a:ext uri="{FF2B5EF4-FFF2-40B4-BE49-F238E27FC236}">
                <a16:creationId xmlns:a16="http://schemas.microsoft.com/office/drawing/2014/main" id="{2D534EE9-D750-EADC-D057-DDAB07D7E628}"/>
              </a:ext>
            </a:extLst>
          </p:cNvPr>
          <p:cNvSpPr>
            <a:spLocks noChangeAspect="1"/>
          </p:cNvSpPr>
          <p:nvPr/>
        </p:nvSpPr>
        <p:spPr>
          <a:xfrm>
            <a:off x="3532120" y="1514365"/>
            <a:ext cx="95125" cy="162604"/>
          </a:xfrm>
          <a:custGeom>
            <a:avLst/>
            <a:gdLst/>
            <a:ahLst/>
            <a:cxnLst/>
            <a:rect l="l" t="t" r="r" b="b"/>
            <a:pathLst>
              <a:path w="2787" h="4764" extrusionOk="0">
                <a:moveTo>
                  <a:pt x="1417" y="1"/>
                </a:moveTo>
                <a:cubicBezTo>
                  <a:pt x="1" y="96"/>
                  <a:pt x="667" y="2418"/>
                  <a:pt x="1394" y="2894"/>
                </a:cubicBezTo>
                <a:cubicBezTo>
                  <a:pt x="2215" y="2442"/>
                  <a:pt x="2787" y="108"/>
                  <a:pt x="1417" y="1"/>
                </a:cubicBezTo>
                <a:close/>
                <a:moveTo>
                  <a:pt x="1407" y="3263"/>
                </a:moveTo>
                <a:cubicBezTo>
                  <a:pt x="436" y="3263"/>
                  <a:pt x="413" y="4764"/>
                  <a:pt x="1394" y="4764"/>
                </a:cubicBezTo>
                <a:cubicBezTo>
                  <a:pt x="1402" y="4764"/>
                  <a:pt x="1410" y="4764"/>
                  <a:pt x="1417" y="4763"/>
                </a:cubicBezTo>
                <a:cubicBezTo>
                  <a:pt x="1425" y="4764"/>
                  <a:pt x="1432" y="4764"/>
                  <a:pt x="1440" y="4764"/>
                </a:cubicBezTo>
                <a:cubicBezTo>
                  <a:pt x="2382" y="4764"/>
                  <a:pt x="2410" y="3263"/>
                  <a:pt x="1429" y="3263"/>
                </a:cubicBezTo>
                <a:cubicBezTo>
                  <a:pt x="1422" y="3263"/>
                  <a:pt x="1414" y="3263"/>
                  <a:pt x="1407" y="3263"/>
                </a:cubicBezTo>
                <a:close/>
              </a:path>
            </a:pathLst>
          </a:custGeom>
          <a:solidFill>
            <a:schemeClr val="accent2"/>
          </a:solidFill>
          <a:ln w="952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56;p40">
            <a:extLst>
              <a:ext uri="{FF2B5EF4-FFF2-40B4-BE49-F238E27FC236}">
                <a16:creationId xmlns:a16="http://schemas.microsoft.com/office/drawing/2014/main" id="{111E8098-A139-7D54-B545-86B100240D26}"/>
              </a:ext>
            </a:extLst>
          </p:cNvPr>
          <p:cNvSpPr/>
          <p:nvPr/>
        </p:nvSpPr>
        <p:spPr>
          <a:xfrm>
            <a:off x="3692249" y="3117684"/>
            <a:ext cx="2450503" cy="1603970"/>
          </a:xfrm>
          <a:custGeom>
            <a:avLst/>
            <a:gdLst/>
            <a:ahLst/>
            <a:cxnLst/>
            <a:rect l="l" t="t" r="r" b="b"/>
            <a:pathLst>
              <a:path w="47546" h="29146" extrusionOk="0">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33;p40">
            <a:extLst>
              <a:ext uri="{FF2B5EF4-FFF2-40B4-BE49-F238E27FC236}">
                <a16:creationId xmlns:a16="http://schemas.microsoft.com/office/drawing/2014/main" id="{C742E38B-0E99-1A99-113E-48B16A17D39C}"/>
              </a:ext>
            </a:extLst>
          </p:cNvPr>
          <p:cNvSpPr/>
          <p:nvPr/>
        </p:nvSpPr>
        <p:spPr>
          <a:xfrm>
            <a:off x="3979147" y="3262498"/>
            <a:ext cx="1829359" cy="1162260"/>
          </a:xfrm>
          <a:prstGeom prst="wedgeRoundRectCallout">
            <a:avLst>
              <a:gd name="adj1" fmla="val -20833"/>
              <a:gd name="adj2" fmla="val 62500"/>
              <a:gd name="adj3" fmla="val 0"/>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3735;p40">
            <a:extLst>
              <a:ext uri="{FF2B5EF4-FFF2-40B4-BE49-F238E27FC236}">
                <a16:creationId xmlns:a16="http://schemas.microsoft.com/office/drawing/2014/main" id="{18C5304E-1D79-09D2-B0CF-87D80E360BDF}"/>
              </a:ext>
            </a:extLst>
          </p:cNvPr>
          <p:cNvGrpSpPr/>
          <p:nvPr/>
        </p:nvGrpSpPr>
        <p:grpSpPr>
          <a:xfrm>
            <a:off x="4060539" y="3358685"/>
            <a:ext cx="1703165" cy="983860"/>
            <a:chOff x="1657366" y="1696412"/>
            <a:chExt cx="1703165" cy="983860"/>
          </a:xfrm>
        </p:grpSpPr>
        <p:sp>
          <p:nvSpPr>
            <p:cNvPr id="20" name="Google Shape;3736;p40">
              <a:extLst>
                <a:ext uri="{FF2B5EF4-FFF2-40B4-BE49-F238E27FC236}">
                  <a16:creationId xmlns:a16="http://schemas.microsoft.com/office/drawing/2014/main" id="{BCFB3C6E-814B-9867-C97D-AE565D084ECA}"/>
                </a:ext>
              </a:extLst>
            </p:cNvPr>
            <p:cNvSpPr txBox="1"/>
            <p:nvPr/>
          </p:nvSpPr>
          <p:spPr>
            <a:xfrm>
              <a:off x="1658641" y="1696412"/>
              <a:ext cx="1668370" cy="274679"/>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050" b="1" dirty="0">
                  <a:solidFill>
                    <a:schemeClr val="dk1"/>
                  </a:solidFill>
                  <a:latin typeface="Fira Sans"/>
                  <a:ea typeface="Fira Sans"/>
                  <a:cs typeface="Fira Sans"/>
                  <a:sym typeface="Fira Sans"/>
                </a:rPr>
                <a:t>Improving Regulations and Policies</a:t>
              </a:r>
              <a:endParaRPr sz="1050" b="1" dirty="0">
                <a:solidFill>
                  <a:schemeClr val="dk1"/>
                </a:solidFill>
                <a:latin typeface="Fira Sans"/>
                <a:ea typeface="Fira Sans"/>
                <a:cs typeface="Fira Sans"/>
                <a:sym typeface="Fira Sans"/>
              </a:endParaRPr>
            </a:p>
          </p:txBody>
        </p:sp>
        <p:sp>
          <p:nvSpPr>
            <p:cNvPr id="21" name="Google Shape;3737;p40">
              <a:extLst>
                <a:ext uri="{FF2B5EF4-FFF2-40B4-BE49-F238E27FC236}">
                  <a16:creationId xmlns:a16="http://schemas.microsoft.com/office/drawing/2014/main" id="{85CC24BF-BCB3-A9F7-6B5D-1196BC0C3EE6}"/>
                </a:ext>
              </a:extLst>
            </p:cNvPr>
            <p:cNvSpPr txBox="1"/>
            <p:nvPr/>
          </p:nvSpPr>
          <p:spPr>
            <a:xfrm>
              <a:off x="1657366" y="2027537"/>
              <a:ext cx="1703165" cy="652735"/>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dirty="0">
                  <a:solidFill>
                    <a:schemeClr val="dk1"/>
                  </a:solidFill>
                  <a:latin typeface="Fira Sans"/>
                  <a:ea typeface="Fira Sans"/>
                  <a:cs typeface="Fira Sans"/>
                  <a:sym typeface="Fira Sans"/>
                </a:rPr>
                <a:t>Policy makers can develop and enhance regulations and policies, addressing vulnerabilities.</a:t>
              </a:r>
            </a:p>
          </p:txBody>
        </p:sp>
      </p:grpSp>
      <p:sp>
        <p:nvSpPr>
          <p:cNvPr id="23" name="Google Shape;3766;p40">
            <a:extLst>
              <a:ext uri="{FF2B5EF4-FFF2-40B4-BE49-F238E27FC236}">
                <a16:creationId xmlns:a16="http://schemas.microsoft.com/office/drawing/2014/main" id="{93D2AFDA-AD73-E625-1399-DE41DE5CFF19}"/>
              </a:ext>
            </a:extLst>
          </p:cNvPr>
          <p:cNvSpPr/>
          <p:nvPr/>
        </p:nvSpPr>
        <p:spPr>
          <a:xfrm>
            <a:off x="3268261" y="3078229"/>
            <a:ext cx="614492" cy="614511"/>
          </a:xfrm>
          <a:custGeom>
            <a:avLst/>
            <a:gdLst/>
            <a:ahLst/>
            <a:cxnLst/>
            <a:rect l="l" t="t" r="r" b="b"/>
            <a:pathLst>
              <a:path w="11633" h="11646" extrusionOk="0">
                <a:moveTo>
                  <a:pt x="5823" y="1"/>
                </a:moveTo>
                <a:cubicBezTo>
                  <a:pt x="2608" y="1"/>
                  <a:pt x="1" y="2608"/>
                  <a:pt x="1" y="5823"/>
                </a:cubicBezTo>
                <a:cubicBezTo>
                  <a:pt x="1" y="9038"/>
                  <a:pt x="2608" y="11645"/>
                  <a:pt x="5823" y="11645"/>
                </a:cubicBezTo>
                <a:cubicBezTo>
                  <a:pt x="9037" y="11645"/>
                  <a:pt x="11633" y="9038"/>
                  <a:pt x="11633" y="5823"/>
                </a:cubicBezTo>
                <a:cubicBezTo>
                  <a:pt x="11633" y="2608"/>
                  <a:pt x="9037" y="1"/>
                  <a:pt x="58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56;p40">
            <a:extLst>
              <a:ext uri="{FF2B5EF4-FFF2-40B4-BE49-F238E27FC236}">
                <a16:creationId xmlns:a16="http://schemas.microsoft.com/office/drawing/2014/main" id="{CE28EB64-5738-2438-2DA3-600E6ED65D1F}"/>
              </a:ext>
            </a:extLst>
          </p:cNvPr>
          <p:cNvSpPr/>
          <p:nvPr/>
        </p:nvSpPr>
        <p:spPr>
          <a:xfrm>
            <a:off x="6496893" y="1322140"/>
            <a:ext cx="2450503" cy="1603970"/>
          </a:xfrm>
          <a:custGeom>
            <a:avLst/>
            <a:gdLst/>
            <a:ahLst/>
            <a:cxnLst/>
            <a:rect l="l" t="t" r="r" b="b"/>
            <a:pathLst>
              <a:path w="47546" h="29146" extrusionOk="0">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733;p40">
            <a:extLst>
              <a:ext uri="{FF2B5EF4-FFF2-40B4-BE49-F238E27FC236}">
                <a16:creationId xmlns:a16="http://schemas.microsoft.com/office/drawing/2014/main" id="{BB30FB2F-83EE-4DAB-2CAA-530F021BD1EA}"/>
              </a:ext>
            </a:extLst>
          </p:cNvPr>
          <p:cNvSpPr/>
          <p:nvPr/>
        </p:nvSpPr>
        <p:spPr>
          <a:xfrm>
            <a:off x="6783791" y="1466954"/>
            <a:ext cx="1829359" cy="1162260"/>
          </a:xfrm>
          <a:prstGeom prst="wedgeRoundRectCallout">
            <a:avLst>
              <a:gd name="adj1" fmla="val -20833"/>
              <a:gd name="adj2" fmla="val 62500"/>
              <a:gd name="adj3" fmla="val 0"/>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3735;p40">
            <a:extLst>
              <a:ext uri="{FF2B5EF4-FFF2-40B4-BE49-F238E27FC236}">
                <a16:creationId xmlns:a16="http://schemas.microsoft.com/office/drawing/2014/main" id="{D8CA082F-639A-46FE-EDA4-A0F5DD2CACB7}"/>
              </a:ext>
            </a:extLst>
          </p:cNvPr>
          <p:cNvGrpSpPr/>
          <p:nvPr/>
        </p:nvGrpSpPr>
        <p:grpSpPr>
          <a:xfrm>
            <a:off x="6845778" y="1569947"/>
            <a:ext cx="1686877" cy="903757"/>
            <a:chOff x="1637961" y="1703218"/>
            <a:chExt cx="1686877" cy="903757"/>
          </a:xfrm>
        </p:grpSpPr>
        <p:sp>
          <p:nvSpPr>
            <p:cNvPr id="46" name="Google Shape;3736;p40">
              <a:extLst>
                <a:ext uri="{FF2B5EF4-FFF2-40B4-BE49-F238E27FC236}">
                  <a16:creationId xmlns:a16="http://schemas.microsoft.com/office/drawing/2014/main" id="{CF062117-6F4E-6DBC-3D69-5ECB5A30B245}"/>
                </a:ext>
              </a:extLst>
            </p:cNvPr>
            <p:cNvSpPr txBox="1"/>
            <p:nvPr/>
          </p:nvSpPr>
          <p:spPr>
            <a:xfrm>
              <a:off x="1656468" y="1703218"/>
              <a:ext cx="1668370" cy="274679"/>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050" b="1" dirty="0">
                  <a:solidFill>
                    <a:schemeClr val="dk1"/>
                  </a:solidFill>
                  <a:latin typeface="Fira Sans"/>
                  <a:ea typeface="Fira Sans"/>
                  <a:cs typeface="Fira Sans"/>
                  <a:sym typeface="Fira Sans"/>
                </a:rPr>
                <a:t>Targeted Resource Allocation</a:t>
              </a:r>
            </a:p>
          </p:txBody>
        </p:sp>
        <p:sp>
          <p:nvSpPr>
            <p:cNvPr id="47" name="Google Shape;3737;p40">
              <a:extLst>
                <a:ext uri="{FF2B5EF4-FFF2-40B4-BE49-F238E27FC236}">
                  <a16:creationId xmlns:a16="http://schemas.microsoft.com/office/drawing/2014/main" id="{BC4609F5-D4E7-239A-E533-A777909951C9}"/>
                </a:ext>
              </a:extLst>
            </p:cNvPr>
            <p:cNvSpPr txBox="1"/>
            <p:nvPr/>
          </p:nvSpPr>
          <p:spPr>
            <a:xfrm>
              <a:off x="1637961" y="1993959"/>
              <a:ext cx="1668370" cy="613016"/>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dirty="0">
                  <a:solidFill>
                    <a:schemeClr val="dk1"/>
                  </a:solidFill>
                  <a:latin typeface="Fira Sans"/>
                  <a:ea typeface="Fira Sans"/>
                  <a:cs typeface="Fira Sans"/>
                  <a:sym typeface="Fira Sans"/>
                </a:rPr>
                <a:t>Cybersecurity personnel, tools, and budgets can be allocated more efficiently.</a:t>
              </a:r>
            </a:p>
          </p:txBody>
        </p:sp>
      </p:grpSp>
      <p:sp>
        <p:nvSpPr>
          <p:cNvPr id="49" name="Google Shape;3766;p40">
            <a:extLst>
              <a:ext uri="{FF2B5EF4-FFF2-40B4-BE49-F238E27FC236}">
                <a16:creationId xmlns:a16="http://schemas.microsoft.com/office/drawing/2014/main" id="{697FFADE-3BEF-FC59-D295-A7CB8CD18151}"/>
              </a:ext>
            </a:extLst>
          </p:cNvPr>
          <p:cNvSpPr/>
          <p:nvPr/>
        </p:nvSpPr>
        <p:spPr>
          <a:xfrm>
            <a:off x="6072905" y="1282685"/>
            <a:ext cx="614492" cy="614511"/>
          </a:xfrm>
          <a:custGeom>
            <a:avLst/>
            <a:gdLst/>
            <a:ahLst/>
            <a:cxnLst/>
            <a:rect l="l" t="t" r="r" b="b"/>
            <a:pathLst>
              <a:path w="11633" h="11646" extrusionOk="0">
                <a:moveTo>
                  <a:pt x="5823" y="1"/>
                </a:moveTo>
                <a:cubicBezTo>
                  <a:pt x="2608" y="1"/>
                  <a:pt x="1" y="2608"/>
                  <a:pt x="1" y="5823"/>
                </a:cubicBezTo>
                <a:cubicBezTo>
                  <a:pt x="1" y="9038"/>
                  <a:pt x="2608" y="11645"/>
                  <a:pt x="5823" y="11645"/>
                </a:cubicBezTo>
                <a:cubicBezTo>
                  <a:pt x="9037" y="11645"/>
                  <a:pt x="11633" y="9038"/>
                  <a:pt x="11633" y="5823"/>
                </a:cubicBezTo>
                <a:cubicBezTo>
                  <a:pt x="11633" y="2608"/>
                  <a:pt x="9037" y="1"/>
                  <a:pt x="5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3656;p40">
            <a:extLst>
              <a:ext uri="{FF2B5EF4-FFF2-40B4-BE49-F238E27FC236}">
                <a16:creationId xmlns:a16="http://schemas.microsoft.com/office/drawing/2014/main" id="{E24CEAA1-3240-34A1-9CF1-BE90F5305EB3}"/>
              </a:ext>
            </a:extLst>
          </p:cNvPr>
          <p:cNvSpPr/>
          <p:nvPr/>
        </p:nvSpPr>
        <p:spPr>
          <a:xfrm>
            <a:off x="6488418" y="3122742"/>
            <a:ext cx="2450503" cy="1603970"/>
          </a:xfrm>
          <a:custGeom>
            <a:avLst/>
            <a:gdLst/>
            <a:ahLst/>
            <a:cxnLst/>
            <a:rect l="l" t="t" r="r" b="b"/>
            <a:pathLst>
              <a:path w="47546" h="29146" extrusionOk="0">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733;p40">
            <a:extLst>
              <a:ext uri="{FF2B5EF4-FFF2-40B4-BE49-F238E27FC236}">
                <a16:creationId xmlns:a16="http://schemas.microsoft.com/office/drawing/2014/main" id="{4A6B52AD-12B8-5857-C4F4-E981320253A0}"/>
              </a:ext>
            </a:extLst>
          </p:cNvPr>
          <p:cNvSpPr/>
          <p:nvPr/>
        </p:nvSpPr>
        <p:spPr>
          <a:xfrm>
            <a:off x="6775316" y="3267556"/>
            <a:ext cx="1829359" cy="1162260"/>
          </a:xfrm>
          <a:prstGeom prst="wedgeRoundRectCallout">
            <a:avLst>
              <a:gd name="adj1" fmla="val -20833"/>
              <a:gd name="adj2" fmla="val 62500"/>
              <a:gd name="adj3" fmla="val 0"/>
            </a:avLst>
          </a:pr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36;p40">
            <a:extLst>
              <a:ext uri="{FF2B5EF4-FFF2-40B4-BE49-F238E27FC236}">
                <a16:creationId xmlns:a16="http://schemas.microsoft.com/office/drawing/2014/main" id="{83B8487E-9170-5151-A934-FD37D6A09955}"/>
              </a:ext>
            </a:extLst>
          </p:cNvPr>
          <p:cNvSpPr txBox="1"/>
          <p:nvPr/>
        </p:nvSpPr>
        <p:spPr>
          <a:xfrm>
            <a:off x="6855810" y="3353968"/>
            <a:ext cx="1668370" cy="274679"/>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050" b="1" dirty="0">
                <a:solidFill>
                  <a:schemeClr val="dk1"/>
                </a:solidFill>
                <a:latin typeface="Fira Sans"/>
                <a:ea typeface="Fira Sans"/>
                <a:cs typeface="Fira Sans"/>
                <a:sym typeface="Fira Sans"/>
              </a:rPr>
              <a:t>Targeted Security Measures</a:t>
            </a:r>
          </a:p>
        </p:txBody>
      </p:sp>
      <p:sp>
        <p:nvSpPr>
          <p:cNvPr id="59" name="Google Shape;3766;p40">
            <a:extLst>
              <a:ext uri="{FF2B5EF4-FFF2-40B4-BE49-F238E27FC236}">
                <a16:creationId xmlns:a16="http://schemas.microsoft.com/office/drawing/2014/main" id="{010E47D8-9DB6-23EB-605C-08F2712CA223}"/>
              </a:ext>
            </a:extLst>
          </p:cNvPr>
          <p:cNvSpPr/>
          <p:nvPr/>
        </p:nvSpPr>
        <p:spPr>
          <a:xfrm>
            <a:off x="6064430" y="3083287"/>
            <a:ext cx="614492" cy="614511"/>
          </a:xfrm>
          <a:custGeom>
            <a:avLst/>
            <a:gdLst/>
            <a:ahLst/>
            <a:cxnLst/>
            <a:rect l="l" t="t" r="r" b="b"/>
            <a:pathLst>
              <a:path w="11633" h="11646" extrusionOk="0">
                <a:moveTo>
                  <a:pt x="5823" y="1"/>
                </a:moveTo>
                <a:cubicBezTo>
                  <a:pt x="2608" y="1"/>
                  <a:pt x="1" y="2608"/>
                  <a:pt x="1" y="5823"/>
                </a:cubicBezTo>
                <a:cubicBezTo>
                  <a:pt x="1" y="9038"/>
                  <a:pt x="2608" y="11645"/>
                  <a:pt x="5823" y="11645"/>
                </a:cubicBezTo>
                <a:cubicBezTo>
                  <a:pt x="9037" y="11645"/>
                  <a:pt x="11633" y="9038"/>
                  <a:pt x="11633" y="5823"/>
                </a:cubicBezTo>
                <a:cubicBezTo>
                  <a:pt x="11633" y="2608"/>
                  <a:pt x="9037" y="1"/>
                  <a:pt x="58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37;p40">
            <a:extLst>
              <a:ext uri="{FF2B5EF4-FFF2-40B4-BE49-F238E27FC236}">
                <a16:creationId xmlns:a16="http://schemas.microsoft.com/office/drawing/2014/main" id="{386B2120-33C1-EADB-FC33-ECBC4E1B4591}"/>
              </a:ext>
            </a:extLst>
          </p:cNvPr>
          <p:cNvSpPr txBox="1"/>
          <p:nvPr/>
        </p:nvSpPr>
        <p:spPr>
          <a:xfrm>
            <a:off x="6845777" y="3689810"/>
            <a:ext cx="1758897" cy="645366"/>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dirty="0">
                <a:solidFill>
                  <a:schemeClr val="dk1"/>
                </a:solidFill>
                <a:latin typeface="Fira Sans"/>
                <a:ea typeface="Fira Sans"/>
                <a:cs typeface="Fira Sans"/>
                <a:sym typeface="Fira Sans"/>
              </a:rPr>
              <a:t>Understanding organizations and data types with higher risks, can help implement security.</a:t>
            </a:r>
          </a:p>
        </p:txBody>
      </p:sp>
      <p:pic>
        <p:nvPicPr>
          <p:cNvPr id="3790" name="Picture 3789" descr="A white triangle with a exclamation mark&#10;&#10;Description automatically generated">
            <a:extLst>
              <a:ext uri="{FF2B5EF4-FFF2-40B4-BE49-F238E27FC236}">
                <a16:creationId xmlns:a16="http://schemas.microsoft.com/office/drawing/2014/main" id="{74AE716F-1DFE-3AA7-1672-774FA92B0824}"/>
              </a:ext>
            </a:extLst>
          </p:cNvPr>
          <p:cNvPicPr>
            <a:picLocks noChangeAspect="1"/>
          </p:cNvPicPr>
          <p:nvPr/>
        </p:nvPicPr>
        <p:blipFill>
          <a:blip r:embed="rId3"/>
          <a:stretch>
            <a:fillRect/>
          </a:stretch>
        </p:blipFill>
        <p:spPr>
          <a:xfrm>
            <a:off x="3341059" y="1310931"/>
            <a:ext cx="479024" cy="479024"/>
          </a:xfrm>
          <a:prstGeom prst="rect">
            <a:avLst/>
          </a:prstGeom>
        </p:spPr>
      </p:pic>
      <p:pic>
        <p:nvPicPr>
          <p:cNvPr id="3792" name="Picture 3791" descr="A finger pointing at a person and gear&#10;&#10;Description automatically generated">
            <a:extLst>
              <a:ext uri="{FF2B5EF4-FFF2-40B4-BE49-F238E27FC236}">
                <a16:creationId xmlns:a16="http://schemas.microsoft.com/office/drawing/2014/main" id="{55E5E99C-33D7-50CE-8ADC-34A6235AA65F}"/>
              </a:ext>
            </a:extLst>
          </p:cNvPr>
          <p:cNvPicPr>
            <a:picLocks noChangeAspect="1"/>
          </p:cNvPicPr>
          <p:nvPr/>
        </p:nvPicPr>
        <p:blipFill>
          <a:blip r:embed="rId4"/>
          <a:stretch>
            <a:fillRect/>
          </a:stretch>
        </p:blipFill>
        <p:spPr>
          <a:xfrm>
            <a:off x="6149769" y="1362567"/>
            <a:ext cx="466200" cy="466200"/>
          </a:xfrm>
          <a:prstGeom prst="rect">
            <a:avLst/>
          </a:prstGeom>
        </p:spPr>
      </p:pic>
      <p:pic>
        <p:nvPicPr>
          <p:cNvPr id="3794" name="Picture 3793" descr="A white gavel on a black background&#10;&#10;Description automatically generated">
            <a:extLst>
              <a:ext uri="{FF2B5EF4-FFF2-40B4-BE49-F238E27FC236}">
                <a16:creationId xmlns:a16="http://schemas.microsoft.com/office/drawing/2014/main" id="{646924C0-641A-B53C-AC8C-0AE6B070F019}"/>
              </a:ext>
            </a:extLst>
          </p:cNvPr>
          <p:cNvPicPr>
            <a:picLocks noChangeAspect="1"/>
          </p:cNvPicPr>
          <p:nvPr/>
        </p:nvPicPr>
        <p:blipFill>
          <a:blip r:embed="rId5"/>
          <a:stretch>
            <a:fillRect/>
          </a:stretch>
        </p:blipFill>
        <p:spPr>
          <a:xfrm>
            <a:off x="3334235" y="3117481"/>
            <a:ext cx="470196" cy="470196"/>
          </a:xfrm>
          <a:prstGeom prst="rect">
            <a:avLst/>
          </a:prstGeom>
        </p:spPr>
      </p:pic>
      <p:pic>
        <p:nvPicPr>
          <p:cNvPr id="3796" name="Picture 3795" descr="A white shield with a check mark&#10;&#10;Description automatically generated">
            <a:extLst>
              <a:ext uri="{FF2B5EF4-FFF2-40B4-BE49-F238E27FC236}">
                <a16:creationId xmlns:a16="http://schemas.microsoft.com/office/drawing/2014/main" id="{70F930FB-6E27-34BA-AF84-23084E7C6013}"/>
              </a:ext>
            </a:extLst>
          </p:cNvPr>
          <p:cNvPicPr>
            <a:picLocks noChangeAspect="1"/>
          </p:cNvPicPr>
          <p:nvPr/>
        </p:nvPicPr>
        <p:blipFill>
          <a:blip r:embed="rId6"/>
          <a:stretch>
            <a:fillRect/>
          </a:stretch>
        </p:blipFill>
        <p:spPr>
          <a:xfrm>
            <a:off x="6132312" y="3155784"/>
            <a:ext cx="490945" cy="4909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23"/>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lvl="0">
              <a:buSzPts val="1100"/>
            </a:pPr>
            <a:r>
              <a:rPr lang="en" dirty="0"/>
              <a:t>Review of Previous Work (need help here)</a:t>
            </a:r>
            <a:endParaRPr dirty="0"/>
          </a:p>
        </p:txBody>
      </p:sp>
      <p:sp>
        <p:nvSpPr>
          <p:cNvPr id="882" name="Google Shape;882;p23"/>
          <p:cNvSpPr/>
          <p:nvPr/>
        </p:nvSpPr>
        <p:spPr>
          <a:xfrm>
            <a:off x="7280797" y="2436917"/>
            <a:ext cx="1406003" cy="1563138"/>
          </a:xfrm>
          <a:custGeom>
            <a:avLst/>
            <a:gdLst/>
            <a:ahLst/>
            <a:cxnLst/>
            <a:rect l="l" t="t" r="r" b="b"/>
            <a:pathLst>
              <a:path w="42077" h="48019" extrusionOk="0">
                <a:moveTo>
                  <a:pt x="1393" y="0"/>
                </a:moveTo>
                <a:cubicBezTo>
                  <a:pt x="619" y="0"/>
                  <a:pt x="0" y="620"/>
                  <a:pt x="0" y="1382"/>
                </a:cubicBezTo>
                <a:lnTo>
                  <a:pt x="0" y="46637"/>
                </a:lnTo>
                <a:cubicBezTo>
                  <a:pt x="0" y="47399"/>
                  <a:pt x="619" y="48018"/>
                  <a:pt x="1393" y="48018"/>
                </a:cubicBezTo>
                <a:lnTo>
                  <a:pt x="40696" y="48018"/>
                </a:lnTo>
                <a:cubicBezTo>
                  <a:pt x="41458" y="48018"/>
                  <a:pt x="42077" y="47399"/>
                  <a:pt x="42077" y="46637"/>
                </a:cubicBezTo>
                <a:lnTo>
                  <a:pt x="42077" y="1382"/>
                </a:lnTo>
                <a:cubicBezTo>
                  <a:pt x="42077" y="620"/>
                  <a:pt x="41458" y="0"/>
                  <a:pt x="40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3"/>
          <p:cNvSpPr/>
          <p:nvPr/>
        </p:nvSpPr>
        <p:spPr>
          <a:xfrm>
            <a:off x="2930425" y="2434004"/>
            <a:ext cx="1406036" cy="1563138"/>
          </a:xfrm>
          <a:custGeom>
            <a:avLst/>
            <a:gdLst/>
            <a:ahLst/>
            <a:cxnLst/>
            <a:rect l="l" t="t" r="r" b="b"/>
            <a:pathLst>
              <a:path w="42078" h="48019" extrusionOk="0">
                <a:moveTo>
                  <a:pt x="1263" y="0"/>
                </a:moveTo>
                <a:cubicBezTo>
                  <a:pt x="560" y="0"/>
                  <a:pt x="1" y="560"/>
                  <a:pt x="1" y="1262"/>
                </a:cubicBezTo>
                <a:lnTo>
                  <a:pt x="1" y="46756"/>
                </a:lnTo>
                <a:cubicBezTo>
                  <a:pt x="1" y="47459"/>
                  <a:pt x="560" y="48018"/>
                  <a:pt x="1263" y="48018"/>
                </a:cubicBezTo>
                <a:lnTo>
                  <a:pt x="40803" y="48018"/>
                </a:lnTo>
                <a:cubicBezTo>
                  <a:pt x="41506" y="48018"/>
                  <a:pt x="42077" y="47459"/>
                  <a:pt x="42077" y="46756"/>
                </a:cubicBezTo>
                <a:lnTo>
                  <a:pt x="42077" y="1262"/>
                </a:lnTo>
                <a:cubicBezTo>
                  <a:pt x="42077" y="560"/>
                  <a:pt x="41506" y="0"/>
                  <a:pt x="408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755272" y="2423164"/>
            <a:ext cx="1406003" cy="1573978"/>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23"/>
          <p:cNvSpPr/>
          <p:nvPr/>
        </p:nvSpPr>
        <p:spPr>
          <a:xfrm>
            <a:off x="904660" y="1465591"/>
            <a:ext cx="1097280" cy="1097280"/>
          </a:xfrm>
          <a:custGeom>
            <a:avLst/>
            <a:gdLst/>
            <a:ahLst/>
            <a:cxnLst/>
            <a:rect l="l" t="t" r="r" b="b"/>
            <a:pathLst>
              <a:path w="13907" h="13381" extrusionOk="0">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w="50800">
            <a:solidFill>
              <a:schemeClr val="accent2"/>
            </a:solid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600" b="1" dirty="0">
                <a:solidFill>
                  <a:schemeClr val="dk1"/>
                </a:solidFill>
                <a:latin typeface="Fira Sans"/>
                <a:ea typeface="Fira Sans"/>
                <a:cs typeface="Fira Sans"/>
                <a:sym typeface="Fira Sans"/>
              </a:rPr>
              <a:t>01</a:t>
            </a:r>
            <a:endParaRPr dirty="0"/>
          </a:p>
        </p:txBody>
      </p:sp>
      <p:sp>
        <p:nvSpPr>
          <p:cNvPr id="936" name="Google Shape;936;p23"/>
          <p:cNvSpPr/>
          <p:nvPr/>
        </p:nvSpPr>
        <p:spPr>
          <a:xfrm>
            <a:off x="5105611" y="2434004"/>
            <a:ext cx="1406036" cy="1568965"/>
          </a:xfrm>
          <a:custGeom>
            <a:avLst/>
            <a:gdLst/>
            <a:ahLst/>
            <a:cxnLst/>
            <a:rect l="l" t="t" r="r" b="b"/>
            <a:pathLst>
              <a:path w="42078" h="48198" extrusionOk="0">
                <a:moveTo>
                  <a:pt x="1382" y="1"/>
                </a:moveTo>
                <a:cubicBezTo>
                  <a:pt x="608" y="1"/>
                  <a:pt x="0" y="620"/>
                  <a:pt x="0" y="1382"/>
                </a:cubicBezTo>
                <a:lnTo>
                  <a:pt x="0" y="46828"/>
                </a:lnTo>
                <a:cubicBezTo>
                  <a:pt x="0" y="47590"/>
                  <a:pt x="608" y="48197"/>
                  <a:pt x="1382" y="48197"/>
                </a:cubicBezTo>
                <a:lnTo>
                  <a:pt x="40696" y="48197"/>
                </a:lnTo>
                <a:cubicBezTo>
                  <a:pt x="41458" y="48197"/>
                  <a:pt x="42077" y="47590"/>
                  <a:pt x="42077" y="46828"/>
                </a:cubicBezTo>
                <a:lnTo>
                  <a:pt x="42077" y="1382"/>
                </a:lnTo>
                <a:cubicBezTo>
                  <a:pt x="42077" y="620"/>
                  <a:pt x="41458" y="1"/>
                  <a:pt x="40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8" name="Google Shape;988;p23"/>
          <p:cNvGrpSpPr/>
          <p:nvPr/>
        </p:nvGrpSpPr>
        <p:grpSpPr>
          <a:xfrm>
            <a:off x="775022" y="2642189"/>
            <a:ext cx="1366500" cy="1023900"/>
            <a:chOff x="506000" y="3445625"/>
            <a:chExt cx="1366500" cy="1023900"/>
          </a:xfrm>
        </p:grpSpPr>
        <p:sp>
          <p:nvSpPr>
            <p:cNvPr id="989" name="Google Shape;989;p23"/>
            <p:cNvSpPr txBox="1"/>
            <p:nvPr/>
          </p:nvSpPr>
          <p:spPr>
            <a:xfrm>
              <a:off x="514550" y="3445625"/>
              <a:ext cx="13494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Fira Sans"/>
                  <a:ea typeface="Fira Sans"/>
                  <a:cs typeface="Fira Sans"/>
                  <a:sym typeface="Fira Sans"/>
                </a:rPr>
                <a:t>Model</a:t>
              </a:r>
              <a:endParaRPr b="1" dirty="0">
                <a:solidFill>
                  <a:srgbClr val="000000"/>
                </a:solidFill>
                <a:latin typeface="Fira Sans"/>
                <a:ea typeface="Fira Sans"/>
                <a:cs typeface="Fira Sans"/>
                <a:sym typeface="Fira Sans"/>
              </a:endParaRPr>
            </a:p>
          </p:txBody>
        </p:sp>
        <p:sp>
          <p:nvSpPr>
            <p:cNvPr id="990" name="Google Shape;990;p23"/>
            <p:cNvSpPr txBox="1"/>
            <p:nvPr/>
          </p:nvSpPr>
          <p:spPr>
            <a:xfrm>
              <a:off x="506000" y="3925925"/>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sz="1200" dirty="0">
                  <a:solidFill>
                    <a:srgbClr val="000000"/>
                  </a:solidFill>
                  <a:latin typeface="Fira Sans"/>
                  <a:ea typeface="Fira Sans"/>
                  <a:cs typeface="Fira Sans"/>
                  <a:sym typeface="Fira Sans"/>
                </a:rPr>
                <a:t>text</a:t>
              </a:r>
              <a:endParaRPr sz="1200" dirty="0">
                <a:solidFill>
                  <a:srgbClr val="000000"/>
                </a:solidFill>
                <a:latin typeface="Fira Sans"/>
                <a:ea typeface="Fira Sans"/>
                <a:cs typeface="Fira Sans"/>
                <a:sym typeface="Fira Sans"/>
              </a:endParaRPr>
            </a:p>
          </p:txBody>
        </p:sp>
      </p:grpSp>
      <p:grpSp>
        <p:nvGrpSpPr>
          <p:cNvPr id="991" name="Google Shape;991;p23"/>
          <p:cNvGrpSpPr/>
          <p:nvPr/>
        </p:nvGrpSpPr>
        <p:grpSpPr>
          <a:xfrm>
            <a:off x="2950200" y="2642214"/>
            <a:ext cx="1366500" cy="1023875"/>
            <a:chOff x="2760898" y="3445650"/>
            <a:chExt cx="1366500" cy="1023875"/>
          </a:xfrm>
        </p:grpSpPr>
        <p:sp>
          <p:nvSpPr>
            <p:cNvPr id="992" name="Google Shape;992;p23"/>
            <p:cNvSpPr txBox="1"/>
            <p:nvPr/>
          </p:nvSpPr>
          <p:spPr>
            <a:xfrm>
              <a:off x="2769448" y="3445650"/>
              <a:ext cx="13494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000000"/>
                  </a:solidFill>
                  <a:latin typeface="Fira Sans"/>
                  <a:ea typeface="Fira Sans"/>
                  <a:cs typeface="Fira Sans"/>
                  <a:sym typeface="Fira Sans"/>
                </a:rPr>
                <a:t>Model</a:t>
              </a:r>
              <a:endParaRPr b="1" dirty="0">
                <a:solidFill>
                  <a:srgbClr val="000000"/>
                </a:solidFill>
                <a:latin typeface="Fira Sans"/>
                <a:ea typeface="Fira Sans"/>
                <a:cs typeface="Fira Sans"/>
                <a:sym typeface="Fira Sans"/>
              </a:endParaRPr>
            </a:p>
          </p:txBody>
        </p:sp>
        <p:sp>
          <p:nvSpPr>
            <p:cNvPr id="993" name="Google Shape;993;p23"/>
            <p:cNvSpPr txBox="1"/>
            <p:nvPr/>
          </p:nvSpPr>
          <p:spPr>
            <a:xfrm>
              <a:off x="2760898" y="3925925"/>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sz="1200" dirty="0">
                  <a:solidFill>
                    <a:srgbClr val="000000"/>
                  </a:solidFill>
                  <a:latin typeface="Fira Sans"/>
                  <a:ea typeface="Fira Sans"/>
                  <a:cs typeface="Fira Sans"/>
                  <a:sym typeface="Fira Sans"/>
                </a:rPr>
                <a:t>text</a:t>
              </a:r>
              <a:endParaRPr sz="1200" dirty="0">
                <a:solidFill>
                  <a:srgbClr val="000000"/>
                </a:solidFill>
                <a:latin typeface="Fira Sans"/>
                <a:ea typeface="Fira Sans"/>
                <a:cs typeface="Fira Sans"/>
                <a:sym typeface="Fira Sans"/>
              </a:endParaRPr>
            </a:p>
          </p:txBody>
        </p:sp>
      </p:grpSp>
      <p:grpSp>
        <p:nvGrpSpPr>
          <p:cNvPr id="994" name="Google Shape;994;p23"/>
          <p:cNvGrpSpPr/>
          <p:nvPr/>
        </p:nvGrpSpPr>
        <p:grpSpPr>
          <a:xfrm>
            <a:off x="5125172" y="2648016"/>
            <a:ext cx="1366500" cy="1023900"/>
            <a:chOff x="5015990" y="3445625"/>
            <a:chExt cx="1366500" cy="1023900"/>
          </a:xfrm>
        </p:grpSpPr>
        <p:sp>
          <p:nvSpPr>
            <p:cNvPr id="995" name="Google Shape;995;p23"/>
            <p:cNvSpPr txBox="1"/>
            <p:nvPr/>
          </p:nvSpPr>
          <p:spPr>
            <a:xfrm>
              <a:off x="5024540" y="3445625"/>
              <a:ext cx="13494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000000"/>
                  </a:solidFill>
                  <a:latin typeface="Fira Sans"/>
                  <a:ea typeface="Fira Sans"/>
                  <a:cs typeface="Fira Sans"/>
                  <a:sym typeface="Fira Sans"/>
                </a:rPr>
                <a:t>Model</a:t>
              </a:r>
              <a:endParaRPr b="1" dirty="0">
                <a:solidFill>
                  <a:srgbClr val="000000"/>
                </a:solidFill>
                <a:latin typeface="Fira Sans"/>
                <a:ea typeface="Fira Sans"/>
                <a:cs typeface="Fira Sans"/>
                <a:sym typeface="Fira Sans"/>
              </a:endParaRPr>
            </a:p>
          </p:txBody>
        </p:sp>
        <p:sp>
          <p:nvSpPr>
            <p:cNvPr id="996" name="Google Shape;996;p23"/>
            <p:cNvSpPr txBox="1"/>
            <p:nvPr/>
          </p:nvSpPr>
          <p:spPr>
            <a:xfrm flipH="1">
              <a:off x="5015990" y="3925925"/>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sz="1200" dirty="0">
                  <a:solidFill>
                    <a:srgbClr val="000000"/>
                  </a:solidFill>
                  <a:latin typeface="Fira Sans"/>
                  <a:ea typeface="Fira Sans"/>
                  <a:cs typeface="Fira Sans"/>
                  <a:sym typeface="Fira Sans"/>
                </a:rPr>
                <a:t>text</a:t>
              </a:r>
              <a:endParaRPr sz="1200" dirty="0">
                <a:solidFill>
                  <a:srgbClr val="000000"/>
                </a:solidFill>
                <a:latin typeface="Fira Sans"/>
                <a:ea typeface="Fira Sans"/>
                <a:cs typeface="Fira Sans"/>
                <a:sym typeface="Fira Sans"/>
              </a:endParaRPr>
            </a:p>
          </p:txBody>
        </p:sp>
      </p:grpSp>
      <p:grpSp>
        <p:nvGrpSpPr>
          <p:cNvPr id="997" name="Google Shape;997;p23"/>
          <p:cNvGrpSpPr/>
          <p:nvPr/>
        </p:nvGrpSpPr>
        <p:grpSpPr>
          <a:xfrm>
            <a:off x="7300437" y="2645127"/>
            <a:ext cx="1367100" cy="1023875"/>
            <a:chOff x="7271009" y="3445650"/>
            <a:chExt cx="1367100" cy="1023875"/>
          </a:xfrm>
        </p:grpSpPr>
        <p:sp>
          <p:nvSpPr>
            <p:cNvPr id="998" name="Google Shape;998;p23"/>
            <p:cNvSpPr txBox="1"/>
            <p:nvPr/>
          </p:nvSpPr>
          <p:spPr>
            <a:xfrm>
              <a:off x="7271009" y="3445650"/>
              <a:ext cx="13671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000000"/>
                  </a:solidFill>
                  <a:latin typeface="Fira Sans"/>
                  <a:ea typeface="Fira Sans"/>
                  <a:cs typeface="Fira Sans"/>
                  <a:sym typeface="Fira Sans"/>
                </a:rPr>
                <a:t>Model</a:t>
              </a:r>
              <a:endParaRPr b="1" dirty="0">
                <a:solidFill>
                  <a:srgbClr val="000000"/>
                </a:solidFill>
                <a:latin typeface="Fira Sans"/>
                <a:ea typeface="Fira Sans"/>
                <a:cs typeface="Fira Sans"/>
                <a:sym typeface="Fira Sans"/>
              </a:endParaRPr>
            </a:p>
          </p:txBody>
        </p:sp>
        <p:sp>
          <p:nvSpPr>
            <p:cNvPr id="999" name="Google Shape;999;p23"/>
            <p:cNvSpPr txBox="1"/>
            <p:nvPr/>
          </p:nvSpPr>
          <p:spPr>
            <a:xfrm flipH="1">
              <a:off x="7271309" y="3925925"/>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sz="1200" dirty="0">
                  <a:solidFill>
                    <a:srgbClr val="000000"/>
                  </a:solidFill>
                  <a:latin typeface="Fira Sans"/>
                  <a:ea typeface="Fira Sans"/>
                  <a:cs typeface="Fira Sans"/>
                  <a:sym typeface="Fira Sans"/>
                </a:rPr>
                <a:t>text</a:t>
              </a:r>
              <a:endParaRPr sz="1200" dirty="0">
                <a:solidFill>
                  <a:srgbClr val="000000"/>
                </a:solidFill>
                <a:latin typeface="Fira Sans"/>
                <a:ea typeface="Fira Sans"/>
                <a:cs typeface="Fira Sans"/>
                <a:sym typeface="Fira Sans"/>
              </a:endParaRPr>
            </a:p>
          </p:txBody>
        </p:sp>
      </p:grpSp>
      <p:sp>
        <p:nvSpPr>
          <p:cNvPr id="2" name="Google Shape;935;p23">
            <a:extLst>
              <a:ext uri="{FF2B5EF4-FFF2-40B4-BE49-F238E27FC236}">
                <a16:creationId xmlns:a16="http://schemas.microsoft.com/office/drawing/2014/main" id="{ACC9E029-32FF-64BE-87DE-1F33D73EF73E}"/>
              </a:ext>
            </a:extLst>
          </p:cNvPr>
          <p:cNvSpPr/>
          <p:nvPr/>
        </p:nvSpPr>
        <p:spPr>
          <a:xfrm>
            <a:off x="3071048" y="1465591"/>
            <a:ext cx="1097280" cy="1097280"/>
          </a:xfrm>
          <a:custGeom>
            <a:avLst/>
            <a:gdLst/>
            <a:ahLst/>
            <a:cxnLst/>
            <a:rect l="l" t="t" r="r" b="b"/>
            <a:pathLst>
              <a:path w="13907" h="13381" extrusionOk="0">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w="50800">
            <a:solidFill>
              <a:schemeClr val="accent3"/>
            </a:solid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600" b="1" dirty="0">
                <a:solidFill>
                  <a:schemeClr val="dk1"/>
                </a:solidFill>
                <a:latin typeface="Fira Sans"/>
                <a:ea typeface="Fira Sans"/>
                <a:cs typeface="Fira Sans"/>
                <a:sym typeface="Fira Sans"/>
              </a:rPr>
              <a:t>02</a:t>
            </a:r>
            <a:endParaRPr dirty="0"/>
          </a:p>
        </p:txBody>
      </p:sp>
      <p:sp>
        <p:nvSpPr>
          <p:cNvPr id="3" name="Google Shape;935;p23">
            <a:extLst>
              <a:ext uri="{FF2B5EF4-FFF2-40B4-BE49-F238E27FC236}">
                <a16:creationId xmlns:a16="http://schemas.microsoft.com/office/drawing/2014/main" id="{8B1EBA47-6C9F-4B0F-D0AF-E09AC352B0EE}"/>
              </a:ext>
            </a:extLst>
          </p:cNvPr>
          <p:cNvSpPr/>
          <p:nvPr/>
        </p:nvSpPr>
        <p:spPr>
          <a:xfrm>
            <a:off x="5237436" y="1465591"/>
            <a:ext cx="1097280" cy="1097280"/>
          </a:xfrm>
          <a:custGeom>
            <a:avLst/>
            <a:gdLst/>
            <a:ahLst/>
            <a:cxnLst/>
            <a:rect l="l" t="t" r="r" b="b"/>
            <a:pathLst>
              <a:path w="13907" h="13381" extrusionOk="0">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w="50800">
            <a:solidFill>
              <a:schemeClr val="accent4"/>
            </a:solid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600" b="1" dirty="0">
                <a:solidFill>
                  <a:schemeClr val="dk1"/>
                </a:solidFill>
                <a:latin typeface="Fira Sans"/>
                <a:ea typeface="Fira Sans"/>
                <a:cs typeface="Fira Sans"/>
                <a:sym typeface="Fira Sans"/>
              </a:rPr>
              <a:t>03</a:t>
            </a:r>
            <a:endParaRPr dirty="0"/>
          </a:p>
        </p:txBody>
      </p:sp>
      <p:sp>
        <p:nvSpPr>
          <p:cNvPr id="4" name="Google Shape;935;p23">
            <a:extLst>
              <a:ext uri="{FF2B5EF4-FFF2-40B4-BE49-F238E27FC236}">
                <a16:creationId xmlns:a16="http://schemas.microsoft.com/office/drawing/2014/main" id="{FC94E278-75D9-0B09-A823-6E2074C063D8}"/>
              </a:ext>
            </a:extLst>
          </p:cNvPr>
          <p:cNvSpPr/>
          <p:nvPr/>
        </p:nvSpPr>
        <p:spPr>
          <a:xfrm>
            <a:off x="7413061" y="1468504"/>
            <a:ext cx="1097280" cy="1097280"/>
          </a:xfrm>
          <a:custGeom>
            <a:avLst/>
            <a:gdLst/>
            <a:ahLst/>
            <a:cxnLst/>
            <a:rect l="l" t="t" r="r" b="b"/>
            <a:pathLst>
              <a:path w="13907" h="13381" extrusionOk="0">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w="50800">
            <a:solidFill>
              <a:schemeClr val="accent6"/>
            </a:solid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600" b="1" dirty="0">
                <a:solidFill>
                  <a:schemeClr val="dk1"/>
                </a:solidFill>
                <a:latin typeface="Fira Sans"/>
                <a:ea typeface="Fira Sans"/>
                <a:cs typeface="Fira Sans"/>
                <a:sym typeface="Fira Sans"/>
              </a:rPr>
              <a:t>04</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AC17-0688-94F5-6060-738C86294939}"/>
              </a:ext>
            </a:extLst>
          </p:cNvPr>
          <p:cNvSpPr>
            <a:spLocks noGrp="1"/>
          </p:cNvSpPr>
          <p:nvPr>
            <p:ph type="title"/>
          </p:nvPr>
        </p:nvSpPr>
        <p:spPr/>
        <p:txBody>
          <a:bodyPr/>
          <a:lstStyle/>
          <a:p>
            <a:r>
              <a:rPr lang="en-US" dirty="0"/>
              <a:t>Methods</a:t>
            </a:r>
          </a:p>
        </p:txBody>
      </p:sp>
      <p:sp>
        <p:nvSpPr>
          <p:cNvPr id="3" name="Text Placeholder 2">
            <a:extLst>
              <a:ext uri="{FF2B5EF4-FFF2-40B4-BE49-F238E27FC236}">
                <a16:creationId xmlns:a16="http://schemas.microsoft.com/office/drawing/2014/main" id="{BBDA1959-0DEB-23E1-45E8-0C7110817174}"/>
              </a:ext>
            </a:extLst>
          </p:cNvPr>
          <p:cNvSpPr>
            <a:spLocks noGrp="1"/>
          </p:cNvSpPr>
          <p:nvPr>
            <p:ph type="body" idx="1"/>
          </p:nvPr>
        </p:nvSpPr>
        <p:spPr>
          <a:xfrm>
            <a:off x="457200" y="865325"/>
            <a:ext cx="8229600" cy="4057195"/>
          </a:xfrm>
        </p:spPr>
        <p:txBody>
          <a:bodyPr/>
          <a:lstStyle/>
          <a:p>
            <a:pPr>
              <a:spcBef>
                <a:spcPts val="100"/>
              </a:spcBef>
            </a:pPr>
            <a:r>
              <a:rPr lang="en-US" dirty="0"/>
              <a:t>Data description</a:t>
            </a:r>
          </a:p>
          <a:p>
            <a:pPr lvl="1">
              <a:spcBef>
                <a:spcPts val="100"/>
              </a:spcBef>
            </a:pPr>
            <a:r>
              <a:rPr lang="en-US" dirty="0"/>
              <a:t>Source</a:t>
            </a:r>
          </a:p>
          <a:p>
            <a:pPr lvl="2">
              <a:spcBef>
                <a:spcPts val="100"/>
              </a:spcBef>
            </a:pPr>
            <a:r>
              <a:rPr lang="en-US" dirty="0">
                <a:effectLst/>
              </a:rPr>
              <a:t>State of Massachusetts Office of Consumer Affairs and Business Regulation.</a:t>
            </a:r>
          </a:p>
          <a:p>
            <a:pPr lvl="1">
              <a:spcBef>
                <a:spcPts val="100"/>
              </a:spcBef>
            </a:pPr>
            <a:r>
              <a:rPr lang="en-US" dirty="0">
                <a:effectLst/>
              </a:rPr>
              <a:t>Period</a:t>
            </a:r>
          </a:p>
          <a:p>
            <a:pPr lvl="2">
              <a:spcBef>
                <a:spcPts val="100"/>
              </a:spcBef>
            </a:pPr>
            <a:r>
              <a:rPr lang="en-US" dirty="0">
                <a:effectLst/>
              </a:rPr>
              <a:t>2007 to 2023</a:t>
            </a:r>
          </a:p>
          <a:p>
            <a:pPr lvl="1">
              <a:spcBef>
                <a:spcPts val="100"/>
              </a:spcBef>
            </a:pPr>
            <a:r>
              <a:rPr lang="en-US" dirty="0"/>
              <a:t>File</a:t>
            </a:r>
          </a:p>
          <a:p>
            <a:pPr lvl="2">
              <a:spcBef>
                <a:spcPts val="100"/>
              </a:spcBef>
            </a:pPr>
            <a:r>
              <a:rPr lang="en-US" dirty="0"/>
              <a:t>Size</a:t>
            </a:r>
          </a:p>
          <a:p>
            <a:pPr lvl="3">
              <a:spcBef>
                <a:spcPts val="100"/>
              </a:spcBef>
            </a:pPr>
            <a:r>
              <a:rPr lang="en-US" dirty="0"/>
              <a:t>1.5MB</a:t>
            </a:r>
          </a:p>
          <a:p>
            <a:pPr lvl="2">
              <a:spcBef>
                <a:spcPts val="100"/>
              </a:spcBef>
            </a:pPr>
            <a:r>
              <a:rPr lang="en-US" dirty="0"/>
              <a:t>Rows</a:t>
            </a:r>
          </a:p>
          <a:p>
            <a:pPr lvl="3">
              <a:spcBef>
                <a:spcPts val="100"/>
              </a:spcBef>
            </a:pPr>
            <a:r>
              <a:rPr lang="en-US" dirty="0"/>
              <a:t>22,994</a:t>
            </a:r>
          </a:p>
          <a:p>
            <a:pPr lvl="2">
              <a:spcBef>
                <a:spcPts val="100"/>
              </a:spcBef>
            </a:pPr>
            <a:r>
              <a:rPr lang="en-US" dirty="0"/>
              <a:t>Columns</a:t>
            </a:r>
          </a:p>
          <a:p>
            <a:pPr lvl="3">
              <a:spcBef>
                <a:spcPts val="100"/>
              </a:spcBef>
            </a:pPr>
            <a:r>
              <a:rPr lang="en-US" dirty="0"/>
              <a:t>13</a:t>
            </a:r>
            <a:endParaRPr lang="en-US" dirty="0">
              <a:effectLst/>
            </a:endParaRPr>
          </a:p>
          <a:p>
            <a:pPr lvl="1">
              <a:spcBef>
                <a:spcPts val="100"/>
              </a:spcBef>
            </a:pPr>
            <a:r>
              <a:rPr lang="en-US" dirty="0"/>
              <a:t>The </a:t>
            </a:r>
            <a:r>
              <a:rPr lang="en-US" dirty="0">
                <a:effectLst/>
              </a:rPr>
              <a:t>Original PDF reports transformed into a consolidated .csv file (2007-2022). Isolation of the 2023 dataset to compare with the predictive model.</a:t>
            </a:r>
            <a:br>
              <a:rPr lang="en-US" dirty="0"/>
            </a:br>
            <a:endParaRPr lang="en-US" dirty="0"/>
          </a:p>
        </p:txBody>
      </p:sp>
    </p:spTree>
    <p:extLst>
      <p:ext uri="{BB962C8B-B14F-4D97-AF65-F5344CB8AC3E}">
        <p14:creationId xmlns:p14="http://schemas.microsoft.com/office/powerpoint/2010/main" val="142575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AC17-0688-94F5-6060-738C86294939}"/>
              </a:ext>
            </a:extLst>
          </p:cNvPr>
          <p:cNvSpPr>
            <a:spLocks noGrp="1"/>
          </p:cNvSpPr>
          <p:nvPr>
            <p:ph type="title"/>
          </p:nvPr>
        </p:nvSpPr>
        <p:spPr/>
        <p:txBody>
          <a:bodyPr/>
          <a:lstStyle/>
          <a:p>
            <a:r>
              <a:rPr lang="en-US" dirty="0"/>
              <a:t>Methods</a:t>
            </a:r>
          </a:p>
        </p:txBody>
      </p:sp>
      <p:sp>
        <p:nvSpPr>
          <p:cNvPr id="3" name="Text Placeholder 2">
            <a:extLst>
              <a:ext uri="{FF2B5EF4-FFF2-40B4-BE49-F238E27FC236}">
                <a16:creationId xmlns:a16="http://schemas.microsoft.com/office/drawing/2014/main" id="{BBDA1959-0DEB-23E1-45E8-0C7110817174}"/>
              </a:ext>
            </a:extLst>
          </p:cNvPr>
          <p:cNvSpPr>
            <a:spLocks noGrp="1"/>
          </p:cNvSpPr>
          <p:nvPr>
            <p:ph type="body" idx="1"/>
          </p:nvPr>
        </p:nvSpPr>
        <p:spPr>
          <a:xfrm>
            <a:off x="457200" y="865325"/>
            <a:ext cx="8229600" cy="4057195"/>
          </a:xfrm>
        </p:spPr>
        <p:txBody>
          <a:bodyPr/>
          <a:lstStyle/>
          <a:p>
            <a:r>
              <a:rPr lang="en-US" dirty="0"/>
              <a:t>Data Columns</a:t>
            </a:r>
            <a:br>
              <a:rPr lang="en-US" dirty="0"/>
            </a:br>
            <a:endParaRPr lang="en-US" dirty="0"/>
          </a:p>
        </p:txBody>
      </p:sp>
      <p:graphicFrame>
        <p:nvGraphicFramePr>
          <p:cNvPr id="4" name="Table 8">
            <a:extLst>
              <a:ext uri="{FF2B5EF4-FFF2-40B4-BE49-F238E27FC236}">
                <a16:creationId xmlns:a16="http://schemas.microsoft.com/office/drawing/2014/main" id="{72AF3D6A-703E-7969-045F-92DDCFB59ED6}"/>
              </a:ext>
            </a:extLst>
          </p:cNvPr>
          <p:cNvGraphicFramePr>
            <a:graphicFrameLocks noGrp="1"/>
          </p:cNvGraphicFramePr>
          <p:nvPr>
            <p:extLst>
              <p:ext uri="{D42A27DB-BD31-4B8C-83A1-F6EECF244321}">
                <p14:modId xmlns:p14="http://schemas.microsoft.com/office/powerpoint/2010/main" val="3450608554"/>
              </p:ext>
            </p:extLst>
          </p:nvPr>
        </p:nvGraphicFramePr>
        <p:xfrm>
          <a:off x="338576" y="1528346"/>
          <a:ext cx="8466848" cy="2086808"/>
        </p:xfrm>
        <a:graphic>
          <a:graphicData uri="http://schemas.openxmlformats.org/drawingml/2006/table">
            <a:tbl>
              <a:tblPr firstRow="1" bandRow="1">
                <a:tableStyleId>{F5AB1C69-6EDB-4FF4-983F-18BD219EF322}</a:tableStyleId>
              </a:tblPr>
              <a:tblGrid>
                <a:gridCol w="606187">
                  <a:extLst>
                    <a:ext uri="{9D8B030D-6E8A-4147-A177-3AD203B41FA5}">
                      <a16:colId xmlns:a16="http://schemas.microsoft.com/office/drawing/2014/main" val="489005456"/>
                    </a:ext>
                  </a:extLst>
                </a:gridCol>
                <a:gridCol w="543303">
                  <a:extLst>
                    <a:ext uri="{9D8B030D-6E8A-4147-A177-3AD203B41FA5}">
                      <a16:colId xmlns:a16="http://schemas.microsoft.com/office/drawing/2014/main" val="2267596364"/>
                    </a:ext>
                  </a:extLst>
                </a:gridCol>
                <a:gridCol w="543158">
                  <a:extLst>
                    <a:ext uri="{9D8B030D-6E8A-4147-A177-3AD203B41FA5}">
                      <a16:colId xmlns:a16="http://schemas.microsoft.com/office/drawing/2014/main" val="4206857017"/>
                    </a:ext>
                  </a:extLst>
                </a:gridCol>
                <a:gridCol w="659667">
                  <a:extLst>
                    <a:ext uri="{9D8B030D-6E8A-4147-A177-3AD203B41FA5}">
                      <a16:colId xmlns:a16="http://schemas.microsoft.com/office/drawing/2014/main" val="1219269782"/>
                    </a:ext>
                  </a:extLst>
                </a:gridCol>
                <a:gridCol w="608484">
                  <a:extLst>
                    <a:ext uri="{9D8B030D-6E8A-4147-A177-3AD203B41FA5}">
                      <a16:colId xmlns:a16="http://schemas.microsoft.com/office/drawing/2014/main" val="1825717330"/>
                    </a:ext>
                  </a:extLst>
                </a:gridCol>
                <a:gridCol w="667849">
                  <a:extLst>
                    <a:ext uri="{9D8B030D-6E8A-4147-A177-3AD203B41FA5}">
                      <a16:colId xmlns:a16="http://schemas.microsoft.com/office/drawing/2014/main" val="4052893397"/>
                    </a:ext>
                  </a:extLst>
                </a:gridCol>
                <a:gridCol w="556543">
                  <a:extLst>
                    <a:ext uri="{9D8B030D-6E8A-4147-A177-3AD203B41FA5}">
                      <a16:colId xmlns:a16="http://schemas.microsoft.com/office/drawing/2014/main" val="3729737698"/>
                    </a:ext>
                  </a:extLst>
                </a:gridCol>
                <a:gridCol w="563961">
                  <a:extLst>
                    <a:ext uri="{9D8B030D-6E8A-4147-A177-3AD203B41FA5}">
                      <a16:colId xmlns:a16="http://schemas.microsoft.com/office/drawing/2014/main" val="3368751784"/>
                    </a:ext>
                  </a:extLst>
                </a:gridCol>
                <a:gridCol w="567624">
                  <a:extLst>
                    <a:ext uri="{9D8B030D-6E8A-4147-A177-3AD203B41FA5}">
                      <a16:colId xmlns:a16="http://schemas.microsoft.com/office/drawing/2014/main" val="3059194169"/>
                    </a:ext>
                  </a:extLst>
                </a:gridCol>
                <a:gridCol w="571172">
                  <a:extLst>
                    <a:ext uri="{9D8B030D-6E8A-4147-A177-3AD203B41FA5}">
                      <a16:colId xmlns:a16="http://schemas.microsoft.com/office/drawing/2014/main" val="3882825418"/>
                    </a:ext>
                  </a:extLst>
                </a:gridCol>
                <a:gridCol w="597612">
                  <a:extLst>
                    <a:ext uri="{9D8B030D-6E8A-4147-A177-3AD203B41FA5}">
                      <a16:colId xmlns:a16="http://schemas.microsoft.com/office/drawing/2014/main" val="3545743747"/>
                    </a:ext>
                  </a:extLst>
                </a:gridCol>
                <a:gridCol w="653009">
                  <a:extLst>
                    <a:ext uri="{9D8B030D-6E8A-4147-A177-3AD203B41FA5}">
                      <a16:colId xmlns:a16="http://schemas.microsoft.com/office/drawing/2014/main" val="2122700013"/>
                    </a:ext>
                  </a:extLst>
                </a:gridCol>
                <a:gridCol w="557155">
                  <a:extLst>
                    <a:ext uri="{9D8B030D-6E8A-4147-A177-3AD203B41FA5}">
                      <a16:colId xmlns:a16="http://schemas.microsoft.com/office/drawing/2014/main" val="524555631"/>
                    </a:ext>
                  </a:extLst>
                </a:gridCol>
                <a:gridCol w="771124">
                  <a:extLst>
                    <a:ext uri="{9D8B030D-6E8A-4147-A177-3AD203B41FA5}">
                      <a16:colId xmlns:a16="http://schemas.microsoft.com/office/drawing/2014/main" val="3357616557"/>
                    </a:ext>
                  </a:extLst>
                </a:gridCol>
              </a:tblGrid>
              <a:tr h="575769">
                <a:tc>
                  <a:txBody>
                    <a:bodyPr/>
                    <a:lstStyle/>
                    <a:p>
                      <a:pPr algn="l"/>
                      <a:r>
                        <a:rPr lang="en-US" sz="600" b="1" dirty="0">
                          <a:solidFill>
                            <a:schemeClr val="bg1"/>
                          </a:solidFill>
                        </a:rPr>
                        <a:t>Column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dirty="0"/>
                        <a:t>Assigned Breach Number</a:t>
                      </a:r>
                      <a:br>
                        <a:rPr lang="en-US" sz="600" dirty="0"/>
                      </a:br>
                      <a:endParaRPr lang="en-US" sz="600" dirty="0"/>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6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600"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Date Reported</a:t>
                      </a:r>
                    </a:p>
                    <a:p>
                      <a:pPr algn="l"/>
                      <a:endParaRPr lang="en-US" sz="600" dirty="0"/>
                    </a:p>
                    <a:p>
                      <a:pPr algn="l"/>
                      <a:endParaRPr lang="en-US" sz="600" dirty="0"/>
                    </a:p>
                    <a:p>
                      <a:pPr algn="r"/>
                      <a:endParaRPr lang="en-US" sz="600" dirty="0"/>
                    </a:p>
                    <a:p>
                      <a:pPr algn="r"/>
                      <a:r>
                        <a:rPr lang="en-US" sz="600" dirty="0"/>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Organization Name</a:t>
                      </a:r>
                    </a:p>
                    <a:p>
                      <a:pPr algn="l"/>
                      <a:endParaRPr lang="en-US" sz="600" dirty="0"/>
                    </a:p>
                    <a:p>
                      <a:pPr algn="l"/>
                      <a:endParaRPr lang="en-US" sz="600" dirty="0"/>
                    </a:p>
                    <a:p>
                      <a:pPr algn="r"/>
                      <a:endParaRPr lang="en-US" sz="600" dirty="0"/>
                    </a:p>
                    <a:p>
                      <a:pPr algn="r"/>
                      <a:r>
                        <a:rPr lang="en-US" sz="600" dirty="0"/>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Breach Type Description</a:t>
                      </a:r>
                    </a:p>
                    <a:p>
                      <a:pPr algn="l"/>
                      <a:endParaRPr lang="en-US" sz="600" dirty="0"/>
                    </a:p>
                    <a:p>
                      <a:pPr algn="r"/>
                      <a:endParaRPr lang="en-US" sz="600" dirty="0"/>
                    </a:p>
                    <a:p>
                      <a:pPr algn="r"/>
                      <a:r>
                        <a:rPr lang="en-US" sz="600" dirty="0"/>
                        <a:t>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Breach Occurrence at Reporting Entity?</a:t>
                      </a:r>
                    </a:p>
                    <a:p>
                      <a:pPr algn="r"/>
                      <a:endParaRPr lang="en-US" sz="600" dirty="0"/>
                    </a:p>
                    <a:p>
                      <a:pPr algn="r"/>
                      <a:r>
                        <a:rPr lang="en-US" sz="600" dirty="0"/>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MA Residents Affected</a:t>
                      </a:r>
                    </a:p>
                    <a:p>
                      <a:pPr algn="l"/>
                      <a:endParaRPr lang="en-US" sz="600" dirty="0"/>
                    </a:p>
                    <a:p>
                      <a:pPr algn="r"/>
                      <a:endParaRPr lang="en-US" sz="600" dirty="0"/>
                    </a:p>
                    <a:p>
                      <a:pPr algn="r"/>
                      <a:r>
                        <a:rPr lang="en-US" sz="600" dirty="0"/>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SSN Breached?</a:t>
                      </a:r>
                    </a:p>
                    <a:p>
                      <a:pPr algn="l"/>
                      <a:endParaRPr lang="en-US" sz="600" dirty="0"/>
                    </a:p>
                    <a:p>
                      <a:pPr algn="l"/>
                      <a:endParaRPr lang="en-US" sz="600" dirty="0"/>
                    </a:p>
                    <a:p>
                      <a:pPr algn="r"/>
                      <a:r>
                        <a:rPr lang="en-US" sz="600" dirty="0"/>
                        <a:t>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Account Number Breached?</a:t>
                      </a:r>
                    </a:p>
                    <a:p>
                      <a:pPr algn="l"/>
                      <a:endParaRPr lang="en-US" sz="600" dirty="0"/>
                    </a:p>
                    <a:p>
                      <a:pPr algn="r"/>
                      <a:r>
                        <a:rPr lang="en-US" sz="600" dirty="0"/>
                        <a:t>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Driver’s Licenses Breached?</a:t>
                      </a:r>
                    </a:p>
                    <a:p>
                      <a:pPr algn="l"/>
                      <a:endParaRPr lang="en-US" sz="600" dirty="0"/>
                    </a:p>
                    <a:p>
                      <a:pPr algn="r"/>
                      <a:r>
                        <a:rPr lang="en-US" sz="600" dirty="0"/>
                        <a:t>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Credit Debit Numbers Breached?</a:t>
                      </a:r>
                    </a:p>
                    <a:p>
                      <a:pPr algn="r"/>
                      <a:endParaRPr lang="en-US" sz="600" dirty="0"/>
                    </a:p>
                    <a:p>
                      <a:pPr algn="r"/>
                      <a:r>
                        <a:rPr lang="en-US" sz="600" dirty="0"/>
                        <a:t>10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Provided Credit Monitoring</a:t>
                      </a:r>
                    </a:p>
                    <a:p>
                      <a:pPr algn="l"/>
                      <a:endParaRPr lang="en-US" sz="600" dirty="0"/>
                    </a:p>
                    <a:p>
                      <a:pPr algn="r"/>
                      <a:endParaRPr lang="en-US" sz="600" dirty="0"/>
                    </a:p>
                    <a:p>
                      <a:pPr algn="r"/>
                      <a:r>
                        <a:rPr lang="en-US" sz="600" dirty="0"/>
                        <a:t>11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Data Encrypted</a:t>
                      </a:r>
                    </a:p>
                    <a:p>
                      <a:pPr algn="l"/>
                      <a:endParaRPr lang="en-US" sz="600" dirty="0"/>
                    </a:p>
                    <a:p>
                      <a:pPr algn="l"/>
                      <a:endParaRPr lang="en-US" sz="600" dirty="0"/>
                    </a:p>
                    <a:p>
                      <a:pPr algn="r"/>
                      <a:endParaRPr lang="en-US" sz="600" dirty="0"/>
                    </a:p>
                    <a:p>
                      <a:pPr algn="r"/>
                      <a:r>
                        <a:rPr lang="en-US" sz="600" dirty="0"/>
                        <a:t>12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Mobile Device Lost Stolen</a:t>
                      </a:r>
                    </a:p>
                    <a:p>
                      <a:pPr algn="l"/>
                      <a:endParaRPr lang="en-US" sz="600" dirty="0"/>
                    </a:p>
                    <a:p>
                      <a:pPr algn="l"/>
                      <a:endParaRPr lang="en-US" sz="600" dirty="0"/>
                    </a:p>
                    <a:p>
                      <a:pPr algn="r"/>
                      <a:endParaRPr lang="en-US" sz="600" dirty="0"/>
                    </a:p>
                    <a:p>
                      <a:pPr algn="r"/>
                      <a:r>
                        <a:rPr lang="en-US" sz="600" dirty="0"/>
                        <a:t>13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1072787"/>
                  </a:ext>
                </a:extLst>
              </a:tr>
              <a:tr h="258008">
                <a:tc>
                  <a:txBody>
                    <a:bodyPr/>
                    <a:lstStyle/>
                    <a:p>
                      <a:r>
                        <a:rPr lang="en-US" sz="600" b="1" dirty="0">
                          <a:solidFill>
                            <a:schemeClr val="bg1"/>
                          </a:solidFill>
                        </a:rPr>
                        <a:t>Data Type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l"/>
                      <a:r>
                        <a:rPr lang="en-US" sz="600" dirty="0"/>
                        <a:t>Numerical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Date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Categorical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Categorical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Numerical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6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0804271"/>
                  </a:ext>
                </a:extLst>
              </a:tr>
              <a:tr h="1099194">
                <a:tc>
                  <a:txBody>
                    <a:bodyPr/>
                    <a:lstStyle/>
                    <a:p>
                      <a:r>
                        <a:rPr lang="en-US" sz="600" b="1" dirty="0">
                          <a:solidFill>
                            <a:schemeClr val="bg1"/>
                          </a:solidFill>
                        </a:rPr>
                        <a:t>Description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r>
                        <a:rPr lang="en-US" sz="600" dirty="0"/>
                        <a:t>A unique identifier for each data breach incident.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600" dirty="0"/>
                        <a:t>The date when the data breach occurred.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600" dirty="0"/>
                        <a:t>The name of the business or organization affected by the data breach.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600" dirty="0"/>
                        <a:t>The format in which the data was compromised, such as "Electronic" or "Paper.”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600" b="0" u="none" strike="noStrike" dirty="0">
                          <a:solidFill>
                            <a:srgbClr val="000000"/>
                          </a:solidFill>
                          <a:effectLst/>
                        </a:rPr>
                        <a:t>Whether the breach occurred at the </a:t>
                      </a:r>
                      <a:r>
                        <a:rPr lang="en-US" sz="600" dirty="0">
                          <a:solidFill>
                            <a:srgbClr val="000000"/>
                          </a:solidFill>
                        </a:rPr>
                        <a:t>r</a:t>
                      </a:r>
                      <a:r>
                        <a:rPr lang="en-US" sz="600" b="0" u="none" strike="noStrike" dirty="0">
                          <a:solidFill>
                            <a:srgbClr val="000000"/>
                          </a:solidFill>
                          <a:effectLst/>
                        </a:rPr>
                        <a:t>eporting </a:t>
                      </a:r>
                      <a:r>
                        <a:rPr lang="en-US" sz="600" dirty="0">
                          <a:solidFill>
                            <a:srgbClr val="000000"/>
                          </a:solidFill>
                        </a:rPr>
                        <a:t>e</a:t>
                      </a:r>
                      <a:r>
                        <a:rPr lang="en-US" sz="600" b="0" u="none" strike="noStrike" dirty="0">
                          <a:solidFill>
                            <a:srgbClr val="000000"/>
                          </a:solidFill>
                          <a:effectLst/>
                        </a:rPr>
                        <a:t>ntity. </a:t>
                      </a:r>
                      <a:endParaRPr lang="en-US" sz="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600" dirty="0"/>
                        <a:t>How many Massachusetts residents were affected by this breach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600" dirty="0"/>
                        <a:t>Whether Social Security Numbers (SSNs) were compromi-sed, with values like "Yes" or empty cells.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600" dirty="0"/>
                        <a:t>Whether account numbers were compromi-sed.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600" dirty="0"/>
                        <a:t>Whether driver’s license numbers were compromi-sed.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600" dirty="0"/>
                        <a:t>Whether credit/debit card numbers were compromi-sed.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600" dirty="0"/>
                        <a:t>Whether the organization offers credit monitoring to individuals/</a:t>
                      </a:r>
                    </a:p>
                    <a:p>
                      <a:r>
                        <a:rPr lang="en-US" sz="600" dirty="0"/>
                        <a:t>consumers.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600" dirty="0"/>
                        <a:t>Whether data was encrypted or not for that organizati-on.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600" dirty="0"/>
                        <a:t>Whether mobile device was lost or stolen.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7930090"/>
                  </a:ext>
                </a:extLst>
              </a:tr>
            </a:tbl>
          </a:graphicData>
        </a:graphic>
      </p:graphicFrame>
    </p:spTree>
    <p:extLst>
      <p:ext uri="{BB962C8B-B14F-4D97-AF65-F5344CB8AC3E}">
        <p14:creationId xmlns:p14="http://schemas.microsoft.com/office/powerpoint/2010/main" val="4036830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5"/>
        <p:cNvGrpSpPr/>
        <p:nvPr/>
      </p:nvGrpSpPr>
      <p:grpSpPr>
        <a:xfrm>
          <a:off x="0" y="0"/>
          <a:ext cx="0" cy="0"/>
          <a:chOff x="0" y="0"/>
          <a:chExt cx="0" cy="0"/>
        </a:xfrm>
      </p:grpSpPr>
      <p:sp>
        <p:nvSpPr>
          <p:cNvPr id="2" name="Google Shape;3787;p41">
            <a:extLst>
              <a:ext uri="{FF2B5EF4-FFF2-40B4-BE49-F238E27FC236}">
                <a16:creationId xmlns:a16="http://schemas.microsoft.com/office/drawing/2014/main" id="{7165D5B3-C3D1-F80C-7E8E-0F8B9B252218}"/>
              </a:ext>
            </a:extLst>
          </p:cNvPr>
          <p:cNvSpPr/>
          <p:nvPr/>
        </p:nvSpPr>
        <p:spPr>
          <a:xfrm>
            <a:off x="4010871" y="2608382"/>
            <a:ext cx="8206" cy="175971"/>
          </a:xfrm>
          <a:custGeom>
            <a:avLst/>
            <a:gdLst/>
            <a:ahLst/>
            <a:cxnLst/>
            <a:rect l="l" t="t" r="r" b="b"/>
            <a:pathLst>
              <a:path w="286" h="6133" extrusionOk="0">
                <a:moveTo>
                  <a:pt x="0" y="1"/>
                </a:moveTo>
                <a:lnTo>
                  <a:pt x="0" y="6133"/>
                </a:lnTo>
                <a:lnTo>
                  <a:pt x="286" y="6133"/>
                </a:lnTo>
                <a:lnTo>
                  <a:pt x="28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1"/>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Computational Techniques</a:t>
            </a:r>
            <a:endParaRPr dirty="0"/>
          </a:p>
        </p:txBody>
      </p:sp>
      <p:sp>
        <p:nvSpPr>
          <p:cNvPr id="3787" name="Google Shape;3787;p41"/>
          <p:cNvSpPr/>
          <p:nvPr/>
        </p:nvSpPr>
        <p:spPr>
          <a:xfrm>
            <a:off x="5271188" y="3199339"/>
            <a:ext cx="8206" cy="175971"/>
          </a:xfrm>
          <a:custGeom>
            <a:avLst/>
            <a:gdLst/>
            <a:ahLst/>
            <a:cxnLst/>
            <a:rect l="l" t="t" r="r" b="b"/>
            <a:pathLst>
              <a:path w="286" h="6133" extrusionOk="0">
                <a:moveTo>
                  <a:pt x="0" y="1"/>
                </a:moveTo>
                <a:lnTo>
                  <a:pt x="0" y="6133"/>
                </a:lnTo>
                <a:lnTo>
                  <a:pt x="286" y="6133"/>
                </a:lnTo>
                <a:lnTo>
                  <a:pt x="28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1"/>
          <p:cNvSpPr/>
          <p:nvPr/>
        </p:nvSpPr>
        <p:spPr>
          <a:xfrm>
            <a:off x="5249985" y="3174405"/>
            <a:ext cx="50585" cy="50269"/>
          </a:xfrm>
          <a:custGeom>
            <a:avLst/>
            <a:gdLst/>
            <a:ahLst/>
            <a:cxnLst/>
            <a:rect l="l" t="t" r="r" b="b"/>
            <a:pathLst>
              <a:path w="1763" h="1752" extrusionOk="0">
                <a:moveTo>
                  <a:pt x="882" y="1"/>
                </a:moveTo>
                <a:cubicBezTo>
                  <a:pt x="394" y="1"/>
                  <a:pt x="1" y="394"/>
                  <a:pt x="1" y="870"/>
                </a:cubicBezTo>
                <a:cubicBezTo>
                  <a:pt x="1" y="1358"/>
                  <a:pt x="394" y="1751"/>
                  <a:pt x="882" y="1751"/>
                </a:cubicBezTo>
                <a:cubicBezTo>
                  <a:pt x="1358" y="1751"/>
                  <a:pt x="1763" y="1358"/>
                  <a:pt x="1763" y="870"/>
                </a:cubicBezTo>
                <a:cubicBezTo>
                  <a:pt x="1763" y="394"/>
                  <a:pt x="1358"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5" name="Google Shape;3795;p41"/>
          <p:cNvGrpSpPr/>
          <p:nvPr/>
        </p:nvGrpSpPr>
        <p:grpSpPr>
          <a:xfrm>
            <a:off x="1070722" y="1839716"/>
            <a:ext cx="845884" cy="1042628"/>
            <a:chOff x="1070722" y="1839716"/>
            <a:chExt cx="845884" cy="1042628"/>
          </a:xfrm>
        </p:grpSpPr>
        <p:grpSp>
          <p:nvGrpSpPr>
            <p:cNvPr id="3796" name="Google Shape;3796;p41"/>
            <p:cNvGrpSpPr/>
            <p:nvPr/>
          </p:nvGrpSpPr>
          <p:grpSpPr>
            <a:xfrm>
              <a:off x="1468027" y="2681123"/>
              <a:ext cx="50585" cy="201221"/>
              <a:chOff x="1468027" y="2681123"/>
              <a:chExt cx="50585" cy="201221"/>
            </a:xfrm>
          </p:grpSpPr>
          <p:sp>
            <p:nvSpPr>
              <p:cNvPr id="3797" name="Google Shape;3797;p41"/>
              <p:cNvSpPr/>
              <p:nvPr/>
            </p:nvSpPr>
            <p:spPr>
              <a:xfrm>
                <a:off x="1489547" y="2681123"/>
                <a:ext cx="8235" cy="175942"/>
              </a:xfrm>
              <a:custGeom>
                <a:avLst/>
                <a:gdLst/>
                <a:ahLst/>
                <a:cxnLst/>
                <a:rect l="l" t="t" r="r" b="b"/>
                <a:pathLst>
                  <a:path w="287" h="6132" extrusionOk="0">
                    <a:moveTo>
                      <a:pt x="1" y="0"/>
                    </a:moveTo>
                    <a:lnTo>
                      <a:pt x="1" y="6132"/>
                    </a:lnTo>
                    <a:lnTo>
                      <a:pt x="287" y="6132"/>
                    </a:lnTo>
                    <a:lnTo>
                      <a:pt x="28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41"/>
              <p:cNvSpPr/>
              <p:nvPr/>
            </p:nvSpPr>
            <p:spPr>
              <a:xfrm>
                <a:off x="1468027" y="2831759"/>
                <a:ext cx="50585" cy="50585"/>
              </a:xfrm>
              <a:custGeom>
                <a:avLst/>
                <a:gdLst/>
                <a:ahLst/>
                <a:cxnLst/>
                <a:rect l="l" t="t" r="r" b="b"/>
                <a:pathLst>
                  <a:path w="1763" h="1763" extrusionOk="0">
                    <a:moveTo>
                      <a:pt x="882" y="1"/>
                    </a:moveTo>
                    <a:cubicBezTo>
                      <a:pt x="394" y="1"/>
                      <a:pt x="1" y="394"/>
                      <a:pt x="1" y="882"/>
                    </a:cubicBezTo>
                    <a:cubicBezTo>
                      <a:pt x="1" y="1358"/>
                      <a:pt x="394" y="1763"/>
                      <a:pt x="882" y="1763"/>
                    </a:cubicBezTo>
                    <a:cubicBezTo>
                      <a:pt x="1370" y="1763"/>
                      <a:pt x="1763" y="1358"/>
                      <a:pt x="1763" y="882"/>
                    </a:cubicBezTo>
                    <a:cubicBezTo>
                      <a:pt x="1763" y="394"/>
                      <a:pt x="1370" y="1"/>
                      <a:pt x="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9" name="Google Shape;3799;p41"/>
            <p:cNvGrpSpPr/>
            <p:nvPr/>
          </p:nvGrpSpPr>
          <p:grpSpPr>
            <a:xfrm>
              <a:off x="1070722" y="1839716"/>
              <a:ext cx="845884" cy="845539"/>
              <a:chOff x="1070722" y="1839716"/>
              <a:chExt cx="845884" cy="845539"/>
            </a:xfrm>
          </p:grpSpPr>
          <p:sp>
            <p:nvSpPr>
              <p:cNvPr id="3800" name="Google Shape;3800;p41"/>
              <p:cNvSpPr/>
              <p:nvPr/>
            </p:nvSpPr>
            <p:spPr>
              <a:xfrm>
                <a:off x="1074481" y="1843130"/>
                <a:ext cx="837678" cy="838022"/>
              </a:xfrm>
              <a:custGeom>
                <a:avLst/>
                <a:gdLst/>
                <a:ahLst/>
                <a:cxnLst/>
                <a:rect l="l" t="t" r="r" b="b"/>
                <a:pathLst>
                  <a:path w="29195" h="29207" extrusionOk="0">
                    <a:moveTo>
                      <a:pt x="14598" y="0"/>
                    </a:moveTo>
                    <a:cubicBezTo>
                      <a:pt x="6537" y="0"/>
                      <a:pt x="1" y="6537"/>
                      <a:pt x="1" y="14609"/>
                    </a:cubicBezTo>
                    <a:cubicBezTo>
                      <a:pt x="1" y="22670"/>
                      <a:pt x="6537" y="29206"/>
                      <a:pt x="14598" y="29206"/>
                    </a:cubicBezTo>
                    <a:cubicBezTo>
                      <a:pt x="22658" y="29206"/>
                      <a:pt x="29195" y="22670"/>
                      <a:pt x="29195" y="14609"/>
                    </a:cubicBezTo>
                    <a:cubicBezTo>
                      <a:pt x="29195" y="6537"/>
                      <a:pt x="22658" y="0"/>
                      <a:pt x="14598"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accent2"/>
                    </a:solidFill>
                    <a:latin typeface="Fira Sans" panose="020B0503050000020004" pitchFamily="34" charset="0"/>
                  </a:rPr>
                  <a:t>01</a:t>
                </a:r>
                <a:endParaRPr sz="2800" b="1" dirty="0">
                  <a:solidFill>
                    <a:schemeClr val="accent2"/>
                  </a:solidFill>
                  <a:latin typeface="Fira Sans" panose="020B0503050000020004" pitchFamily="34" charset="0"/>
                </a:endParaRPr>
              </a:p>
            </p:txBody>
          </p:sp>
          <p:sp>
            <p:nvSpPr>
              <p:cNvPr id="3801" name="Google Shape;3801;p41"/>
              <p:cNvSpPr/>
              <p:nvPr/>
            </p:nvSpPr>
            <p:spPr>
              <a:xfrm>
                <a:off x="1070722" y="1839716"/>
                <a:ext cx="845884" cy="845539"/>
              </a:xfrm>
              <a:custGeom>
                <a:avLst/>
                <a:gdLst/>
                <a:ahLst/>
                <a:cxnLst/>
                <a:rect l="l" t="t" r="r" b="b"/>
                <a:pathLst>
                  <a:path w="29481" h="29469" extrusionOk="0">
                    <a:moveTo>
                      <a:pt x="14729" y="274"/>
                    </a:moveTo>
                    <a:cubicBezTo>
                      <a:pt x="22706" y="274"/>
                      <a:pt x="29195" y="6751"/>
                      <a:pt x="29183" y="14728"/>
                    </a:cubicBezTo>
                    <a:cubicBezTo>
                      <a:pt x="29183" y="22682"/>
                      <a:pt x="22694" y="29170"/>
                      <a:pt x="14729" y="29170"/>
                    </a:cubicBezTo>
                    <a:cubicBezTo>
                      <a:pt x="6764" y="29170"/>
                      <a:pt x="275" y="22705"/>
                      <a:pt x="275" y="14728"/>
                    </a:cubicBezTo>
                    <a:cubicBezTo>
                      <a:pt x="275" y="6763"/>
                      <a:pt x="6752" y="274"/>
                      <a:pt x="14729" y="274"/>
                    </a:cubicBezTo>
                    <a:close/>
                    <a:moveTo>
                      <a:pt x="14729" y="0"/>
                    </a:moveTo>
                    <a:cubicBezTo>
                      <a:pt x="6609" y="0"/>
                      <a:pt x="1" y="6608"/>
                      <a:pt x="1" y="14740"/>
                    </a:cubicBezTo>
                    <a:cubicBezTo>
                      <a:pt x="1" y="22860"/>
                      <a:pt x="6609" y="29468"/>
                      <a:pt x="14729" y="29468"/>
                    </a:cubicBezTo>
                    <a:cubicBezTo>
                      <a:pt x="22873" y="29468"/>
                      <a:pt x="29481" y="22848"/>
                      <a:pt x="29469" y="14740"/>
                    </a:cubicBezTo>
                    <a:cubicBezTo>
                      <a:pt x="29469" y="6608"/>
                      <a:pt x="22861" y="0"/>
                      <a:pt x="1472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41"/>
              <p:cNvSpPr/>
              <p:nvPr/>
            </p:nvSpPr>
            <p:spPr>
              <a:xfrm>
                <a:off x="1115827" y="1884447"/>
                <a:ext cx="660387" cy="660387"/>
              </a:xfrm>
              <a:custGeom>
                <a:avLst/>
                <a:gdLst/>
                <a:ahLst/>
                <a:cxnLst/>
                <a:rect l="l" t="t" r="r" b="b"/>
                <a:pathLst>
                  <a:path w="23016" h="23016" extrusionOk="0">
                    <a:moveTo>
                      <a:pt x="13157" y="1"/>
                    </a:moveTo>
                    <a:cubicBezTo>
                      <a:pt x="5894" y="1"/>
                      <a:pt x="0" y="5906"/>
                      <a:pt x="0" y="13157"/>
                    </a:cubicBezTo>
                    <a:cubicBezTo>
                      <a:pt x="0" y="17074"/>
                      <a:pt x="1715" y="20599"/>
                      <a:pt x="4441" y="23016"/>
                    </a:cubicBezTo>
                    <a:cubicBezTo>
                      <a:pt x="2382" y="20694"/>
                      <a:pt x="1132" y="17646"/>
                      <a:pt x="1132" y="14300"/>
                    </a:cubicBezTo>
                    <a:cubicBezTo>
                      <a:pt x="1132" y="7037"/>
                      <a:pt x="7025" y="1144"/>
                      <a:pt x="14288" y="1144"/>
                    </a:cubicBezTo>
                    <a:cubicBezTo>
                      <a:pt x="17634" y="1144"/>
                      <a:pt x="20694" y="2382"/>
                      <a:pt x="23015" y="4442"/>
                    </a:cubicBezTo>
                    <a:cubicBezTo>
                      <a:pt x="20598" y="1715"/>
                      <a:pt x="17086" y="1"/>
                      <a:pt x="13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41"/>
              <p:cNvSpPr/>
              <p:nvPr/>
            </p:nvSpPr>
            <p:spPr>
              <a:xfrm>
                <a:off x="1111724" y="1880373"/>
                <a:ext cx="763565" cy="763536"/>
              </a:xfrm>
              <a:custGeom>
                <a:avLst/>
                <a:gdLst/>
                <a:ahLst/>
                <a:cxnLst/>
                <a:rect l="l" t="t" r="r" b="b"/>
                <a:pathLst>
                  <a:path w="26612" h="26611" extrusionOk="0">
                    <a:moveTo>
                      <a:pt x="13300" y="286"/>
                    </a:moveTo>
                    <a:cubicBezTo>
                      <a:pt x="20491" y="286"/>
                      <a:pt x="26325" y="6132"/>
                      <a:pt x="26325" y="13311"/>
                    </a:cubicBezTo>
                    <a:cubicBezTo>
                      <a:pt x="26325" y="20491"/>
                      <a:pt x="20479" y="26325"/>
                      <a:pt x="13300" y="26325"/>
                    </a:cubicBezTo>
                    <a:cubicBezTo>
                      <a:pt x="6108" y="26325"/>
                      <a:pt x="274" y="20479"/>
                      <a:pt x="274" y="13311"/>
                    </a:cubicBezTo>
                    <a:cubicBezTo>
                      <a:pt x="274" y="6120"/>
                      <a:pt x="6132" y="286"/>
                      <a:pt x="13300" y="286"/>
                    </a:cubicBezTo>
                    <a:close/>
                    <a:moveTo>
                      <a:pt x="13300" y="0"/>
                    </a:moveTo>
                    <a:cubicBezTo>
                      <a:pt x="5966" y="0"/>
                      <a:pt x="1" y="5965"/>
                      <a:pt x="1" y="13311"/>
                    </a:cubicBezTo>
                    <a:cubicBezTo>
                      <a:pt x="1" y="20645"/>
                      <a:pt x="5966" y="26610"/>
                      <a:pt x="13300" y="26610"/>
                    </a:cubicBezTo>
                    <a:cubicBezTo>
                      <a:pt x="20634" y="26610"/>
                      <a:pt x="26611" y="20645"/>
                      <a:pt x="26611" y="13311"/>
                    </a:cubicBezTo>
                    <a:cubicBezTo>
                      <a:pt x="26611" y="5965"/>
                      <a:pt x="20634" y="0"/>
                      <a:pt x="133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14" name="Google Shape;3814;p41"/>
          <p:cNvGrpSpPr/>
          <p:nvPr/>
        </p:nvGrpSpPr>
        <p:grpSpPr>
          <a:xfrm>
            <a:off x="2331384" y="3199339"/>
            <a:ext cx="845539" cy="1018067"/>
            <a:chOff x="2331384" y="3199339"/>
            <a:chExt cx="845539" cy="1018067"/>
          </a:xfrm>
        </p:grpSpPr>
        <p:sp>
          <p:nvSpPr>
            <p:cNvPr id="3818" name="Google Shape;3818;p41"/>
            <p:cNvSpPr/>
            <p:nvPr/>
          </p:nvSpPr>
          <p:spPr>
            <a:xfrm>
              <a:off x="2750553" y="3199339"/>
              <a:ext cx="7890" cy="175971"/>
            </a:xfrm>
            <a:custGeom>
              <a:avLst/>
              <a:gdLst/>
              <a:ahLst/>
              <a:cxnLst/>
              <a:rect l="l" t="t" r="r" b="b"/>
              <a:pathLst>
                <a:path w="275" h="6133" extrusionOk="0">
                  <a:moveTo>
                    <a:pt x="0" y="1"/>
                  </a:moveTo>
                  <a:lnTo>
                    <a:pt x="0" y="6133"/>
                  </a:lnTo>
                  <a:lnTo>
                    <a:pt x="274" y="6133"/>
                  </a:lnTo>
                  <a:lnTo>
                    <a:pt x="274"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9" name="Google Shape;3819;p41"/>
            <p:cNvGrpSpPr/>
            <p:nvPr/>
          </p:nvGrpSpPr>
          <p:grpSpPr>
            <a:xfrm>
              <a:off x="2331384" y="3371867"/>
              <a:ext cx="845539" cy="845539"/>
              <a:chOff x="2331384" y="3371867"/>
              <a:chExt cx="845539" cy="845539"/>
            </a:xfrm>
          </p:grpSpPr>
          <p:sp>
            <p:nvSpPr>
              <p:cNvPr id="3820" name="Google Shape;3820;p41"/>
              <p:cNvSpPr/>
              <p:nvPr/>
            </p:nvSpPr>
            <p:spPr>
              <a:xfrm>
                <a:off x="2335143" y="3375281"/>
                <a:ext cx="838022" cy="838022"/>
              </a:xfrm>
              <a:custGeom>
                <a:avLst/>
                <a:gdLst/>
                <a:ahLst/>
                <a:cxnLst/>
                <a:rect l="l" t="t" r="r" b="b"/>
                <a:pathLst>
                  <a:path w="29207" h="29207" extrusionOk="0">
                    <a:moveTo>
                      <a:pt x="14609" y="1"/>
                    </a:moveTo>
                    <a:cubicBezTo>
                      <a:pt x="6549" y="1"/>
                      <a:pt x="0" y="6537"/>
                      <a:pt x="0" y="14610"/>
                    </a:cubicBezTo>
                    <a:cubicBezTo>
                      <a:pt x="0" y="22670"/>
                      <a:pt x="6549" y="29207"/>
                      <a:pt x="14609" y="29207"/>
                    </a:cubicBezTo>
                    <a:cubicBezTo>
                      <a:pt x="22670" y="29207"/>
                      <a:pt x="29207" y="22670"/>
                      <a:pt x="29207" y="14610"/>
                    </a:cubicBezTo>
                    <a:cubicBezTo>
                      <a:pt x="29207" y="6537"/>
                      <a:pt x="22670" y="1"/>
                      <a:pt x="14609"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accent3"/>
                    </a:solidFill>
                    <a:latin typeface="Fira Sans" panose="020B0503050000020004" pitchFamily="34" charset="0"/>
                  </a:rPr>
                  <a:t>02</a:t>
                </a:r>
                <a:endParaRPr sz="2800" b="1" dirty="0">
                  <a:solidFill>
                    <a:schemeClr val="accent3"/>
                  </a:solidFill>
                  <a:latin typeface="Fira Sans" panose="020B0503050000020004" pitchFamily="34" charset="0"/>
                </a:endParaRPr>
              </a:p>
            </p:txBody>
          </p:sp>
          <p:sp>
            <p:nvSpPr>
              <p:cNvPr id="3822" name="Google Shape;3822;p41"/>
              <p:cNvSpPr/>
              <p:nvPr/>
            </p:nvSpPr>
            <p:spPr>
              <a:xfrm>
                <a:off x="2377493" y="3416971"/>
                <a:ext cx="660387" cy="660042"/>
              </a:xfrm>
              <a:custGeom>
                <a:avLst/>
                <a:gdLst/>
                <a:ahLst/>
                <a:cxnLst/>
                <a:rect l="l" t="t" r="r" b="b"/>
                <a:pathLst>
                  <a:path w="23016" h="23004" extrusionOk="0">
                    <a:moveTo>
                      <a:pt x="13157" y="0"/>
                    </a:moveTo>
                    <a:cubicBezTo>
                      <a:pt x="5894" y="0"/>
                      <a:pt x="1" y="5894"/>
                      <a:pt x="1" y="13157"/>
                    </a:cubicBezTo>
                    <a:cubicBezTo>
                      <a:pt x="1" y="17062"/>
                      <a:pt x="1715" y="20598"/>
                      <a:pt x="4442" y="23003"/>
                    </a:cubicBezTo>
                    <a:cubicBezTo>
                      <a:pt x="2382" y="20681"/>
                      <a:pt x="1132" y="17633"/>
                      <a:pt x="1132" y="14288"/>
                    </a:cubicBezTo>
                    <a:cubicBezTo>
                      <a:pt x="1132" y="7025"/>
                      <a:pt x="7026" y="1131"/>
                      <a:pt x="14288" y="1131"/>
                    </a:cubicBezTo>
                    <a:cubicBezTo>
                      <a:pt x="17646" y="1131"/>
                      <a:pt x="20694" y="2381"/>
                      <a:pt x="23016" y="4429"/>
                    </a:cubicBezTo>
                    <a:cubicBezTo>
                      <a:pt x="20599" y="1703"/>
                      <a:pt x="17086" y="0"/>
                      <a:pt x="13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41"/>
              <p:cNvSpPr/>
              <p:nvPr/>
            </p:nvSpPr>
            <p:spPr>
              <a:xfrm>
                <a:off x="2373734" y="3412524"/>
                <a:ext cx="763565" cy="763536"/>
              </a:xfrm>
              <a:custGeom>
                <a:avLst/>
                <a:gdLst/>
                <a:ahLst/>
                <a:cxnLst/>
                <a:rect l="l" t="t" r="r" b="b"/>
                <a:pathLst>
                  <a:path w="26612" h="26611" extrusionOk="0">
                    <a:moveTo>
                      <a:pt x="13312" y="286"/>
                    </a:moveTo>
                    <a:cubicBezTo>
                      <a:pt x="20480" y="286"/>
                      <a:pt x="26326" y="6132"/>
                      <a:pt x="26326" y="13312"/>
                    </a:cubicBezTo>
                    <a:cubicBezTo>
                      <a:pt x="26326" y="20479"/>
                      <a:pt x="20480" y="26325"/>
                      <a:pt x="13312" y="26325"/>
                    </a:cubicBezTo>
                    <a:cubicBezTo>
                      <a:pt x="6133" y="26325"/>
                      <a:pt x="287" y="20479"/>
                      <a:pt x="287" y="13312"/>
                    </a:cubicBezTo>
                    <a:cubicBezTo>
                      <a:pt x="287" y="6132"/>
                      <a:pt x="6133" y="286"/>
                      <a:pt x="13312" y="286"/>
                    </a:cubicBezTo>
                    <a:close/>
                    <a:moveTo>
                      <a:pt x="13300" y="0"/>
                    </a:moveTo>
                    <a:cubicBezTo>
                      <a:pt x="5966" y="0"/>
                      <a:pt x="1" y="5965"/>
                      <a:pt x="1" y="13312"/>
                    </a:cubicBezTo>
                    <a:cubicBezTo>
                      <a:pt x="1" y="20646"/>
                      <a:pt x="5966" y="26611"/>
                      <a:pt x="13312" y="26611"/>
                    </a:cubicBezTo>
                    <a:cubicBezTo>
                      <a:pt x="20646" y="26611"/>
                      <a:pt x="26611" y="20646"/>
                      <a:pt x="26611" y="13312"/>
                    </a:cubicBezTo>
                    <a:cubicBezTo>
                      <a:pt x="26611" y="5965"/>
                      <a:pt x="20646" y="0"/>
                      <a:pt x="1330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41"/>
              <p:cNvSpPr/>
              <p:nvPr/>
            </p:nvSpPr>
            <p:spPr>
              <a:xfrm>
                <a:off x="2331384" y="3371867"/>
                <a:ext cx="845539" cy="845539"/>
              </a:xfrm>
              <a:custGeom>
                <a:avLst/>
                <a:gdLst/>
                <a:ahLst/>
                <a:cxnLst/>
                <a:rect l="l" t="t" r="r" b="b"/>
                <a:pathLst>
                  <a:path w="29469" h="29469" extrusionOk="0">
                    <a:moveTo>
                      <a:pt x="14740" y="274"/>
                    </a:moveTo>
                    <a:cubicBezTo>
                      <a:pt x="22718" y="274"/>
                      <a:pt x="29207" y="6763"/>
                      <a:pt x="29195" y="14741"/>
                    </a:cubicBezTo>
                    <a:cubicBezTo>
                      <a:pt x="29195" y="22706"/>
                      <a:pt x="22706" y="29195"/>
                      <a:pt x="14740" y="29195"/>
                    </a:cubicBezTo>
                    <a:cubicBezTo>
                      <a:pt x="6775" y="29195"/>
                      <a:pt x="286" y="22718"/>
                      <a:pt x="286" y="14741"/>
                    </a:cubicBezTo>
                    <a:cubicBezTo>
                      <a:pt x="286" y="6763"/>
                      <a:pt x="6763" y="274"/>
                      <a:pt x="14740" y="274"/>
                    </a:cubicBezTo>
                    <a:close/>
                    <a:moveTo>
                      <a:pt x="14740" y="1"/>
                    </a:moveTo>
                    <a:cubicBezTo>
                      <a:pt x="6608" y="1"/>
                      <a:pt x="1" y="6609"/>
                      <a:pt x="1" y="14741"/>
                    </a:cubicBezTo>
                    <a:cubicBezTo>
                      <a:pt x="1" y="22861"/>
                      <a:pt x="6608" y="29469"/>
                      <a:pt x="14740" y="29469"/>
                    </a:cubicBezTo>
                    <a:cubicBezTo>
                      <a:pt x="22861" y="29469"/>
                      <a:pt x="29468" y="22849"/>
                      <a:pt x="29468" y="14741"/>
                    </a:cubicBezTo>
                    <a:cubicBezTo>
                      <a:pt x="29468" y="6609"/>
                      <a:pt x="22861" y="1"/>
                      <a:pt x="147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839" name="Google Shape;3839;p41"/>
          <p:cNvGrpSpPr/>
          <p:nvPr/>
        </p:nvGrpSpPr>
        <p:grpSpPr>
          <a:xfrm>
            <a:off x="3592391" y="1769677"/>
            <a:ext cx="845539" cy="1042313"/>
            <a:chOff x="3592391" y="1769677"/>
            <a:chExt cx="845539" cy="1042313"/>
          </a:xfrm>
        </p:grpSpPr>
        <p:grpSp>
          <p:nvGrpSpPr>
            <p:cNvPr id="3840" name="Google Shape;3840;p41"/>
            <p:cNvGrpSpPr/>
            <p:nvPr/>
          </p:nvGrpSpPr>
          <p:grpSpPr>
            <a:xfrm>
              <a:off x="3990011" y="2611429"/>
              <a:ext cx="50269" cy="200561"/>
              <a:chOff x="3990011" y="2611429"/>
              <a:chExt cx="50269" cy="200561"/>
            </a:xfrm>
          </p:grpSpPr>
          <p:sp>
            <p:nvSpPr>
              <p:cNvPr id="3841" name="Google Shape;3841;p41"/>
              <p:cNvSpPr/>
              <p:nvPr/>
            </p:nvSpPr>
            <p:spPr>
              <a:xfrm>
                <a:off x="4010871" y="2611429"/>
                <a:ext cx="8206" cy="175971"/>
              </a:xfrm>
              <a:custGeom>
                <a:avLst/>
                <a:gdLst/>
                <a:ahLst/>
                <a:cxnLst/>
                <a:rect l="l" t="t" r="r" b="b"/>
                <a:pathLst>
                  <a:path w="286" h="6133" extrusionOk="0">
                    <a:moveTo>
                      <a:pt x="0" y="0"/>
                    </a:moveTo>
                    <a:lnTo>
                      <a:pt x="0" y="6132"/>
                    </a:lnTo>
                    <a:lnTo>
                      <a:pt x="286" y="6132"/>
                    </a:lnTo>
                    <a:lnTo>
                      <a:pt x="2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41"/>
              <p:cNvSpPr/>
              <p:nvPr/>
            </p:nvSpPr>
            <p:spPr>
              <a:xfrm>
                <a:off x="3990011" y="2761749"/>
                <a:ext cx="50269" cy="50241"/>
              </a:xfrm>
              <a:custGeom>
                <a:avLst/>
                <a:gdLst/>
                <a:ahLst/>
                <a:cxnLst/>
                <a:rect l="l" t="t" r="r" b="b"/>
                <a:pathLst>
                  <a:path w="1752" h="1751" extrusionOk="0">
                    <a:moveTo>
                      <a:pt x="870" y="0"/>
                    </a:moveTo>
                    <a:cubicBezTo>
                      <a:pt x="394" y="0"/>
                      <a:pt x="1" y="393"/>
                      <a:pt x="1" y="881"/>
                    </a:cubicBezTo>
                    <a:cubicBezTo>
                      <a:pt x="1" y="1357"/>
                      <a:pt x="394" y="1750"/>
                      <a:pt x="870" y="1750"/>
                    </a:cubicBezTo>
                    <a:cubicBezTo>
                      <a:pt x="1358" y="1750"/>
                      <a:pt x="1751" y="1357"/>
                      <a:pt x="1751" y="881"/>
                    </a:cubicBezTo>
                    <a:cubicBezTo>
                      <a:pt x="1751" y="393"/>
                      <a:pt x="1358" y="0"/>
                      <a:pt x="8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4" name="Google Shape;3844;p41"/>
            <p:cNvGrpSpPr/>
            <p:nvPr/>
          </p:nvGrpSpPr>
          <p:grpSpPr>
            <a:xfrm>
              <a:off x="3592391" y="1769677"/>
              <a:ext cx="845539" cy="845539"/>
              <a:chOff x="3592391" y="1769677"/>
              <a:chExt cx="845539" cy="845539"/>
            </a:xfrm>
          </p:grpSpPr>
          <p:sp>
            <p:nvSpPr>
              <p:cNvPr id="3845" name="Google Shape;3845;p41"/>
              <p:cNvSpPr/>
              <p:nvPr/>
            </p:nvSpPr>
            <p:spPr>
              <a:xfrm>
                <a:off x="3596149" y="1773436"/>
                <a:ext cx="838022" cy="838022"/>
              </a:xfrm>
              <a:custGeom>
                <a:avLst/>
                <a:gdLst/>
                <a:ahLst/>
                <a:cxnLst/>
                <a:rect l="l" t="t" r="r" b="b"/>
                <a:pathLst>
                  <a:path w="29207" h="29207" extrusionOk="0">
                    <a:moveTo>
                      <a:pt x="14597" y="0"/>
                    </a:moveTo>
                    <a:cubicBezTo>
                      <a:pt x="6537" y="0"/>
                      <a:pt x="0" y="6549"/>
                      <a:pt x="0" y="14609"/>
                    </a:cubicBezTo>
                    <a:cubicBezTo>
                      <a:pt x="0" y="22670"/>
                      <a:pt x="6537" y="29206"/>
                      <a:pt x="14597" y="29206"/>
                    </a:cubicBezTo>
                    <a:cubicBezTo>
                      <a:pt x="22670" y="29206"/>
                      <a:pt x="29206" y="22670"/>
                      <a:pt x="29206" y="14609"/>
                    </a:cubicBezTo>
                    <a:cubicBezTo>
                      <a:pt x="29206" y="6549"/>
                      <a:pt x="22670" y="0"/>
                      <a:pt x="14597"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accent4"/>
                    </a:solidFill>
                    <a:latin typeface="Fira Sans" panose="020B0503050000020004" pitchFamily="34" charset="0"/>
                  </a:rPr>
                  <a:t>03</a:t>
                </a:r>
                <a:endParaRPr sz="2800" b="1" dirty="0">
                  <a:solidFill>
                    <a:schemeClr val="accent4"/>
                  </a:solidFill>
                  <a:latin typeface="Fira Sans" panose="020B0503050000020004" pitchFamily="34" charset="0"/>
                </a:endParaRPr>
              </a:p>
            </p:txBody>
          </p:sp>
          <p:sp>
            <p:nvSpPr>
              <p:cNvPr id="3847" name="Google Shape;3847;p41"/>
              <p:cNvSpPr/>
              <p:nvPr/>
            </p:nvSpPr>
            <p:spPr>
              <a:xfrm>
                <a:off x="3638499" y="1814782"/>
                <a:ext cx="660387" cy="660014"/>
              </a:xfrm>
              <a:custGeom>
                <a:avLst/>
                <a:gdLst/>
                <a:ahLst/>
                <a:cxnLst/>
                <a:rect l="l" t="t" r="r" b="b"/>
                <a:pathLst>
                  <a:path w="23016" h="23003" extrusionOk="0">
                    <a:moveTo>
                      <a:pt x="13157" y="0"/>
                    </a:moveTo>
                    <a:cubicBezTo>
                      <a:pt x="5894" y="0"/>
                      <a:pt x="0" y="5894"/>
                      <a:pt x="0" y="13145"/>
                    </a:cubicBezTo>
                    <a:cubicBezTo>
                      <a:pt x="0" y="17062"/>
                      <a:pt x="1715" y="20586"/>
                      <a:pt x="4441" y="23003"/>
                    </a:cubicBezTo>
                    <a:cubicBezTo>
                      <a:pt x="2382" y="20681"/>
                      <a:pt x="1132" y="17633"/>
                      <a:pt x="1132" y="14288"/>
                    </a:cubicBezTo>
                    <a:cubicBezTo>
                      <a:pt x="1132" y="7025"/>
                      <a:pt x="7025" y="1131"/>
                      <a:pt x="14288" y="1131"/>
                    </a:cubicBezTo>
                    <a:cubicBezTo>
                      <a:pt x="17634" y="1131"/>
                      <a:pt x="20694" y="2381"/>
                      <a:pt x="23015" y="4429"/>
                    </a:cubicBezTo>
                    <a:cubicBezTo>
                      <a:pt x="20598" y="1703"/>
                      <a:pt x="17086" y="0"/>
                      <a:pt x="13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41"/>
              <p:cNvSpPr/>
              <p:nvPr/>
            </p:nvSpPr>
            <p:spPr>
              <a:xfrm>
                <a:off x="3634741" y="1810335"/>
                <a:ext cx="763536" cy="763536"/>
              </a:xfrm>
              <a:custGeom>
                <a:avLst/>
                <a:gdLst/>
                <a:ahLst/>
                <a:cxnLst/>
                <a:rect l="l" t="t" r="r" b="b"/>
                <a:pathLst>
                  <a:path w="26611" h="26611" extrusionOk="0">
                    <a:moveTo>
                      <a:pt x="13300" y="298"/>
                    </a:moveTo>
                    <a:cubicBezTo>
                      <a:pt x="20479" y="298"/>
                      <a:pt x="26325" y="6132"/>
                      <a:pt x="26325" y="13323"/>
                    </a:cubicBezTo>
                    <a:cubicBezTo>
                      <a:pt x="26325" y="20515"/>
                      <a:pt x="20479" y="26349"/>
                      <a:pt x="13300" y="26349"/>
                    </a:cubicBezTo>
                    <a:cubicBezTo>
                      <a:pt x="6120" y="26349"/>
                      <a:pt x="286" y="20491"/>
                      <a:pt x="286" y="13323"/>
                    </a:cubicBezTo>
                    <a:cubicBezTo>
                      <a:pt x="286" y="6144"/>
                      <a:pt x="6132" y="298"/>
                      <a:pt x="13300" y="298"/>
                    </a:cubicBezTo>
                    <a:close/>
                    <a:moveTo>
                      <a:pt x="13300" y="0"/>
                    </a:moveTo>
                    <a:cubicBezTo>
                      <a:pt x="5966" y="0"/>
                      <a:pt x="0" y="5965"/>
                      <a:pt x="0" y="13311"/>
                    </a:cubicBezTo>
                    <a:cubicBezTo>
                      <a:pt x="0" y="20646"/>
                      <a:pt x="5966" y="26611"/>
                      <a:pt x="13300" y="26611"/>
                    </a:cubicBezTo>
                    <a:cubicBezTo>
                      <a:pt x="20646" y="26611"/>
                      <a:pt x="26611" y="20658"/>
                      <a:pt x="26611" y="13311"/>
                    </a:cubicBezTo>
                    <a:cubicBezTo>
                      <a:pt x="26611" y="5965"/>
                      <a:pt x="20646" y="0"/>
                      <a:pt x="13300" y="0"/>
                    </a:cubicBezTo>
                    <a:close/>
                  </a:path>
                </a:pathLst>
              </a:custGeom>
              <a:solidFill>
                <a:schemeClr val="accen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41"/>
              <p:cNvSpPr/>
              <p:nvPr/>
            </p:nvSpPr>
            <p:spPr>
              <a:xfrm>
                <a:off x="3592391" y="1769677"/>
                <a:ext cx="845539" cy="845539"/>
              </a:xfrm>
              <a:custGeom>
                <a:avLst/>
                <a:gdLst/>
                <a:ahLst/>
                <a:cxnLst/>
                <a:rect l="l" t="t" r="r" b="b"/>
                <a:pathLst>
                  <a:path w="29469" h="29469" extrusionOk="0">
                    <a:moveTo>
                      <a:pt x="14740" y="274"/>
                    </a:moveTo>
                    <a:cubicBezTo>
                      <a:pt x="22693" y="274"/>
                      <a:pt x="29182" y="6763"/>
                      <a:pt x="29182" y="14717"/>
                    </a:cubicBezTo>
                    <a:cubicBezTo>
                      <a:pt x="29182" y="22682"/>
                      <a:pt x="22693" y="29171"/>
                      <a:pt x="14740" y="29171"/>
                    </a:cubicBezTo>
                    <a:cubicBezTo>
                      <a:pt x="6775" y="29171"/>
                      <a:pt x="286" y="22706"/>
                      <a:pt x="286" y="14717"/>
                    </a:cubicBezTo>
                    <a:cubicBezTo>
                      <a:pt x="286" y="6763"/>
                      <a:pt x="6763" y="274"/>
                      <a:pt x="14740" y="274"/>
                    </a:cubicBezTo>
                    <a:close/>
                    <a:moveTo>
                      <a:pt x="14740" y="0"/>
                    </a:moveTo>
                    <a:cubicBezTo>
                      <a:pt x="6608" y="0"/>
                      <a:pt x="0" y="6608"/>
                      <a:pt x="0" y="14740"/>
                    </a:cubicBezTo>
                    <a:cubicBezTo>
                      <a:pt x="0" y="22860"/>
                      <a:pt x="6608" y="29468"/>
                      <a:pt x="14740" y="29468"/>
                    </a:cubicBezTo>
                    <a:cubicBezTo>
                      <a:pt x="22860" y="29468"/>
                      <a:pt x="29468" y="22860"/>
                      <a:pt x="29468" y="14740"/>
                    </a:cubicBezTo>
                    <a:cubicBezTo>
                      <a:pt x="29468" y="6608"/>
                      <a:pt x="22860" y="0"/>
                      <a:pt x="1474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866" name="Google Shape;3866;p41"/>
          <p:cNvGrpSpPr/>
          <p:nvPr/>
        </p:nvGrpSpPr>
        <p:grpSpPr>
          <a:xfrm>
            <a:off x="4852335" y="3371867"/>
            <a:ext cx="845539" cy="845539"/>
            <a:chOff x="4852335" y="3371867"/>
            <a:chExt cx="845539" cy="845539"/>
          </a:xfrm>
        </p:grpSpPr>
        <p:sp>
          <p:nvSpPr>
            <p:cNvPr id="3867" name="Google Shape;3867;p41"/>
            <p:cNvSpPr/>
            <p:nvPr/>
          </p:nvSpPr>
          <p:spPr>
            <a:xfrm>
              <a:off x="4856438" y="3375281"/>
              <a:ext cx="837678" cy="838022"/>
            </a:xfrm>
            <a:custGeom>
              <a:avLst/>
              <a:gdLst/>
              <a:ahLst/>
              <a:cxnLst/>
              <a:rect l="l" t="t" r="r" b="b"/>
              <a:pathLst>
                <a:path w="29195" h="29207" extrusionOk="0">
                  <a:moveTo>
                    <a:pt x="14598" y="1"/>
                  </a:moveTo>
                  <a:cubicBezTo>
                    <a:pt x="6537" y="1"/>
                    <a:pt x="1" y="6537"/>
                    <a:pt x="1" y="14610"/>
                  </a:cubicBezTo>
                  <a:cubicBezTo>
                    <a:pt x="1" y="22670"/>
                    <a:pt x="6537" y="29207"/>
                    <a:pt x="14598" y="29207"/>
                  </a:cubicBezTo>
                  <a:cubicBezTo>
                    <a:pt x="22658" y="29207"/>
                    <a:pt x="29195" y="22670"/>
                    <a:pt x="29195" y="14610"/>
                  </a:cubicBezTo>
                  <a:cubicBezTo>
                    <a:pt x="29195" y="6537"/>
                    <a:pt x="22658" y="1"/>
                    <a:pt x="14598"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accent5"/>
                  </a:solidFill>
                  <a:latin typeface="Fira Sans" panose="020B0503050000020004" pitchFamily="34" charset="0"/>
                </a:rPr>
                <a:t>04</a:t>
              </a:r>
              <a:endParaRPr sz="2800" b="1" dirty="0">
                <a:solidFill>
                  <a:schemeClr val="accent5"/>
                </a:solidFill>
                <a:latin typeface="Fira Sans" panose="020B0503050000020004" pitchFamily="34" charset="0"/>
              </a:endParaRPr>
            </a:p>
          </p:txBody>
        </p:sp>
        <p:sp>
          <p:nvSpPr>
            <p:cNvPr id="3869" name="Google Shape;3869;p41"/>
            <p:cNvSpPr/>
            <p:nvPr/>
          </p:nvSpPr>
          <p:spPr>
            <a:xfrm>
              <a:off x="4898473" y="3416971"/>
              <a:ext cx="660387" cy="660042"/>
            </a:xfrm>
            <a:custGeom>
              <a:avLst/>
              <a:gdLst/>
              <a:ahLst/>
              <a:cxnLst/>
              <a:rect l="l" t="t" r="r" b="b"/>
              <a:pathLst>
                <a:path w="23016" h="23004" extrusionOk="0">
                  <a:moveTo>
                    <a:pt x="13157" y="0"/>
                  </a:moveTo>
                  <a:cubicBezTo>
                    <a:pt x="5894" y="0"/>
                    <a:pt x="0" y="5894"/>
                    <a:pt x="0" y="13157"/>
                  </a:cubicBezTo>
                  <a:cubicBezTo>
                    <a:pt x="0" y="17062"/>
                    <a:pt x="1715" y="20598"/>
                    <a:pt x="4441" y="23003"/>
                  </a:cubicBezTo>
                  <a:cubicBezTo>
                    <a:pt x="2382" y="20681"/>
                    <a:pt x="1131" y="17633"/>
                    <a:pt x="1131" y="14288"/>
                  </a:cubicBezTo>
                  <a:cubicBezTo>
                    <a:pt x="1131" y="7025"/>
                    <a:pt x="7025" y="1131"/>
                    <a:pt x="14288" y="1131"/>
                  </a:cubicBezTo>
                  <a:cubicBezTo>
                    <a:pt x="17645" y="1131"/>
                    <a:pt x="20693" y="2381"/>
                    <a:pt x="23015" y="4429"/>
                  </a:cubicBezTo>
                  <a:cubicBezTo>
                    <a:pt x="20598" y="1703"/>
                    <a:pt x="17086" y="0"/>
                    <a:pt x="13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41"/>
            <p:cNvSpPr/>
            <p:nvPr/>
          </p:nvSpPr>
          <p:spPr>
            <a:xfrm>
              <a:off x="4894714" y="3412524"/>
              <a:ext cx="763536" cy="763536"/>
            </a:xfrm>
            <a:custGeom>
              <a:avLst/>
              <a:gdLst/>
              <a:ahLst/>
              <a:cxnLst/>
              <a:rect l="l" t="t" r="r" b="b"/>
              <a:pathLst>
                <a:path w="26611" h="26611" extrusionOk="0">
                  <a:moveTo>
                    <a:pt x="13312" y="286"/>
                  </a:moveTo>
                  <a:cubicBezTo>
                    <a:pt x="20479" y="286"/>
                    <a:pt x="26325" y="6132"/>
                    <a:pt x="26325" y="13312"/>
                  </a:cubicBezTo>
                  <a:cubicBezTo>
                    <a:pt x="26325" y="20479"/>
                    <a:pt x="20479" y="26325"/>
                    <a:pt x="13312" y="26325"/>
                  </a:cubicBezTo>
                  <a:cubicBezTo>
                    <a:pt x="6132" y="26325"/>
                    <a:pt x="286" y="20479"/>
                    <a:pt x="286" y="13312"/>
                  </a:cubicBezTo>
                  <a:cubicBezTo>
                    <a:pt x="286" y="6132"/>
                    <a:pt x="6132" y="286"/>
                    <a:pt x="13312" y="286"/>
                  </a:cubicBezTo>
                  <a:close/>
                  <a:moveTo>
                    <a:pt x="13312" y="0"/>
                  </a:moveTo>
                  <a:cubicBezTo>
                    <a:pt x="5965" y="0"/>
                    <a:pt x="0" y="5965"/>
                    <a:pt x="0" y="13312"/>
                  </a:cubicBezTo>
                  <a:cubicBezTo>
                    <a:pt x="0" y="20646"/>
                    <a:pt x="5965" y="26611"/>
                    <a:pt x="13312" y="26611"/>
                  </a:cubicBezTo>
                  <a:cubicBezTo>
                    <a:pt x="20646" y="26611"/>
                    <a:pt x="26611" y="20646"/>
                    <a:pt x="26611" y="13312"/>
                  </a:cubicBezTo>
                  <a:cubicBezTo>
                    <a:pt x="26611" y="5965"/>
                    <a:pt x="20646" y="0"/>
                    <a:pt x="13312" y="0"/>
                  </a:cubicBezTo>
                  <a:close/>
                </a:path>
              </a:pathLst>
            </a:custGeom>
            <a:solidFill>
              <a:schemeClr val="accent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1" name="Google Shape;3871;p41"/>
            <p:cNvSpPr/>
            <p:nvPr/>
          </p:nvSpPr>
          <p:spPr>
            <a:xfrm>
              <a:off x="4852335" y="3371867"/>
              <a:ext cx="845539" cy="845539"/>
            </a:xfrm>
            <a:custGeom>
              <a:avLst/>
              <a:gdLst/>
              <a:ahLst/>
              <a:cxnLst/>
              <a:rect l="l" t="t" r="r" b="b"/>
              <a:pathLst>
                <a:path w="29469" h="29469" extrusionOk="0">
                  <a:moveTo>
                    <a:pt x="14741" y="274"/>
                  </a:moveTo>
                  <a:cubicBezTo>
                    <a:pt x="22718" y="274"/>
                    <a:pt x="29183" y="6763"/>
                    <a:pt x="29183" y="14741"/>
                  </a:cubicBezTo>
                  <a:cubicBezTo>
                    <a:pt x="29183" y="22706"/>
                    <a:pt x="22718" y="29195"/>
                    <a:pt x="14741" y="29195"/>
                  </a:cubicBezTo>
                  <a:cubicBezTo>
                    <a:pt x="6764" y="29195"/>
                    <a:pt x="275" y="22718"/>
                    <a:pt x="275" y="14741"/>
                  </a:cubicBezTo>
                  <a:cubicBezTo>
                    <a:pt x="275" y="6763"/>
                    <a:pt x="6764" y="274"/>
                    <a:pt x="14741" y="274"/>
                  </a:cubicBezTo>
                  <a:close/>
                  <a:moveTo>
                    <a:pt x="14741" y="1"/>
                  </a:moveTo>
                  <a:cubicBezTo>
                    <a:pt x="6609" y="1"/>
                    <a:pt x="1" y="6609"/>
                    <a:pt x="1" y="14741"/>
                  </a:cubicBezTo>
                  <a:cubicBezTo>
                    <a:pt x="1" y="22861"/>
                    <a:pt x="6609" y="29469"/>
                    <a:pt x="14741" y="29469"/>
                  </a:cubicBezTo>
                  <a:cubicBezTo>
                    <a:pt x="22861" y="29469"/>
                    <a:pt x="29469" y="22849"/>
                    <a:pt x="29469" y="14741"/>
                  </a:cubicBezTo>
                  <a:cubicBezTo>
                    <a:pt x="29469" y="6609"/>
                    <a:pt x="22861" y="1"/>
                    <a:pt x="14741"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6" name="Google Shape;3876;p41"/>
          <p:cNvGrpSpPr/>
          <p:nvPr/>
        </p:nvGrpSpPr>
        <p:grpSpPr>
          <a:xfrm>
            <a:off x="6112653" y="1769677"/>
            <a:ext cx="845539" cy="1042313"/>
            <a:chOff x="6112653" y="1769677"/>
            <a:chExt cx="845539" cy="1042313"/>
          </a:xfrm>
        </p:grpSpPr>
        <p:grpSp>
          <p:nvGrpSpPr>
            <p:cNvPr id="3878" name="Google Shape;3878;p41"/>
            <p:cNvGrpSpPr/>
            <p:nvPr/>
          </p:nvGrpSpPr>
          <p:grpSpPr>
            <a:xfrm>
              <a:off x="6511335" y="2611429"/>
              <a:ext cx="50585" cy="200561"/>
              <a:chOff x="6511335" y="2611429"/>
              <a:chExt cx="50585" cy="200561"/>
            </a:xfrm>
          </p:grpSpPr>
          <p:sp>
            <p:nvSpPr>
              <p:cNvPr id="3879" name="Google Shape;3879;p41"/>
              <p:cNvSpPr/>
              <p:nvPr/>
            </p:nvSpPr>
            <p:spPr>
              <a:xfrm>
                <a:off x="6532166" y="2611429"/>
                <a:ext cx="8235" cy="175971"/>
              </a:xfrm>
              <a:custGeom>
                <a:avLst/>
                <a:gdLst/>
                <a:ahLst/>
                <a:cxnLst/>
                <a:rect l="l" t="t" r="r" b="b"/>
                <a:pathLst>
                  <a:path w="287" h="6133" extrusionOk="0">
                    <a:moveTo>
                      <a:pt x="1" y="0"/>
                    </a:moveTo>
                    <a:lnTo>
                      <a:pt x="1" y="6132"/>
                    </a:lnTo>
                    <a:lnTo>
                      <a:pt x="286" y="6132"/>
                    </a:lnTo>
                    <a:lnTo>
                      <a:pt x="28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41"/>
              <p:cNvSpPr/>
              <p:nvPr/>
            </p:nvSpPr>
            <p:spPr>
              <a:xfrm>
                <a:off x="6511335" y="2761749"/>
                <a:ext cx="50585" cy="50241"/>
              </a:xfrm>
              <a:custGeom>
                <a:avLst/>
                <a:gdLst/>
                <a:ahLst/>
                <a:cxnLst/>
                <a:rect l="l" t="t" r="r" b="b"/>
                <a:pathLst>
                  <a:path w="1763" h="1751" extrusionOk="0">
                    <a:moveTo>
                      <a:pt x="881" y="0"/>
                    </a:moveTo>
                    <a:cubicBezTo>
                      <a:pt x="393" y="0"/>
                      <a:pt x="0" y="393"/>
                      <a:pt x="0" y="881"/>
                    </a:cubicBezTo>
                    <a:cubicBezTo>
                      <a:pt x="0" y="1357"/>
                      <a:pt x="393" y="1750"/>
                      <a:pt x="881" y="1750"/>
                    </a:cubicBezTo>
                    <a:cubicBezTo>
                      <a:pt x="1358" y="1750"/>
                      <a:pt x="1762" y="1357"/>
                      <a:pt x="1762" y="881"/>
                    </a:cubicBezTo>
                    <a:cubicBezTo>
                      <a:pt x="1762" y="393"/>
                      <a:pt x="1358" y="0"/>
                      <a:pt x="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1" name="Google Shape;3881;p41"/>
            <p:cNvGrpSpPr/>
            <p:nvPr/>
          </p:nvGrpSpPr>
          <p:grpSpPr>
            <a:xfrm>
              <a:off x="6112653" y="1769677"/>
              <a:ext cx="845539" cy="845539"/>
              <a:chOff x="6112653" y="1769677"/>
              <a:chExt cx="845539" cy="845539"/>
            </a:xfrm>
          </p:grpSpPr>
          <p:sp>
            <p:nvSpPr>
              <p:cNvPr id="3882" name="Google Shape;3882;p41"/>
              <p:cNvSpPr/>
              <p:nvPr/>
            </p:nvSpPr>
            <p:spPr>
              <a:xfrm>
                <a:off x="6116412" y="1773436"/>
                <a:ext cx="837678" cy="838022"/>
              </a:xfrm>
              <a:custGeom>
                <a:avLst/>
                <a:gdLst/>
                <a:ahLst/>
                <a:cxnLst/>
                <a:rect l="l" t="t" r="r" b="b"/>
                <a:pathLst>
                  <a:path w="29195" h="29207" extrusionOk="0">
                    <a:moveTo>
                      <a:pt x="14598" y="0"/>
                    </a:moveTo>
                    <a:cubicBezTo>
                      <a:pt x="6537" y="0"/>
                      <a:pt x="1" y="6549"/>
                      <a:pt x="1" y="14609"/>
                    </a:cubicBezTo>
                    <a:cubicBezTo>
                      <a:pt x="1" y="22670"/>
                      <a:pt x="6537" y="29206"/>
                      <a:pt x="14598" y="29206"/>
                    </a:cubicBezTo>
                    <a:cubicBezTo>
                      <a:pt x="22658" y="29206"/>
                      <a:pt x="29195" y="22670"/>
                      <a:pt x="29195" y="14609"/>
                    </a:cubicBezTo>
                    <a:cubicBezTo>
                      <a:pt x="29195" y="6549"/>
                      <a:pt x="22658" y="0"/>
                      <a:pt x="14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41"/>
              <p:cNvSpPr/>
              <p:nvPr/>
            </p:nvSpPr>
            <p:spPr>
              <a:xfrm>
                <a:off x="6159135" y="1815098"/>
                <a:ext cx="754986" cy="755014"/>
              </a:xfrm>
              <a:custGeom>
                <a:avLst/>
                <a:gdLst/>
                <a:ahLst/>
                <a:cxnLst/>
                <a:rect l="l" t="t" r="r" b="b"/>
                <a:pathLst>
                  <a:path w="26313" h="26314" extrusionOk="0">
                    <a:moveTo>
                      <a:pt x="13156" y="1"/>
                    </a:moveTo>
                    <a:cubicBezTo>
                      <a:pt x="5882" y="1"/>
                      <a:pt x="0" y="5883"/>
                      <a:pt x="0" y="13157"/>
                    </a:cubicBezTo>
                    <a:cubicBezTo>
                      <a:pt x="0" y="20420"/>
                      <a:pt x="5882" y="26314"/>
                      <a:pt x="13156" y="26314"/>
                    </a:cubicBezTo>
                    <a:cubicBezTo>
                      <a:pt x="20419" y="26314"/>
                      <a:pt x="26313" y="20420"/>
                      <a:pt x="26313" y="13157"/>
                    </a:cubicBezTo>
                    <a:cubicBezTo>
                      <a:pt x="26313" y="5883"/>
                      <a:pt x="20419" y="1"/>
                      <a:pt x="13156"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accent1"/>
                    </a:solidFill>
                    <a:latin typeface="Fira Sans" panose="020B0503050000020004" pitchFamily="34" charset="0"/>
                  </a:rPr>
                  <a:t>05</a:t>
                </a:r>
                <a:endParaRPr sz="2800" b="1" dirty="0">
                  <a:solidFill>
                    <a:schemeClr val="accent1"/>
                  </a:solidFill>
                  <a:latin typeface="Fira Sans" panose="020B0503050000020004" pitchFamily="34" charset="0"/>
                </a:endParaRPr>
              </a:p>
            </p:txBody>
          </p:sp>
          <p:sp>
            <p:nvSpPr>
              <p:cNvPr id="3884" name="Google Shape;3884;p41"/>
              <p:cNvSpPr/>
              <p:nvPr/>
            </p:nvSpPr>
            <p:spPr>
              <a:xfrm>
                <a:off x="6158446" y="1814782"/>
                <a:ext cx="660358" cy="660014"/>
              </a:xfrm>
              <a:custGeom>
                <a:avLst/>
                <a:gdLst/>
                <a:ahLst/>
                <a:cxnLst/>
                <a:rect l="l" t="t" r="r" b="b"/>
                <a:pathLst>
                  <a:path w="23015" h="23003" extrusionOk="0">
                    <a:moveTo>
                      <a:pt x="13157" y="0"/>
                    </a:moveTo>
                    <a:cubicBezTo>
                      <a:pt x="5894" y="0"/>
                      <a:pt x="0" y="5894"/>
                      <a:pt x="0" y="13145"/>
                    </a:cubicBezTo>
                    <a:cubicBezTo>
                      <a:pt x="0" y="17062"/>
                      <a:pt x="1715" y="20586"/>
                      <a:pt x="4441" y="23003"/>
                    </a:cubicBezTo>
                    <a:cubicBezTo>
                      <a:pt x="2393" y="20681"/>
                      <a:pt x="1131" y="17633"/>
                      <a:pt x="1131" y="14288"/>
                    </a:cubicBezTo>
                    <a:cubicBezTo>
                      <a:pt x="1131" y="7025"/>
                      <a:pt x="7025" y="1131"/>
                      <a:pt x="14300" y="1131"/>
                    </a:cubicBezTo>
                    <a:cubicBezTo>
                      <a:pt x="17645" y="1131"/>
                      <a:pt x="20693" y="2381"/>
                      <a:pt x="23015" y="4429"/>
                    </a:cubicBezTo>
                    <a:cubicBezTo>
                      <a:pt x="20598" y="1703"/>
                      <a:pt x="17098" y="0"/>
                      <a:pt x="13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41"/>
              <p:cNvSpPr/>
              <p:nvPr/>
            </p:nvSpPr>
            <p:spPr>
              <a:xfrm>
                <a:off x="6154687" y="1810335"/>
                <a:ext cx="763536" cy="763536"/>
              </a:xfrm>
              <a:custGeom>
                <a:avLst/>
                <a:gdLst/>
                <a:ahLst/>
                <a:cxnLst/>
                <a:rect l="l" t="t" r="r" b="b"/>
                <a:pathLst>
                  <a:path w="26611" h="26611" extrusionOk="0">
                    <a:moveTo>
                      <a:pt x="13311" y="298"/>
                    </a:moveTo>
                    <a:cubicBezTo>
                      <a:pt x="20479" y="298"/>
                      <a:pt x="26337" y="6132"/>
                      <a:pt x="26337" y="13323"/>
                    </a:cubicBezTo>
                    <a:cubicBezTo>
                      <a:pt x="26337" y="20515"/>
                      <a:pt x="20479" y="26349"/>
                      <a:pt x="13311" y="26349"/>
                    </a:cubicBezTo>
                    <a:cubicBezTo>
                      <a:pt x="6132" y="26349"/>
                      <a:pt x="286" y="20491"/>
                      <a:pt x="286" y="13323"/>
                    </a:cubicBezTo>
                    <a:cubicBezTo>
                      <a:pt x="286" y="6144"/>
                      <a:pt x="6132" y="298"/>
                      <a:pt x="13311" y="298"/>
                    </a:cubicBezTo>
                    <a:close/>
                    <a:moveTo>
                      <a:pt x="13311" y="0"/>
                    </a:moveTo>
                    <a:cubicBezTo>
                      <a:pt x="5965" y="0"/>
                      <a:pt x="0" y="5965"/>
                      <a:pt x="0" y="13311"/>
                    </a:cubicBezTo>
                    <a:cubicBezTo>
                      <a:pt x="0" y="20646"/>
                      <a:pt x="5977" y="26611"/>
                      <a:pt x="13311" y="26611"/>
                    </a:cubicBezTo>
                    <a:cubicBezTo>
                      <a:pt x="20646" y="26611"/>
                      <a:pt x="26611" y="20658"/>
                      <a:pt x="26611" y="13311"/>
                    </a:cubicBezTo>
                    <a:cubicBezTo>
                      <a:pt x="26611" y="5965"/>
                      <a:pt x="20646" y="0"/>
                      <a:pt x="13311" y="0"/>
                    </a:cubicBezTo>
                    <a:close/>
                  </a:path>
                </a:pathLst>
              </a:cu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41"/>
              <p:cNvSpPr/>
              <p:nvPr/>
            </p:nvSpPr>
            <p:spPr>
              <a:xfrm>
                <a:off x="6112653" y="1769677"/>
                <a:ext cx="845539" cy="845539"/>
              </a:xfrm>
              <a:custGeom>
                <a:avLst/>
                <a:gdLst/>
                <a:ahLst/>
                <a:cxnLst/>
                <a:rect l="l" t="t" r="r" b="b"/>
                <a:pathLst>
                  <a:path w="29469" h="29469" extrusionOk="0">
                    <a:moveTo>
                      <a:pt x="14729" y="274"/>
                    </a:moveTo>
                    <a:cubicBezTo>
                      <a:pt x="22706" y="274"/>
                      <a:pt x="29183" y="6763"/>
                      <a:pt x="29183" y="14717"/>
                    </a:cubicBezTo>
                    <a:cubicBezTo>
                      <a:pt x="29183" y="22682"/>
                      <a:pt x="22706" y="29171"/>
                      <a:pt x="14729" y="29171"/>
                    </a:cubicBezTo>
                    <a:cubicBezTo>
                      <a:pt x="6752" y="29171"/>
                      <a:pt x="263" y="22706"/>
                      <a:pt x="263" y="14717"/>
                    </a:cubicBezTo>
                    <a:cubicBezTo>
                      <a:pt x="263" y="6763"/>
                      <a:pt x="6752" y="274"/>
                      <a:pt x="14729" y="274"/>
                    </a:cubicBezTo>
                    <a:close/>
                    <a:moveTo>
                      <a:pt x="14729" y="0"/>
                    </a:moveTo>
                    <a:cubicBezTo>
                      <a:pt x="6609" y="0"/>
                      <a:pt x="1" y="6608"/>
                      <a:pt x="1" y="14740"/>
                    </a:cubicBezTo>
                    <a:cubicBezTo>
                      <a:pt x="1" y="22860"/>
                      <a:pt x="6609" y="29468"/>
                      <a:pt x="14729" y="29468"/>
                    </a:cubicBezTo>
                    <a:cubicBezTo>
                      <a:pt x="22861" y="29468"/>
                      <a:pt x="29469" y="22860"/>
                      <a:pt x="29469" y="14740"/>
                    </a:cubicBezTo>
                    <a:cubicBezTo>
                      <a:pt x="29469" y="6608"/>
                      <a:pt x="22861" y="0"/>
                      <a:pt x="1472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92" name="Google Shape;3892;p41"/>
          <p:cNvGrpSpPr/>
          <p:nvPr/>
        </p:nvGrpSpPr>
        <p:grpSpPr>
          <a:xfrm>
            <a:off x="7374692" y="3113950"/>
            <a:ext cx="845539" cy="1043345"/>
            <a:chOff x="7374692" y="3113950"/>
            <a:chExt cx="845539" cy="1043345"/>
          </a:xfrm>
        </p:grpSpPr>
        <p:grpSp>
          <p:nvGrpSpPr>
            <p:cNvPr id="3893" name="Google Shape;3893;p41"/>
            <p:cNvGrpSpPr/>
            <p:nvPr/>
          </p:nvGrpSpPr>
          <p:grpSpPr>
            <a:xfrm>
              <a:off x="7772313" y="3113950"/>
              <a:ext cx="50269" cy="201249"/>
              <a:chOff x="7772313" y="3113950"/>
              <a:chExt cx="50269" cy="201249"/>
            </a:xfrm>
          </p:grpSpPr>
          <p:sp>
            <p:nvSpPr>
              <p:cNvPr id="3894" name="Google Shape;3894;p41"/>
              <p:cNvSpPr/>
              <p:nvPr/>
            </p:nvSpPr>
            <p:spPr>
              <a:xfrm>
                <a:off x="7793172" y="3139228"/>
                <a:ext cx="8206" cy="175971"/>
              </a:xfrm>
              <a:custGeom>
                <a:avLst/>
                <a:gdLst/>
                <a:ahLst/>
                <a:cxnLst/>
                <a:rect l="l" t="t" r="r" b="b"/>
                <a:pathLst>
                  <a:path w="286" h="6133" extrusionOk="0">
                    <a:moveTo>
                      <a:pt x="0" y="0"/>
                    </a:moveTo>
                    <a:lnTo>
                      <a:pt x="0" y="6132"/>
                    </a:lnTo>
                    <a:lnTo>
                      <a:pt x="286" y="6132"/>
                    </a:lnTo>
                    <a:lnTo>
                      <a:pt x="28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41"/>
              <p:cNvSpPr/>
              <p:nvPr/>
            </p:nvSpPr>
            <p:spPr>
              <a:xfrm>
                <a:off x="7772313" y="3113950"/>
                <a:ext cx="50269" cy="50585"/>
              </a:xfrm>
              <a:custGeom>
                <a:avLst/>
                <a:gdLst/>
                <a:ahLst/>
                <a:cxnLst/>
                <a:rect l="l" t="t" r="r" b="b"/>
                <a:pathLst>
                  <a:path w="1752" h="1763" extrusionOk="0">
                    <a:moveTo>
                      <a:pt x="882" y="0"/>
                    </a:moveTo>
                    <a:cubicBezTo>
                      <a:pt x="394" y="0"/>
                      <a:pt x="1" y="393"/>
                      <a:pt x="1" y="881"/>
                    </a:cubicBezTo>
                    <a:cubicBezTo>
                      <a:pt x="1" y="1370"/>
                      <a:pt x="394" y="1763"/>
                      <a:pt x="882" y="1763"/>
                    </a:cubicBezTo>
                    <a:cubicBezTo>
                      <a:pt x="1358" y="1763"/>
                      <a:pt x="1751" y="1370"/>
                      <a:pt x="1751" y="881"/>
                    </a:cubicBezTo>
                    <a:cubicBezTo>
                      <a:pt x="1751" y="393"/>
                      <a:pt x="1358" y="0"/>
                      <a:pt x="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9" name="Google Shape;3899;p41"/>
            <p:cNvGrpSpPr/>
            <p:nvPr/>
          </p:nvGrpSpPr>
          <p:grpSpPr>
            <a:xfrm>
              <a:off x="7374692" y="3311756"/>
              <a:ext cx="845539" cy="845539"/>
              <a:chOff x="7374692" y="3311756"/>
              <a:chExt cx="845539" cy="845539"/>
            </a:xfrm>
          </p:grpSpPr>
          <p:sp>
            <p:nvSpPr>
              <p:cNvPr id="3900" name="Google Shape;3900;p41"/>
              <p:cNvSpPr/>
              <p:nvPr/>
            </p:nvSpPr>
            <p:spPr>
              <a:xfrm>
                <a:off x="7378451" y="3315170"/>
                <a:ext cx="838022" cy="838022"/>
              </a:xfrm>
              <a:custGeom>
                <a:avLst/>
                <a:gdLst/>
                <a:ahLst/>
                <a:cxnLst/>
                <a:rect l="l" t="t" r="r" b="b"/>
                <a:pathLst>
                  <a:path w="29207" h="29207" extrusionOk="0">
                    <a:moveTo>
                      <a:pt x="14609" y="0"/>
                    </a:moveTo>
                    <a:cubicBezTo>
                      <a:pt x="6537" y="0"/>
                      <a:pt x="0" y="6537"/>
                      <a:pt x="0" y="14597"/>
                    </a:cubicBezTo>
                    <a:cubicBezTo>
                      <a:pt x="0" y="22658"/>
                      <a:pt x="6537" y="29206"/>
                      <a:pt x="14609" y="29206"/>
                    </a:cubicBezTo>
                    <a:cubicBezTo>
                      <a:pt x="22670" y="29206"/>
                      <a:pt x="29206" y="22658"/>
                      <a:pt x="29206" y="14597"/>
                    </a:cubicBezTo>
                    <a:cubicBezTo>
                      <a:pt x="29206" y="6537"/>
                      <a:pt x="22670" y="0"/>
                      <a:pt x="14609"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accent6"/>
                    </a:solidFill>
                    <a:latin typeface="Fira Sans" panose="020B0503050000020004" pitchFamily="34" charset="0"/>
                  </a:rPr>
                  <a:t>06</a:t>
                </a:r>
                <a:endParaRPr sz="2800" b="1" dirty="0">
                  <a:solidFill>
                    <a:schemeClr val="accent6"/>
                  </a:solidFill>
                  <a:latin typeface="Fira Sans" panose="020B0503050000020004" pitchFamily="34" charset="0"/>
                </a:endParaRPr>
              </a:p>
            </p:txBody>
          </p:sp>
          <p:sp>
            <p:nvSpPr>
              <p:cNvPr id="3902" name="Google Shape;3902;p41"/>
              <p:cNvSpPr/>
              <p:nvPr/>
            </p:nvSpPr>
            <p:spPr>
              <a:xfrm>
                <a:off x="7420801" y="3356487"/>
                <a:ext cx="660387" cy="660387"/>
              </a:xfrm>
              <a:custGeom>
                <a:avLst/>
                <a:gdLst/>
                <a:ahLst/>
                <a:cxnLst/>
                <a:rect l="l" t="t" r="r" b="b"/>
                <a:pathLst>
                  <a:path w="23016" h="23016" extrusionOk="0">
                    <a:moveTo>
                      <a:pt x="13157" y="1"/>
                    </a:moveTo>
                    <a:cubicBezTo>
                      <a:pt x="5894" y="1"/>
                      <a:pt x="0" y="5894"/>
                      <a:pt x="0" y="13157"/>
                    </a:cubicBezTo>
                    <a:cubicBezTo>
                      <a:pt x="0" y="17074"/>
                      <a:pt x="1715" y="20599"/>
                      <a:pt x="4430" y="23016"/>
                    </a:cubicBezTo>
                    <a:cubicBezTo>
                      <a:pt x="2382" y="20694"/>
                      <a:pt x="1132" y="17646"/>
                      <a:pt x="1132" y="14288"/>
                    </a:cubicBezTo>
                    <a:cubicBezTo>
                      <a:pt x="1132" y="7026"/>
                      <a:pt x="7025" y="1132"/>
                      <a:pt x="14288" y="1132"/>
                    </a:cubicBezTo>
                    <a:cubicBezTo>
                      <a:pt x="17634" y="1132"/>
                      <a:pt x="20693" y="2382"/>
                      <a:pt x="23015" y="4442"/>
                    </a:cubicBezTo>
                    <a:cubicBezTo>
                      <a:pt x="20598" y="1715"/>
                      <a:pt x="17086" y="1"/>
                      <a:pt x="13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41"/>
              <p:cNvSpPr/>
              <p:nvPr/>
            </p:nvSpPr>
            <p:spPr>
              <a:xfrm>
                <a:off x="7417042" y="3352384"/>
                <a:ext cx="763536" cy="763565"/>
              </a:xfrm>
              <a:custGeom>
                <a:avLst/>
                <a:gdLst/>
                <a:ahLst/>
                <a:cxnLst/>
                <a:rect l="l" t="t" r="r" b="b"/>
                <a:pathLst>
                  <a:path w="26611" h="26612" extrusionOk="0">
                    <a:moveTo>
                      <a:pt x="13300" y="287"/>
                    </a:moveTo>
                    <a:cubicBezTo>
                      <a:pt x="20479" y="287"/>
                      <a:pt x="26325" y="6133"/>
                      <a:pt x="26325" y="13300"/>
                    </a:cubicBezTo>
                    <a:cubicBezTo>
                      <a:pt x="26325" y="20480"/>
                      <a:pt x="20479" y="26326"/>
                      <a:pt x="13300" y="26326"/>
                    </a:cubicBezTo>
                    <a:cubicBezTo>
                      <a:pt x="6132" y="26326"/>
                      <a:pt x="286" y="20480"/>
                      <a:pt x="286" y="13300"/>
                    </a:cubicBezTo>
                    <a:cubicBezTo>
                      <a:pt x="286" y="6133"/>
                      <a:pt x="6132" y="287"/>
                      <a:pt x="13300" y="287"/>
                    </a:cubicBezTo>
                    <a:close/>
                    <a:moveTo>
                      <a:pt x="13300" y="1"/>
                    </a:moveTo>
                    <a:cubicBezTo>
                      <a:pt x="5965" y="1"/>
                      <a:pt x="0" y="5966"/>
                      <a:pt x="0" y="13300"/>
                    </a:cubicBezTo>
                    <a:cubicBezTo>
                      <a:pt x="0" y="20646"/>
                      <a:pt x="5965" y="26611"/>
                      <a:pt x="13300" y="26611"/>
                    </a:cubicBezTo>
                    <a:cubicBezTo>
                      <a:pt x="20622" y="26611"/>
                      <a:pt x="26599" y="20646"/>
                      <a:pt x="26611" y="13300"/>
                    </a:cubicBezTo>
                    <a:cubicBezTo>
                      <a:pt x="26611" y="5966"/>
                      <a:pt x="20646" y="1"/>
                      <a:pt x="13300" y="1"/>
                    </a:cubicBezTo>
                    <a:close/>
                  </a:path>
                </a:pathLst>
              </a:cu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41"/>
              <p:cNvSpPr/>
              <p:nvPr/>
            </p:nvSpPr>
            <p:spPr>
              <a:xfrm>
                <a:off x="7374692" y="3311756"/>
                <a:ext cx="845539" cy="845539"/>
              </a:xfrm>
              <a:custGeom>
                <a:avLst/>
                <a:gdLst/>
                <a:ahLst/>
                <a:cxnLst/>
                <a:rect l="l" t="t" r="r" b="b"/>
                <a:pathLst>
                  <a:path w="29469" h="29469" extrusionOk="0">
                    <a:moveTo>
                      <a:pt x="14740" y="274"/>
                    </a:moveTo>
                    <a:cubicBezTo>
                      <a:pt x="22693" y="274"/>
                      <a:pt x="29182" y="6739"/>
                      <a:pt x="29206" y="14716"/>
                    </a:cubicBezTo>
                    <a:cubicBezTo>
                      <a:pt x="29206" y="22693"/>
                      <a:pt x="22717" y="29182"/>
                      <a:pt x="14740" y="29182"/>
                    </a:cubicBezTo>
                    <a:cubicBezTo>
                      <a:pt x="6775" y="29182"/>
                      <a:pt x="286" y="22693"/>
                      <a:pt x="286" y="14716"/>
                    </a:cubicBezTo>
                    <a:cubicBezTo>
                      <a:pt x="286" y="6763"/>
                      <a:pt x="6763" y="274"/>
                      <a:pt x="14740" y="274"/>
                    </a:cubicBezTo>
                    <a:close/>
                    <a:moveTo>
                      <a:pt x="14740" y="0"/>
                    </a:moveTo>
                    <a:cubicBezTo>
                      <a:pt x="6608" y="0"/>
                      <a:pt x="0" y="6608"/>
                      <a:pt x="0" y="14740"/>
                    </a:cubicBezTo>
                    <a:cubicBezTo>
                      <a:pt x="0" y="22860"/>
                      <a:pt x="6608" y="29468"/>
                      <a:pt x="14740" y="29468"/>
                    </a:cubicBezTo>
                    <a:cubicBezTo>
                      <a:pt x="22860" y="29468"/>
                      <a:pt x="29468" y="22860"/>
                      <a:pt x="29468" y="14740"/>
                    </a:cubicBezTo>
                    <a:cubicBezTo>
                      <a:pt x="29468" y="6608"/>
                      <a:pt x="22860" y="0"/>
                      <a:pt x="1474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12" name="Google Shape;3912;p41"/>
          <p:cNvGrpSpPr/>
          <p:nvPr/>
        </p:nvGrpSpPr>
        <p:grpSpPr>
          <a:xfrm>
            <a:off x="3187287" y="3081134"/>
            <a:ext cx="1657224" cy="1560473"/>
            <a:chOff x="3186017" y="2967133"/>
            <a:chExt cx="1657224" cy="1560473"/>
          </a:xfrm>
        </p:grpSpPr>
        <p:sp>
          <p:nvSpPr>
            <p:cNvPr id="3913" name="Google Shape;3913;p41"/>
            <p:cNvSpPr txBox="1"/>
            <p:nvPr/>
          </p:nvSpPr>
          <p:spPr>
            <a:xfrm>
              <a:off x="3186017" y="2967133"/>
              <a:ext cx="165722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solidFill>
                  <a:latin typeface="Fira Sans Medium"/>
                  <a:ea typeface="Fira Sans Medium"/>
                  <a:cs typeface="Fira Sans Medium"/>
                  <a:sym typeface="Fira Sans Medium"/>
                </a:rPr>
                <a:t>Outlier Detection and Handling</a:t>
              </a:r>
              <a:endParaRPr dirty="0">
                <a:solidFill>
                  <a:schemeClr val="accent4"/>
                </a:solidFill>
                <a:latin typeface="Fira Sans Medium"/>
                <a:ea typeface="Fira Sans Medium"/>
                <a:cs typeface="Fira Sans Medium"/>
                <a:sym typeface="Fira Sans Medium"/>
              </a:endParaRPr>
            </a:p>
          </p:txBody>
        </p:sp>
        <p:sp>
          <p:nvSpPr>
            <p:cNvPr id="3914" name="Google Shape;3914;p41"/>
            <p:cNvSpPr txBox="1"/>
            <p:nvPr/>
          </p:nvSpPr>
          <p:spPr>
            <a:xfrm>
              <a:off x="3259980" y="3359677"/>
              <a:ext cx="1507064" cy="116792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Fira Sans"/>
                  <a:ea typeface="Fira Sans"/>
                  <a:cs typeface="Fira Sans"/>
                  <a:sym typeface="Fira Sans"/>
                </a:rPr>
                <a:t>Detection was perf</a:t>
              </a:r>
              <a:r>
                <a:rPr lang="en-US" sz="1200" dirty="0">
                  <a:solidFill>
                    <a:schemeClr val="dk1"/>
                  </a:solidFill>
                  <a:latin typeface="Fira Sans"/>
                  <a:ea typeface="Fira Sans"/>
                  <a:cs typeface="Fira Sans"/>
                  <a:sym typeface="Fira Sans"/>
                </a:rPr>
                <a:t>or</a:t>
              </a:r>
              <a:r>
                <a:rPr lang="en" sz="1200" dirty="0">
                  <a:solidFill>
                    <a:schemeClr val="dk1"/>
                  </a:solidFill>
                  <a:latin typeface="Fira Sans"/>
                  <a:ea typeface="Fira Sans"/>
                  <a:cs typeface="Fira Sans"/>
                  <a:sym typeface="Fira Sans"/>
                </a:rPr>
                <a:t>med using the IQR method and those outliers were removed</a:t>
              </a:r>
              <a:endParaRPr sz="1200" dirty="0">
                <a:solidFill>
                  <a:schemeClr val="dk1"/>
                </a:solidFill>
                <a:latin typeface="Fira Sans"/>
                <a:ea typeface="Fira Sans"/>
                <a:cs typeface="Fira Sans"/>
                <a:sym typeface="Fira Sans"/>
              </a:endParaRPr>
            </a:p>
          </p:txBody>
        </p:sp>
      </p:grpSp>
      <p:grpSp>
        <p:nvGrpSpPr>
          <p:cNvPr id="3915" name="Google Shape;3915;p41"/>
          <p:cNvGrpSpPr/>
          <p:nvPr/>
        </p:nvGrpSpPr>
        <p:grpSpPr>
          <a:xfrm>
            <a:off x="774568" y="3101108"/>
            <a:ext cx="1429957" cy="1102703"/>
            <a:chOff x="773298" y="2987107"/>
            <a:chExt cx="1429957" cy="1102703"/>
          </a:xfrm>
        </p:grpSpPr>
        <p:sp>
          <p:nvSpPr>
            <p:cNvPr id="3916" name="Google Shape;3916;p41"/>
            <p:cNvSpPr txBox="1"/>
            <p:nvPr/>
          </p:nvSpPr>
          <p:spPr>
            <a:xfrm>
              <a:off x="835288" y="2987107"/>
              <a:ext cx="1315375"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Fira Sans Medium"/>
                  <a:ea typeface="Fira Sans Medium"/>
                  <a:cs typeface="Fira Sans Medium"/>
                  <a:sym typeface="Fira Sans Medium"/>
                </a:rPr>
                <a:t>Decision Tree Classifier</a:t>
              </a:r>
              <a:endParaRPr dirty="0">
                <a:solidFill>
                  <a:schemeClr val="accent2"/>
                </a:solidFill>
                <a:latin typeface="Fira Sans Medium"/>
                <a:ea typeface="Fira Sans Medium"/>
                <a:cs typeface="Fira Sans Medium"/>
                <a:sym typeface="Fira Sans Medium"/>
              </a:endParaRPr>
            </a:p>
          </p:txBody>
        </p:sp>
        <p:sp>
          <p:nvSpPr>
            <p:cNvPr id="3917" name="Google Shape;3917;p41"/>
            <p:cNvSpPr txBox="1"/>
            <p:nvPr/>
          </p:nvSpPr>
          <p:spPr>
            <a:xfrm>
              <a:off x="773298" y="3554910"/>
              <a:ext cx="1429957"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Fira Sans"/>
                  <a:ea typeface="Fira Sans"/>
                  <a:cs typeface="Fira Sans"/>
                  <a:sym typeface="Fira Sans"/>
                </a:rPr>
                <a:t>Helps understand how features are utilized to make predictions.</a:t>
              </a:r>
            </a:p>
          </p:txBody>
        </p:sp>
      </p:grpSp>
      <p:grpSp>
        <p:nvGrpSpPr>
          <p:cNvPr id="3918" name="Google Shape;3918;p41"/>
          <p:cNvGrpSpPr/>
          <p:nvPr/>
        </p:nvGrpSpPr>
        <p:grpSpPr>
          <a:xfrm>
            <a:off x="1934105" y="1631474"/>
            <a:ext cx="1657224" cy="1051983"/>
            <a:chOff x="1934105" y="1631474"/>
            <a:chExt cx="1657224" cy="1051983"/>
          </a:xfrm>
        </p:grpSpPr>
        <p:sp>
          <p:nvSpPr>
            <p:cNvPr id="3919" name="Google Shape;3919;p41"/>
            <p:cNvSpPr txBox="1"/>
            <p:nvPr/>
          </p:nvSpPr>
          <p:spPr>
            <a:xfrm>
              <a:off x="1934105" y="1631474"/>
              <a:ext cx="165722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latin typeface="Fira Sans Medium"/>
                  <a:ea typeface="Fira Sans Medium"/>
                  <a:cs typeface="Fira Sans Medium"/>
                  <a:sym typeface="Fira Sans Medium"/>
                </a:rPr>
                <a:t>Natural Language Processing</a:t>
              </a:r>
              <a:endParaRPr dirty="0">
                <a:solidFill>
                  <a:schemeClr val="accent3"/>
                </a:solidFill>
                <a:latin typeface="Fira Sans Medium"/>
                <a:ea typeface="Fira Sans Medium"/>
                <a:cs typeface="Fira Sans Medium"/>
                <a:sym typeface="Fira Sans Medium"/>
              </a:endParaRPr>
            </a:p>
          </p:txBody>
        </p:sp>
        <p:sp>
          <p:nvSpPr>
            <p:cNvPr id="3920" name="Google Shape;3920;p41"/>
            <p:cNvSpPr txBox="1"/>
            <p:nvPr/>
          </p:nvSpPr>
          <p:spPr>
            <a:xfrm>
              <a:off x="2119555" y="2148557"/>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Fira Sans"/>
                  <a:ea typeface="Fira Sans"/>
                  <a:cs typeface="Fira Sans"/>
                  <a:sym typeface="Fira Sans"/>
                </a:rPr>
                <a:t>Employed for Organization Categorization</a:t>
              </a:r>
              <a:endParaRPr sz="1200" dirty="0">
                <a:solidFill>
                  <a:schemeClr val="dk1"/>
                </a:solidFill>
                <a:latin typeface="Fira Sans"/>
                <a:ea typeface="Fira Sans"/>
                <a:cs typeface="Fira Sans"/>
                <a:sym typeface="Fira Sans"/>
              </a:endParaRPr>
            </a:p>
          </p:txBody>
        </p:sp>
      </p:grpSp>
      <p:grpSp>
        <p:nvGrpSpPr>
          <p:cNvPr id="3921" name="Google Shape;3921;p41"/>
          <p:cNvGrpSpPr/>
          <p:nvPr/>
        </p:nvGrpSpPr>
        <p:grpSpPr>
          <a:xfrm>
            <a:off x="5679163" y="3081134"/>
            <a:ext cx="1768053" cy="1473306"/>
            <a:chOff x="5677893" y="2967133"/>
            <a:chExt cx="1768053" cy="1473306"/>
          </a:xfrm>
        </p:grpSpPr>
        <p:sp>
          <p:nvSpPr>
            <p:cNvPr id="3922" name="Google Shape;3922;p41"/>
            <p:cNvSpPr txBox="1"/>
            <p:nvPr/>
          </p:nvSpPr>
          <p:spPr>
            <a:xfrm>
              <a:off x="5677893" y="3469666"/>
              <a:ext cx="1768053" cy="9707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Fira Sans"/>
                  <a:ea typeface="Fira Sans"/>
                  <a:cs typeface="Fira Sans"/>
                  <a:sym typeface="Fira Sans"/>
                </a:rPr>
                <a:t>Employed to address class imbalance, by randomly removing instances from the majority class.</a:t>
              </a:r>
            </a:p>
          </p:txBody>
        </p:sp>
        <p:sp>
          <p:nvSpPr>
            <p:cNvPr id="3923" name="Google Shape;3923;p41"/>
            <p:cNvSpPr txBox="1"/>
            <p:nvPr/>
          </p:nvSpPr>
          <p:spPr>
            <a:xfrm>
              <a:off x="5839405" y="2967133"/>
              <a:ext cx="1394496"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Fira Sans Medium"/>
                  <a:ea typeface="Fira Sans Medium"/>
                  <a:cs typeface="Fira Sans Medium"/>
                  <a:sym typeface="Fira Sans Medium"/>
                </a:rPr>
                <a:t>RandomUnderSampler</a:t>
              </a:r>
              <a:endParaRPr dirty="0">
                <a:solidFill>
                  <a:schemeClr val="accent1"/>
                </a:solidFill>
                <a:latin typeface="Fira Sans Medium"/>
                <a:ea typeface="Fira Sans Medium"/>
                <a:cs typeface="Fira Sans Medium"/>
                <a:sym typeface="Fira Sans Medium"/>
              </a:endParaRPr>
            </a:p>
          </p:txBody>
        </p:sp>
      </p:grpSp>
      <p:grpSp>
        <p:nvGrpSpPr>
          <p:cNvPr id="3924" name="Google Shape;3924;p41"/>
          <p:cNvGrpSpPr/>
          <p:nvPr/>
        </p:nvGrpSpPr>
        <p:grpSpPr>
          <a:xfrm>
            <a:off x="4410203" y="1625716"/>
            <a:ext cx="1727203" cy="1270689"/>
            <a:chOff x="4410203" y="1625716"/>
            <a:chExt cx="1727203" cy="1270689"/>
          </a:xfrm>
        </p:grpSpPr>
        <p:sp>
          <p:nvSpPr>
            <p:cNvPr id="3925" name="Google Shape;3925;p41"/>
            <p:cNvSpPr txBox="1"/>
            <p:nvPr/>
          </p:nvSpPr>
          <p:spPr>
            <a:xfrm>
              <a:off x="4410203" y="1625716"/>
              <a:ext cx="1727203"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solidFill>
                  <a:latin typeface="Fira Sans Medium"/>
                  <a:ea typeface="Fira Sans Medium"/>
                  <a:cs typeface="Fira Sans Medium"/>
                  <a:sym typeface="Fira Sans Medium"/>
                </a:rPr>
                <a:t>Normalization and Denormalization</a:t>
              </a:r>
              <a:endParaRPr dirty="0">
                <a:solidFill>
                  <a:schemeClr val="accent5"/>
                </a:solidFill>
                <a:latin typeface="Fira Sans Medium"/>
                <a:ea typeface="Fira Sans Medium"/>
                <a:cs typeface="Fira Sans Medium"/>
                <a:sym typeface="Fira Sans Medium"/>
              </a:endParaRPr>
            </a:p>
          </p:txBody>
        </p:sp>
        <p:sp>
          <p:nvSpPr>
            <p:cNvPr id="3926" name="Google Shape;3926;p41"/>
            <p:cNvSpPr txBox="1"/>
            <p:nvPr/>
          </p:nvSpPr>
          <p:spPr>
            <a:xfrm>
              <a:off x="4481116" y="2333315"/>
              <a:ext cx="1588350" cy="5630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Fira Sans"/>
                  <a:ea typeface="Fira Sans"/>
                  <a:cs typeface="Fira Sans"/>
                  <a:sym typeface="Fira Sans"/>
                </a:rPr>
                <a:t>Scales the features of the data, then conveyed result in the original dataset’s units.</a:t>
              </a:r>
            </a:p>
          </p:txBody>
        </p:sp>
      </p:grpSp>
      <p:grpSp>
        <p:nvGrpSpPr>
          <p:cNvPr id="3927" name="Google Shape;3927;p41"/>
          <p:cNvGrpSpPr/>
          <p:nvPr/>
        </p:nvGrpSpPr>
        <p:grpSpPr>
          <a:xfrm>
            <a:off x="6934952" y="1620627"/>
            <a:ext cx="1768053" cy="1159601"/>
            <a:chOff x="6934952" y="1620627"/>
            <a:chExt cx="1768053" cy="1159601"/>
          </a:xfrm>
        </p:grpSpPr>
        <p:sp>
          <p:nvSpPr>
            <p:cNvPr id="3928" name="Google Shape;3928;p41"/>
            <p:cNvSpPr txBox="1"/>
            <p:nvPr/>
          </p:nvSpPr>
          <p:spPr>
            <a:xfrm>
              <a:off x="7095924" y="1620627"/>
              <a:ext cx="1394495"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latin typeface="Fira Sans Medium"/>
                  <a:ea typeface="Fira Sans Medium"/>
                  <a:cs typeface="Fira Sans Medium"/>
                  <a:sym typeface="Fira Sans Medium"/>
                </a:rPr>
                <a:t>GridSearchCV</a:t>
              </a:r>
              <a:endParaRPr dirty="0">
                <a:solidFill>
                  <a:schemeClr val="accent6"/>
                </a:solidFill>
                <a:latin typeface="Fira Sans Medium"/>
                <a:ea typeface="Fira Sans Medium"/>
                <a:cs typeface="Fira Sans Medium"/>
                <a:sym typeface="Fira Sans Medium"/>
              </a:endParaRPr>
            </a:p>
          </p:txBody>
        </p:sp>
        <p:sp>
          <p:nvSpPr>
            <p:cNvPr id="3929" name="Google Shape;3929;p41"/>
            <p:cNvSpPr txBox="1"/>
            <p:nvPr/>
          </p:nvSpPr>
          <p:spPr>
            <a:xfrm>
              <a:off x="6934952" y="2210582"/>
              <a:ext cx="1768053" cy="56964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dirty="0">
                  <a:solidFill>
                    <a:schemeClr val="dk1"/>
                  </a:solidFill>
                  <a:latin typeface="Fira Sans"/>
                  <a:ea typeface="Fira Sans"/>
                  <a:cs typeface="Fira Sans"/>
                  <a:sym typeface="Fira Sans"/>
                </a:rPr>
                <a:t>Utilized for hyperparameter tuning to find the best hyperparameters</a:t>
              </a:r>
              <a:endParaRPr sz="1200" dirty="0">
                <a:solidFill>
                  <a:schemeClr val="dk1"/>
                </a:solidFill>
                <a:latin typeface="Fira Sans"/>
                <a:ea typeface="Fira Sans"/>
                <a:cs typeface="Fira Sans"/>
                <a:sym typeface="Fira Sans"/>
              </a:endParaRPr>
            </a:p>
          </p:txBody>
        </p:sp>
      </p:grpSp>
      <p:sp>
        <p:nvSpPr>
          <p:cNvPr id="3794" name="Google Shape;3794;p41"/>
          <p:cNvSpPr/>
          <p:nvPr/>
        </p:nvSpPr>
        <p:spPr>
          <a:xfrm>
            <a:off x="2729034" y="3174405"/>
            <a:ext cx="50241" cy="50269"/>
          </a:xfrm>
          <a:custGeom>
            <a:avLst/>
            <a:gdLst/>
            <a:ahLst/>
            <a:cxnLst/>
            <a:rect l="l" t="t" r="r" b="b"/>
            <a:pathLst>
              <a:path w="1751" h="1752" extrusionOk="0">
                <a:moveTo>
                  <a:pt x="881" y="1"/>
                </a:moveTo>
                <a:cubicBezTo>
                  <a:pt x="393" y="1"/>
                  <a:pt x="0" y="394"/>
                  <a:pt x="0" y="870"/>
                </a:cubicBezTo>
                <a:cubicBezTo>
                  <a:pt x="0" y="1358"/>
                  <a:pt x="393" y="1751"/>
                  <a:pt x="881" y="1751"/>
                </a:cubicBezTo>
                <a:cubicBezTo>
                  <a:pt x="1358" y="1751"/>
                  <a:pt x="1751" y="1358"/>
                  <a:pt x="1751" y="870"/>
                </a:cubicBezTo>
                <a:cubicBezTo>
                  <a:pt x="1751" y="394"/>
                  <a:pt x="1358" y="1"/>
                  <a:pt x="8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268843"/>
      </p:ext>
    </p:extLst>
  </p:cSld>
  <p:clrMapOvr>
    <a:masterClrMapping/>
  </p:clrMapOvr>
</p:sld>
</file>

<file path=ppt/theme/theme1.xml><?xml version="1.0" encoding="utf-8"?>
<a:theme xmlns:a="http://schemas.openxmlformats.org/drawingml/2006/main"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1013</Words>
  <Application>Microsoft Macintosh PowerPoint</Application>
  <PresentationFormat>On-screen Show (16:9)</PresentationFormat>
  <Paragraphs>255</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Fira Sans Black</vt:lpstr>
      <vt:lpstr>Arial</vt:lpstr>
      <vt:lpstr>Fira Sans Medium</vt:lpstr>
      <vt:lpstr>Fira Sans</vt:lpstr>
      <vt:lpstr>Cybersecurity Infographics by Slidesgo</vt:lpstr>
      <vt:lpstr>Predicting Data Breaches with Machine Learning:  A Focus on Data Type and Vulnerabilities</vt:lpstr>
      <vt:lpstr>Introduction</vt:lpstr>
      <vt:lpstr>Introduction</vt:lpstr>
      <vt:lpstr>Introduction</vt:lpstr>
      <vt:lpstr>Benefits of this Study</vt:lpstr>
      <vt:lpstr>Review of Previous Work (need help here)</vt:lpstr>
      <vt:lpstr>Methods</vt:lpstr>
      <vt:lpstr>Methods</vt:lpstr>
      <vt:lpstr>Computational Techniques</vt:lpstr>
      <vt:lpstr>Methods</vt:lpstr>
      <vt:lpstr>Results</vt:lpstr>
      <vt:lpstr>Conclusion</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Data Breaches with Machine Learning:  A Focus on Data Type and Vulnerabilities</dc:title>
  <cp:lastModifiedBy>Yuta Sugiyama</cp:lastModifiedBy>
  <cp:revision>8</cp:revision>
  <dcterms:modified xsi:type="dcterms:W3CDTF">2023-11-15T09:15:28Z</dcterms:modified>
</cp:coreProperties>
</file>