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
  </p:notesMasterIdLst>
  <p:sldIdLst>
    <p:sldId id="285" r:id="rId2"/>
    <p:sldId id="291" r:id="rId3"/>
    <p:sldId id="30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6" autoAdjust="0"/>
    <p:restoredTop sz="94660"/>
  </p:normalViewPr>
  <p:slideViewPr>
    <p:cSldViewPr snapToGrid="0">
      <p:cViewPr varScale="1">
        <p:scale>
          <a:sx n="128" d="100"/>
          <a:sy n="128"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521C8-BA0D-40A9-BDF9-2161E0C61A5B}" type="datetimeFigureOut">
              <a:rPr lang="en-US" smtClean="0"/>
              <a:t>11/29/23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C7A9B-6191-465C-A5CB-8C5D0B6CFFEA}" type="slidenum">
              <a:rPr lang="en-US" smtClean="0"/>
              <a:t>‹#›</a:t>
            </a:fld>
            <a:endParaRPr lang="en-US" dirty="0"/>
          </a:p>
        </p:txBody>
      </p:sp>
    </p:spTree>
    <p:extLst>
      <p:ext uri="{BB962C8B-B14F-4D97-AF65-F5344CB8AC3E}">
        <p14:creationId xmlns:p14="http://schemas.microsoft.com/office/powerpoint/2010/main" val="312125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72F19-86EA-4731-8378-9498F825CB76}" type="datetime1">
              <a:rPr lang="en-US" smtClean="0"/>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351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2D39C-B99F-4334-AF33-89D3EB7E2D26}" type="datetime1">
              <a:rPr lang="en-US" smtClean="0"/>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40098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4652-64A9-405B-8D3E-76A8DA7FD8DD}" type="datetime1">
              <a:rPr lang="en-US" smtClean="0"/>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789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4480"/>
            <a:ext cx="10515600" cy="898202"/>
          </a:xfrm>
          <a:solidFill>
            <a:schemeClr val="tx2"/>
          </a:solidFill>
        </p:spPr>
        <p:txBody>
          <a:bodyPr>
            <a:normAutofit/>
          </a:bodyPr>
          <a:lstStyle>
            <a:lvl1pPr>
              <a:defRPr sz="3600" b="1">
                <a:solidFill>
                  <a:schemeClr val="bg1"/>
                </a:solidFill>
              </a:defRPr>
            </a:lvl1pPr>
          </a:lstStyle>
          <a:p>
            <a:r>
              <a:rPr lang="en-US" dirty="0"/>
              <a:t>Click to edit</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23F810-0947-4B99-95AB-50445555D6BA}" type="datetime1">
              <a:rPr lang="en-US" smtClean="0"/>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cxnSp>
        <p:nvCxnSpPr>
          <p:cNvPr id="7" name="Straight Connector 6">
            <a:extLst>
              <a:ext uri="{FF2B5EF4-FFF2-40B4-BE49-F238E27FC236}">
                <a16:creationId xmlns:a16="http://schemas.microsoft.com/office/drawing/2014/main" id="{ED40CE35-9679-36C4-B5C4-C7B118215F5D}"/>
              </a:ext>
            </a:extLst>
          </p:cNvPr>
          <p:cNvCxnSpPr>
            <a:cxnSpLocks/>
          </p:cNvCxnSpPr>
          <p:nvPr userDrawn="1"/>
        </p:nvCxnSpPr>
        <p:spPr>
          <a:xfrm flipV="1">
            <a:off x="838200" y="980388"/>
            <a:ext cx="10515600"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00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CB228-8E97-4B64-8267-5160D76202A1}" type="datetime1">
              <a:rPr lang="en-US" smtClean="0"/>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4219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0CE47-B89F-4720-B053-E72563FF1E06}" type="datetime1">
              <a:rPr lang="en-US" smtClean="0"/>
              <a:t>11/29/23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99225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FDA16-046E-4081-B96D-24424871DD9C}" type="datetime1">
              <a:rPr lang="en-US" smtClean="0"/>
              <a:t>11/29/23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36024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C377D-D984-4997-A4C5-3B3DD23AFDFC}" type="datetime1">
              <a:rPr lang="en-US" smtClean="0"/>
              <a:t>11/29/23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96837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12F2A-4279-4ED1-8C8B-0F667552B999}" type="datetime1">
              <a:rPr lang="en-US" smtClean="0"/>
              <a:t>11/29/23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4F86B3-D3F4-4BE8-8D92-1FAB04CE9786}" type="slidenum">
              <a:rPr lang="en-US" smtClean="0"/>
              <a:t>‹#›</a:t>
            </a:fld>
            <a:endParaRPr lang="en-US" dirty="0"/>
          </a:p>
        </p:txBody>
      </p:sp>
      <p:sp>
        <p:nvSpPr>
          <p:cNvPr id="5" name="Title 1">
            <a:extLst>
              <a:ext uri="{FF2B5EF4-FFF2-40B4-BE49-F238E27FC236}">
                <a16:creationId xmlns:a16="http://schemas.microsoft.com/office/drawing/2014/main" id="{F10E6382-F9CF-6A85-9BA6-1FE94A5E83CC}"/>
              </a:ext>
            </a:extLst>
          </p:cNvPr>
          <p:cNvSpPr>
            <a:spLocks noGrp="1"/>
          </p:cNvSpPr>
          <p:nvPr>
            <p:ph type="ctrTitle" hasCustomPrompt="1"/>
          </p:nvPr>
        </p:nvSpPr>
        <p:spPr>
          <a:xfrm>
            <a:off x="1524000" y="2235200"/>
            <a:ext cx="9144000" cy="2387600"/>
          </a:xfrm>
          <a:solidFill>
            <a:schemeClr val="tx2"/>
          </a:solidFill>
        </p:spPr>
        <p:txBody>
          <a:bodyPr/>
          <a:lstStyle>
            <a:lvl1pPr algn="ctr">
              <a:defRPr/>
            </a:lvl1pPr>
          </a:lstStyle>
          <a:p>
            <a:r>
              <a:rPr lang="en-US" b="1" dirty="0" err="1">
                <a:solidFill>
                  <a:schemeClr val="bg1"/>
                </a:solidFill>
              </a:rPr>
              <a:t>WeeK</a:t>
            </a:r>
            <a:r>
              <a:rPr lang="en-US" b="1" dirty="0">
                <a:solidFill>
                  <a:schemeClr val="bg1"/>
                </a:solidFill>
              </a:rPr>
              <a:t>-XX</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52636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0131E0-BB71-4434-A77D-FCACED923C7A}" type="datetime1">
              <a:rPr lang="en-US" smtClean="0"/>
              <a:t>11/29/23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55944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6CBEE7-F91A-4C39-AAE5-7F589E049073}" type="datetime1">
              <a:rPr lang="en-US" smtClean="0"/>
              <a:t>11/29/23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2822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56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36124"/>
            <a:ext cx="10515600" cy="4840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99F0-F6A5-4848-9B70-6472A6AF9527}" type="datetime1">
              <a:rPr lang="en-US" smtClean="0"/>
              <a:t>11/29/23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86B3-D3F4-4BE8-8D92-1FAB04CE9786}" type="slidenum">
              <a:rPr lang="en-US" smtClean="0"/>
              <a:t>‹#›</a:t>
            </a:fld>
            <a:endParaRPr lang="en-US" dirty="0"/>
          </a:p>
        </p:txBody>
      </p:sp>
    </p:spTree>
    <p:extLst>
      <p:ext uri="{BB962C8B-B14F-4D97-AF65-F5344CB8AC3E}">
        <p14:creationId xmlns:p14="http://schemas.microsoft.com/office/powerpoint/2010/main" val="3894978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p:txBody>
          <a:bodyPr/>
          <a:lstStyle/>
          <a:p>
            <a:r>
              <a:rPr lang="en-US" b="1">
                <a:solidFill>
                  <a:schemeClr val="bg1"/>
                </a:solidFill>
              </a:rPr>
              <a:t>Lessons Learned</a:t>
            </a:r>
            <a:endParaRPr lang="en-US" dirty="0">
              <a:solidFill>
                <a:schemeClr val="bg1"/>
              </a:solidFill>
            </a:endParaRPr>
          </a:p>
        </p:txBody>
      </p:sp>
      <p:sp>
        <p:nvSpPr>
          <p:cNvPr id="4" name="Slide Number Placeholder 3">
            <a:extLst>
              <a:ext uri="{FF2B5EF4-FFF2-40B4-BE49-F238E27FC236}">
                <a16:creationId xmlns:a16="http://schemas.microsoft.com/office/drawing/2014/main" id="{7A770178-4DB9-220A-0258-70ADD6E8BD28}"/>
              </a:ext>
            </a:extLst>
          </p:cNvPr>
          <p:cNvSpPr>
            <a:spLocks noGrp="1"/>
          </p:cNvSpPr>
          <p:nvPr>
            <p:ph type="sldNum" sz="quarter" idx="12"/>
          </p:nvPr>
        </p:nvSpPr>
        <p:spPr/>
        <p:txBody>
          <a:bodyPr/>
          <a:lstStyle/>
          <a:p>
            <a:fld id="{084F86B3-D3F4-4BE8-8D92-1FAB04CE9786}" type="slidenum">
              <a:rPr lang="en-US" smtClean="0"/>
              <a:t>1</a:t>
            </a:fld>
            <a:endParaRPr lang="en-US" dirty="0"/>
          </a:p>
        </p:txBody>
      </p:sp>
    </p:spTree>
    <p:extLst>
      <p:ext uri="{BB962C8B-B14F-4D97-AF65-F5344CB8AC3E}">
        <p14:creationId xmlns:p14="http://schemas.microsoft.com/office/powerpoint/2010/main" val="108105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fontScale="92500" lnSpcReduction="20000"/>
          </a:bodyPr>
          <a:lstStyle/>
          <a:p>
            <a:pPr marL="457200" indent="-457200">
              <a:spcBef>
                <a:spcPts val="0"/>
              </a:spcBef>
              <a:spcAft>
                <a:spcPts val="600"/>
              </a:spcAft>
              <a:buFont typeface="+mj-lt"/>
              <a:buAutoNum type="arabicPeriod"/>
            </a:pPr>
            <a:r>
              <a:rPr lang="en-US" sz="2000" dirty="0"/>
              <a:t>What is the most important thing you learned in this class that will help you in your career and why?</a:t>
            </a:r>
          </a:p>
          <a:p>
            <a:pPr lvl="1">
              <a:spcBef>
                <a:spcPts val="0"/>
              </a:spcBef>
              <a:spcAft>
                <a:spcPts val="600"/>
              </a:spcAft>
            </a:pPr>
            <a:r>
              <a:rPr lang="en-US" sz="1600" dirty="0"/>
              <a:t>The most important thing I learned within this class that would help me in my career in the future is the constructive feedback Q&amp;A exchange during presentation. Professor Slamani made many good points about how to present results, understanding your projects, what to expect from working with teams, what to do when you come across things you don’t expect, and most importantly being able to answer questions effectively. Learning this will allow me to prepare myself for presentations, how to understand the entirety of my project, and be prepared for potential questions and the unexpected situations when things might go wrong.</a:t>
            </a:r>
            <a:br>
              <a:rPr lang="en-US" sz="1600" dirty="0"/>
            </a:br>
            <a:endParaRPr lang="en-US" sz="2000" dirty="0"/>
          </a:p>
          <a:p>
            <a:pPr marL="457200" indent="-457200">
              <a:spcBef>
                <a:spcPts val="0"/>
              </a:spcBef>
              <a:spcAft>
                <a:spcPts val="600"/>
              </a:spcAft>
              <a:buFont typeface="+mj-lt"/>
              <a:buAutoNum type="arabicPeriod"/>
            </a:pPr>
            <a:r>
              <a:rPr lang="en-US" sz="2000" dirty="0"/>
              <a:t>What did you learn from your instructor? Explain </a:t>
            </a:r>
          </a:p>
          <a:p>
            <a:pPr lvl="1">
              <a:spcBef>
                <a:spcPts val="0"/>
              </a:spcBef>
              <a:spcAft>
                <a:spcPts val="600"/>
              </a:spcAft>
            </a:pPr>
            <a:r>
              <a:rPr lang="en-US" sz="1600" dirty="0"/>
              <a:t>How to analyze a model’s classification report of the output and features and how to optimized and trouble shoot a model.</a:t>
            </a:r>
          </a:p>
          <a:p>
            <a:pPr lvl="2">
              <a:spcBef>
                <a:spcPts val="0"/>
              </a:spcBef>
              <a:spcAft>
                <a:spcPts val="600"/>
              </a:spcAft>
            </a:pPr>
            <a:r>
              <a:rPr lang="en-US" sz="1400" dirty="0"/>
              <a:t>My challenge was with the NLP algorithm I made, which was almost near impossible to categorize the </a:t>
            </a:r>
            <a:r>
              <a:rPr lang="en-US" sz="1400" dirty="0" err="1"/>
              <a:t>numeruous</a:t>
            </a:r>
            <a:r>
              <a:rPr lang="en-US" sz="1400" dirty="0"/>
              <a:t> unique keywords in the dataset. I would’ve not gained the relatively higher accuracy score and understand why it was near impossible and how NLP affected my model, if I did not learn this.  </a:t>
            </a:r>
          </a:p>
          <a:p>
            <a:pPr lvl="1">
              <a:spcBef>
                <a:spcPts val="0"/>
              </a:spcBef>
              <a:spcAft>
                <a:spcPts val="600"/>
              </a:spcAft>
            </a:pPr>
            <a:r>
              <a:rPr lang="en-US" sz="1600" dirty="0"/>
              <a:t>How to truly understand the dataset used. </a:t>
            </a:r>
          </a:p>
          <a:p>
            <a:pPr lvl="2">
              <a:spcBef>
                <a:spcPts val="0"/>
              </a:spcBef>
              <a:spcAft>
                <a:spcPts val="600"/>
              </a:spcAft>
            </a:pPr>
            <a:r>
              <a:rPr lang="en-US" sz="1400" dirty="0"/>
              <a:t>Learning how to identify assumptions was key for my data, reaching out to the source and how to deal with the unanswered questions was key to dealing with the unexpected</a:t>
            </a:r>
            <a:endParaRPr lang="en-US" sz="1600" dirty="0"/>
          </a:p>
          <a:p>
            <a:pPr marL="457200" lvl="1" indent="0">
              <a:spcBef>
                <a:spcPts val="0"/>
              </a:spcBef>
              <a:spcAft>
                <a:spcPts val="600"/>
              </a:spcAft>
              <a:buNone/>
            </a:pPr>
            <a:endParaRPr lang="en-US" sz="1600" dirty="0"/>
          </a:p>
          <a:p>
            <a:pPr marL="457200" indent="-457200">
              <a:spcBef>
                <a:spcPts val="0"/>
              </a:spcBef>
              <a:spcAft>
                <a:spcPts val="600"/>
              </a:spcAft>
              <a:buFont typeface="+mj-lt"/>
              <a:buAutoNum type="arabicPeriod"/>
            </a:pPr>
            <a:r>
              <a:rPr lang="en-US" sz="2000" dirty="0"/>
              <a:t>What did you learn from your classmates? Explain</a:t>
            </a:r>
          </a:p>
          <a:p>
            <a:pPr lvl="1">
              <a:spcBef>
                <a:spcPts val="0"/>
              </a:spcBef>
              <a:spcAft>
                <a:spcPts val="600"/>
              </a:spcAft>
            </a:pPr>
            <a:r>
              <a:rPr lang="en-US" sz="1600" dirty="0"/>
              <a:t>I learned that team dynamics can be hard, personalities can make projects and stress levels harder for different people. I learned that communication and understanding your co-workers/ team is important. It was interesting to see how my classmates dealt with challenges with their project. Sometimes I felt that they might’ve taken criticism the wrong way or didn’t know how to respond to it, but after listening and watching everyone’s final projects, I saw the development of their project which surprised me as I didn’t see their progress in class often.</a:t>
            </a:r>
          </a:p>
          <a:p>
            <a:pPr marL="457200" indent="-457200">
              <a:spcBef>
                <a:spcPts val="0"/>
              </a:spcBef>
              <a:spcAft>
                <a:spcPts val="600"/>
              </a:spcAft>
              <a:buFont typeface="+mj-lt"/>
              <a:buAutoNum type="arabicPeriod"/>
            </a:pPr>
            <a:endParaRPr lang="en-US" sz="2000" dirty="0"/>
          </a:p>
          <a:p>
            <a:pPr marL="800100" lvl="1" indent="-342900">
              <a:spcBef>
                <a:spcPts val="0"/>
              </a:spcBef>
              <a:spcAft>
                <a:spcPts val="600"/>
              </a:spcAft>
              <a:buFont typeface="+mj-lt"/>
              <a:buAutoNum type="arabicPeriod"/>
            </a:pPr>
            <a:endParaRPr lang="en-US" sz="1600" dirty="0"/>
          </a:p>
          <a:p>
            <a:pPr marL="457200" indent="-457200">
              <a:spcBef>
                <a:spcPts val="0"/>
              </a:spcBef>
              <a:spcAft>
                <a:spcPts val="600"/>
              </a:spcAft>
              <a:buFont typeface="+mj-lt"/>
              <a:buAutoNum type="arabicPeriod"/>
            </a:pPr>
            <a:endParaRPr lang="en-US" sz="2000" dirty="0"/>
          </a:p>
          <a:p>
            <a:pPr marL="800100" lvl="1" indent="-342900">
              <a:spcBef>
                <a:spcPts val="0"/>
              </a:spcBef>
              <a:spcAft>
                <a:spcPts val="600"/>
              </a:spcAft>
              <a:buFont typeface="+mj-lt"/>
              <a:buAutoNum type="arabicPeriod"/>
            </a:pPr>
            <a:endParaRPr lang="en-US" sz="1600" dirty="0"/>
          </a:p>
          <a:p>
            <a:pPr marL="457200" indent="-457200">
              <a:spcBef>
                <a:spcPts val="0"/>
              </a:spcBef>
              <a:spcAft>
                <a:spcPts val="600"/>
              </a:spcAft>
              <a:buFont typeface="+mj-lt"/>
              <a:buAutoNum type="arabicPeriod"/>
            </a:pPr>
            <a:endParaRPr lang="en-US" sz="2000" b="1" dirty="0">
              <a:solidFill>
                <a:schemeClr val="tx2"/>
              </a:solidFill>
            </a:endParaRPr>
          </a:p>
          <a:p>
            <a:pPr marL="457200" lvl="1" indent="0">
              <a:spcBef>
                <a:spcPts val="0"/>
              </a:spcBef>
              <a:spcAft>
                <a:spcPts val="600"/>
              </a:spcAft>
              <a:buNone/>
            </a:pPr>
            <a:endParaRPr lang="en-US" sz="16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Write a well-written paragraph for each question</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a:t>
            </a:fld>
            <a:endParaRPr lang="en-US" dirty="0"/>
          </a:p>
        </p:txBody>
      </p:sp>
    </p:spTree>
    <p:extLst>
      <p:ext uri="{BB962C8B-B14F-4D97-AF65-F5344CB8AC3E}">
        <p14:creationId xmlns:p14="http://schemas.microsoft.com/office/powerpoint/2010/main" val="400372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fontScale="77500" lnSpcReduction="20000"/>
          </a:bodyPr>
          <a:lstStyle/>
          <a:p>
            <a:pPr marL="457200" indent="-457200">
              <a:spcBef>
                <a:spcPts val="0"/>
              </a:spcBef>
              <a:spcAft>
                <a:spcPts val="600"/>
              </a:spcAft>
              <a:buFont typeface="+mj-lt"/>
              <a:buAutoNum type="arabicPeriod"/>
            </a:pPr>
            <a:r>
              <a:rPr lang="en-US" sz="2000" dirty="0"/>
              <a:t>What are the things you learned in this class relating to the following categories? Explain each category:</a:t>
            </a:r>
          </a:p>
          <a:p>
            <a:pPr marL="914400" lvl="1" indent="-457200">
              <a:spcBef>
                <a:spcPts val="0"/>
              </a:spcBef>
              <a:spcAft>
                <a:spcPts val="600"/>
              </a:spcAft>
              <a:buFont typeface="+mj-lt"/>
              <a:buAutoNum type="arabicPeriod"/>
            </a:pPr>
            <a:r>
              <a:rPr lang="en-US" sz="1600" dirty="0"/>
              <a:t>Finding a project</a:t>
            </a:r>
          </a:p>
          <a:p>
            <a:pPr lvl="2">
              <a:spcBef>
                <a:spcPts val="0"/>
              </a:spcBef>
              <a:spcAft>
                <a:spcPts val="600"/>
              </a:spcAft>
            </a:pPr>
            <a:r>
              <a:rPr lang="en-US" sz="1400" dirty="0"/>
              <a:t>Starting a project is particularly difficult because of not knowing where your data is going to lead to and the challenges that come with it. Next time, I will take more care and time to search in depth of different topic ideas and understand a good gist of where the project might lead.</a:t>
            </a:r>
          </a:p>
          <a:p>
            <a:pPr marL="914400" lvl="1" indent="-457200">
              <a:spcBef>
                <a:spcPts val="0"/>
              </a:spcBef>
              <a:spcAft>
                <a:spcPts val="600"/>
              </a:spcAft>
              <a:buFont typeface="+mj-lt"/>
              <a:buAutoNum type="arabicPeriod"/>
            </a:pPr>
            <a:r>
              <a:rPr lang="en-US" sz="1600" dirty="0"/>
              <a:t>Researching a project subject</a:t>
            </a:r>
          </a:p>
          <a:p>
            <a:pPr lvl="2">
              <a:spcBef>
                <a:spcPts val="0"/>
              </a:spcBef>
              <a:spcAft>
                <a:spcPts val="600"/>
              </a:spcAft>
            </a:pPr>
            <a:r>
              <a:rPr lang="en-US" sz="1400" dirty="0"/>
              <a:t>Researching a project subject requires the individual or team to go in depth of what the questions, objectives, and methodology of the project. “What are the nuances, assumptions, and meaning in your data?” was a consistent question throughout the course.</a:t>
            </a:r>
            <a:br>
              <a:rPr lang="en-US" sz="1400" dirty="0"/>
            </a:br>
            <a:endParaRPr lang="en-US" sz="1400" dirty="0"/>
          </a:p>
          <a:p>
            <a:pPr marL="914400" lvl="1" indent="-457200">
              <a:spcBef>
                <a:spcPts val="0"/>
              </a:spcBef>
              <a:spcAft>
                <a:spcPts val="600"/>
              </a:spcAft>
              <a:buFont typeface="+mj-lt"/>
              <a:buAutoNum type="arabicPeriod"/>
            </a:pPr>
            <a:r>
              <a:rPr lang="en-US" sz="1600" dirty="0"/>
              <a:t>Finding data</a:t>
            </a:r>
          </a:p>
          <a:p>
            <a:pPr lvl="2">
              <a:spcBef>
                <a:spcPts val="0"/>
              </a:spcBef>
              <a:spcAft>
                <a:spcPts val="600"/>
              </a:spcAft>
            </a:pPr>
            <a:r>
              <a:rPr lang="en-US" sz="1400" dirty="0"/>
              <a:t>Finding data for some project ideas are difficult. In my case, I was lucky to find some dataset although it was difficult to work with as most of the data were Boolean values and categorical data. Going back to finding a project; I need to know if my project has attainable data or evaluate my access to my data as well.</a:t>
            </a:r>
            <a:br>
              <a:rPr lang="en-US" sz="1400" dirty="0"/>
            </a:br>
            <a:endParaRPr lang="en-US" sz="1400" dirty="0"/>
          </a:p>
          <a:p>
            <a:pPr marL="914400" lvl="1" indent="-457200">
              <a:spcBef>
                <a:spcPts val="0"/>
              </a:spcBef>
              <a:spcAft>
                <a:spcPts val="600"/>
              </a:spcAft>
              <a:buFont typeface="+mj-lt"/>
              <a:buAutoNum type="arabicPeriod"/>
            </a:pPr>
            <a:r>
              <a:rPr lang="en-US" sz="1600" dirty="0"/>
              <a:t>Cleaning data</a:t>
            </a:r>
          </a:p>
          <a:p>
            <a:pPr lvl="2">
              <a:spcBef>
                <a:spcPts val="0"/>
              </a:spcBef>
              <a:spcAft>
                <a:spcPts val="600"/>
              </a:spcAft>
            </a:pPr>
            <a:r>
              <a:rPr lang="en-US" sz="1400" dirty="0"/>
              <a:t>Cleaning data was pretty easy, I learned how to deal with Boolean values better. Most importantly detecting outliers and handling them was a big lesson for me. Keeping the data integrity by removing outlier rows was a hard choice as there were many outliers of data breaches that could go up to the millions. A question of is that important to my goal and it affecting my model accuracy was difficult.</a:t>
            </a:r>
            <a:br>
              <a:rPr lang="en-US" sz="1400" dirty="0"/>
            </a:br>
            <a:endParaRPr lang="en-US" sz="1400" dirty="0"/>
          </a:p>
          <a:p>
            <a:pPr marL="914400" lvl="1" indent="-457200">
              <a:spcBef>
                <a:spcPts val="0"/>
              </a:spcBef>
              <a:spcAft>
                <a:spcPts val="600"/>
              </a:spcAft>
              <a:buFont typeface="+mj-lt"/>
              <a:buAutoNum type="arabicPeriod"/>
            </a:pPr>
            <a:r>
              <a:rPr lang="en-US" sz="1600" dirty="0"/>
              <a:t>Coding</a:t>
            </a:r>
          </a:p>
          <a:p>
            <a:pPr lvl="2">
              <a:spcBef>
                <a:spcPts val="0"/>
              </a:spcBef>
              <a:spcAft>
                <a:spcPts val="600"/>
              </a:spcAft>
            </a:pPr>
            <a:r>
              <a:rPr lang="en-US" sz="1400" dirty="0"/>
              <a:t>Learned a lot of new things here. I was able to get a better handle on NLP and the limitations of it when I was categorizing organization based on their name. I was also able to understand how to utilize API’s for feature engineering on my own, when looking for a better way to categorize ~8000 unique keyword within the organization name column. I’ve gotten a lot better at troubleshooting issues and bugs within my code and how little things or value errors can affect the whole project. I felt that I was able to better harness my ML modeling and data science skills and techniques.</a:t>
            </a:r>
            <a:br>
              <a:rPr lang="en-US" sz="1400" dirty="0"/>
            </a:br>
            <a:endParaRPr lang="en-US" sz="1400" dirty="0"/>
          </a:p>
          <a:p>
            <a:pPr marL="914400" lvl="1" indent="-457200">
              <a:spcBef>
                <a:spcPts val="0"/>
              </a:spcBef>
              <a:spcAft>
                <a:spcPts val="600"/>
              </a:spcAft>
              <a:buFont typeface="+mj-lt"/>
              <a:buAutoNum type="arabicPeriod"/>
            </a:pPr>
            <a:r>
              <a:rPr lang="en-US" sz="1600" dirty="0"/>
              <a:t>Explaining results</a:t>
            </a:r>
          </a:p>
          <a:p>
            <a:pPr lvl="2">
              <a:spcBef>
                <a:spcPts val="0"/>
              </a:spcBef>
              <a:spcAft>
                <a:spcPts val="600"/>
              </a:spcAft>
            </a:pPr>
            <a:r>
              <a:rPr lang="en-US" sz="1400" dirty="0"/>
              <a:t>I learned that I have to be very thorough in explaining my results. Not just showing pretty numbers, but explaining what they mean in the context of my project was key to making my audience comprehend my project and how I came to conclusions based on the results. Limitations and Challenges were also expressed within my results and I was able to this without running my code and showing a visual demonstration, which I thought was very valuable. It feels good to explain results and what they mean based on framework, methodology, and facts based on the nuances </a:t>
            </a:r>
            <a:r>
              <a:rPr lang="en-US" sz="1400"/>
              <a:t>and context </a:t>
            </a:r>
            <a:r>
              <a:rPr lang="en-US" sz="1400" dirty="0"/>
              <a:t>of my own project.</a:t>
            </a:r>
          </a:p>
          <a:p>
            <a:pPr marL="0" indent="0">
              <a:spcBef>
                <a:spcPts val="0"/>
              </a:spcBef>
              <a:spcAft>
                <a:spcPts val="600"/>
              </a:spcAft>
              <a:buNone/>
            </a:pPr>
            <a:endParaRPr lang="en-US" sz="2000" dirty="0"/>
          </a:p>
          <a:p>
            <a:pPr marL="800100" lvl="1" indent="-342900">
              <a:spcBef>
                <a:spcPts val="0"/>
              </a:spcBef>
              <a:spcAft>
                <a:spcPts val="600"/>
              </a:spcAft>
              <a:buFont typeface="+mj-lt"/>
              <a:buAutoNum type="arabicPeriod"/>
            </a:pPr>
            <a:endParaRPr lang="en-US" sz="1600" dirty="0"/>
          </a:p>
          <a:p>
            <a:pPr marL="457200" indent="-457200">
              <a:spcBef>
                <a:spcPts val="0"/>
              </a:spcBef>
              <a:spcAft>
                <a:spcPts val="600"/>
              </a:spcAft>
              <a:buFont typeface="+mj-lt"/>
              <a:buAutoNum type="arabicPeriod"/>
            </a:pPr>
            <a:endParaRPr lang="en-US" sz="2000" b="1" dirty="0">
              <a:solidFill>
                <a:schemeClr val="tx2"/>
              </a:solidFill>
            </a:endParaRPr>
          </a:p>
          <a:p>
            <a:pPr marL="457200" lvl="1" indent="0">
              <a:spcBef>
                <a:spcPts val="0"/>
              </a:spcBef>
              <a:spcAft>
                <a:spcPts val="600"/>
              </a:spcAft>
              <a:buNone/>
            </a:pPr>
            <a:endParaRPr lang="en-US" sz="16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Write a well-written paragraph for each question</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a:t>
            </a:fld>
            <a:endParaRPr lang="en-US" dirty="0"/>
          </a:p>
        </p:txBody>
      </p:sp>
    </p:spTree>
    <p:extLst>
      <p:ext uri="{BB962C8B-B14F-4D97-AF65-F5344CB8AC3E}">
        <p14:creationId xmlns:p14="http://schemas.microsoft.com/office/powerpoint/2010/main" val="608071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1422</TotalTime>
  <Words>893</Words>
  <Application>Microsoft Macintosh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Courier New</vt:lpstr>
      <vt:lpstr>Office Theme</vt:lpstr>
      <vt:lpstr>Lessons Learned</vt:lpstr>
      <vt:lpstr>Write a well-written paragraph for each question</vt:lpstr>
      <vt:lpstr>Write a well-written paragraph for each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Adel Slamani</dc:creator>
  <cp:lastModifiedBy>Yuta Sugiyama</cp:lastModifiedBy>
  <cp:revision>9</cp:revision>
  <dcterms:created xsi:type="dcterms:W3CDTF">2022-08-29T22:08:54Z</dcterms:created>
  <dcterms:modified xsi:type="dcterms:W3CDTF">2023-11-30T01:32:21Z</dcterms:modified>
</cp:coreProperties>
</file>