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79" r:id="rId3"/>
    <p:sldId id="283" r:id="rId4"/>
    <p:sldId id="287" r:id="rId5"/>
    <p:sldId id="289" r:id="rId6"/>
    <p:sldId id="288" r:id="rId7"/>
    <p:sldId id="282" r:id="rId8"/>
    <p:sldId id="290" r:id="rId9"/>
    <p:sldId id="281" r:id="rId10"/>
    <p:sldId id="299" r:id="rId11"/>
    <p:sldId id="297" r:id="rId12"/>
    <p:sldId id="298" r:id="rId13"/>
    <p:sldId id="301" r:id="rId14"/>
    <p:sldId id="300" r:id="rId15"/>
    <p:sldId id="292" r:id="rId16"/>
    <p:sldId id="296"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p:scale>
          <a:sx n="116" d="100"/>
          <a:sy n="116" d="100"/>
        </p:scale>
        <p:origin x="-424" y="44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9/6/23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9/6/23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16/j.jbankfin.2017.12.0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2045677" y="924870"/>
            <a:ext cx="8100646" cy="2504130"/>
          </a:xfrm>
          <a:prstGeom prst="rect">
            <a:avLst/>
          </a:prstGeom>
          <a:solidFill>
            <a:schemeClr val="tx2"/>
          </a:solidFill>
          <a:ln w="146050">
            <a:solidFill>
              <a:schemeClr val="tx2"/>
            </a:solidFill>
          </a:ln>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rPr>
              <a:t>Predicting Data Breaches with Machine Learning and Geospatial Analysis: A Focus on Data Type and Regional Vulnerabilities</a:t>
            </a:r>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lnSpcReduction="10000"/>
          </a:bodyPr>
          <a:lstStyle/>
          <a:p>
            <a:r>
              <a:rPr lang="en-US" b="1" dirty="0"/>
              <a:t>Yuta Sugiyama</a:t>
            </a:r>
          </a:p>
          <a:p>
            <a:r>
              <a:rPr lang="en-US" b="1" dirty="0"/>
              <a:t>WK01-02</a:t>
            </a:r>
          </a:p>
          <a:p>
            <a:r>
              <a:rPr lang="en-US" dirty="0"/>
              <a:t>Revision 2023.08.29</a:t>
            </a:r>
          </a:p>
          <a:p>
            <a:endParaRPr lang="en-US" dirty="0"/>
          </a:p>
          <a:p>
            <a:r>
              <a:rPr lang="en-US" b="1" dirty="0"/>
              <a:t>CDS-492 | Fall 2023 | Dr. Slamani</a:t>
            </a:r>
          </a:p>
        </p:txBody>
      </p:sp>
    </p:spTree>
    <p:extLst>
      <p:ext uri="{BB962C8B-B14F-4D97-AF65-F5344CB8AC3E}">
        <p14:creationId xmlns:p14="http://schemas.microsoft.com/office/powerpoint/2010/main" val="165022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5389140"/>
          </a:xfrm>
        </p:spPr>
        <p:txBody>
          <a:bodyPr>
            <a:normAutofit fontScale="92500" lnSpcReduction="10000"/>
          </a:bodyPr>
          <a:lstStyle/>
          <a:p>
            <a:r>
              <a:rPr lang="en-US" dirty="0"/>
              <a:t>WK02 – Review/revise work from previous week(s)</a:t>
            </a:r>
          </a:p>
          <a:p>
            <a:pPr lvl="1"/>
            <a:r>
              <a:rPr lang="en-US" dirty="0"/>
              <a:t>Summary of changes</a:t>
            </a:r>
          </a:p>
          <a:p>
            <a:r>
              <a:rPr lang="en-US" dirty="0"/>
              <a:t>WK02 – Literature review Paper 2</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r>
              <a:rPr lang="en-US" dirty="0"/>
              <a:t>WK02 - Literature review Paper 3</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9/6/23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10</a:t>
            </a:fld>
            <a:endParaRPr lang="en-US" dirty="0"/>
          </a:p>
        </p:txBody>
      </p:sp>
    </p:spTree>
    <p:extLst>
      <p:ext uri="{BB962C8B-B14F-4D97-AF65-F5344CB8AC3E}">
        <p14:creationId xmlns:p14="http://schemas.microsoft.com/office/powerpoint/2010/main" val="151889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Splitting up information about the topic chosen to discuss the background, benefits, and any foreseeable issues.</a:t>
            </a:r>
          </a:p>
          <a:p>
            <a:pPr lvl="1"/>
            <a:endParaRPr lang="en-US" dirty="0"/>
          </a:p>
          <a:p>
            <a:pPr lvl="1"/>
            <a:r>
              <a:rPr lang="en-US" dirty="0"/>
              <a:t>Elaborations on each topic category</a:t>
            </a:r>
          </a:p>
          <a:p>
            <a:pPr lvl="1"/>
            <a:endParaRPr lang="en-US" dirty="0"/>
          </a:p>
          <a:p>
            <a:pPr lvl="1"/>
            <a:r>
              <a:rPr lang="en-US" dirty="0"/>
              <a:t>Addition of diagrams and pictures</a:t>
            </a:r>
          </a:p>
          <a:p>
            <a:pPr lvl="1"/>
            <a:endParaRPr lang="en-US" dirty="0"/>
          </a:p>
          <a:p>
            <a:pPr lvl="1"/>
            <a:r>
              <a:rPr lang="en-US" dirty="0"/>
              <a:t>Literature Review slides</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11</a:t>
            </a:fld>
            <a:endParaRPr lang="en-US" dirty="0"/>
          </a:p>
        </p:txBody>
      </p:sp>
    </p:spTree>
    <p:extLst>
      <p:ext uri="{BB962C8B-B14F-4D97-AF65-F5344CB8AC3E}">
        <p14:creationId xmlns:p14="http://schemas.microsoft.com/office/powerpoint/2010/main" val="25875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lnSpcReduction="10000"/>
          </a:bodyPr>
          <a:lstStyle/>
          <a:p>
            <a:r>
              <a:rPr lang="en-US" sz="2000" dirty="0"/>
              <a:t>Paper title</a:t>
            </a:r>
          </a:p>
          <a:p>
            <a:pPr lvl="1"/>
            <a:r>
              <a:rPr lang="en-US" sz="1800" b="1" dirty="0"/>
              <a:t> How Data Breaches Affect Consumer Credit</a:t>
            </a:r>
          </a:p>
          <a:p>
            <a:r>
              <a:rPr lang="en-US" sz="2000" dirty="0"/>
              <a:t>Paper citation </a:t>
            </a:r>
          </a:p>
          <a:p>
            <a:pPr lvl="1"/>
            <a:r>
              <a:rPr lang="en-US" sz="1800" dirty="0"/>
              <a:t>Mikhed, V., &amp; Vogan, M. (2018). How data breaches affect consumer credit. Journal of Banking and Finance, 88, 192–207. </a:t>
            </a:r>
            <a:r>
              <a:rPr lang="en-US" sz="1800" dirty="0">
                <a:hlinkClick r:id="rId2"/>
              </a:rPr>
              <a:t>https://doi.org/10.1016/j.jbankfin.2017.12.002</a:t>
            </a:r>
            <a:r>
              <a:rPr lang="en-US" sz="1800" dirty="0"/>
              <a:t> </a:t>
            </a:r>
          </a:p>
          <a:p>
            <a:r>
              <a:rPr lang="en-US" sz="2000" dirty="0"/>
              <a:t>Summary of what was investigated </a:t>
            </a:r>
          </a:p>
          <a:p>
            <a:pPr lvl="1"/>
            <a:r>
              <a:rPr lang="en-US" sz="1800" dirty="0"/>
              <a:t>The study investigated the response of consumers to the 2012 South Carolina Department of Revenue data breach, focusing on their adoption of fraud protection services and changes in credit behavior. The study analyzed how affected individuals acquired different fraud protection services and examined whether news coverage of the breach influenced their responses. Geospatial data was utilized to understand how breach-related responses varied across different geographic areas, such as regions that shared media markets across states. Overall, this study wanted to find a correlation of knowing about a data breach affects people taking steps to increase their security.</a:t>
            </a:r>
          </a:p>
          <a:p>
            <a:r>
              <a:rPr lang="en-US" sz="2200" dirty="0"/>
              <a:t>Results</a:t>
            </a:r>
            <a:endParaRPr lang="en-US" dirty="0"/>
          </a:p>
          <a:p>
            <a:pPr lvl="1"/>
            <a:r>
              <a:rPr lang="en-US" sz="1800" dirty="0"/>
              <a:t>People who were directly affected by the data breach were more likely to get fraud protection services, but the breach didn't really change their credit card use or other financial behaviors. Interestingly, people who heard about the breach in the news but weren't directly affected didn't seem to take extra steps to protect themselves, showing that just knowing about a breach might not make people act differently.</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12</a:t>
            </a:fld>
            <a:endParaRPr lang="en-US" dirty="0"/>
          </a:p>
        </p:txBody>
      </p:sp>
    </p:spTree>
    <p:extLst>
      <p:ext uri="{BB962C8B-B14F-4D97-AF65-F5344CB8AC3E}">
        <p14:creationId xmlns:p14="http://schemas.microsoft.com/office/powerpoint/2010/main" val="38982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a:bodyPr>
          <a:lstStyle/>
          <a:p>
            <a:r>
              <a:rPr lang="en-US" sz="2000" dirty="0"/>
              <a:t>What processing algorithms did the paper use</a:t>
            </a:r>
          </a:p>
          <a:p>
            <a:pPr lvl="1"/>
            <a:r>
              <a:rPr lang="en-US" sz="1800" dirty="0"/>
              <a:t>The paper used statistical analysis techniques such as logistic regression to process and analyze the data, and geospatial data analysis to understand how individuals in different geographic areas responded to the breach and news coverage.</a:t>
            </a:r>
          </a:p>
          <a:p>
            <a:r>
              <a:rPr lang="en-US" sz="2000" dirty="0"/>
              <a:t>What you liked about the paper</a:t>
            </a:r>
          </a:p>
          <a:p>
            <a:pPr lvl="1"/>
            <a:r>
              <a:rPr lang="en-US" sz="1800" dirty="0"/>
              <a:t>I liked how important questions about consumer behavior and the impact of data breaches on individuals' decisions to adopt fraud protection measures were addressed. Also, the use of geospatial data adds an interesting dimension to the analysis, allowing for insights into regional variations in responses to data breach information.</a:t>
            </a:r>
          </a:p>
          <a:p>
            <a:r>
              <a:rPr lang="en-US" sz="2000" dirty="0"/>
              <a:t>What additions you can provide to the topic</a:t>
            </a:r>
          </a:p>
          <a:p>
            <a:pPr lvl="1"/>
            <a:r>
              <a:rPr lang="en-US" sz="1800" dirty="0"/>
              <a:t>ML can be used to develop predictive models that forecast individuals' likelihood of adopting fraud protection measures after a data breach. ML algorithms could provide more accurate insights into the factors influencing post-breach behaviors, assisting in consumer protection and communication.</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13</a:t>
            </a:fld>
            <a:endParaRPr lang="en-US" dirty="0"/>
          </a:p>
        </p:txBody>
      </p:sp>
    </p:spTree>
    <p:extLst>
      <p:ext uri="{BB962C8B-B14F-4D97-AF65-F5344CB8AC3E}">
        <p14:creationId xmlns:p14="http://schemas.microsoft.com/office/powerpoint/2010/main" val="27907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Paper title</a:t>
            </a:r>
          </a:p>
          <a:p>
            <a:pPr lvl="1"/>
            <a:r>
              <a:rPr lang="en-US" sz="1800" dirty="0"/>
              <a:t> </a:t>
            </a:r>
            <a:r>
              <a:rPr lang="en-US" sz="1800" b="1" dirty="0"/>
              <a:t>Modified VAST Challenge with Applications to Data Breaches</a:t>
            </a:r>
          </a:p>
          <a:p>
            <a:r>
              <a:rPr lang="en-US" sz="2000" dirty="0"/>
              <a:t>Paper citation </a:t>
            </a:r>
          </a:p>
          <a:p>
            <a:pPr lvl="1"/>
            <a:r>
              <a:rPr lang="en-US" sz="1800" dirty="0" err="1"/>
              <a:t>Carr</a:t>
            </a:r>
            <a:r>
              <a:rPr lang="en-US" sz="1800" dirty="0"/>
              <a:t>, R. Modified VAST Challenge with Applications to Data Breaches. Challenge, 2, 9.</a:t>
            </a:r>
          </a:p>
          <a:p>
            <a:r>
              <a:rPr lang="en-US" sz="2000" dirty="0"/>
              <a:t>Summary of what was investigated </a:t>
            </a:r>
          </a:p>
          <a:p>
            <a:pPr lvl="1"/>
            <a:r>
              <a:rPr lang="en-US" sz="1800" dirty="0"/>
              <a:t>This scholarly article focused on developing interactive tools to visualize and explore a recontextualized dataset from the 2021 VAST Challenge Mini Challenge 2. Specifically, it explored ways to link credit card and loyalty card data to uncover patterns and anomalies. The investigation also delved into using geospatial data to trace the movements of employees and identify potential security risks. </a:t>
            </a:r>
          </a:p>
          <a:p>
            <a:r>
              <a:rPr lang="en-US" sz="2100" dirty="0"/>
              <a:t>Results </a:t>
            </a:r>
          </a:p>
          <a:p>
            <a:pPr lvl="1"/>
            <a:r>
              <a:rPr lang="en-US" sz="1800" dirty="0"/>
              <a:t> Challenges arose within this study due to complex data and unworkable geospatial information, making certain aspects of the investigation difficult to accomplish. .</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14</a:t>
            </a:fld>
            <a:endParaRPr lang="en-US" dirty="0"/>
          </a:p>
        </p:txBody>
      </p:sp>
    </p:spTree>
    <p:extLst>
      <p:ext uri="{BB962C8B-B14F-4D97-AF65-F5344CB8AC3E}">
        <p14:creationId xmlns:p14="http://schemas.microsoft.com/office/powerpoint/2010/main" val="41432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What processing algorithms did this paper use</a:t>
            </a:r>
          </a:p>
          <a:p>
            <a:pPr lvl="1"/>
            <a:r>
              <a:rPr lang="en-US" sz="1800" dirty="0"/>
              <a:t> The processing algorithms used are data linking, d</a:t>
            </a:r>
            <a:r>
              <a:rPr lang="en-US" sz="1800" i="0" dirty="0">
                <a:effectLst/>
              </a:rPr>
              <a:t>ata abstraction and exploration, geospatial </a:t>
            </a:r>
            <a:r>
              <a:rPr lang="en-US" sz="1800" dirty="0"/>
              <a:t>d</a:t>
            </a:r>
            <a:r>
              <a:rPr lang="en-US" sz="1800" i="0" dirty="0">
                <a:effectLst/>
              </a:rPr>
              <a:t>ata </a:t>
            </a:r>
            <a:r>
              <a:rPr lang="en-US" sz="1800" dirty="0"/>
              <a:t>c</a:t>
            </a:r>
            <a:r>
              <a:rPr lang="en-US" sz="1800" i="0" dirty="0">
                <a:effectLst/>
              </a:rPr>
              <a:t>onversion, </a:t>
            </a:r>
            <a:r>
              <a:rPr lang="en-US" sz="1800" dirty="0"/>
              <a:t>and d</a:t>
            </a:r>
            <a:r>
              <a:rPr lang="en-US" sz="1800" i="0" dirty="0">
                <a:effectLst/>
              </a:rPr>
              <a:t>ata </a:t>
            </a:r>
            <a:r>
              <a:rPr lang="en-US" sz="1800" dirty="0"/>
              <a:t>c</a:t>
            </a:r>
            <a:r>
              <a:rPr lang="en-US" sz="1800" i="0" dirty="0">
                <a:effectLst/>
              </a:rPr>
              <a:t>leaning</a:t>
            </a:r>
            <a:r>
              <a:rPr lang="en-US" sz="1600" i="0" dirty="0">
                <a:effectLst/>
              </a:rPr>
              <a:t>.</a:t>
            </a:r>
            <a:endParaRPr lang="en-US" sz="1800" dirty="0"/>
          </a:p>
          <a:p>
            <a:r>
              <a:rPr lang="en-US" sz="2000" dirty="0"/>
              <a:t>What you liked about the paper</a:t>
            </a:r>
          </a:p>
          <a:p>
            <a:pPr lvl="1"/>
            <a:r>
              <a:rPr lang="en-US" sz="1800" dirty="0"/>
              <a:t>I like how the paper chooses practical data processing techniques for the dataset, </a:t>
            </a:r>
            <a:r>
              <a:rPr lang="en-US" sz="1800" dirty="0" err="1"/>
              <a:t>iwhich</a:t>
            </a:r>
            <a:r>
              <a:rPr lang="en-US" sz="1800" dirty="0"/>
              <a:t> includes: data abstraction, geospatial conversion, and interactive visualization, to explore the dataset's nuances and limitations. </a:t>
            </a:r>
          </a:p>
          <a:p>
            <a:r>
              <a:rPr lang="en-US" sz="2000" dirty="0"/>
              <a:t>What additions you can provide to the topic</a:t>
            </a:r>
          </a:p>
          <a:p>
            <a:pPr lvl="1"/>
            <a:r>
              <a:rPr lang="en-US" sz="1800" dirty="0"/>
              <a:t>I could add ML anomaly detection algorithms or clustering techniques, which can help identify unusual patterns/relationships in the data that might identify potential breaches or suspicious activities.</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15</a:t>
            </a:fld>
            <a:endParaRPr lang="en-US" dirty="0"/>
          </a:p>
        </p:txBody>
      </p:sp>
    </p:spTree>
    <p:extLst>
      <p:ext uri="{BB962C8B-B14F-4D97-AF65-F5344CB8AC3E}">
        <p14:creationId xmlns:p14="http://schemas.microsoft.com/office/powerpoint/2010/main" val="31884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1869-8F34-85C3-AC16-99F096538736}"/>
              </a:ext>
            </a:extLst>
          </p:cNvPr>
          <p:cNvSpPr>
            <a:spLocks noGrp="1"/>
          </p:cNvSpPr>
          <p:nvPr>
            <p:ph type="title"/>
          </p:nvPr>
        </p:nvSpPr>
        <p:spPr/>
        <p:txBody>
          <a:bodyPr/>
          <a:lstStyle/>
          <a:p>
            <a:r>
              <a:rPr lang="en-US" b="1" dirty="0"/>
              <a:t>WK02 – Synthesis Matrix</a:t>
            </a:r>
            <a:endParaRPr lang="en-US" dirty="0"/>
          </a:p>
        </p:txBody>
      </p:sp>
      <p:sp>
        <p:nvSpPr>
          <p:cNvPr id="3" name="Content Placeholder 2">
            <a:extLst>
              <a:ext uri="{FF2B5EF4-FFF2-40B4-BE49-F238E27FC236}">
                <a16:creationId xmlns:a16="http://schemas.microsoft.com/office/drawing/2014/main" id="{EBAF431C-D03A-5599-73F7-008AB84A501D}"/>
              </a:ext>
            </a:extLst>
          </p:cNvPr>
          <p:cNvSpPr>
            <a:spLocks noGrp="1"/>
          </p:cNvSpPr>
          <p:nvPr>
            <p:ph idx="1"/>
          </p:nvPr>
        </p:nvSpPr>
        <p:spPr>
          <a:xfrm>
            <a:off x="838200" y="1055802"/>
            <a:ext cx="10515600" cy="5121161"/>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65829A4-7B6D-118D-197D-DC77CF468588}"/>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6D842115-8A64-7E06-0877-512C2A107E75}"/>
              </a:ext>
            </a:extLst>
          </p:cNvPr>
          <p:cNvSpPr>
            <a:spLocks noGrp="1"/>
          </p:cNvSpPr>
          <p:nvPr>
            <p:ph type="sldNum" sz="quarter" idx="12"/>
          </p:nvPr>
        </p:nvSpPr>
        <p:spPr/>
        <p:txBody>
          <a:bodyPr/>
          <a:lstStyle/>
          <a:p>
            <a:fld id="{084F86B3-D3F4-4BE8-8D92-1FAB04CE9786}" type="slidenum">
              <a:rPr lang="en-US" smtClean="0"/>
              <a:t>16</a:t>
            </a:fld>
            <a:endParaRPr lang="en-US" dirty="0"/>
          </a:p>
        </p:txBody>
      </p:sp>
      <p:graphicFrame>
        <p:nvGraphicFramePr>
          <p:cNvPr id="6" name="Table 5">
            <a:extLst>
              <a:ext uri="{FF2B5EF4-FFF2-40B4-BE49-F238E27FC236}">
                <a16:creationId xmlns:a16="http://schemas.microsoft.com/office/drawing/2014/main" id="{9E9E2929-6A48-7046-1452-9EE0C76ED786}"/>
              </a:ext>
            </a:extLst>
          </p:cNvPr>
          <p:cNvGraphicFramePr>
            <a:graphicFrameLocks noGrp="1"/>
          </p:cNvGraphicFramePr>
          <p:nvPr>
            <p:extLst>
              <p:ext uri="{D42A27DB-BD31-4B8C-83A1-F6EECF244321}">
                <p14:modId xmlns:p14="http://schemas.microsoft.com/office/powerpoint/2010/main" val="3246676738"/>
              </p:ext>
            </p:extLst>
          </p:nvPr>
        </p:nvGraphicFramePr>
        <p:xfrm>
          <a:off x="838200" y="1122069"/>
          <a:ext cx="10515601" cy="5150528"/>
        </p:xfrm>
        <a:graphic>
          <a:graphicData uri="http://schemas.openxmlformats.org/drawingml/2006/table">
            <a:tbl>
              <a:tblPr firstRow="1" firstCol="1" bandRow="1">
                <a:tableStyleId>{5C22544A-7EE6-4342-B048-85BDC9FD1C3A}</a:tableStyleId>
              </a:tblPr>
              <a:tblGrid>
                <a:gridCol w="1073220">
                  <a:extLst>
                    <a:ext uri="{9D8B030D-6E8A-4147-A177-3AD203B41FA5}">
                      <a16:colId xmlns:a16="http://schemas.microsoft.com/office/drawing/2014/main" val="3719082361"/>
                    </a:ext>
                  </a:extLst>
                </a:gridCol>
                <a:gridCol w="2158678">
                  <a:extLst>
                    <a:ext uri="{9D8B030D-6E8A-4147-A177-3AD203B41FA5}">
                      <a16:colId xmlns:a16="http://schemas.microsoft.com/office/drawing/2014/main" val="723836625"/>
                    </a:ext>
                  </a:extLst>
                </a:gridCol>
                <a:gridCol w="1236420">
                  <a:extLst>
                    <a:ext uri="{9D8B030D-6E8A-4147-A177-3AD203B41FA5}">
                      <a16:colId xmlns:a16="http://schemas.microsoft.com/office/drawing/2014/main" val="1270001445"/>
                    </a:ext>
                  </a:extLst>
                </a:gridCol>
                <a:gridCol w="2528050">
                  <a:extLst>
                    <a:ext uri="{9D8B030D-6E8A-4147-A177-3AD203B41FA5}">
                      <a16:colId xmlns:a16="http://schemas.microsoft.com/office/drawing/2014/main" val="277943898"/>
                    </a:ext>
                  </a:extLst>
                </a:gridCol>
                <a:gridCol w="1997222">
                  <a:extLst>
                    <a:ext uri="{9D8B030D-6E8A-4147-A177-3AD203B41FA5}">
                      <a16:colId xmlns:a16="http://schemas.microsoft.com/office/drawing/2014/main" val="69030283"/>
                    </a:ext>
                  </a:extLst>
                </a:gridCol>
                <a:gridCol w="1522011">
                  <a:extLst>
                    <a:ext uri="{9D8B030D-6E8A-4147-A177-3AD203B41FA5}">
                      <a16:colId xmlns:a16="http://schemas.microsoft.com/office/drawing/2014/main" val="1643566483"/>
                    </a:ext>
                  </a:extLst>
                </a:gridCol>
              </a:tblGrid>
              <a:tr h="146774">
                <a:tc>
                  <a:txBody>
                    <a:bodyPr/>
                    <a:lstStyle/>
                    <a:p>
                      <a:pPr marL="0" marR="0" algn="ctr">
                        <a:spcBef>
                          <a:spcPts val="0"/>
                        </a:spcBef>
                        <a:spcAft>
                          <a:spcPts val="0"/>
                        </a:spcAft>
                      </a:pPr>
                      <a:r>
                        <a:rPr lang="en-US" sz="1000" dirty="0">
                          <a:effectLst/>
                        </a:rPr>
                        <a:t>Sources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Research question/hypothesis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Methods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Findings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Strengths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Limitations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012206"/>
                  </a:ext>
                </a:extLst>
              </a:tr>
              <a:tr h="1174196">
                <a:tc>
                  <a:txBody>
                    <a:bodyPr/>
                    <a:lstStyle/>
                    <a:p>
                      <a:pPr marL="0" marR="0">
                        <a:spcBef>
                          <a:spcPts val="0"/>
                        </a:spcBef>
                        <a:spcAft>
                          <a:spcPts val="0"/>
                        </a:spcAft>
                      </a:pPr>
                      <a:r>
                        <a:rPr lang="en-US" sz="1000" dirty="0">
                          <a:effectLst/>
                          <a:latin typeface="+mn-lt"/>
                        </a:rPr>
                        <a:t>Where is the current work located?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Reference to source. Must use a consistent citation format.</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issue is the paper addressing?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The research question that the paper sets out to answer, or a hypothesis that the authors set out  to support or disprove.</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How was it performed?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approaches, methods, tools and techniques were used?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did they find?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Describes the data that was collected and the results of any statistical tests/analysis that were performed.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was particularly good about the paper?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This section typically highlights the major contribution about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were the shortcoming of the current work?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could be done to improve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25645963"/>
                  </a:ext>
                </a:extLst>
              </a:tr>
              <a:tr h="995450">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Paper 1</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are organizational data breaches distributed geospatially in the United States? What are the underlying factors contributing to these distribution patterns?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Routine Activity Theory, Situational Crime Prevention (SCP), and  geospatial analysis.</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Evidence supporting the geospatial clustering of data breaches in specific US counties.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Implementation of measures like target hardening and access control reduces the occurrence of data breaches.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applied theory, geospatial analysis, and situational prevention strategies.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quality, generalization of other countries, and various factors and aspects unknown.</a:t>
                      </a:r>
                    </a:p>
                  </a:txBody>
                  <a:tcPr marL="68580" marR="68580" marT="0" marB="0"/>
                </a:tc>
                <a:extLst>
                  <a:ext uri="{0D108BD9-81ED-4DB2-BD59-A6C34878D82A}">
                    <a16:rowId xmlns:a16="http://schemas.microsoft.com/office/drawing/2014/main" val="3310527816"/>
                  </a:ext>
                </a:extLst>
              </a:tr>
              <a:tr h="1564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2</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do data breaches affect consumer credit behavior, adoption of fraud protection services, and response to news coverage of breaches?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Logistic regression, geospatial analysis, and comparison of affected and unaffected.</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directly affected by the data breach were more likely to adopt fraud protection services.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breach didn’t  significantly change the credit card use or other financial behaviors of affected individuals. </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who heard about the breach in the news but were not directly affected did not exhibit significant changes in behavior.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Real world applications, showing the affect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Geospatial analysis giving valuable insights into how breach-related responses vary across different geographic areas,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source accuracy, long-term behavioral changes, and external factors.</a:t>
                      </a:r>
                    </a:p>
                  </a:txBody>
                  <a:tcPr marL="68580" marR="68580" marT="0" marB="0"/>
                </a:tc>
                <a:extLst>
                  <a:ext uri="{0D108BD9-81ED-4DB2-BD59-A6C34878D82A}">
                    <a16:rowId xmlns:a16="http://schemas.microsoft.com/office/drawing/2014/main" val="2733128348"/>
                  </a:ext>
                </a:extLst>
              </a:tr>
              <a:tr h="1174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3</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can interactive visualization tools and practical data processing techniques be applied to recontextualized datasets to uncover patterns, anomalies, and potential security risks, particularly in the context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linking, geospatial data conversion, and data visualization.</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dataset presented challenges due to its complexity and unworkable geospatial data.</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Data abstraction, geospatial conversion, and interactive visualization were effective techniques for uncovering insights.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data processing addresses real-world challenges within complex datasets.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Complexity of data and its application to specific scenarios and data quality.</a:t>
                      </a:r>
                    </a:p>
                  </a:txBody>
                  <a:tcPr marL="68580" marR="68580" marT="0" marB="0"/>
                </a:tc>
                <a:extLst>
                  <a:ext uri="{0D108BD9-81ED-4DB2-BD59-A6C34878D82A}">
                    <a16:rowId xmlns:a16="http://schemas.microsoft.com/office/drawing/2014/main" val="3251583535"/>
                  </a:ext>
                </a:extLst>
              </a:tr>
            </a:tbl>
          </a:graphicData>
        </a:graphic>
      </p:graphicFrame>
      <p:sp>
        <p:nvSpPr>
          <p:cNvPr id="7" name="TextBox 6">
            <a:extLst>
              <a:ext uri="{FF2B5EF4-FFF2-40B4-BE49-F238E27FC236}">
                <a16:creationId xmlns:a16="http://schemas.microsoft.com/office/drawing/2014/main" id="{897DB423-88F8-7687-C5E6-68B0C901F188}"/>
              </a:ext>
            </a:extLst>
          </p:cNvPr>
          <p:cNvSpPr txBox="1"/>
          <p:nvPr/>
        </p:nvSpPr>
        <p:spPr>
          <a:xfrm>
            <a:off x="-1674254" y="-28591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669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Where did you find the data</a:t>
            </a:r>
          </a:p>
          <a:p>
            <a:pPr lvl="1"/>
            <a:r>
              <a:rPr lang="en-US" sz="1600" dirty="0"/>
              <a:t> I found the dataset on the state of Massachusetts's website of the Office of Consumer Affairs and Business Regulation. </a:t>
            </a:r>
            <a:r>
              <a:rPr lang="en-US" sz="1600" dirty="0">
                <a:hlinkClick r:id="rId2"/>
              </a:rPr>
              <a:t>https://www.mass.gov/lists/data-breach-reports</a:t>
            </a:r>
            <a:r>
              <a:rPr lang="en-US" sz="1600" dirty="0"/>
              <a:t> </a:t>
            </a:r>
          </a:p>
          <a:p>
            <a:r>
              <a:rPr lang="en-US" sz="2000" dirty="0"/>
              <a:t>Describe the relevancy of the data to your project</a:t>
            </a:r>
            <a:endParaRPr lang="en-US" sz="1800" dirty="0"/>
          </a:p>
          <a:p>
            <a:pPr lvl="1"/>
            <a:r>
              <a:rPr lang="en-US" sz="1800" dirty="0"/>
              <a:t>It was difficult to find a dataset with data breaches with a specific location, but this dataset can be useful due to it having the business entities, which is only in the state of Massachusetts. This can help pinpoint what companies or areas have the most breaches. The dataset is a report of data breaches of businesses within Massachusetts and includes their assigned breach number, date, organization name, breach type, residents affected, and if the SSN, bank account number, driver license, and credit/debit card are compromised.</a:t>
            </a: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Data Search</a:t>
            </a:r>
            <a:endParaRPr lang="en-US" dirty="0"/>
          </a:p>
        </p:txBody>
      </p:sp>
      <p:sp>
        <p:nvSpPr>
          <p:cNvPr id="6" name="Date Placeholder 5">
            <a:extLst>
              <a:ext uri="{FF2B5EF4-FFF2-40B4-BE49-F238E27FC236}">
                <a16:creationId xmlns:a16="http://schemas.microsoft.com/office/drawing/2014/main" id="{8E13D225-F2F7-5507-BC52-34F1EEB4DBDB}"/>
              </a:ext>
            </a:extLst>
          </p:cNvPr>
          <p:cNvSpPr>
            <a:spLocks noGrp="1"/>
          </p:cNvSpPr>
          <p:nvPr>
            <p:ph type="dt" sz="half" idx="10"/>
          </p:nvPr>
        </p:nvSpPr>
        <p:spPr/>
        <p:txBody>
          <a:bodyPr/>
          <a:lstStyle/>
          <a:p>
            <a:fld id="{F46EDF0A-A86A-4420-AC43-88F40A0ECF4C}" type="datetime1">
              <a:rPr lang="en-US" smtClean="0"/>
              <a:t>9/6/23</a:t>
            </a:fld>
            <a:endParaRPr lang="en-US" dirty="0"/>
          </a:p>
        </p:txBody>
      </p:sp>
      <p:sp>
        <p:nvSpPr>
          <p:cNvPr id="7" name="Slide Number Placeholder 6">
            <a:extLst>
              <a:ext uri="{FF2B5EF4-FFF2-40B4-BE49-F238E27FC236}">
                <a16:creationId xmlns:a16="http://schemas.microsoft.com/office/drawing/2014/main" id="{B44D5EAD-E988-BCA6-7A91-83381F65BBFB}"/>
              </a:ext>
            </a:extLst>
          </p:cNvPr>
          <p:cNvSpPr>
            <a:spLocks noGrp="1"/>
          </p:cNvSpPr>
          <p:nvPr>
            <p:ph type="sldNum" sz="quarter" idx="12"/>
          </p:nvPr>
        </p:nvSpPr>
        <p:spPr/>
        <p:txBody>
          <a:bodyPr/>
          <a:lstStyle/>
          <a:p>
            <a:fld id="{084F86B3-D3F4-4BE8-8D92-1FAB04CE9786}" type="slidenum">
              <a:rPr lang="en-US" smtClean="0"/>
              <a:t>17</a:t>
            </a:fld>
            <a:endParaRPr lang="en-US" dirty="0"/>
          </a:p>
        </p:txBody>
      </p:sp>
    </p:spTree>
    <p:extLst>
      <p:ext uri="{BB962C8B-B14F-4D97-AF65-F5344CB8AC3E}">
        <p14:creationId xmlns:p14="http://schemas.microsoft.com/office/powerpoint/2010/main" val="22937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a:ln w="146050">
            <a:solidFill>
              <a:schemeClr val="tx2"/>
            </a:solidFill>
          </a:ln>
        </p:spPr>
        <p:txBody>
          <a:bodyPr vert="horz" lIns="91440" tIns="45720" rIns="91440" bIns="45720" rtlCol="0" anchor="b">
            <a:normAutofit/>
          </a:bodyPr>
          <a:lstStyle/>
          <a:p>
            <a:r>
              <a:rPr lang="en-US" b="1" dirty="0">
                <a:solidFill>
                  <a:schemeClr val="bg1"/>
                </a:solidFill>
              </a:rPr>
              <a:t>Week - 01</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7409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a:bodyPr>
          <a:lstStyle/>
          <a:p>
            <a:r>
              <a:rPr lang="en-US" dirty="0"/>
              <a:t>WK01 - Topic search</a:t>
            </a:r>
          </a:p>
          <a:p>
            <a:pPr lvl="1"/>
            <a:r>
              <a:rPr lang="en-US" dirty="0"/>
              <a:t>Topic title</a:t>
            </a:r>
          </a:p>
          <a:p>
            <a:pPr lvl="1"/>
            <a:r>
              <a:rPr lang="en-US" dirty="0"/>
              <a:t>Topic summary</a:t>
            </a:r>
          </a:p>
          <a:p>
            <a:pPr lvl="1"/>
            <a:r>
              <a:rPr lang="en-US" dirty="0"/>
              <a:t>Rationale</a:t>
            </a:r>
          </a:p>
          <a:p>
            <a:pPr lvl="1"/>
            <a:r>
              <a:rPr lang="en-US" dirty="0"/>
              <a:t>Possible issues</a:t>
            </a:r>
          </a:p>
          <a:p>
            <a:r>
              <a:rPr lang="en-US" dirty="0"/>
              <a:t>WK01 - Literature review</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9/6/23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399618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6254-B4B9-9BCB-6FE4-6C4CE9473037}"/>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B4EED0A3-4E47-2E08-7A87-43DC10985650}"/>
              </a:ext>
            </a:extLst>
          </p:cNvPr>
          <p:cNvSpPr>
            <a:spLocks noGrp="1"/>
          </p:cNvSpPr>
          <p:nvPr>
            <p:ph idx="1"/>
          </p:nvPr>
        </p:nvSpPr>
        <p:spPr>
          <a:xfrm>
            <a:off x="838201" y="1336124"/>
            <a:ext cx="6149453" cy="5020226"/>
          </a:xfrm>
        </p:spPr>
        <p:txBody>
          <a:bodyPr>
            <a:normAutofit lnSpcReduction="10000"/>
          </a:bodyPr>
          <a:lstStyle/>
          <a:p>
            <a:r>
              <a:rPr lang="en-US" dirty="0"/>
              <a:t>Topic summary</a:t>
            </a:r>
          </a:p>
          <a:p>
            <a:pPr lvl="1"/>
            <a:r>
              <a:rPr lang="en-US" dirty="0"/>
              <a:t>Data breaches occur when unauthorized people get a hold of private information, which has increased in its frequency and severity. These data breaches can lead to financial loss, harm a reputation, and result in legal trouble for the people and organizations involved. These breaches have increased in frequency and severity; therefore, experts are using sophisticated technologies like machine learning and geospatial analysis to forecast and prevent data breaches. In cybersecurity, there seems to be a missing component in efforts, which is geographical information. </a:t>
            </a:r>
          </a:p>
          <a:p>
            <a:pPr lvl="1"/>
            <a:r>
              <a:rPr lang="en-US" b="1" dirty="0"/>
              <a:t>In this study, The data breaches will be analyzed along with geographic information to identify regions or countries that are more susceptible to data breaches, considering factors like cyber-infrastructure, policies, and regulations.</a:t>
            </a:r>
          </a:p>
        </p:txBody>
      </p:sp>
      <p:sp>
        <p:nvSpPr>
          <p:cNvPr id="4" name="Date Placeholder 3">
            <a:extLst>
              <a:ext uri="{FF2B5EF4-FFF2-40B4-BE49-F238E27FC236}">
                <a16:creationId xmlns:a16="http://schemas.microsoft.com/office/drawing/2014/main" id="{4CC0846B-DA11-8EE0-0867-75B75609C9EB}"/>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829C627B-4281-90A8-E488-7B9857F2A33F}"/>
              </a:ext>
            </a:extLst>
          </p:cNvPr>
          <p:cNvSpPr>
            <a:spLocks noGrp="1"/>
          </p:cNvSpPr>
          <p:nvPr>
            <p:ph type="sldNum" sz="quarter" idx="12"/>
          </p:nvPr>
        </p:nvSpPr>
        <p:spPr/>
        <p:txBody>
          <a:bodyPr/>
          <a:lstStyle/>
          <a:p>
            <a:fld id="{084F86B3-D3F4-4BE8-8D92-1FAB04CE9786}" type="slidenum">
              <a:rPr lang="en-US" smtClean="0"/>
              <a:t>4</a:t>
            </a:fld>
            <a:endParaRPr lang="en-US" dirty="0"/>
          </a:p>
        </p:txBody>
      </p:sp>
      <p:pic>
        <p:nvPicPr>
          <p:cNvPr id="6" name="Picture 5">
            <a:extLst>
              <a:ext uri="{FF2B5EF4-FFF2-40B4-BE49-F238E27FC236}">
                <a16:creationId xmlns:a16="http://schemas.microsoft.com/office/drawing/2014/main" id="{019C4C23-8FAE-DA18-8268-83BBB6BEA8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7654" y="1253998"/>
            <a:ext cx="4079530" cy="5102351"/>
          </a:xfrm>
          <a:prstGeom prst="rect">
            <a:avLst/>
          </a:prstGeom>
        </p:spPr>
      </p:pic>
    </p:spTree>
    <p:extLst>
      <p:ext uri="{BB962C8B-B14F-4D97-AF65-F5344CB8AC3E}">
        <p14:creationId xmlns:p14="http://schemas.microsoft.com/office/powerpoint/2010/main" val="159092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CA36-861F-5AA2-FB07-66DC5CC1AFF5}"/>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7594F839-195A-5C8D-4A82-0DE62B3356BC}"/>
              </a:ext>
            </a:extLst>
          </p:cNvPr>
          <p:cNvSpPr>
            <a:spLocks noGrp="1"/>
          </p:cNvSpPr>
          <p:nvPr>
            <p:ph idx="1"/>
          </p:nvPr>
        </p:nvSpPr>
        <p:spPr/>
        <p:txBody>
          <a:bodyPr/>
          <a:lstStyle/>
          <a:p>
            <a:r>
              <a:rPr lang="en-US" dirty="0"/>
              <a:t>Benefits of Geographical Locations of Data Breaches</a:t>
            </a:r>
          </a:p>
          <a:p>
            <a:endParaRPr lang="en-US" dirty="0"/>
          </a:p>
          <a:p>
            <a:pPr lvl="1"/>
            <a:r>
              <a:rPr lang="en-US" dirty="0"/>
              <a:t>Predicting data breaches in regions could be used to give a localized risk assessment</a:t>
            </a:r>
          </a:p>
          <a:p>
            <a:pPr marL="457200" lvl="1" indent="0">
              <a:buNone/>
            </a:pPr>
            <a:endParaRPr lang="en-US" dirty="0"/>
          </a:p>
          <a:p>
            <a:pPr lvl="1"/>
            <a:r>
              <a:rPr lang="en-US" dirty="0"/>
              <a:t>Allocate more security and resources </a:t>
            </a:r>
          </a:p>
          <a:p>
            <a:pPr lvl="1"/>
            <a:endParaRPr lang="en-US" dirty="0"/>
          </a:p>
          <a:p>
            <a:pPr lvl="1"/>
            <a:r>
              <a:rPr lang="en-US" dirty="0"/>
              <a:t>Predict data breaches</a:t>
            </a:r>
          </a:p>
          <a:p>
            <a:pPr lvl="1"/>
            <a:endParaRPr lang="en-US" dirty="0"/>
          </a:p>
          <a:p>
            <a:pPr lvl="1"/>
            <a:r>
              <a:rPr lang="en-US" dirty="0"/>
              <a:t>Improve regulations and policies</a:t>
            </a:r>
          </a:p>
          <a:p>
            <a:pPr lvl="1"/>
            <a:endParaRPr lang="en-US" dirty="0"/>
          </a:p>
          <a:p>
            <a:pPr lvl="1"/>
            <a:r>
              <a:rPr lang="en-US" dirty="0"/>
              <a:t>Target security measures for the region</a:t>
            </a:r>
          </a:p>
          <a:p>
            <a:pPr lvl="1"/>
            <a:endParaRPr lang="en-US" dirty="0"/>
          </a:p>
          <a:p>
            <a:pPr lvl="1"/>
            <a:endParaRPr lang="en-US" dirty="0"/>
          </a:p>
        </p:txBody>
      </p:sp>
      <p:sp>
        <p:nvSpPr>
          <p:cNvPr id="4" name="Date Placeholder 3">
            <a:extLst>
              <a:ext uri="{FF2B5EF4-FFF2-40B4-BE49-F238E27FC236}">
                <a16:creationId xmlns:a16="http://schemas.microsoft.com/office/drawing/2014/main" id="{9D2CAF66-737A-D636-1C64-EB59B7D8E737}"/>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03AF7B45-E4E2-432B-8950-7870DC0A32EE}"/>
              </a:ext>
            </a:extLst>
          </p:cNvPr>
          <p:cNvSpPr>
            <a:spLocks noGrp="1"/>
          </p:cNvSpPr>
          <p:nvPr>
            <p:ph type="sldNum" sz="quarter" idx="12"/>
          </p:nvPr>
        </p:nvSpPr>
        <p:spPr/>
        <p:txBody>
          <a:bodyPr/>
          <a:lstStyle/>
          <a:p>
            <a:fld id="{084F86B3-D3F4-4BE8-8D92-1FAB04CE9786}" type="slidenum">
              <a:rPr lang="en-US" smtClean="0"/>
              <a:t>5</a:t>
            </a:fld>
            <a:endParaRPr lang="en-US" dirty="0"/>
          </a:p>
        </p:txBody>
      </p:sp>
      <p:pic>
        <p:nvPicPr>
          <p:cNvPr id="7" name="Picture 6">
            <a:extLst>
              <a:ext uri="{FF2B5EF4-FFF2-40B4-BE49-F238E27FC236}">
                <a16:creationId xmlns:a16="http://schemas.microsoft.com/office/drawing/2014/main" id="{22379D58-F915-C2EA-C952-C5548037CF1C}"/>
              </a:ext>
            </a:extLst>
          </p:cNvPr>
          <p:cNvPicPr>
            <a:picLocks noChangeAspect="1"/>
          </p:cNvPicPr>
          <p:nvPr/>
        </p:nvPicPr>
        <p:blipFill>
          <a:blip r:embed="rId2"/>
          <a:stretch>
            <a:fillRect/>
          </a:stretch>
        </p:blipFill>
        <p:spPr>
          <a:xfrm>
            <a:off x="6654800" y="2806891"/>
            <a:ext cx="2857500" cy="2857500"/>
          </a:xfrm>
          <a:prstGeom prst="rect">
            <a:avLst/>
          </a:prstGeom>
        </p:spPr>
      </p:pic>
    </p:spTree>
    <p:extLst>
      <p:ext uri="{BB962C8B-B14F-4D97-AF65-F5344CB8AC3E}">
        <p14:creationId xmlns:p14="http://schemas.microsoft.com/office/powerpoint/2010/main" val="40959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5900-D2A1-A781-507C-184A9E47C18C}"/>
              </a:ext>
            </a:extLst>
          </p:cNvPr>
          <p:cNvSpPr>
            <a:spLocks noGrp="1"/>
          </p:cNvSpPr>
          <p:nvPr>
            <p:ph type="title"/>
          </p:nvPr>
        </p:nvSpPr>
        <p:spPr/>
        <p:txBody>
          <a:bodyPr/>
          <a:lstStyle/>
          <a:p>
            <a:r>
              <a:rPr lang="en-US" dirty="0"/>
              <a:t>Foreseeable Issues</a:t>
            </a:r>
          </a:p>
        </p:txBody>
      </p:sp>
      <p:sp>
        <p:nvSpPr>
          <p:cNvPr id="3" name="Content Placeholder 2">
            <a:extLst>
              <a:ext uri="{FF2B5EF4-FFF2-40B4-BE49-F238E27FC236}">
                <a16:creationId xmlns:a16="http://schemas.microsoft.com/office/drawing/2014/main" id="{F1F3B384-BF6A-27C2-BDF1-E030CFC7A4CF}"/>
              </a:ext>
            </a:extLst>
          </p:cNvPr>
          <p:cNvSpPr>
            <a:spLocks noGrp="1"/>
          </p:cNvSpPr>
          <p:nvPr>
            <p:ph idx="1"/>
          </p:nvPr>
        </p:nvSpPr>
        <p:spPr/>
        <p:txBody>
          <a:bodyPr>
            <a:normAutofit lnSpcReduction="10000"/>
          </a:bodyPr>
          <a:lstStyle/>
          <a:p>
            <a:r>
              <a:rPr lang="en-US" dirty="0"/>
              <a:t>What issues can be expected to address the topic?</a:t>
            </a:r>
          </a:p>
          <a:p>
            <a:endParaRPr lang="en-US" dirty="0"/>
          </a:p>
          <a:p>
            <a:pPr lvl="1"/>
            <a:r>
              <a:rPr lang="en-US" dirty="0"/>
              <a:t>Data Integrity</a:t>
            </a:r>
          </a:p>
          <a:p>
            <a:pPr lvl="2"/>
            <a:r>
              <a:rPr lang="en-US" dirty="0"/>
              <a:t>Inaccurate or biased data can lead to incorrect predictions and decisions.</a:t>
            </a:r>
          </a:p>
          <a:p>
            <a:pPr marL="914400" lvl="2" indent="0">
              <a:buNone/>
            </a:pPr>
            <a:endParaRPr lang="en-US" dirty="0"/>
          </a:p>
          <a:p>
            <a:pPr lvl="1"/>
            <a:r>
              <a:rPr lang="en-US" dirty="0"/>
              <a:t>Privacy</a:t>
            </a:r>
          </a:p>
          <a:p>
            <a:pPr lvl="2"/>
            <a:r>
              <a:rPr lang="en-US" dirty="0"/>
              <a:t>When predicting and reducing data breaches, it's important to keep a balance between using data effectively and respecting privacy rights of individuals.</a:t>
            </a:r>
          </a:p>
          <a:p>
            <a:pPr lvl="2"/>
            <a:endParaRPr lang="en-US" dirty="0"/>
          </a:p>
          <a:p>
            <a:pPr lvl="1"/>
            <a:r>
              <a:rPr lang="en-US" dirty="0"/>
              <a:t>Feature selection</a:t>
            </a:r>
          </a:p>
          <a:p>
            <a:pPr lvl="2"/>
            <a:r>
              <a:rPr lang="en-US" dirty="0"/>
              <a:t>I</a:t>
            </a:r>
            <a:r>
              <a:rPr lang="en-US" b="0" i="0" u="none" strike="noStrike" dirty="0">
                <a:effectLst/>
              </a:rPr>
              <a:t>dentifying the most relevant features of the data, while removing noise is important</a:t>
            </a:r>
          </a:p>
          <a:p>
            <a:pPr lvl="2"/>
            <a:endParaRPr lang="en-US" dirty="0"/>
          </a:p>
          <a:p>
            <a:pPr lvl="1"/>
            <a:r>
              <a:rPr lang="en-US" dirty="0"/>
              <a:t>Bias and Generalization</a:t>
            </a:r>
          </a:p>
          <a:p>
            <a:pPr lvl="2"/>
            <a:r>
              <a:rPr lang="en-US" b="0" i="0" u="none" strike="noStrike" dirty="0">
                <a:effectLst/>
              </a:rPr>
              <a:t>It's important to ensure that predictions are not unfairly influenced by factors like race, gender, or other sensitive attributes.</a:t>
            </a:r>
          </a:p>
          <a:p>
            <a:pPr marL="914400" lvl="2" indent="0">
              <a:buNone/>
            </a:pPr>
            <a:endParaRPr lang="en-US" dirty="0"/>
          </a:p>
          <a:p>
            <a:pPr lvl="2"/>
            <a:endParaRPr lang="en-US" dirty="0"/>
          </a:p>
        </p:txBody>
      </p:sp>
      <p:sp>
        <p:nvSpPr>
          <p:cNvPr id="4" name="Date Placeholder 3">
            <a:extLst>
              <a:ext uri="{FF2B5EF4-FFF2-40B4-BE49-F238E27FC236}">
                <a16:creationId xmlns:a16="http://schemas.microsoft.com/office/drawing/2014/main" id="{B4F34AA6-2159-8ECD-C3DE-80725566D431}"/>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143AFC88-74E9-E30C-2108-31287B4150C1}"/>
              </a:ext>
            </a:extLst>
          </p:cNvPr>
          <p:cNvSpPr>
            <a:spLocks noGrp="1"/>
          </p:cNvSpPr>
          <p:nvPr>
            <p:ph type="sldNum" sz="quarter" idx="12"/>
          </p:nvPr>
        </p:nvSpPr>
        <p:spPr/>
        <p:txBody>
          <a:bodyPr/>
          <a:lstStyle/>
          <a:p>
            <a:fld id="{084F86B3-D3F4-4BE8-8D92-1FAB04CE9786}" type="slidenum">
              <a:rPr lang="en-US" smtClean="0"/>
              <a:t>6</a:t>
            </a:fld>
            <a:endParaRPr lang="en-US" dirty="0"/>
          </a:p>
        </p:txBody>
      </p:sp>
    </p:spTree>
    <p:extLst>
      <p:ext uri="{BB962C8B-B14F-4D97-AF65-F5344CB8AC3E}">
        <p14:creationId xmlns:p14="http://schemas.microsoft.com/office/powerpoint/2010/main" val="3292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dirty="0"/>
              <a:t>Paper title</a:t>
            </a:r>
          </a:p>
          <a:p>
            <a:pPr lvl="1"/>
            <a:r>
              <a:rPr lang="en-US" b="1" dirty="0"/>
              <a:t>Examining the correlates and spatial distribution of organizational data breaches in the United States</a:t>
            </a:r>
          </a:p>
          <a:p>
            <a:r>
              <a:rPr lang="en-US" dirty="0"/>
              <a:t>Paper citation </a:t>
            </a:r>
          </a:p>
          <a:p>
            <a:pPr lvl="1"/>
            <a:r>
              <a:rPr lang="en-US" dirty="0" err="1"/>
              <a:t>Khey</a:t>
            </a:r>
            <a:r>
              <a:rPr lang="en-US" dirty="0"/>
              <a:t>, D. N., &amp; </a:t>
            </a:r>
            <a:r>
              <a:rPr lang="en-US" dirty="0" err="1"/>
              <a:t>Sainato</a:t>
            </a:r>
            <a:r>
              <a:rPr lang="en-US" dirty="0"/>
              <a:t>, V. A. (2013). Examining the correlates and spatial distribution of organizational data breaches in the United States. Security Journal, 26(4), 367–382. https://</a:t>
            </a:r>
            <a:r>
              <a:rPr lang="en-US" dirty="0" err="1"/>
              <a:t>doi.org</a:t>
            </a:r>
            <a:r>
              <a:rPr lang="en-US" dirty="0"/>
              <a:t>/10.1057/sj.2013.24 </a:t>
            </a:r>
          </a:p>
          <a:p>
            <a:r>
              <a:rPr lang="en-US" dirty="0"/>
              <a:t>Summary of what was investigated </a:t>
            </a:r>
          </a:p>
          <a:p>
            <a:pPr lvl="1"/>
            <a:r>
              <a:rPr lang="en-US" dirty="0"/>
              <a:t>The article investigates organizational data breaches in the United States, focusing on their geospatial patterns and situational prevention strategies. It explores the geographical distribution of data breaches across US counties and notes their clustering. The study used Routine Activity Theory and Situational Crime Prevention (SCP) to analyze these breaches. It discusses four dimensions of incident clusters: behaviors, place and space, persons, and time. The application of SCP techniques, like target hardening, access control, and self-policing, reduces the risk of data breaches and highlights the need for further research to better understand and mitigate this cybercrime issue.</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WK01 – Literature Review | Paper 1</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7</a:t>
            </a:fld>
            <a:endParaRPr lang="en-US" dirty="0"/>
          </a:p>
        </p:txBody>
      </p:sp>
    </p:spTree>
    <p:extLst>
      <p:ext uri="{BB962C8B-B14F-4D97-AF65-F5344CB8AC3E}">
        <p14:creationId xmlns:p14="http://schemas.microsoft.com/office/powerpoint/2010/main" val="27236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EC14-313C-6BE5-5E04-C222503658D7}"/>
              </a:ext>
            </a:extLst>
          </p:cNvPr>
          <p:cNvSpPr>
            <a:spLocks noGrp="1"/>
          </p:cNvSpPr>
          <p:nvPr>
            <p:ph type="title"/>
          </p:nvPr>
        </p:nvSpPr>
        <p:spPr/>
        <p:txBody>
          <a:bodyPr/>
          <a:lstStyle/>
          <a:p>
            <a:r>
              <a:rPr lang="en-US" b="1" dirty="0"/>
              <a:t>WK01 – Literature Review | Paper 1 (cont</a:t>
            </a:r>
            <a:r>
              <a:rPr lang="en-US" dirty="0"/>
              <a:t>.</a:t>
            </a:r>
            <a:r>
              <a:rPr lang="en-US" b="1" dirty="0"/>
              <a:t>)</a:t>
            </a:r>
            <a:endParaRPr lang="en-US" dirty="0"/>
          </a:p>
        </p:txBody>
      </p:sp>
      <p:sp>
        <p:nvSpPr>
          <p:cNvPr id="3" name="Content Placeholder 2">
            <a:extLst>
              <a:ext uri="{FF2B5EF4-FFF2-40B4-BE49-F238E27FC236}">
                <a16:creationId xmlns:a16="http://schemas.microsoft.com/office/drawing/2014/main" id="{7FACABDF-058C-131B-6D58-D09E81B4E752}"/>
              </a:ext>
            </a:extLst>
          </p:cNvPr>
          <p:cNvSpPr>
            <a:spLocks noGrp="1"/>
          </p:cNvSpPr>
          <p:nvPr>
            <p:ph idx="1"/>
          </p:nvPr>
        </p:nvSpPr>
        <p:spPr/>
        <p:txBody>
          <a:bodyPr/>
          <a:lstStyle/>
          <a:p>
            <a:r>
              <a:rPr lang="en-US" dirty="0"/>
              <a:t>Processing algorithms</a:t>
            </a:r>
          </a:p>
          <a:p>
            <a:pPr lvl="1"/>
            <a:r>
              <a:rPr lang="en-US" dirty="0"/>
              <a:t>The article does not mention the specific processing algorithms used in each paper. It primarily discusses concepts, theories, and findings related to geospatial patterns of organizational data breaches and situational crime prevention strategies.</a:t>
            </a:r>
          </a:p>
          <a:p>
            <a:pPr marL="457200" lvl="1" indent="0">
              <a:buNone/>
            </a:pPr>
            <a:endParaRPr lang="en-US" dirty="0"/>
          </a:p>
          <a:p>
            <a:r>
              <a:rPr lang="en-US" dirty="0"/>
              <a:t>What I liked about the paper</a:t>
            </a:r>
          </a:p>
          <a:p>
            <a:pPr lvl="1"/>
            <a:r>
              <a:rPr lang="en-US" dirty="0"/>
              <a:t>I liked that this paper is a predecessor to what my research project will visually show and its integration of theories within its study.</a:t>
            </a:r>
          </a:p>
          <a:p>
            <a:pPr marL="457200" lvl="1" indent="0">
              <a:buNone/>
            </a:pPr>
            <a:endParaRPr lang="en-US" dirty="0"/>
          </a:p>
          <a:p>
            <a:r>
              <a:rPr lang="en-US" dirty="0"/>
              <a:t>What additions I can provide to the topic</a:t>
            </a:r>
          </a:p>
          <a:p>
            <a:pPr lvl="1"/>
            <a:r>
              <a:rPr lang="en-US" dirty="0"/>
              <a:t> This project will provide the research to further emphasize that data breaches are correlated by geospatial distribution, while visually depicting the detected anomalies in a region of a country in real-time.</a:t>
            </a:r>
          </a:p>
          <a:p>
            <a:endParaRPr lang="en-US" dirty="0"/>
          </a:p>
        </p:txBody>
      </p:sp>
      <p:sp>
        <p:nvSpPr>
          <p:cNvPr id="4" name="Date Placeholder 3">
            <a:extLst>
              <a:ext uri="{FF2B5EF4-FFF2-40B4-BE49-F238E27FC236}">
                <a16:creationId xmlns:a16="http://schemas.microsoft.com/office/drawing/2014/main" id="{8236C20A-6113-BEF1-CB3A-12642640B7E6}"/>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60D93055-9965-8E3F-B0C9-517C09AD0FE1}"/>
              </a:ext>
            </a:extLst>
          </p:cNvPr>
          <p:cNvSpPr>
            <a:spLocks noGrp="1"/>
          </p:cNvSpPr>
          <p:nvPr>
            <p:ph type="sldNum" sz="quarter" idx="12"/>
          </p:nvPr>
        </p:nvSpPr>
        <p:spPr/>
        <p:txBody>
          <a:bodyPr/>
          <a:lstStyle/>
          <a:p>
            <a:fld id="{084F86B3-D3F4-4BE8-8D92-1FAB04CE9786}" type="slidenum">
              <a:rPr lang="en-US" smtClean="0"/>
              <a:t>8</a:t>
            </a:fld>
            <a:endParaRPr lang="en-US" dirty="0"/>
          </a:p>
        </p:txBody>
      </p:sp>
    </p:spTree>
    <p:extLst>
      <p:ext uri="{BB962C8B-B14F-4D97-AF65-F5344CB8AC3E}">
        <p14:creationId xmlns:p14="http://schemas.microsoft.com/office/powerpoint/2010/main" val="5298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p:spPr>
        <p:txBody>
          <a:bodyPr/>
          <a:lstStyle/>
          <a:p>
            <a:r>
              <a:rPr lang="en-US" b="1" dirty="0">
                <a:solidFill>
                  <a:schemeClr val="bg1"/>
                </a:solidFill>
              </a:rPr>
              <a:t>Week - 02</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907687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1904</TotalTime>
  <Words>2106</Words>
  <Application>Microsoft Macintosh PowerPoint</Application>
  <PresentationFormat>Widescreen</PresentationFormat>
  <Paragraphs>215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Week - 01 </vt:lpstr>
      <vt:lpstr>Outline</vt:lpstr>
      <vt:lpstr>Topic Background</vt:lpstr>
      <vt:lpstr>Rationale</vt:lpstr>
      <vt:lpstr>Foreseeable Issues</vt:lpstr>
      <vt:lpstr>WK01 – Literature Review | Paper 1</vt:lpstr>
      <vt:lpstr>WK01 – Literature Review | Paper 1 (cont.)</vt:lpstr>
      <vt:lpstr>Week - 02 </vt:lpstr>
      <vt:lpstr>Outline</vt:lpstr>
      <vt:lpstr>WK02 – Review/revise work from previous week(s)</vt:lpstr>
      <vt:lpstr>WK02 – Literature Review | Paper 2</vt:lpstr>
      <vt:lpstr>WK02 – Literature Review | Paper 2</vt:lpstr>
      <vt:lpstr>WK02 – Literature Review | Paper 3</vt:lpstr>
      <vt:lpstr>WK02 – Literature Review | Paper 3</vt:lpstr>
      <vt:lpstr>WK02 – Synthesis Matrix</vt:lpstr>
      <vt:lpstr>WK02 – Data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21</cp:revision>
  <dcterms:created xsi:type="dcterms:W3CDTF">2022-08-29T22:08:54Z</dcterms:created>
  <dcterms:modified xsi:type="dcterms:W3CDTF">2023-09-06T15:30:09Z</dcterms:modified>
</cp:coreProperties>
</file>