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4"/>
  </p:notesMasterIdLst>
  <p:sldIdLst>
    <p:sldId id="256" r:id="rId2"/>
    <p:sldId id="279" r:id="rId3"/>
    <p:sldId id="283" r:id="rId4"/>
    <p:sldId id="287" r:id="rId5"/>
    <p:sldId id="289" r:id="rId6"/>
    <p:sldId id="288" r:id="rId7"/>
    <p:sldId id="282" r:id="rId8"/>
    <p:sldId id="290" r:id="rId9"/>
    <p:sldId id="281" r:id="rId10"/>
    <p:sldId id="299" r:id="rId11"/>
    <p:sldId id="297" r:id="rId12"/>
    <p:sldId id="298" r:id="rId13"/>
    <p:sldId id="301" r:id="rId14"/>
    <p:sldId id="300" r:id="rId15"/>
    <p:sldId id="292" r:id="rId16"/>
    <p:sldId id="296" r:id="rId17"/>
    <p:sldId id="284" r:id="rId18"/>
    <p:sldId id="285" r:id="rId19"/>
    <p:sldId id="308" r:id="rId20"/>
    <p:sldId id="302" r:id="rId21"/>
    <p:sldId id="294" r:id="rId22"/>
    <p:sldId id="303" r:id="rId23"/>
    <p:sldId id="304" r:id="rId24"/>
    <p:sldId id="305" r:id="rId25"/>
    <p:sldId id="306" r:id="rId26"/>
    <p:sldId id="307" r:id="rId27"/>
    <p:sldId id="293" r:id="rId28"/>
    <p:sldId id="309" r:id="rId29"/>
    <p:sldId id="310" r:id="rId30"/>
    <p:sldId id="311" r:id="rId31"/>
    <p:sldId id="312" r:id="rId32"/>
    <p:sldId id="31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7" autoAdjust="0"/>
    <p:restoredTop sz="94660"/>
  </p:normalViewPr>
  <p:slideViewPr>
    <p:cSldViewPr snapToGrid="0">
      <p:cViewPr>
        <p:scale>
          <a:sx n="154" d="100"/>
          <a:sy n="154" d="100"/>
        </p:scale>
        <p:origin x="104" y="20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521C8-BA0D-40A9-BDF9-2161E0C61A5B}" type="datetimeFigureOut">
              <a:rPr lang="en-US" smtClean="0"/>
              <a:t>9/6/23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C7A9B-6191-465C-A5CB-8C5D0B6CFFEA}" type="slidenum">
              <a:rPr lang="en-US" smtClean="0"/>
              <a:t>‹#›</a:t>
            </a:fld>
            <a:endParaRPr lang="en-US" dirty="0"/>
          </a:p>
        </p:txBody>
      </p:sp>
    </p:spTree>
    <p:extLst>
      <p:ext uri="{BB962C8B-B14F-4D97-AF65-F5344CB8AC3E}">
        <p14:creationId xmlns:p14="http://schemas.microsoft.com/office/powerpoint/2010/main" val="312125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72F19-86EA-4731-8378-9498F825CB76}"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351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2D39C-B99F-4334-AF33-89D3EB7E2D26}"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40098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4652-64A9-405B-8D3E-76A8DA7FD8DD}"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789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4480"/>
            <a:ext cx="10515600" cy="898202"/>
          </a:xfrm>
          <a:solidFill>
            <a:schemeClr val="tx2"/>
          </a:solidFill>
        </p:spPr>
        <p:txBody>
          <a:bodyPr>
            <a:normAutofit/>
          </a:bodyPr>
          <a:lstStyle>
            <a:lvl1pPr>
              <a:defRPr sz="3600" b="1">
                <a:solidFill>
                  <a:schemeClr val="bg1"/>
                </a:solidFill>
              </a:defRPr>
            </a:lvl1pPr>
          </a:lstStyle>
          <a:p>
            <a:r>
              <a:rPr lang="en-US" dirty="0"/>
              <a:t>Click to edit</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23F810-0947-4B99-95AB-50445555D6BA}"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cxnSp>
        <p:nvCxnSpPr>
          <p:cNvPr id="7" name="Straight Connector 6">
            <a:extLst>
              <a:ext uri="{FF2B5EF4-FFF2-40B4-BE49-F238E27FC236}">
                <a16:creationId xmlns:a16="http://schemas.microsoft.com/office/drawing/2014/main" id="{ED40CE35-9679-36C4-B5C4-C7B118215F5D}"/>
              </a:ext>
            </a:extLst>
          </p:cNvPr>
          <p:cNvCxnSpPr>
            <a:cxnSpLocks/>
          </p:cNvCxnSpPr>
          <p:nvPr userDrawn="1"/>
        </p:nvCxnSpPr>
        <p:spPr>
          <a:xfrm flipV="1">
            <a:off x="838200" y="980388"/>
            <a:ext cx="10515600"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00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CB228-8E97-4B64-8267-5160D76202A1}" type="datetime1">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4219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0CE47-B89F-4720-B053-E72563FF1E06}" type="datetime1">
              <a:rPr lang="en-US" smtClean="0"/>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99225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FDA16-046E-4081-B96D-24424871DD9C}" type="datetime1">
              <a:rPr lang="en-US" smtClean="0"/>
              <a:t>9/6/23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36024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C377D-D984-4997-A4C5-3B3DD23AFDFC}" type="datetime1">
              <a:rPr lang="en-US" smtClean="0"/>
              <a:t>9/6/23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96837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12F2A-4279-4ED1-8C8B-0F667552B999}" type="datetime1">
              <a:rPr lang="en-US" smtClean="0"/>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4F86B3-D3F4-4BE8-8D92-1FAB04CE9786}" type="slidenum">
              <a:rPr lang="en-US" smtClean="0"/>
              <a:t>‹#›</a:t>
            </a:fld>
            <a:endParaRPr lang="en-US" dirty="0"/>
          </a:p>
        </p:txBody>
      </p:sp>
      <p:sp>
        <p:nvSpPr>
          <p:cNvPr id="5" name="Title 1">
            <a:extLst>
              <a:ext uri="{FF2B5EF4-FFF2-40B4-BE49-F238E27FC236}">
                <a16:creationId xmlns:a16="http://schemas.microsoft.com/office/drawing/2014/main" id="{F10E6382-F9CF-6A85-9BA6-1FE94A5E83CC}"/>
              </a:ext>
            </a:extLst>
          </p:cNvPr>
          <p:cNvSpPr>
            <a:spLocks noGrp="1"/>
          </p:cNvSpPr>
          <p:nvPr>
            <p:ph type="ctrTitle" hasCustomPrompt="1"/>
          </p:nvPr>
        </p:nvSpPr>
        <p:spPr>
          <a:xfrm>
            <a:off x="1524000" y="2235200"/>
            <a:ext cx="9144000" cy="2387600"/>
          </a:xfrm>
          <a:solidFill>
            <a:schemeClr val="tx2"/>
          </a:solidFill>
        </p:spPr>
        <p:txBody>
          <a:bodyPr/>
          <a:lstStyle>
            <a:lvl1pPr algn="ctr">
              <a:defRPr/>
            </a:lvl1pPr>
          </a:lstStyle>
          <a:p>
            <a:r>
              <a:rPr lang="en-US" b="1" dirty="0" err="1">
                <a:solidFill>
                  <a:schemeClr val="bg1"/>
                </a:solidFill>
              </a:rPr>
              <a:t>WeeK</a:t>
            </a:r>
            <a:r>
              <a:rPr lang="en-US" b="1" dirty="0">
                <a:solidFill>
                  <a:schemeClr val="bg1"/>
                </a:solidFill>
              </a:rPr>
              <a:t>-XX</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52636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0131E0-BB71-4434-A77D-FCACED923C7A}" type="datetime1">
              <a:rPr lang="en-US" smtClean="0"/>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55944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6CBEE7-F91A-4C39-AAE5-7F589E049073}" type="datetime1">
              <a:rPr lang="en-US" smtClean="0"/>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2822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56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36124"/>
            <a:ext cx="10515600" cy="4840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99F0-F6A5-4848-9B70-6472A6AF9527}" type="datetime1">
              <a:rPr lang="en-US" smtClean="0"/>
              <a:t>9/6/23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86B3-D3F4-4BE8-8D92-1FAB04CE9786}" type="slidenum">
              <a:rPr lang="en-US" smtClean="0"/>
              <a:t>‹#›</a:t>
            </a:fld>
            <a:endParaRPr lang="en-US" dirty="0"/>
          </a:p>
        </p:txBody>
      </p:sp>
    </p:spTree>
    <p:extLst>
      <p:ext uri="{BB962C8B-B14F-4D97-AF65-F5344CB8AC3E}">
        <p14:creationId xmlns:p14="http://schemas.microsoft.com/office/powerpoint/2010/main" val="3894978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016/j.jbankfin.2017.12.00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ass.gov/lists/data-breach-repor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slaman@gmu.edu"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0A3A6D-04E0-9009-438F-4828E90B46C8}"/>
              </a:ext>
            </a:extLst>
          </p:cNvPr>
          <p:cNvSpPr txBox="1">
            <a:spLocks/>
          </p:cNvSpPr>
          <p:nvPr/>
        </p:nvSpPr>
        <p:spPr>
          <a:xfrm>
            <a:off x="2045677" y="924870"/>
            <a:ext cx="8100646" cy="2504130"/>
          </a:xfrm>
          <a:prstGeom prst="rect">
            <a:avLst/>
          </a:prstGeom>
          <a:solidFill>
            <a:schemeClr val="tx2"/>
          </a:solidFill>
          <a:ln w="146050">
            <a:solidFill>
              <a:schemeClr val="tx2"/>
            </a:solidFill>
          </a:ln>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rPr>
              <a:t>Predicting Data Breaches with Machine Learning and Geospatial Analysis: A Focus on Data Type and Regional Vulnerabilities</a:t>
            </a:r>
          </a:p>
        </p:txBody>
      </p:sp>
      <p:sp>
        <p:nvSpPr>
          <p:cNvPr id="3" name="Subtitle 2">
            <a:extLst>
              <a:ext uri="{FF2B5EF4-FFF2-40B4-BE49-F238E27FC236}">
                <a16:creationId xmlns:a16="http://schemas.microsoft.com/office/drawing/2014/main" id="{8AF2F45E-2E8C-AFD6-C50D-41B62E74185D}"/>
              </a:ext>
            </a:extLst>
          </p:cNvPr>
          <p:cNvSpPr>
            <a:spLocks noGrp="1"/>
          </p:cNvSpPr>
          <p:nvPr>
            <p:ph type="subTitle" idx="1"/>
          </p:nvPr>
        </p:nvSpPr>
        <p:spPr>
          <a:xfrm>
            <a:off x="1524000" y="3602037"/>
            <a:ext cx="9144000" cy="2133599"/>
          </a:xfrm>
        </p:spPr>
        <p:txBody>
          <a:bodyPr>
            <a:normAutofit lnSpcReduction="10000"/>
          </a:bodyPr>
          <a:lstStyle/>
          <a:p>
            <a:r>
              <a:rPr lang="en-US" b="1" dirty="0"/>
              <a:t>Yuta Sugiyama</a:t>
            </a:r>
          </a:p>
          <a:p>
            <a:r>
              <a:rPr lang="en-US" b="1" dirty="0"/>
              <a:t>WK01-02</a:t>
            </a:r>
          </a:p>
          <a:p>
            <a:r>
              <a:rPr lang="en-US" dirty="0"/>
              <a:t>Revision 2023.08.29</a:t>
            </a:r>
          </a:p>
          <a:p>
            <a:endParaRPr lang="en-US" dirty="0"/>
          </a:p>
          <a:p>
            <a:r>
              <a:rPr lang="en-US" b="1" dirty="0"/>
              <a:t>CDS-492 | Fall 2023 | Dr. Slamani</a:t>
            </a:r>
          </a:p>
        </p:txBody>
      </p:sp>
    </p:spTree>
    <p:extLst>
      <p:ext uri="{BB962C8B-B14F-4D97-AF65-F5344CB8AC3E}">
        <p14:creationId xmlns:p14="http://schemas.microsoft.com/office/powerpoint/2010/main" val="165022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5389140"/>
          </a:xfrm>
        </p:spPr>
        <p:txBody>
          <a:bodyPr>
            <a:normAutofit fontScale="92500" lnSpcReduction="10000"/>
          </a:bodyPr>
          <a:lstStyle/>
          <a:p>
            <a:r>
              <a:rPr lang="en-US" dirty="0"/>
              <a:t>WK02 – Review/revise work from previous week(s)</a:t>
            </a:r>
          </a:p>
          <a:p>
            <a:pPr lvl="1"/>
            <a:r>
              <a:rPr lang="en-US" dirty="0"/>
              <a:t>Summary of changes</a:t>
            </a:r>
          </a:p>
          <a:p>
            <a:r>
              <a:rPr lang="en-US" dirty="0"/>
              <a:t>WK02 – Literature review Paper 2</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r>
              <a:rPr lang="en-US" dirty="0"/>
              <a:t>WK02 - Literature review Paper 3</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9/6/23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10</a:t>
            </a:fld>
            <a:endParaRPr lang="en-US" dirty="0"/>
          </a:p>
        </p:txBody>
      </p:sp>
    </p:spTree>
    <p:extLst>
      <p:ext uri="{BB962C8B-B14F-4D97-AF65-F5344CB8AC3E}">
        <p14:creationId xmlns:p14="http://schemas.microsoft.com/office/powerpoint/2010/main" val="151889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t>Splitting up information about the topic chosen to discuss the background, benefits, and any foreseeable issues.</a:t>
            </a:r>
          </a:p>
          <a:p>
            <a:pPr lvl="1"/>
            <a:endParaRPr lang="en-US" dirty="0"/>
          </a:p>
          <a:p>
            <a:pPr lvl="1"/>
            <a:r>
              <a:rPr lang="en-US" dirty="0"/>
              <a:t>Elaborations on each topic category</a:t>
            </a:r>
          </a:p>
          <a:p>
            <a:pPr lvl="1"/>
            <a:endParaRPr lang="en-US" dirty="0"/>
          </a:p>
          <a:p>
            <a:pPr lvl="1"/>
            <a:r>
              <a:rPr lang="en-US" dirty="0"/>
              <a:t>Addition of diagrams and pictures</a:t>
            </a:r>
          </a:p>
          <a:p>
            <a:pPr lvl="1"/>
            <a:endParaRPr lang="en-US" dirty="0"/>
          </a:p>
          <a:p>
            <a:pPr lvl="1"/>
            <a:r>
              <a:rPr lang="en-US" dirty="0"/>
              <a:t>Literature Review slides</a:t>
            </a:r>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WK02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11</a:t>
            </a:fld>
            <a:endParaRPr lang="en-US" dirty="0"/>
          </a:p>
        </p:txBody>
      </p:sp>
    </p:spTree>
    <p:extLst>
      <p:ext uri="{BB962C8B-B14F-4D97-AF65-F5344CB8AC3E}">
        <p14:creationId xmlns:p14="http://schemas.microsoft.com/office/powerpoint/2010/main" val="25875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300548"/>
          </a:xfrm>
        </p:spPr>
        <p:txBody>
          <a:bodyPr>
            <a:normAutofit lnSpcReduction="10000"/>
          </a:bodyPr>
          <a:lstStyle/>
          <a:p>
            <a:r>
              <a:rPr lang="en-US" sz="2000" dirty="0"/>
              <a:t>Paper title</a:t>
            </a:r>
          </a:p>
          <a:p>
            <a:pPr lvl="1"/>
            <a:r>
              <a:rPr lang="en-US" sz="1800" b="1" dirty="0"/>
              <a:t> How Data Breaches Affect Consumer Credit</a:t>
            </a:r>
          </a:p>
          <a:p>
            <a:r>
              <a:rPr lang="en-US" sz="2000" dirty="0"/>
              <a:t>Paper citation </a:t>
            </a:r>
          </a:p>
          <a:p>
            <a:pPr lvl="1"/>
            <a:r>
              <a:rPr lang="en-US" sz="1800" dirty="0"/>
              <a:t>Mikhed, V., &amp; Vogan, M. (2018). How data breaches affect consumer credit. Journal of Banking and Finance, 88, 192–207. </a:t>
            </a:r>
            <a:r>
              <a:rPr lang="en-US" sz="1800" dirty="0">
                <a:hlinkClick r:id="rId2"/>
              </a:rPr>
              <a:t>https://doi.org/10.1016/j.jbankfin.2017.12.002</a:t>
            </a:r>
            <a:r>
              <a:rPr lang="en-US" sz="1800" dirty="0"/>
              <a:t> </a:t>
            </a:r>
          </a:p>
          <a:p>
            <a:r>
              <a:rPr lang="en-US" sz="2000" dirty="0"/>
              <a:t>Summary of what was investigated </a:t>
            </a:r>
          </a:p>
          <a:p>
            <a:pPr lvl="1"/>
            <a:r>
              <a:rPr lang="en-US" sz="1800" dirty="0"/>
              <a:t>The study investigated the response of consumers to the 2012 South Carolina Department of Revenue data breach, focusing on their adoption of fraud protection services and changes in credit behavior. The study analyzed how affected individuals acquired different fraud protection services and examined whether news coverage of the breach influenced their responses. Geospatial data was utilized to understand how breach-related responses varied across different geographic areas, such as regions that shared media markets across states. Overall, this study wanted to find a correlation of knowing about a data breach affects people taking steps to increase their security.</a:t>
            </a:r>
          </a:p>
          <a:p>
            <a:r>
              <a:rPr lang="en-US" sz="2200" dirty="0"/>
              <a:t>Results</a:t>
            </a:r>
            <a:endParaRPr lang="en-US" dirty="0"/>
          </a:p>
          <a:p>
            <a:pPr lvl="1"/>
            <a:r>
              <a:rPr lang="en-US" sz="1800" dirty="0"/>
              <a:t>People who were directly affected by the data breach were more likely to get fraud protection services, but the breach didn't really change their credit card use or other financial behaviors. Interestingly, people who heard about the breach in the news but weren't directly affected didn't seem to take extra steps to protect themselves, showing that just knowing about a breach might not make people act differently.</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2</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12</a:t>
            </a:fld>
            <a:endParaRPr lang="en-US" dirty="0"/>
          </a:p>
        </p:txBody>
      </p:sp>
    </p:spTree>
    <p:extLst>
      <p:ext uri="{BB962C8B-B14F-4D97-AF65-F5344CB8AC3E}">
        <p14:creationId xmlns:p14="http://schemas.microsoft.com/office/powerpoint/2010/main" val="389824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300548"/>
          </a:xfrm>
        </p:spPr>
        <p:txBody>
          <a:bodyPr>
            <a:normAutofit/>
          </a:bodyPr>
          <a:lstStyle/>
          <a:p>
            <a:r>
              <a:rPr lang="en-US" sz="2000" dirty="0"/>
              <a:t>What processing algorithms did the paper use</a:t>
            </a:r>
          </a:p>
          <a:p>
            <a:pPr lvl="1"/>
            <a:r>
              <a:rPr lang="en-US" sz="1800" dirty="0"/>
              <a:t>The paper used statistical analysis techniques such as logistic regression to process and analyze the data, and geospatial data analysis to understand how individuals in different geographic areas responded to the breach and news coverage.</a:t>
            </a:r>
          </a:p>
          <a:p>
            <a:r>
              <a:rPr lang="en-US" sz="2000" dirty="0"/>
              <a:t>What you liked about the paper</a:t>
            </a:r>
          </a:p>
          <a:p>
            <a:pPr lvl="1"/>
            <a:r>
              <a:rPr lang="en-US" sz="1800" dirty="0"/>
              <a:t>I liked how important questions about consumer behavior and the impact of data breaches on individuals' decisions to adopt fraud protection measures were addressed. Also, the use of geospatial data adds an interesting dimension to the analysis, allowing for insights into regional variations in responses to data breach information.</a:t>
            </a:r>
          </a:p>
          <a:p>
            <a:r>
              <a:rPr lang="en-US" sz="2000" dirty="0"/>
              <a:t>What additions you can provide to the topic</a:t>
            </a:r>
          </a:p>
          <a:p>
            <a:pPr lvl="1"/>
            <a:r>
              <a:rPr lang="en-US" sz="1800" dirty="0"/>
              <a:t>ML can be used to develop predictive models that forecast individuals' likelihood of adopting fraud protection measures after a data breach. ML algorithms could provide more accurate insights into the factors influencing post-breach behaviors, assisting in consumer protection and communication.</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2</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13</a:t>
            </a:fld>
            <a:endParaRPr lang="en-US" dirty="0"/>
          </a:p>
        </p:txBody>
      </p:sp>
    </p:spTree>
    <p:extLst>
      <p:ext uri="{BB962C8B-B14F-4D97-AF65-F5344CB8AC3E}">
        <p14:creationId xmlns:p14="http://schemas.microsoft.com/office/powerpoint/2010/main" val="27907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sz="2000" dirty="0"/>
              <a:t>Paper title</a:t>
            </a:r>
          </a:p>
          <a:p>
            <a:pPr lvl="1"/>
            <a:r>
              <a:rPr lang="en-US" sz="1800" dirty="0"/>
              <a:t> </a:t>
            </a:r>
            <a:r>
              <a:rPr lang="en-US" sz="1800" b="1" dirty="0"/>
              <a:t>Modified VAST Challenge with Applications to Data Breaches</a:t>
            </a:r>
          </a:p>
          <a:p>
            <a:r>
              <a:rPr lang="en-US" sz="2000" dirty="0"/>
              <a:t>Paper citation </a:t>
            </a:r>
          </a:p>
          <a:p>
            <a:pPr lvl="1"/>
            <a:r>
              <a:rPr lang="en-US" sz="1800" dirty="0" err="1"/>
              <a:t>Carr</a:t>
            </a:r>
            <a:r>
              <a:rPr lang="en-US" sz="1800" dirty="0"/>
              <a:t>, R. Modified VAST Challenge with Applications to Data Breaches. Challenge, 2, 9.</a:t>
            </a:r>
          </a:p>
          <a:p>
            <a:r>
              <a:rPr lang="en-US" sz="2000" dirty="0"/>
              <a:t>Summary of what was investigated </a:t>
            </a:r>
          </a:p>
          <a:p>
            <a:pPr lvl="1"/>
            <a:r>
              <a:rPr lang="en-US" sz="1800" dirty="0"/>
              <a:t>This scholarly article focused on developing interactive tools to visualize and explore a recontextualized dataset from the 2021 VAST Challenge Mini Challenge 2. Specifically, it explored ways to link credit card and loyalty card data to uncover patterns and anomalies. The investigation also delved into using geospatial data to trace the movements of employees and identify potential security risks. </a:t>
            </a:r>
          </a:p>
          <a:p>
            <a:r>
              <a:rPr lang="en-US" sz="2100" dirty="0"/>
              <a:t>Results </a:t>
            </a:r>
          </a:p>
          <a:p>
            <a:pPr lvl="1"/>
            <a:r>
              <a:rPr lang="en-US" sz="1800" dirty="0"/>
              <a:t> Challenges arose within this study due to complex data and unworkable geospatial information, making certain aspects of the investigation difficult to accomplish. .</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3</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14</a:t>
            </a:fld>
            <a:endParaRPr lang="en-US" dirty="0"/>
          </a:p>
        </p:txBody>
      </p:sp>
    </p:spTree>
    <p:extLst>
      <p:ext uri="{BB962C8B-B14F-4D97-AF65-F5344CB8AC3E}">
        <p14:creationId xmlns:p14="http://schemas.microsoft.com/office/powerpoint/2010/main" val="41432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sz="2000" dirty="0"/>
              <a:t>What processing algorithms did this paper use</a:t>
            </a:r>
          </a:p>
          <a:p>
            <a:pPr lvl="1"/>
            <a:r>
              <a:rPr lang="en-US" sz="1800" dirty="0"/>
              <a:t> The processing algorithms used are data linking, d</a:t>
            </a:r>
            <a:r>
              <a:rPr lang="en-US" sz="1800" i="0" dirty="0">
                <a:effectLst/>
              </a:rPr>
              <a:t>ata abstraction and exploration, geospatial </a:t>
            </a:r>
            <a:r>
              <a:rPr lang="en-US" sz="1800" dirty="0"/>
              <a:t>d</a:t>
            </a:r>
            <a:r>
              <a:rPr lang="en-US" sz="1800" i="0" dirty="0">
                <a:effectLst/>
              </a:rPr>
              <a:t>ata </a:t>
            </a:r>
            <a:r>
              <a:rPr lang="en-US" sz="1800" dirty="0"/>
              <a:t>c</a:t>
            </a:r>
            <a:r>
              <a:rPr lang="en-US" sz="1800" i="0" dirty="0">
                <a:effectLst/>
              </a:rPr>
              <a:t>onversion, </a:t>
            </a:r>
            <a:r>
              <a:rPr lang="en-US" sz="1800" dirty="0"/>
              <a:t>and d</a:t>
            </a:r>
            <a:r>
              <a:rPr lang="en-US" sz="1800" i="0" dirty="0">
                <a:effectLst/>
              </a:rPr>
              <a:t>ata </a:t>
            </a:r>
            <a:r>
              <a:rPr lang="en-US" sz="1800" dirty="0"/>
              <a:t>c</a:t>
            </a:r>
            <a:r>
              <a:rPr lang="en-US" sz="1800" i="0" dirty="0">
                <a:effectLst/>
              </a:rPr>
              <a:t>leaning</a:t>
            </a:r>
            <a:r>
              <a:rPr lang="en-US" sz="1600" i="0" dirty="0">
                <a:effectLst/>
              </a:rPr>
              <a:t>.</a:t>
            </a:r>
            <a:endParaRPr lang="en-US" sz="1800" dirty="0"/>
          </a:p>
          <a:p>
            <a:r>
              <a:rPr lang="en-US" sz="2000" dirty="0"/>
              <a:t>What you liked about the paper</a:t>
            </a:r>
          </a:p>
          <a:p>
            <a:pPr lvl="1"/>
            <a:r>
              <a:rPr lang="en-US" sz="1800" dirty="0"/>
              <a:t>I like how the paper chooses practical data processing techniques for the dataset, </a:t>
            </a:r>
            <a:r>
              <a:rPr lang="en-US" sz="1800" dirty="0" err="1"/>
              <a:t>iwhich</a:t>
            </a:r>
            <a:r>
              <a:rPr lang="en-US" sz="1800" dirty="0"/>
              <a:t> includes: data abstraction, geospatial conversion, and interactive visualization, to explore the dataset's nuances and limitations. </a:t>
            </a:r>
          </a:p>
          <a:p>
            <a:r>
              <a:rPr lang="en-US" sz="2000" dirty="0"/>
              <a:t>What additions you can provide to the topic</a:t>
            </a:r>
          </a:p>
          <a:p>
            <a:pPr lvl="1"/>
            <a:r>
              <a:rPr lang="en-US" sz="1800" dirty="0"/>
              <a:t>I could add ML anomaly detection algorithms or clustering techniques, which can help identify unusual patterns/relationships in the data that might identify potential breaches or suspicious activities.</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3</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15</a:t>
            </a:fld>
            <a:endParaRPr lang="en-US" dirty="0"/>
          </a:p>
        </p:txBody>
      </p:sp>
    </p:spTree>
    <p:extLst>
      <p:ext uri="{BB962C8B-B14F-4D97-AF65-F5344CB8AC3E}">
        <p14:creationId xmlns:p14="http://schemas.microsoft.com/office/powerpoint/2010/main" val="31884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1869-8F34-85C3-AC16-99F096538736}"/>
              </a:ext>
            </a:extLst>
          </p:cNvPr>
          <p:cNvSpPr>
            <a:spLocks noGrp="1"/>
          </p:cNvSpPr>
          <p:nvPr>
            <p:ph type="title"/>
          </p:nvPr>
        </p:nvSpPr>
        <p:spPr/>
        <p:txBody>
          <a:bodyPr/>
          <a:lstStyle/>
          <a:p>
            <a:r>
              <a:rPr lang="en-US" b="1" dirty="0"/>
              <a:t>WK02 – Synthesis Matrix</a:t>
            </a:r>
            <a:endParaRPr lang="en-US" dirty="0"/>
          </a:p>
        </p:txBody>
      </p:sp>
      <p:sp>
        <p:nvSpPr>
          <p:cNvPr id="3" name="Content Placeholder 2">
            <a:extLst>
              <a:ext uri="{FF2B5EF4-FFF2-40B4-BE49-F238E27FC236}">
                <a16:creationId xmlns:a16="http://schemas.microsoft.com/office/drawing/2014/main" id="{EBAF431C-D03A-5599-73F7-008AB84A501D}"/>
              </a:ext>
            </a:extLst>
          </p:cNvPr>
          <p:cNvSpPr>
            <a:spLocks noGrp="1"/>
          </p:cNvSpPr>
          <p:nvPr>
            <p:ph idx="1"/>
          </p:nvPr>
        </p:nvSpPr>
        <p:spPr>
          <a:xfrm>
            <a:off x="838200" y="1055802"/>
            <a:ext cx="10515600" cy="5121161"/>
          </a:xfrm>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F65829A4-7B6D-118D-197D-DC77CF468588}"/>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6D842115-8A64-7E06-0877-512C2A107E75}"/>
              </a:ext>
            </a:extLst>
          </p:cNvPr>
          <p:cNvSpPr>
            <a:spLocks noGrp="1"/>
          </p:cNvSpPr>
          <p:nvPr>
            <p:ph type="sldNum" sz="quarter" idx="12"/>
          </p:nvPr>
        </p:nvSpPr>
        <p:spPr/>
        <p:txBody>
          <a:bodyPr/>
          <a:lstStyle/>
          <a:p>
            <a:fld id="{084F86B3-D3F4-4BE8-8D92-1FAB04CE9786}" type="slidenum">
              <a:rPr lang="en-US" smtClean="0"/>
              <a:t>16</a:t>
            </a:fld>
            <a:endParaRPr lang="en-US" dirty="0"/>
          </a:p>
        </p:txBody>
      </p:sp>
      <p:graphicFrame>
        <p:nvGraphicFramePr>
          <p:cNvPr id="6" name="Table 5">
            <a:extLst>
              <a:ext uri="{FF2B5EF4-FFF2-40B4-BE49-F238E27FC236}">
                <a16:creationId xmlns:a16="http://schemas.microsoft.com/office/drawing/2014/main" id="{9E9E2929-6A48-7046-1452-9EE0C76ED786}"/>
              </a:ext>
            </a:extLst>
          </p:cNvPr>
          <p:cNvGraphicFramePr>
            <a:graphicFrameLocks noGrp="1"/>
          </p:cNvGraphicFramePr>
          <p:nvPr>
            <p:extLst>
              <p:ext uri="{D42A27DB-BD31-4B8C-83A1-F6EECF244321}">
                <p14:modId xmlns:p14="http://schemas.microsoft.com/office/powerpoint/2010/main" val="3246676738"/>
              </p:ext>
            </p:extLst>
          </p:nvPr>
        </p:nvGraphicFramePr>
        <p:xfrm>
          <a:off x="838200" y="1122069"/>
          <a:ext cx="10515601" cy="5150528"/>
        </p:xfrm>
        <a:graphic>
          <a:graphicData uri="http://schemas.openxmlformats.org/drawingml/2006/table">
            <a:tbl>
              <a:tblPr firstRow="1" firstCol="1" bandRow="1">
                <a:tableStyleId>{5C22544A-7EE6-4342-B048-85BDC9FD1C3A}</a:tableStyleId>
              </a:tblPr>
              <a:tblGrid>
                <a:gridCol w="1073220">
                  <a:extLst>
                    <a:ext uri="{9D8B030D-6E8A-4147-A177-3AD203B41FA5}">
                      <a16:colId xmlns:a16="http://schemas.microsoft.com/office/drawing/2014/main" val="3719082361"/>
                    </a:ext>
                  </a:extLst>
                </a:gridCol>
                <a:gridCol w="2158678">
                  <a:extLst>
                    <a:ext uri="{9D8B030D-6E8A-4147-A177-3AD203B41FA5}">
                      <a16:colId xmlns:a16="http://schemas.microsoft.com/office/drawing/2014/main" val="723836625"/>
                    </a:ext>
                  </a:extLst>
                </a:gridCol>
                <a:gridCol w="1236420">
                  <a:extLst>
                    <a:ext uri="{9D8B030D-6E8A-4147-A177-3AD203B41FA5}">
                      <a16:colId xmlns:a16="http://schemas.microsoft.com/office/drawing/2014/main" val="1270001445"/>
                    </a:ext>
                  </a:extLst>
                </a:gridCol>
                <a:gridCol w="2528050">
                  <a:extLst>
                    <a:ext uri="{9D8B030D-6E8A-4147-A177-3AD203B41FA5}">
                      <a16:colId xmlns:a16="http://schemas.microsoft.com/office/drawing/2014/main" val="277943898"/>
                    </a:ext>
                  </a:extLst>
                </a:gridCol>
                <a:gridCol w="1997222">
                  <a:extLst>
                    <a:ext uri="{9D8B030D-6E8A-4147-A177-3AD203B41FA5}">
                      <a16:colId xmlns:a16="http://schemas.microsoft.com/office/drawing/2014/main" val="69030283"/>
                    </a:ext>
                  </a:extLst>
                </a:gridCol>
                <a:gridCol w="1522011">
                  <a:extLst>
                    <a:ext uri="{9D8B030D-6E8A-4147-A177-3AD203B41FA5}">
                      <a16:colId xmlns:a16="http://schemas.microsoft.com/office/drawing/2014/main" val="1643566483"/>
                    </a:ext>
                  </a:extLst>
                </a:gridCol>
              </a:tblGrid>
              <a:tr h="146774">
                <a:tc>
                  <a:txBody>
                    <a:bodyPr/>
                    <a:lstStyle/>
                    <a:p>
                      <a:pPr marL="0" marR="0" algn="ctr">
                        <a:spcBef>
                          <a:spcPts val="0"/>
                        </a:spcBef>
                        <a:spcAft>
                          <a:spcPts val="0"/>
                        </a:spcAft>
                      </a:pPr>
                      <a:r>
                        <a:rPr lang="en-US" sz="1000" dirty="0">
                          <a:effectLst/>
                        </a:rPr>
                        <a:t>Sources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Research question/hypothesis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Methods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Findings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Strengths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Limitations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21012206"/>
                  </a:ext>
                </a:extLst>
              </a:tr>
              <a:tr h="1174196">
                <a:tc>
                  <a:txBody>
                    <a:bodyPr/>
                    <a:lstStyle/>
                    <a:p>
                      <a:pPr marL="0" marR="0">
                        <a:spcBef>
                          <a:spcPts val="0"/>
                        </a:spcBef>
                        <a:spcAft>
                          <a:spcPts val="0"/>
                        </a:spcAft>
                      </a:pPr>
                      <a:r>
                        <a:rPr lang="en-US" sz="1000" dirty="0">
                          <a:effectLst/>
                          <a:latin typeface="+mn-lt"/>
                        </a:rPr>
                        <a:t>Where is the current work located?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Reference to source. Must use a consistent citation format.</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issue is the paper addressing?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The research question that the paper sets out to answer, or a hypothesis that the authors set out  to support or disprove.</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How was it performed?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What approaches, methods, tools and techniques were used?</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did they find?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Describes the data that was collected and the results of any statistical tests/analysis that were performed.</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was particularly good about the paper?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This section typically highlights the major contribution about the current work.</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were the shortcoming of the current work?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What could be done to improve the current work.</a:t>
                      </a:r>
                      <a:endParaRPr lang="en-US" sz="10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25645963"/>
                  </a:ext>
                </a:extLst>
              </a:tr>
              <a:tr h="995450">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Paper 1</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are organizational data breaches distributed geospatially in the United States? What are the underlying factors contributing to these distribution patterns?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collection, Routine Activity Theory, Situational Crime Prevention (SCP), and  geospatial analysis.</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Evidence supporting the geospatial clustering of data breaches in specific US counties.</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Implementation of measures like target hardening and access control reduces the occurrence of data breaches.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The applied theory, geospatial analysis, and situational prevention strategies.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quality, generalization of other countries, and various factors and aspects unknown.</a:t>
                      </a:r>
                    </a:p>
                  </a:txBody>
                  <a:tcPr marL="68580" marR="68580" marT="0" marB="0"/>
                </a:tc>
                <a:extLst>
                  <a:ext uri="{0D108BD9-81ED-4DB2-BD59-A6C34878D82A}">
                    <a16:rowId xmlns:a16="http://schemas.microsoft.com/office/drawing/2014/main" val="3310527816"/>
                  </a:ext>
                </a:extLst>
              </a:tr>
              <a:tr h="1564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ea typeface="Calibri" panose="020F0502020204030204" pitchFamily="34" charset="0"/>
                          <a:cs typeface="Arial" panose="020B0604020202020204" pitchFamily="34" charset="0"/>
                        </a:rPr>
                        <a:t>Paper 2</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do data breaches affect consumer credit behavior, adoption of fraud protection services, and response to news coverage of breaches?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collection, Logistic regression, geospatial analysis, and comparison of affected and unaffected.</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Individuals directly affected by the data breach were more likely to adopt fraud protection services.</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The breach didn’t  significantly change the credit card use or other financial behaviors of affected individuals. </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Individuals who heard about the breach in the news but were not directly affected did not exhibit significant changes in behavior.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Real world applications, showing the affect of data breaches.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Geospatial analysis giving valuable insights into how breach-related responses vary across different geographic areas,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source accuracy, long-term behavioral changes, and external factors.</a:t>
                      </a:r>
                    </a:p>
                  </a:txBody>
                  <a:tcPr marL="68580" marR="68580" marT="0" marB="0"/>
                </a:tc>
                <a:extLst>
                  <a:ext uri="{0D108BD9-81ED-4DB2-BD59-A6C34878D82A}">
                    <a16:rowId xmlns:a16="http://schemas.microsoft.com/office/drawing/2014/main" val="2733128348"/>
                  </a:ext>
                </a:extLst>
              </a:tr>
              <a:tr h="11741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ea typeface="Calibri" panose="020F0502020204030204" pitchFamily="34" charset="0"/>
                          <a:cs typeface="Arial" panose="020B0604020202020204" pitchFamily="34" charset="0"/>
                        </a:rPr>
                        <a:t>Paper 3</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can interactive visualization tools and practical data processing techniques be applied to recontextualized datasets to uncover patterns, anomalies, and potential security risks, particularly in the context of data breaches?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linking, geospatial data conversion, and data visualization.</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The dataset presented challenges due to its complexity and unworkable geospatial data.</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Data abstraction, geospatial conversion, and interactive visualization were effective techniques for uncovering insights.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The data processing addresses real-world challenges within complex datasets.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Complexity of data and its application to specific scenarios and data quality.</a:t>
                      </a:r>
                    </a:p>
                  </a:txBody>
                  <a:tcPr marL="68580" marR="68580" marT="0" marB="0"/>
                </a:tc>
                <a:extLst>
                  <a:ext uri="{0D108BD9-81ED-4DB2-BD59-A6C34878D82A}">
                    <a16:rowId xmlns:a16="http://schemas.microsoft.com/office/drawing/2014/main" val="3251583535"/>
                  </a:ext>
                </a:extLst>
              </a:tr>
            </a:tbl>
          </a:graphicData>
        </a:graphic>
      </p:graphicFrame>
      <p:sp>
        <p:nvSpPr>
          <p:cNvPr id="7" name="TextBox 6">
            <a:extLst>
              <a:ext uri="{FF2B5EF4-FFF2-40B4-BE49-F238E27FC236}">
                <a16:creationId xmlns:a16="http://schemas.microsoft.com/office/drawing/2014/main" id="{897DB423-88F8-7687-C5E6-68B0C901F188}"/>
              </a:ext>
            </a:extLst>
          </p:cNvPr>
          <p:cNvSpPr txBox="1"/>
          <p:nvPr/>
        </p:nvSpPr>
        <p:spPr>
          <a:xfrm>
            <a:off x="-1674254" y="-28591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6669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sz="2000" dirty="0"/>
              <a:t>Where did you find the data</a:t>
            </a:r>
          </a:p>
          <a:p>
            <a:pPr lvl="1"/>
            <a:r>
              <a:rPr lang="en-US" sz="1600" dirty="0"/>
              <a:t> I found the dataset on the state of Massachusetts's website of the Office of Consumer Affairs and Business Regulation. </a:t>
            </a:r>
            <a:r>
              <a:rPr lang="en-US" sz="1600" dirty="0">
                <a:hlinkClick r:id="rId2"/>
              </a:rPr>
              <a:t>https://www.mass.gov/lists/data-breach-reports</a:t>
            </a:r>
            <a:r>
              <a:rPr lang="en-US" sz="1600" dirty="0"/>
              <a:t> </a:t>
            </a:r>
          </a:p>
          <a:p>
            <a:r>
              <a:rPr lang="en-US" sz="2000" dirty="0"/>
              <a:t>Describe the relevancy of the data to your project</a:t>
            </a:r>
            <a:endParaRPr lang="en-US" sz="1800" dirty="0"/>
          </a:p>
          <a:p>
            <a:pPr lvl="1"/>
            <a:r>
              <a:rPr lang="en-US" sz="1800" dirty="0"/>
              <a:t>It was difficult to find a dataset with data breaches with a specific location, but this dataset can be useful due to it having the business entities, which is only in the state of Massachusetts. This can help pinpoint what companies or areas have the most breaches. The dataset is a report of data breaches of businesses within Massachusetts and includes their assigned breach number, date, organization name, breach type, residents affected, and if the SSN, bank account number, driver license, and credit/debit card are compromised.</a:t>
            </a: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WK02 – Data Search</a:t>
            </a:r>
            <a:endParaRPr lang="en-US" dirty="0"/>
          </a:p>
        </p:txBody>
      </p:sp>
      <p:sp>
        <p:nvSpPr>
          <p:cNvPr id="6" name="Date Placeholder 5">
            <a:extLst>
              <a:ext uri="{FF2B5EF4-FFF2-40B4-BE49-F238E27FC236}">
                <a16:creationId xmlns:a16="http://schemas.microsoft.com/office/drawing/2014/main" id="{8E13D225-F2F7-5507-BC52-34F1EEB4DBDB}"/>
              </a:ext>
            </a:extLst>
          </p:cNvPr>
          <p:cNvSpPr>
            <a:spLocks noGrp="1"/>
          </p:cNvSpPr>
          <p:nvPr>
            <p:ph type="dt" sz="half" idx="10"/>
          </p:nvPr>
        </p:nvSpPr>
        <p:spPr/>
        <p:txBody>
          <a:bodyPr/>
          <a:lstStyle/>
          <a:p>
            <a:fld id="{F46EDF0A-A86A-4420-AC43-88F40A0ECF4C}" type="datetime1">
              <a:rPr lang="en-US" smtClean="0"/>
              <a:t>9/6/23</a:t>
            </a:fld>
            <a:endParaRPr lang="en-US" dirty="0"/>
          </a:p>
        </p:txBody>
      </p:sp>
      <p:sp>
        <p:nvSpPr>
          <p:cNvPr id="7" name="Slide Number Placeholder 6">
            <a:extLst>
              <a:ext uri="{FF2B5EF4-FFF2-40B4-BE49-F238E27FC236}">
                <a16:creationId xmlns:a16="http://schemas.microsoft.com/office/drawing/2014/main" id="{B44D5EAD-E988-BCA6-7A91-83381F65BBFB}"/>
              </a:ext>
            </a:extLst>
          </p:cNvPr>
          <p:cNvSpPr>
            <a:spLocks noGrp="1"/>
          </p:cNvSpPr>
          <p:nvPr>
            <p:ph type="sldNum" sz="quarter" idx="12"/>
          </p:nvPr>
        </p:nvSpPr>
        <p:spPr/>
        <p:txBody>
          <a:bodyPr/>
          <a:lstStyle/>
          <a:p>
            <a:fld id="{084F86B3-D3F4-4BE8-8D92-1FAB04CE9786}" type="slidenum">
              <a:rPr lang="en-US" smtClean="0"/>
              <a:t>17</a:t>
            </a:fld>
            <a:endParaRPr lang="en-US" dirty="0"/>
          </a:p>
        </p:txBody>
      </p:sp>
    </p:spTree>
    <p:extLst>
      <p:ext uri="{BB962C8B-B14F-4D97-AF65-F5344CB8AC3E}">
        <p14:creationId xmlns:p14="http://schemas.microsoft.com/office/powerpoint/2010/main" val="229371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p:txBody>
          <a:bodyPr/>
          <a:lstStyle/>
          <a:p>
            <a:r>
              <a:rPr lang="en-US" b="1" dirty="0">
                <a:solidFill>
                  <a:schemeClr val="bg1"/>
                </a:solidFill>
              </a:rPr>
              <a:t>Week - 03</a:t>
            </a:r>
            <a:endParaRPr lang="en-US" dirty="0">
              <a:solidFill>
                <a:schemeClr val="bg1"/>
              </a:solidFill>
            </a:endParaRPr>
          </a:p>
        </p:txBody>
      </p:sp>
      <p:sp>
        <p:nvSpPr>
          <p:cNvPr id="3" name="Date Placeholder 2">
            <a:extLst>
              <a:ext uri="{FF2B5EF4-FFF2-40B4-BE49-F238E27FC236}">
                <a16:creationId xmlns:a16="http://schemas.microsoft.com/office/drawing/2014/main" id="{39D31CEF-7984-2D10-2D42-74386319FF05}"/>
              </a:ext>
            </a:extLst>
          </p:cNvPr>
          <p:cNvSpPr>
            <a:spLocks noGrp="1"/>
          </p:cNvSpPr>
          <p:nvPr>
            <p:ph type="dt" sz="half" idx="10"/>
          </p:nvPr>
        </p:nvSpPr>
        <p:spPr/>
        <p:txBody>
          <a:bodyPr/>
          <a:lstStyle/>
          <a:p>
            <a:fld id="{5DE91A8C-EFD1-4627-87C2-5BD81A6BF6BA}" type="datetime1">
              <a:rPr lang="en-US" smtClean="0"/>
              <a:t>9/6/23</a:t>
            </a:fld>
            <a:endParaRPr lang="en-US" dirty="0"/>
          </a:p>
        </p:txBody>
      </p:sp>
      <p:sp>
        <p:nvSpPr>
          <p:cNvPr id="4" name="Slide Number Placeholder 3">
            <a:extLst>
              <a:ext uri="{FF2B5EF4-FFF2-40B4-BE49-F238E27FC236}">
                <a16:creationId xmlns:a16="http://schemas.microsoft.com/office/drawing/2014/main" id="{7A770178-4DB9-220A-0258-70ADD6E8BD28}"/>
              </a:ext>
            </a:extLst>
          </p:cNvPr>
          <p:cNvSpPr>
            <a:spLocks noGrp="1"/>
          </p:cNvSpPr>
          <p:nvPr>
            <p:ph type="sldNum" sz="quarter" idx="12"/>
          </p:nvPr>
        </p:nvSpPr>
        <p:spPr/>
        <p:txBody>
          <a:bodyPr/>
          <a:lstStyle/>
          <a:p>
            <a:fld id="{084F86B3-D3F4-4BE8-8D92-1FAB04CE9786}" type="slidenum">
              <a:rPr lang="en-US" smtClean="0"/>
              <a:t>18</a:t>
            </a:fld>
            <a:endParaRPr lang="en-US" dirty="0"/>
          </a:p>
        </p:txBody>
      </p:sp>
    </p:spTree>
    <p:extLst>
      <p:ext uri="{BB962C8B-B14F-4D97-AF65-F5344CB8AC3E}">
        <p14:creationId xmlns:p14="http://schemas.microsoft.com/office/powerpoint/2010/main" val="108105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365121" cy="5024015"/>
          </a:xfrm>
        </p:spPr>
        <p:txBody>
          <a:bodyPr>
            <a:normAutofit fontScale="85000" lnSpcReduction="20000"/>
          </a:bodyPr>
          <a:lstStyle/>
          <a:p>
            <a:r>
              <a:rPr lang="en-US" dirty="0"/>
              <a:t>WK03 – Review/revise work from previous week(s)</a:t>
            </a:r>
          </a:p>
          <a:p>
            <a:pPr lvl="1"/>
            <a:r>
              <a:rPr lang="en-US" dirty="0"/>
              <a:t>Summary of changes</a:t>
            </a:r>
          </a:p>
          <a:p>
            <a:r>
              <a:rPr lang="en-US" dirty="0"/>
              <a:t>WK03 – Class Folder</a:t>
            </a:r>
          </a:p>
          <a:p>
            <a:pPr lvl="1"/>
            <a:r>
              <a:rPr lang="en-US" dirty="0"/>
              <a:t>Creation of shared project folder</a:t>
            </a:r>
          </a:p>
          <a:p>
            <a:r>
              <a:rPr lang="en-US" dirty="0"/>
              <a:t>WK03 – Workflow Diagram</a:t>
            </a:r>
          </a:p>
          <a:p>
            <a:r>
              <a:rPr lang="en-US" dirty="0"/>
              <a:t>WK03 – Project Purpose and Questions</a:t>
            </a:r>
          </a:p>
          <a:p>
            <a:pPr lvl="1"/>
            <a:r>
              <a:rPr lang="en-US" dirty="0"/>
              <a:t>Purpose</a:t>
            </a:r>
          </a:p>
          <a:p>
            <a:pPr lvl="1"/>
            <a:r>
              <a:rPr lang="en-US" dirty="0"/>
              <a:t>Motivation</a:t>
            </a:r>
          </a:p>
          <a:p>
            <a:pPr lvl="1"/>
            <a:r>
              <a:rPr lang="en-US" dirty="0"/>
              <a:t>Examples to explain motivation</a:t>
            </a:r>
          </a:p>
          <a:p>
            <a:pPr lvl="1"/>
            <a:r>
              <a:rPr lang="en-US" dirty="0"/>
              <a:t>Benefits: affected stakeholders and how</a:t>
            </a:r>
          </a:p>
          <a:p>
            <a:pPr lvl="1"/>
            <a:r>
              <a:rPr lang="en-US" dirty="0"/>
              <a:t>Research questions</a:t>
            </a:r>
          </a:p>
          <a:p>
            <a:pPr lvl="1"/>
            <a:r>
              <a:rPr lang="en-US" dirty="0"/>
              <a:t>Revised Title</a:t>
            </a:r>
          </a:p>
          <a:p>
            <a:r>
              <a:rPr lang="en-US" dirty="0"/>
              <a:t>WK03 – Data</a:t>
            </a:r>
          </a:p>
          <a:p>
            <a:pPr lvl="1"/>
            <a:r>
              <a:rPr lang="en-US" dirty="0"/>
              <a:t>Data information</a:t>
            </a:r>
          </a:p>
          <a:p>
            <a:pPr lvl="1"/>
            <a:r>
              <a:rPr lang="en-US" dirty="0"/>
              <a:t>Format</a:t>
            </a:r>
          </a:p>
          <a:p>
            <a:pPr lvl="1"/>
            <a:r>
              <a:rPr lang="en-US" dirty="0"/>
              <a:t>Variable information</a:t>
            </a:r>
          </a:p>
          <a:p>
            <a:pPr lvl="1"/>
            <a:r>
              <a:rPr lang="en-US" dirty="0"/>
              <a:t>Statistical analysis of numerical values</a:t>
            </a:r>
          </a:p>
          <a:p>
            <a:pPr lvl="1"/>
            <a:r>
              <a:rPr lang="en-US" dirty="0"/>
              <a:t>Plot of 2 parameters</a:t>
            </a:r>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9/6/23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19</a:t>
            </a:fld>
            <a:endParaRPr lang="en-US" dirty="0"/>
          </a:p>
        </p:txBody>
      </p:sp>
    </p:spTree>
    <p:extLst>
      <p:ext uri="{BB962C8B-B14F-4D97-AF65-F5344CB8AC3E}">
        <p14:creationId xmlns:p14="http://schemas.microsoft.com/office/powerpoint/2010/main" val="12504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a:ln w="146050">
            <a:solidFill>
              <a:schemeClr val="tx2"/>
            </a:solidFill>
          </a:ln>
        </p:spPr>
        <p:txBody>
          <a:bodyPr vert="horz" lIns="91440" tIns="45720" rIns="91440" bIns="45720" rtlCol="0" anchor="b">
            <a:normAutofit/>
          </a:bodyPr>
          <a:lstStyle/>
          <a:p>
            <a:r>
              <a:rPr lang="en-US" b="1" dirty="0">
                <a:solidFill>
                  <a:schemeClr val="bg1"/>
                </a:solidFill>
              </a:rPr>
              <a:t>Week - 01</a:t>
            </a:r>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3674094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t>More Readable title for the Project</a:t>
            </a:r>
          </a:p>
          <a:p>
            <a:pPr lvl="1"/>
            <a:r>
              <a:rPr lang="en-US" dirty="0"/>
              <a:t>Split up Literature reviews for readability</a:t>
            </a:r>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20</a:t>
            </a:fld>
            <a:endParaRPr lang="en-US" dirty="0"/>
          </a:p>
        </p:txBody>
      </p:sp>
    </p:spTree>
    <p:extLst>
      <p:ext uri="{BB962C8B-B14F-4D97-AF65-F5344CB8AC3E}">
        <p14:creationId xmlns:p14="http://schemas.microsoft.com/office/powerpoint/2010/main" val="347131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sz="2000" dirty="0"/>
              <a:t>Class Folder </a:t>
            </a:r>
          </a:p>
          <a:p>
            <a:r>
              <a:rPr lang="en-US" sz="2000" dirty="0"/>
              <a:t>Create a folder structure as shown in the picture</a:t>
            </a:r>
          </a:p>
          <a:p>
            <a:pPr lvl="1"/>
            <a:r>
              <a:rPr lang="en-US" sz="1800" dirty="0"/>
              <a:t>Put files in respective folders (e.g., papers, assignments, etc.)</a:t>
            </a:r>
          </a:p>
          <a:p>
            <a:pPr lvl="1"/>
            <a:r>
              <a:rPr lang="en-US" sz="1800" dirty="0"/>
              <a:t>Put the folder in </a:t>
            </a:r>
            <a:r>
              <a:rPr lang="en-US" sz="1800" dirty="0" err="1"/>
              <a:t>Onedrive</a:t>
            </a:r>
            <a:r>
              <a:rPr lang="en-US" sz="1800" dirty="0"/>
              <a:t> or Google Drive</a:t>
            </a:r>
          </a:p>
          <a:p>
            <a:pPr lvl="1"/>
            <a:r>
              <a:rPr lang="en-US" sz="1800" dirty="0"/>
              <a:t>Share the folder with the teacher (</a:t>
            </a:r>
            <a:r>
              <a:rPr lang="en-US" sz="1800" dirty="0">
                <a:hlinkClick r:id="rId2"/>
              </a:rPr>
              <a:t>aslaman@gmu.edu</a:t>
            </a:r>
            <a:r>
              <a:rPr lang="en-US" sz="1800" dirty="0"/>
              <a:t>)</a:t>
            </a:r>
          </a:p>
          <a:p>
            <a:r>
              <a:rPr lang="en-US" sz="2000" dirty="0"/>
              <a:t>Screenshot of created folder</a:t>
            </a:r>
          </a:p>
          <a:p>
            <a:pPr lvl="1"/>
            <a:r>
              <a:rPr lang="en-US" sz="1600" dirty="0"/>
              <a:t> </a:t>
            </a:r>
          </a:p>
          <a:p>
            <a:endParaRPr lang="en-US" sz="2200" dirty="0"/>
          </a:p>
          <a:p>
            <a:pPr lvl="1"/>
            <a:endParaRPr lang="en-US" dirty="0"/>
          </a:p>
          <a:p>
            <a:pPr marL="0" indent="0">
              <a:buNone/>
            </a:pPr>
            <a:endParaRPr lang="en-US"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Class Folder</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21</a:t>
            </a:fld>
            <a:endParaRPr lang="en-US" dirty="0"/>
          </a:p>
        </p:txBody>
      </p:sp>
      <p:pic>
        <p:nvPicPr>
          <p:cNvPr id="6" name="Picture 5">
            <a:extLst>
              <a:ext uri="{FF2B5EF4-FFF2-40B4-BE49-F238E27FC236}">
                <a16:creationId xmlns:a16="http://schemas.microsoft.com/office/drawing/2014/main" id="{2B082454-56B4-43F3-4A33-1D8C8D229F16}"/>
              </a:ext>
            </a:extLst>
          </p:cNvPr>
          <p:cNvPicPr>
            <a:picLocks noChangeAspect="1"/>
          </p:cNvPicPr>
          <p:nvPr/>
        </p:nvPicPr>
        <p:blipFill rotWithShape="1">
          <a:blip r:embed="rId3"/>
          <a:srcRect t="8354" r="63115"/>
          <a:stretch/>
        </p:blipFill>
        <p:spPr>
          <a:xfrm>
            <a:off x="8025842" y="1231190"/>
            <a:ext cx="3912715" cy="475471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603CF63-DE7F-EC90-82E6-1A6484DE870A}"/>
              </a:ext>
            </a:extLst>
          </p:cNvPr>
          <p:cNvPicPr>
            <a:picLocks noChangeAspect="1"/>
          </p:cNvPicPr>
          <p:nvPr/>
        </p:nvPicPr>
        <p:blipFill rotWithShape="1">
          <a:blip r:embed="rId4">
            <a:extLst>
              <a:ext uri="{28A0092B-C50C-407E-A947-70E740481C1C}">
                <a14:useLocalDpi xmlns:a14="http://schemas.microsoft.com/office/drawing/2010/main" val="0"/>
              </a:ext>
            </a:extLst>
          </a:blip>
          <a:srcRect t="1499" b="23791"/>
          <a:stretch/>
        </p:blipFill>
        <p:spPr>
          <a:xfrm>
            <a:off x="1808851" y="3247292"/>
            <a:ext cx="4902185" cy="2738610"/>
          </a:xfrm>
          <a:prstGeom prst="rect">
            <a:avLst/>
          </a:prstGeom>
        </p:spPr>
      </p:pic>
    </p:spTree>
    <p:extLst>
      <p:ext uri="{BB962C8B-B14F-4D97-AF65-F5344CB8AC3E}">
        <p14:creationId xmlns:p14="http://schemas.microsoft.com/office/powerpoint/2010/main" val="1025128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a:p>
          <a:p>
            <a:pPr lvl="1">
              <a:spcBef>
                <a:spcPts val="0"/>
              </a:spcBef>
              <a:spcAft>
                <a:spcPts val="600"/>
              </a:spcAft>
              <a:buFont typeface="Courier New" panose="02070309020205020404" pitchFamily="49" charset="0"/>
              <a:buChar char="o"/>
            </a:pPr>
            <a:endParaRPr lang="en-US" sz="1600"/>
          </a:p>
          <a:p>
            <a:pPr>
              <a:spcBef>
                <a:spcPts val="0"/>
              </a:spcBef>
              <a:spcAft>
                <a:spcPts val="600"/>
              </a:spcAft>
              <a:buFont typeface="Courier New" panose="02070309020205020404" pitchFamily="49" charset="0"/>
              <a:buChar char="o"/>
            </a:pPr>
            <a:endParaRPr lang="en-US" sz="200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a:t>WK03 – Workflow diagram</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22</a:t>
            </a:fld>
            <a:endParaRPr lang="en-US" dirty="0"/>
          </a:p>
        </p:txBody>
      </p:sp>
      <p:pic>
        <p:nvPicPr>
          <p:cNvPr id="6" name="Picture 5">
            <a:extLst>
              <a:ext uri="{FF2B5EF4-FFF2-40B4-BE49-F238E27FC236}">
                <a16:creationId xmlns:a16="http://schemas.microsoft.com/office/drawing/2014/main" id="{EE6BABF5-1EA7-295D-DA78-69E69CD7B311}"/>
              </a:ext>
            </a:extLst>
          </p:cNvPr>
          <p:cNvPicPr>
            <a:picLocks noChangeAspect="1"/>
          </p:cNvPicPr>
          <p:nvPr/>
        </p:nvPicPr>
        <p:blipFill rotWithShape="1">
          <a:blip r:embed="rId2">
            <a:extLst>
              <a:ext uri="{28A0092B-C50C-407E-A947-70E740481C1C}">
                <a14:useLocalDpi xmlns:a14="http://schemas.microsoft.com/office/drawing/2010/main" val="0"/>
              </a:ext>
            </a:extLst>
          </a:blip>
          <a:srcRect r="50098" b="7145"/>
          <a:stretch/>
        </p:blipFill>
        <p:spPr>
          <a:xfrm>
            <a:off x="838200" y="1001289"/>
            <a:ext cx="10018645" cy="5802923"/>
          </a:xfrm>
          <a:prstGeom prst="rect">
            <a:avLst/>
          </a:prstGeom>
        </p:spPr>
      </p:pic>
    </p:spTree>
    <p:extLst>
      <p:ext uri="{BB962C8B-B14F-4D97-AF65-F5344CB8AC3E}">
        <p14:creationId xmlns:p14="http://schemas.microsoft.com/office/powerpoint/2010/main" val="3439028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a:p>
          <a:p>
            <a:pPr lvl="1">
              <a:spcBef>
                <a:spcPts val="0"/>
              </a:spcBef>
              <a:spcAft>
                <a:spcPts val="600"/>
              </a:spcAft>
              <a:buFont typeface="Courier New" panose="02070309020205020404" pitchFamily="49" charset="0"/>
              <a:buChar char="o"/>
            </a:pPr>
            <a:endParaRPr lang="en-US" sz="1600"/>
          </a:p>
          <a:p>
            <a:pPr>
              <a:spcBef>
                <a:spcPts val="0"/>
              </a:spcBef>
              <a:spcAft>
                <a:spcPts val="600"/>
              </a:spcAft>
              <a:buFont typeface="Courier New" panose="02070309020205020404" pitchFamily="49" charset="0"/>
              <a:buChar char="o"/>
            </a:pPr>
            <a:endParaRPr lang="en-US" sz="200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Workflow diagram (cont’d)</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23</a:t>
            </a:fld>
            <a:endParaRPr lang="en-US" dirty="0"/>
          </a:p>
        </p:txBody>
      </p:sp>
      <p:pic>
        <p:nvPicPr>
          <p:cNvPr id="6" name="Picture 5">
            <a:extLst>
              <a:ext uri="{FF2B5EF4-FFF2-40B4-BE49-F238E27FC236}">
                <a16:creationId xmlns:a16="http://schemas.microsoft.com/office/drawing/2014/main" id="{EE6BABF5-1EA7-295D-DA78-69E69CD7B311}"/>
              </a:ext>
            </a:extLst>
          </p:cNvPr>
          <p:cNvPicPr>
            <a:picLocks noChangeAspect="1"/>
          </p:cNvPicPr>
          <p:nvPr/>
        </p:nvPicPr>
        <p:blipFill rotWithShape="1">
          <a:blip r:embed="rId2">
            <a:extLst>
              <a:ext uri="{28A0092B-C50C-407E-A947-70E740481C1C}">
                <a14:useLocalDpi xmlns:a14="http://schemas.microsoft.com/office/drawing/2010/main" val="0"/>
              </a:ext>
            </a:extLst>
          </a:blip>
          <a:srcRect l="47525" t="1798" r="98" b="22230"/>
          <a:stretch/>
        </p:blipFill>
        <p:spPr>
          <a:xfrm>
            <a:off x="423986" y="1055078"/>
            <a:ext cx="11341270" cy="5120640"/>
          </a:xfrm>
          <a:prstGeom prst="rect">
            <a:avLst/>
          </a:prstGeom>
        </p:spPr>
      </p:pic>
    </p:spTree>
    <p:extLst>
      <p:ext uri="{BB962C8B-B14F-4D97-AF65-F5344CB8AC3E}">
        <p14:creationId xmlns:p14="http://schemas.microsoft.com/office/powerpoint/2010/main" val="246902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Project purpose</a:t>
            </a:r>
          </a:p>
          <a:p>
            <a:pPr lvl="1">
              <a:spcBef>
                <a:spcPts val="0"/>
              </a:spcBef>
              <a:spcAft>
                <a:spcPts val="600"/>
              </a:spcAft>
            </a:pPr>
            <a:r>
              <a:rPr lang="en-US" sz="1600" dirty="0"/>
              <a:t>The purpose of this project is to utilize machine learning and geospatial analysis to predict and determine organized data breaches by considering the type of PPI targeted (e.g., credit card information, social security numbers) and the geographical locations where these breaches occur. </a:t>
            </a:r>
          </a:p>
          <a:p>
            <a:pPr marL="457200" lvl="1" indent="0">
              <a:spcBef>
                <a:spcPts val="0"/>
              </a:spcBef>
              <a:spcAft>
                <a:spcPts val="600"/>
              </a:spcAft>
              <a:buNone/>
            </a:pPr>
            <a:endParaRPr lang="en-US" sz="1600" dirty="0"/>
          </a:p>
          <a:p>
            <a:pPr>
              <a:spcBef>
                <a:spcPts val="0"/>
              </a:spcBef>
              <a:spcAft>
                <a:spcPts val="600"/>
              </a:spcAft>
            </a:pPr>
            <a:r>
              <a:rPr lang="en-US" sz="2000" dirty="0"/>
              <a:t>Motivation</a:t>
            </a:r>
          </a:p>
          <a:p>
            <a:pPr lvl="1">
              <a:spcBef>
                <a:spcPts val="0"/>
              </a:spcBef>
              <a:spcAft>
                <a:spcPts val="600"/>
              </a:spcAft>
            </a:pPr>
            <a:r>
              <a:rPr lang="en-US" sz="1600" dirty="0"/>
              <a:t>The motivation for this project is from the increasing frequency and severity of data breaches, which have significant consequences, including financial losses, reputation damage, and legal ramifications. The existing cybersecurity efforts often lack a geographical component; therefore, making this essential to incorporate geographic information to enhance breach prediction and prevention strategies.</a:t>
            </a:r>
          </a:p>
          <a:p>
            <a:pPr marL="457200" lvl="1" indent="0">
              <a:spcBef>
                <a:spcPts val="0"/>
              </a:spcBef>
              <a:spcAft>
                <a:spcPts val="600"/>
              </a:spcAft>
              <a:buNone/>
            </a:pPr>
            <a:endParaRPr lang="en-US" sz="1600" dirty="0"/>
          </a:p>
          <a:p>
            <a:pPr>
              <a:spcBef>
                <a:spcPts val="0"/>
              </a:spcBef>
              <a:spcAft>
                <a:spcPts val="600"/>
              </a:spcAft>
            </a:pPr>
            <a:r>
              <a:rPr lang="en-US" sz="2000" dirty="0"/>
              <a:t>Examples to explain the motivation for the project topic</a:t>
            </a:r>
          </a:p>
          <a:p>
            <a:pPr lvl="1">
              <a:spcBef>
                <a:spcPts val="0"/>
              </a:spcBef>
              <a:spcAft>
                <a:spcPts val="600"/>
              </a:spcAft>
            </a:pPr>
            <a:r>
              <a:rPr lang="en-US" sz="1600" dirty="0"/>
              <a:t>Major retail chains have faced substantial financial losses and damage to their reputation due to data breaches, highlighting the urgent need for more precise and location-aware breach prediction strategies.</a:t>
            </a:r>
          </a:p>
          <a:p>
            <a:pPr lvl="1">
              <a:spcBef>
                <a:spcPts val="0"/>
              </a:spcBef>
              <a:spcAft>
                <a:spcPts val="600"/>
              </a:spcAft>
            </a:pPr>
            <a:endParaRPr lang="en-US" sz="1600" dirty="0"/>
          </a:p>
          <a:p>
            <a:pPr lvl="1">
              <a:spcBef>
                <a:spcPts val="0"/>
              </a:spcBef>
              <a:spcAft>
                <a:spcPts val="600"/>
              </a:spcAft>
            </a:pPr>
            <a:r>
              <a:rPr lang="en-US" sz="1600" dirty="0"/>
              <a:t>Government agencies have struggled to protect citizens' sensitive information in different regions, and the project aims to provide them with tools to tailor their cybersecurity measures based on geographical risk factors.</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24</a:t>
            </a:fld>
            <a:endParaRPr lang="en-US" dirty="0"/>
          </a:p>
        </p:txBody>
      </p:sp>
    </p:spTree>
    <p:extLst>
      <p:ext uri="{BB962C8B-B14F-4D97-AF65-F5344CB8AC3E}">
        <p14:creationId xmlns:p14="http://schemas.microsoft.com/office/powerpoint/2010/main" val="3686481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199" y="1062991"/>
            <a:ext cx="10686394" cy="5658484"/>
          </a:xfrm>
        </p:spPr>
        <p:txBody>
          <a:bodyPr>
            <a:normAutofit fontScale="85000" lnSpcReduction="20000"/>
          </a:bodyPr>
          <a:lstStyle/>
          <a:p>
            <a:pPr>
              <a:spcBef>
                <a:spcPts val="0"/>
              </a:spcBef>
              <a:spcAft>
                <a:spcPts val="600"/>
              </a:spcAft>
            </a:pPr>
            <a:r>
              <a:rPr lang="en-US" sz="2500" dirty="0"/>
              <a:t>Benefit(s) of the project (benefits who and how)</a:t>
            </a:r>
          </a:p>
          <a:p>
            <a:pPr lvl="1">
              <a:spcBef>
                <a:spcPts val="0"/>
              </a:spcBef>
              <a:spcAft>
                <a:spcPts val="600"/>
              </a:spcAft>
            </a:pPr>
            <a:r>
              <a:rPr lang="en-US" sz="1900" dirty="0"/>
              <a:t>Localized Risk Assessment</a:t>
            </a:r>
          </a:p>
          <a:p>
            <a:pPr lvl="2">
              <a:spcBef>
                <a:spcPts val="0"/>
              </a:spcBef>
              <a:spcAft>
                <a:spcPts val="600"/>
              </a:spcAft>
            </a:pPr>
            <a:r>
              <a:rPr lang="en-US" sz="1500" dirty="0"/>
              <a:t>Who: </a:t>
            </a:r>
          </a:p>
          <a:p>
            <a:pPr lvl="3">
              <a:spcBef>
                <a:spcPts val="0"/>
              </a:spcBef>
              <a:spcAft>
                <a:spcPts val="600"/>
              </a:spcAft>
            </a:pPr>
            <a:r>
              <a:rPr lang="en-US" sz="1500" dirty="0"/>
              <a:t>Any type of organization, government agencies, businesses operating in different regions, and individuals/consumers.</a:t>
            </a:r>
          </a:p>
          <a:p>
            <a:pPr lvl="2">
              <a:spcBef>
                <a:spcPts val="0"/>
              </a:spcBef>
              <a:spcAft>
                <a:spcPts val="600"/>
              </a:spcAft>
            </a:pPr>
            <a:r>
              <a:rPr lang="en-US" sz="1500" dirty="0"/>
              <a:t>How: </a:t>
            </a:r>
          </a:p>
          <a:p>
            <a:pPr lvl="3">
              <a:spcBef>
                <a:spcPts val="0"/>
              </a:spcBef>
              <a:spcAft>
                <a:spcPts val="600"/>
              </a:spcAft>
            </a:pPr>
            <a:r>
              <a:rPr lang="en-US" sz="1500" dirty="0"/>
              <a:t>By analyzing data breaches in relation to geographical locations, stakeholders can identify regions that are at a higher risk of data breaches. </a:t>
            </a:r>
          </a:p>
          <a:p>
            <a:pPr lvl="1">
              <a:spcBef>
                <a:spcPts val="0"/>
              </a:spcBef>
              <a:spcAft>
                <a:spcPts val="600"/>
              </a:spcAft>
            </a:pPr>
            <a:r>
              <a:rPr lang="en-US" sz="1900" dirty="0"/>
              <a:t>Targeted Resource Allocation</a:t>
            </a:r>
          </a:p>
          <a:p>
            <a:pPr lvl="2">
              <a:spcBef>
                <a:spcPts val="0"/>
              </a:spcBef>
              <a:spcAft>
                <a:spcPts val="600"/>
              </a:spcAft>
            </a:pPr>
            <a:r>
              <a:rPr lang="en-US" sz="1500" dirty="0"/>
              <a:t>Who: </a:t>
            </a:r>
          </a:p>
          <a:p>
            <a:pPr lvl="3">
              <a:spcBef>
                <a:spcPts val="0"/>
              </a:spcBef>
              <a:spcAft>
                <a:spcPts val="600"/>
              </a:spcAft>
            </a:pPr>
            <a:r>
              <a:rPr lang="en-US" sz="1500" dirty="0"/>
              <a:t>Any type of organization, government agencies, and businesses operating in different regions.</a:t>
            </a:r>
          </a:p>
          <a:p>
            <a:pPr lvl="2">
              <a:spcBef>
                <a:spcPts val="0"/>
              </a:spcBef>
              <a:spcAft>
                <a:spcPts val="600"/>
              </a:spcAft>
            </a:pPr>
            <a:r>
              <a:rPr lang="en-US" sz="1500" dirty="0"/>
              <a:t>How:</a:t>
            </a:r>
          </a:p>
          <a:p>
            <a:pPr lvl="3">
              <a:spcBef>
                <a:spcPts val="0"/>
              </a:spcBef>
              <a:spcAft>
                <a:spcPts val="600"/>
              </a:spcAft>
            </a:pPr>
            <a:r>
              <a:rPr lang="en-US" sz="1500" dirty="0"/>
              <a:t>Predictive analysis can help these entities allocate their resources, such as cybersecurity personnel, tools, and budgets, more efficiently.</a:t>
            </a:r>
          </a:p>
          <a:p>
            <a:pPr lvl="1">
              <a:spcBef>
                <a:spcPts val="0"/>
              </a:spcBef>
              <a:spcAft>
                <a:spcPts val="600"/>
              </a:spcAft>
            </a:pPr>
            <a:r>
              <a:rPr lang="en-US" sz="1900" dirty="0"/>
              <a:t>Improving Regulations and Policies</a:t>
            </a:r>
          </a:p>
          <a:p>
            <a:pPr lvl="2">
              <a:spcBef>
                <a:spcPts val="0"/>
              </a:spcBef>
              <a:spcAft>
                <a:spcPts val="600"/>
              </a:spcAft>
            </a:pPr>
            <a:r>
              <a:rPr lang="en-US" sz="1500" dirty="0"/>
              <a:t>Who:</a:t>
            </a:r>
          </a:p>
          <a:p>
            <a:pPr lvl="3">
              <a:spcBef>
                <a:spcPts val="0"/>
              </a:spcBef>
              <a:spcAft>
                <a:spcPts val="600"/>
              </a:spcAft>
            </a:pPr>
            <a:r>
              <a:rPr lang="en-US" sz="1500" dirty="0"/>
              <a:t>Policymakers, regulatory bodies, and government agencies responsible for cybersecurity.</a:t>
            </a:r>
          </a:p>
          <a:p>
            <a:pPr lvl="2">
              <a:spcBef>
                <a:spcPts val="0"/>
              </a:spcBef>
              <a:spcAft>
                <a:spcPts val="600"/>
              </a:spcAft>
            </a:pPr>
            <a:r>
              <a:rPr lang="en-US" sz="1500" dirty="0"/>
              <a:t>How:</a:t>
            </a:r>
          </a:p>
          <a:p>
            <a:pPr lvl="3">
              <a:spcBef>
                <a:spcPts val="0"/>
              </a:spcBef>
              <a:spcAft>
                <a:spcPts val="600"/>
              </a:spcAft>
            </a:pPr>
            <a:r>
              <a:rPr lang="en-US" sz="1500" dirty="0"/>
              <a:t>By gaining insights into data breach patterns across different regions, policymakers and regulatory bodies can develop and enhance regulations and policies that address regional vulnerabilities. </a:t>
            </a:r>
          </a:p>
          <a:p>
            <a:pPr lvl="1">
              <a:spcBef>
                <a:spcPts val="0"/>
              </a:spcBef>
              <a:spcAft>
                <a:spcPts val="600"/>
              </a:spcAft>
            </a:pPr>
            <a:r>
              <a:rPr lang="en-US" sz="1900" dirty="0"/>
              <a:t>Targeted Security Measures</a:t>
            </a:r>
          </a:p>
          <a:p>
            <a:pPr lvl="2">
              <a:spcBef>
                <a:spcPts val="0"/>
              </a:spcBef>
              <a:spcAft>
                <a:spcPts val="600"/>
              </a:spcAft>
            </a:pPr>
            <a:r>
              <a:rPr lang="en-US" sz="1500" dirty="0"/>
              <a:t>Who: </a:t>
            </a:r>
          </a:p>
          <a:p>
            <a:pPr lvl="3">
              <a:spcBef>
                <a:spcPts val="0"/>
              </a:spcBef>
              <a:spcAft>
                <a:spcPts val="600"/>
              </a:spcAft>
            </a:pPr>
            <a:r>
              <a:rPr lang="en-US" sz="1500" dirty="0"/>
              <a:t>Any type of organization, government agencies, businesses operating in different regions, and individuals/consumers.</a:t>
            </a:r>
          </a:p>
          <a:p>
            <a:pPr lvl="2">
              <a:spcBef>
                <a:spcPts val="0"/>
              </a:spcBef>
              <a:spcAft>
                <a:spcPts val="600"/>
              </a:spcAft>
            </a:pPr>
            <a:r>
              <a:rPr lang="en-US" sz="1500" dirty="0"/>
              <a:t>How: </a:t>
            </a:r>
          </a:p>
          <a:p>
            <a:pPr lvl="3">
              <a:spcBef>
                <a:spcPts val="0"/>
              </a:spcBef>
              <a:spcAft>
                <a:spcPts val="600"/>
              </a:spcAft>
            </a:pPr>
            <a:r>
              <a:rPr lang="en-US" sz="1500" dirty="0"/>
              <a:t>With a better understanding of which regions and data types are at higher risk, entities can implement targeted security measures.</a:t>
            </a:r>
          </a:p>
          <a:p>
            <a:pPr marL="457200" lvl="1" indent="0">
              <a:spcBef>
                <a:spcPts val="0"/>
              </a:spcBef>
              <a:spcAft>
                <a:spcPts val="600"/>
              </a:spcAft>
              <a:buNone/>
            </a:pPr>
            <a:endParaRPr lang="en-US" sz="12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25</a:t>
            </a:fld>
            <a:endParaRPr lang="en-US" dirty="0"/>
          </a:p>
        </p:txBody>
      </p:sp>
    </p:spTree>
    <p:extLst>
      <p:ext uri="{BB962C8B-B14F-4D97-AF65-F5344CB8AC3E}">
        <p14:creationId xmlns:p14="http://schemas.microsoft.com/office/powerpoint/2010/main" val="1058128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Research questions</a:t>
            </a:r>
          </a:p>
          <a:p>
            <a:pPr marL="800100" lvl="1" indent="-342900">
              <a:spcBef>
                <a:spcPts val="0"/>
              </a:spcBef>
              <a:spcAft>
                <a:spcPts val="600"/>
              </a:spcAft>
              <a:buFont typeface="+mj-lt"/>
              <a:buAutoNum type="arabicPeriod"/>
            </a:pPr>
            <a:r>
              <a:rPr lang="en-US" sz="1600" dirty="0"/>
              <a:t>Are certain geographical regions more susceptible to data breaches than others?</a:t>
            </a:r>
          </a:p>
          <a:p>
            <a:pPr marL="800100" lvl="1" indent="-342900">
              <a:spcBef>
                <a:spcPts val="0"/>
              </a:spcBef>
              <a:spcAft>
                <a:spcPts val="600"/>
              </a:spcAft>
              <a:buFont typeface="+mj-lt"/>
              <a:buAutoNum type="arabicPeriod"/>
            </a:pPr>
            <a:r>
              <a:rPr lang="en-US" sz="1600" dirty="0"/>
              <a:t>Can ML models effectively predict data breaches by analyzing both the type of data targeted (e.g., credit card information, social security numbers) and the geographical locations where they occur?</a:t>
            </a:r>
          </a:p>
          <a:p>
            <a:pPr marL="800100" lvl="1" indent="-342900">
              <a:spcBef>
                <a:spcPts val="0"/>
              </a:spcBef>
              <a:spcAft>
                <a:spcPts val="600"/>
              </a:spcAft>
              <a:buFont typeface="+mj-lt"/>
              <a:buAutoNum type="arabicPeriod"/>
            </a:pPr>
            <a:r>
              <a:rPr lang="en-US" sz="1600" dirty="0"/>
              <a:t>Is there evidence to suggest that some data breaches are organized, and if so, can geospatial analysis provide insights into the patterns and motivations behind organized data breaches?</a:t>
            </a:r>
          </a:p>
          <a:p>
            <a:pPr marL="457200" lvl="1" indent="0">
              <a:spcBef>
                <a:spcPts val="0"/>
              </a:spcBef>
              <a:spcAft>
                <a:spcPts val="600"/>
              </a:spcAft>
              <a:buNone/>
            </a:pPr>
            <a:endParaRPr lang="en-US" sz="1600" dirty="0"/>
          </a:p>
          <a:p>
            <a:pPr>
              <a:spcBef>
                <a:spcPts val="0"/>
              </a:spcBef>
              <a:spcAft>
                <a:spcPts val="600"/>
              </a:spcAft>
            </a:pPr>
            <a:r>
              <a:rPr lang="en-US" sz="2000" dirty="0"/>
              <a:t>Revised title (if needed)</a:t>
            </a:r>
          </a:p>
          <a:p>
            <a:pPr lvl="1">
              <a:spcBef>
                <a:spcPts val="0"/>
              </a:spcBef>
              <a:spcAft>
                <a:spcPts val="600"/>
              </a:spcAft>
            </a:pPr>
            <a:r>
              <a:rPr lang="en-US" sz="1600" dirty="0"/>
              <a:t>Predicting Data Breaches with Machine Learning and Geospatial Analysis: A Focus on Data Type and Regional Vulnerabilities</a:t>
            </a:r>
          </a:p>
          <a:p>
            <a:pPr>
              <a:spcBef>
                <a:spcPts val="0"/>
              </a:spcBef>
              <a:spcAft>
                <a:spcPts val="600"/>
              </a:spcAft>
              <a:buFont typeface="Courier New" panose="02070309020205020404" pitchFamily="49" charset="0"/>
              <a:buChar char="o"/>
            </a:pPr>
            <a:endParaRPr lang="en-US" sz="20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26</a:t>
            </a:fld>
            <a:endParaRPr lang="en-US" dirty="0"/>
          </a:p>
        </p:txBody>
      </p:sp>
    </p:spTree>
    <p:extLst>
      <p:ext uri="{BB962C8B-B14F-4D97-AF65-F5344CB8AC3E}">
        <p14:creationId xmlns:p14="http://schemas.microsoft.com/office/powerpoint/2010/main" val="276666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Data Information</a:t>
            </a:r>
          </a:p>
          <a:p>
            <a:pPr lvl="1">
              <a:spcBef>
                <a:spcPts val="0"/>
              </a:spcBef>
              <a:spcAft>
                <a:spcPts val="600"/>
              </a:spcAft>
            </a:pPr>
            <a:r>
              <a:rPr lang="en-US" sz="1600" dirty="0"/>
              <a:t>Size of the data (This will be larger as I complete the entire dataset from 2007-2023)</a:t>
            </a:r>
          </a:p>
          <a:p>
            <a:pPr lvl="2">
              <a:spcBef>
                <a:spcPts val="0"/>
              </a:spcBef>
              <a:spcAft>
                <a:spcPts val="600"/>
              </a:spcAft>
            </a:pPr>
            <a:r>
              <a:rPr lang="en-US" sz="1400" dirty="0"/>
              <a:t>Number of columns: 16</a:t>
            </a:r>
          </a:p>
          <a:p>
            <a:pPr lvl="2">
              <a:spcBef>
                <a:spcPts val="0"/>
              </a:spcBef>
              <a:spcAft>
                <a:spcPts val="600"/>
              </a:spcAft>
            </a:pPr>
            <a:r>
              <a:rPr lang="en-US" sz="1400" dirty="0"/>
              <a:t>Number of rows:  1603</a:t>
            </a:r>
          </a:p>
          <a:p>
            <a:pPr lvl="2">
              <a:spcBef>
                <a:spcPts val="0"/>
              </a:spcBef>
              <a:spcAft>
                <a:spcPts val="600"/>
              </a:spcAft>
            </a:pPr>
            <a:r>
              <a:rPr lang="en-US" sz="1400" dirty="0"/>
              <a:t>File size in MB:  0.122MB </a:t>
            </a:r>
          </a:p>
          <a:p>
            <a:pPr>
              <a:spcBef>
                <a:spcPts val="0"/>
              </a:spcBef>
              <a:spcAft>
                <a:spcPts val="600"/>
              </a:spcAft>
            </a:pPr>
            <a:r>
              <a:rPr lang="en-US" sz="2200" dirty="0"/>
              <a:t>Format</a:t>
            </a:r>
          </a:p>
          <a:p>
            <a:pPr lvl="1">
              <a:spcBef>
                <a:spcPts val="0"/>
              </a:spcBef>
              <a:spcAft>
                <a:spcPts val="600"/>
              </a:spcAft>
            </a:pPr>
            <a:r>
              <a:rPr lang="en-US" sz="1800" dirty="0"/>
              <a:t> The format was in PDF for each report year</a:t>
            </a:r>
          </a:p>
          <a:p>
            <a:pPr lvl="1">
              <a:spcBef>
                <a:spcPts val="0"/>
              </a:spcBef>
              <a:spcAft>
                <a:spcPts val="600"/>
              </a:spcAft>
            </a:pPr>
            <a:r>
              <a:rPr lang="en-US" sz="1800" dirty="0"/>
              <a:t> I will compile a dataset from 2007-2023 reports into a CSV file.</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27</a:t>
            </a:fld>
            <a:endParaRPr lang="en-US" dirty="0"/>
          </a:p>
        </p:txBody>
      </p:sp>
    </p:spTree>
    <p:extLst>
      <p:ext uri="{BB962C8B-B14F-4D97-AF65-F5344CB8AC3E}">
        <p14:creationId xmlns:p14="http://schemas.microsoft.com/office/powerpoint/2010/main" val="2475217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200" dirty="0"/>
              <a:t>Data shown in rows and Parameters/factors displayed in each column and type</a:t>
            </a:r>
          </a:p>
          <a:p>
            <a:pPr lvl="1">
              <a:spcBef>
                <a:spcPts val="0"/>
              </a:spcBef>
              <a:spcAft>
                <a:spcPts val="600"/>
              </a:spcAft>
            </a:pPr>
            <a:r>
              <a:rPr lang="en-US" sz="1800" dirty="0"/>
              <a:t>Column 1 (ID): </a:t>
            </a:r>
          </a:p>
          <a:p>
            <a:pPr lvl="2">
              <a:spcBef>
                <a:spcPts val="0"/>
              </a:spcBef>
              <a:spcAft>
                <a:spcPts val="600"/>
              </a:spcAft>
            </a:pPr>
            <a:r>
              <a:rPr lang="en-US" sz="1600" dirty="0"/>
              <a:t>A unique identifier for each data breach incident. (Numerical)</a:t>
            </a:r>
          </a:p>
          <a:p>
            <a:pPr lvl="2">
              <a:spcBef>
                <a:spcPts val="0"/>
              </a:spcBef>
              <a:spcAft>
                <a:spcPts val="600"/>
              </a:spcAft>
            </a:pPr>
            <a:endParaRPr lang="en-US" sz="1800" dirty="0"/>
          </a:p>
          <a:p>
            <a:pPr lvl="1">
              <a:spcBef>
                <a:spcPts val="0"/>
              </a:spcBef>
              <a:spcAft>
                <a:spcPts val="600"/>
              </a:spcAft>
            </a:pPr>
            <a:r>
              <a:rPr lang="en-US" sz="1800" dirty="0"/>
              <a:t>Column 2 (Date): </a:t>
            </a:r>
          </a:p>
          <a:p>
            <a:pPr lvl="2">
              <a:spcBef>
                <a:spcPts val="0"/>
              </a:spcBef>
              <a:spcAft>
                <a:spcPts val="600"/>
              </a:spcAft>
            </a:pPr>
            <a:r>
              <a:rPr lang="en-US" sz="1600" dirty="0"/>
              <a:t>The date when the data breach occurred. (Date format)</a:t>
            </a:r>
          </a:p>
          <a:p>
            <a:pPr lvl="1">
              <a:spcBef>
                <a:spcPts val="0"/>
              </a:spcBef>
              <a:spcAft>
                <a:spcPts val="600"/>
              </a:spcAft>
            </a:pPr>
            <a:endParaRPr lang="en-US" sz="1800" dirty="0"/>
          </a:p>
          <a:p>
            <a:pPr lvl="1">
              <a:spcBef>
                <a:spcPts val="0"/>
              </a:spcBef>
              <a:spcAft>
                <a:spcPts val="600"/>
              </a:spcAft>
            </a:pPr>
            <a:r>
              <a:rPr lang="en-US" sz="1800" dirty="0"/>
              <a:t>Column 3 (Business or Organization): </a:t>
            </a:r>
          </a:p>
          <a:p>
            <a:pPr lvl="2">
              <a:spcBef>
                <a:spcPts val="0"/>
              </a:spcBef>
              <a:spcAft>
                <a:spcPts val="600"/>
              </a:spcAft>
            </a:pPr>
            <a:r>
              <a:rPr lang="en-US" sz="1600" dirty="0"/>
              <a:t>The name of the business or organization affected by the data breach. (Categorical)</a:t>
            </a:r>
          </a:p>
          <a:p>
            <a:pPr lvl="1">
              <a:spcBef>
                <a:spcPts val="0"/>
              </a:spcBef>
              <a:spcAft>
                <a:spcPts val="600"/>
              </a:spcAft>
            </a:pPr>
            <a:endParaRPr lang="en-US" sz="1800" dirty="0"/>
          </a:p>
          <a:p>
            <a:pPr lvl="1">
              <a:spcBef>
                <a:spcPts val="0"/>
              </a:spcBef>
              <a:spcAft>
                <a:spcPts val="600"/>
              </a:spcAft>
            </a:pPr>
            <a:r>
              <a:rPr lang="en-US" sz="1800" dirty="0"/>
              <a:t>Column 4 (Data Compromised): </a:t>
            </a:r>
          </a:p>
          <a:p>
            <a:pPr lvl="2">
              <a:spcBef>
                <a:spcPts val="0"/>
              </a:spcBef>
              <a:spcAft>
                <a:spcPts val="600"/>
              </a:spcAft>
            </a:pPr>
            <a:r>
              <a:rPr lang="en-US" sz="1600" dirty="0"/>
              <a:t>The format in which the data was compromised, such as "Electronic" or "Paper.” (Categorical)</a:t>
            </a:r>
          </a:p>
          <a:p>
            <a:pPr lvl="2">
              <a:spcBef>
                <a:spcPts val="0"/>
              </a:spcBef>
              <a:spcAft>
                <a:spcPts val="600"/>
              </a:spcAft>
            </a:pPr>
            <a:endParaRPr lang="en-US" sz="1600" dirty="0"/>
          </a:p>
          <a:p>
            <a:pPr lvl="1">
              <a:spcBef>
                <a:spcPts val="0"/>
              </a:spcBef>
              <a:spcAft>
                <a:spcPts val="600"/>
              </a:spcAft>
            </a:pPr>
            <a:r>
              <a:rPr lang="en-US" sz="1800" dirty="0"/>
              <a:t>Column 5 (Breach Occurrence): </a:t>
            </a:r>
          </a:p>
          <a:p>
            <a:pPr lvl="2">
              <a:spcBef>
                <a:spcPts val="0"/>
              </a:spcBef>
              <a:spcAft>
                <a:spcPts val="600"/>
              </a:spcAft>
            </a:pPr>
            <a:r>
              <a:rPr lang="en-US" sz="1600" b="0" i="0" u="none" strike="noStrike" dirty="0">
                <a:solidFill>
                  <a:srgbClr val="000000"/>
                </a:solidFill>
                <a:effectLst/>
              </a:rPr>
              <a:t>Whether the breach occurred at the </a:t>
            </a:r>
            <a:r>
              <a:rPr lang="en-US" sz="1600" dirty="0">
                <a:solidFill>
                  <a:srgbClr val="000000"/>
                </a:solidFill>
              </a:rPr>
              <a:t>r</a:t>
            </a:r>
            <a:r>
              <a:rPr lang="en-US" sz="1600" b="0" i="0" u="none" strike="noStrike" dirty="0">
                <a:solidFill>
                  <a:srgbClr val="000000"/>
                </a:solidFill>
                <a:effectLst/>
              </a:rPr>
              <a:t>eporting </a:t>
            </a:r>
            <a:r>
              <a:rPr lang="en-US" sz="1600" dirty="0">
                <a:solidFill>
                  <a:srgbClr val="000000"/>
                </a:solidFill>
              </a:rPr>
              <a:t>e</a:t>
            </a:r>
            <a:r>
              <a:rPr lang="en-US" sz="1600" b="0" i="0" u="none" strike="noStrike" dirty="0">
                <a:solidFill>
                  <a:srgbClr val="000000"/>
                </a:solidFill>
                <a:effectLst/>
              </a:rPr>
              <a:t>ntity. </a:t>
            </a:r>
            <a:r>
              <a:rPr lang="en-US" sz="1600" dirty="0"/>
              <a:t>(Boolean)</a:t>
            </a:r>
          </a:p>
          <a:p>
            <a:pPr lvl="1">
              <a:spcBef>
                <a:spcPts val="0"/>
              </a:spcBef>
              <a:spcAft>
                <a:spcPts val="600"/>
              </a:spcAft>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28</a:t>
            </a:fld>
            <a:endParaRPr lang="en-US" dirty="0"/>
          </a:p>
        </p:txBody>
      </p:sp>
    </p:spTree>
    <p:extLst>
      <p:ext uri="{BB962C8B-B14F-4D97-AF65-F5344CB8AC3E}">
        <p14:creationId xmlns:p14="http://schemas.microsoft.com/office/powerpoint/2010/main" val="997112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marL="914400" lvl="2" indent="0">
              <a:spcBef>
                <a:spcPts val="0"/>
              </a:spcBef>
              <a:spcAft>
                <a:spcPts val="600"/>
              </a:spcAft>
              <a:buNone/>
            </a:pPr>
            <a:endParaRPr lang="en-US" sz="1600" dirty="0"/>
          </a:p>
          <a:p>
            <a:pPr lvl="1">
              <a:spcBef>
                <a:spcPts val="0"/>
              </a:spcBef>
              <a:spcAft>
                <a:spcPts val="600"/>
              </a:spcAft>
            </a:pPr>
            <a:r>
              <a:rPr lang="en-US" sz="1800" dirty="0"/>
              <a:t>Column 6 (MA Residents Affected):</a:t>
            </a:r>
          </a:p>
          <a:p>
            <a:pPr lvl="2">
              <a:spcBef>
                <a:spcPts val="0"/>
              </a:spcBef>
              <a:spcAft>
                <a:spcPts val="600"/>
              </a:spcAft>
            </a:pPr>
            <a:r>
              <a:rPr lang="en-US" sz="1600" dirty="0"/>
              <a:t>How many Massachusetts residents were affected by this breach. (Numerical)</a:t>
            </a:r>
          </a:p>
          <a:p>
            <a:pPr lvl="1">
              <a:spcBef>
                <a:spcPts val="0"/>
              </a:spcBef>
              <a:spcAft>
                <a:spcPts val="600"/>
              </a:spcAft>
            </a:pPr>
            <a:endParaRPr lang="en-US" sz="1800" dirty="0"/>
          </a:p>
          <a:p>
            <a:pPr lvl="1">
              <a:spcBef>
                <a:spcPts val="0"/>
              </a:spcBef>
              <a:spcAft>
                <a:spcPts val="600"/>
              </a:spcAft>
            </a:pPr>
            <a:r>
              <a:rPr lang="en-US" sz="1800" dirty="0"/>
              <a:t>Column 7 (Social Security Numbers): </a:t>
            </a:r>
          </a:p>
          <a:p>
            <a:pPr lvl="2">
              <a:spcBef>
                <a:spcPts val="0"/>
              </a:spcBef>
              <a:spcAft>
                <a:spcPts val="600"/>
              </a:spcAft>
            </a:pPr>
            <a:r>
              <a:rPr lang="en-US" sz="1600" dirty="0"/>
              <a:t>Whether Social Security Numbers (SSNs) were compromised, with values like "Yes" or empty cells. (Boolean)</a:t>
            </a:r>
          </a:p>
          <a:p>
            <a:pPr lvl="2">
              <a:spcBef>
                <a:spcPts val="0"/>
              </a:spcBef>
              <a:spcAft>
                <a:spcPts val="600"/>
              </a:spcAft>
            </a:pPr>
            <a:endParaRPr lang="en-US" sz="1600" dirty="0"/>
          </a:p>
          <a:p>
            <a:pPr lvl="1">
              <a:spcBef>
                <a:spcPts val="0"/>
              </a:spcBef>
              <a:spcAft>
                <a:spcPts val="600"/>
              </a:spcAft>
            </a:pPr>
            <a:r>
              <a:rPr lang="en-US" sz="1800" dirty="0"/>
              <a:t>Column 8 (Account Numbers):</a:t>
            </a:r>
          </a:p>
          <a:p>
            <a:pPr lvl="2">
              <a:spcBef>
                <a:spcPts val="0"/>
              </a:spcBef>
              <a:spcAft>
                <a:spcPts val="600"/>
              </a:spcAft>
            </a:pPr>
            <a:r>
              <a:rPr lang="en-US" sz="1600" dirty="0"/>
              <a:t>Whether account numbers were compromised, with values like "Yes" or empty cells. (Boolean)</a:t>
            </a:r>
          </a:p>
          <a:p>
            <a:pPr lvl="2">
              <a:spcBef>
                <a:spcPts val="0"/>
              </a:spcBef>
              <a:spcAft>
                <a:spcPts val="600"/>
              </a:spcAft>
            </a:pPr>
            <a:endParaRPr lang="en-US" sz="1600" dirty="0"/>
          </a:p>
          <a:p>
            <a:pPr lvl="1">
              <a:spcBef>
                <a:spcPts val="0"/>
              </a:spcBef>
              <a:spcAft>
                <a:spcPts val="600"/>
              </a:spcAft>
            </a:pPr>
            <a:r>
              <a:rPr lang="en-US" sz="1800" dirty="0"/>
              <a:t>Column 9 (Driver’s Licenses):</a:t>
            </a:r>
          </a:p>
          <a:p>
            <a:pPr lvl="2">
              <a:spcBef>
                <a:spcPts val="0"/>
              </a:spcBef>
              <a:spcAft>
                <a:spcPts val="600"/>
              </a:spcAft>
            </a:pPr>
            <a:r>
              <a:rPr lang="en-US" sz="1600" dirty="0"/>
              <a:t>Whether driver’s license numbers were compromised. (Boolean)</a:t>
            </a:r>
          </a:p>
          <a:p>
            <a:pPr marL="457200" lvl="1" indent="0">
              <a:spcBef>
                <a:spcPts val="0"/>
              </a:spcBef>
              <a:spcAft>
                <a:spcPts val="600"/>
              </a:spcAft>
              <a:buNone/>
            </a:pPr>
            <a:endParaRPr lang="en-US" sz="1800" dirty="0"/>
          </a:p>
          <a:p>
            <a:pPr lvl="1">
              <a:spcBef>
                <a:spcPts val="0"/>
              </a:spcBef>
              <a:spcAft>
                <a:spcPts val="600"/>
              </a:spcAft>
            </a:pPr>
            <a:r>
              <a:rPr lang="en-US" sz="1800" dirty="0"/>
              <a:t>Column 10 (Credit/Debit Card Numbers): </a:t>
            </a:r>
          </a:p>
          <a:p>
            <a:pPr lvl="2">
              <a:spcBef>
                <a:spcPts val="0"/>
              </a:spcBef>
              <a:spcAft>
                <a:spcPts val="600"/>
              </a:spcAft>
            </a:pPr>
            <a:r>
              <a:rPr lang="en-US" sz="1600" dirty="0"/>
              <a:t>Whether credit/debit card numbers were compromised. (Boolean)</a:t>
            </a:r>
          </a:p>
          <a:p>
            <a:pPr lvl="2">
              <a:spcBef>
                <a:spcPts val="0"/>
              </a:spcBef>
              <a:spcAft>
                <a:spcPts val="600"/>
              </a:spcAft>
            </a:pPr>
            <a:endParaRPr lang="en-US" dirty="0"/>
          </a:p>
          <a:p>
            <a:pPr lvl="1">
              <a:spcBef>
                <a:spcPts val="0"/>
              </a:spcBef>
              <a:spcAft>
                <a:spcPts val="600"/>
              </a:spcAft>
            </a:pPr>
            <a:endParaRPr lang="en-US" sz="1800"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29</a:t>
            </a:fld>
            <a:endParaRPr lang="en-US" dirty="0"/>
          </a:p>
        </p:txBody>
      </p:sp>
    </p:spTree>
    <p:extLst>
      <p:ext uri="{BB962C8B-B14F-4D97-AF65-F5344CB8AC3E}">
        <p14:creationId xmlns:p14="http://schemas.microsoft.com/office/powerpoint/2010/main" val="134549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a:bodyPr>
          <a:lstStyle/>
          <a:p>
            <a:r>
              <a:rPr lang="en-US" dirty="0"/>
              <a:t>WK01 - Topic search</a:t>
            </a:r>
          </a:p>
          <a:p>
            <a:pPr lvl="1"/>
            <a:r>
              <a:rPr lang="en-US" dirty="0"/>
              <a:t>Topic title</a:t>
            </a:r>
          </a:p>
          <a:p>
            <a:pPr lvl="1"/>
            <a:r>
              <a:rPr lang="en-US" dirty="0"/>
              <a:t>Topic summary</a:t>
            </a:r>
          </a:p>
          <a:p>
            <a:pPr lvl="1"/>
            <a:r>
              <a:rPr lang="en-US" dirty="0"/>
              <a:t>Rationale</a:t>
            </a:r>
          </a:p>
          <a:p>
            <a:pPr lvl="1"/>
            <a:r>
              <a:rPr lang="en-US" dirty="0"/>
              <a:t>Possible issues</a:t>
            </a:r>
          </a:p>
          <a:p>
            <a:r>
              <a:rPr lang="en-US" dirty="0"/>
              <a:t>WK01 - Literature review</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9/6/23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3</a:t>
            </a:fld>
            <a:endParaRPr lang="en-US" dirty="0"/>
          </a:p>
        </p:txBody>
      </p:sp>
    </p:spTree>
    <p:extLst>
      <p:ext uri="{BB962C8B-B14F-4D97-AF65-F5344CB8AC3E}">
        <p14:creationId xmlns:p14="http://schemas.microsoft.com/office/powerpoint/2010/main" val="3996186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lvl="1">
              <a:spcBef>
                <a:spcPts val="0"/>
              </a:spcBef>
              <a:spcAft>
                <a:spcPts val="600"/>
              </a:spcAft>
            </a:pPr>
            <a:endParaRPr lang="en-US" sz="1800" dirty="0"/>
          </a:p>
          <a:p>
            <a:pPr lvl="1">
              <a:spcBef>
                <a:spcPts val="0"/>
              </a:spcBef>
              <a:spcAft>
                <a:spcPts val="600"/>
              </a:spcAft>
            </a:pPr>
            <a:r>
              <a:rPr lang="en-US" sz="1800" dirty="0"/>
              <a:t>Column 11 (Provided Credit Monitoring): </a:t>
            </a:r>
          </a:p>
          <a:p>
            <a:pPr lvl="2">
              <a:spcBef>
                <a:spcPts val="0"/>
              </a:spcBef>
              <a:spcAft>
                <a:spcPts val="600"/>
              </a:spcAft>
            </a:pPr>
            <a:r>
              <a:rPr lang="en-US" sz="1600" dirty="0"/>
              <a:t>Whether the organization offers credit monitoring to individuals/consumers. (Boolean)</a:t>
            </a:r>
            <a:endParaRPr lang="en-US" sz="1800" dirty="0"/>
          </a:p>
          <a:p>
            <a:pPr lvl="2">
              <a:spcBef>
                <a:spcPts val="0"/>
              </a:spcBef>
              <a:spcAft>
                <a:spcPts val="600"/>
              </a:spcAft>
            </a:pPr>
            <a:endParaRPr lang="en-US" sz="1800" dirty="0"/>
          </a:p>
          <a:p>
            <a:pPr lvl="1">
              <a:spcBef>
                <a:spcPts val="0"/>
              </a:spcBef>
              <a:spcAft>
                <a:spcPts val="600"/>
              </a:spcAft>
            </a:pPr>
            <a:r>
              <a:rPr lang="en-US" sz="1800" dirty="0"/>
              <a:t>Column 12 (Data Encrypted): </a:t>
            </a:r>
          </a:p>
          <a:p>
            <a:pPr lvl="2">
              <a:spcBef>
                <a:spcPts val="0"/>
              </a:spcBef>
              <a:spcAft>
                <a:spcPts val="600"/>
              </a:spcAft>
            </a:pPr>
            <a:r>
              <a:rPr lang="en-US" sz="1600" dirty="0"/>
              <a:t>Whether data was encrypted or not for that organization. (Boolean)</a:t>
            </a:r>
          </a:p>
          <a:p>
            <a:pPr lvl="2">
              <a:spcBef>
                <a:spcPts val="0"/>
              </a:spcBef>
              <a:spcAft>
                <a:spcPts val="600"/>
              </a:spcAft>
            </a:pPr>
            <a:endParaRPr lang="en-US" sz="1600" dirty="0"/>
          </a:p>
          <a:p>
            <a:pPr lvl="1">
              <a:spcBef>
                <a:spcPts val="0"/>
              </a:spcBef>
              <a:spcAft>
                <a:spcPts val="600"/>
              </a:spcAft>
            </a:pPr>
            <a:r>
              <a:rPr lang="en-US" sz="1800" dirty="0"/>
              <a:t>Column 13 (Mobile Device Lost or Stolen):</a:t>
            </a:r>
          </a:p>
          <a:p>
            <a:pPr lvl="2">
              <a:spcBef>
                <a:spcPts val="0"/>
              </a:spcBef>
              <a:spcAft>
                <a:spcPts val="600"/>
              </a:spcAft>
            </a:pPr>
            <a:r>
              <a:rPr lang="en-US" sz="1600" dirty="0"/>
              <a:t>Whether mobile device was lost or stolen. (Boolean)</a:t>
            </a:r>
          </a:p>
          <a:p>
            <a:pPr marL="457200" lvl="1" indent="0">
              <a:spcBef>
                <a:spcPts val="0"/>
              </a:spcBef>
              <a:spcAft>
                <a:spcPts val="600"/>
              </a:spcAft>
              <a:buNone/>
            </a:pPr>
            <a:endParaRPr lang="en-US" sz="1800" dirty="0"/>
          </a:p>
          <a:p>
            <a:pPr lvl="2">
              <a:spcBef>
                <a:spcPts val="0"/>
              </a:spcBef>
              <a:spcAft>
                <a:spcPts val="600"/>
              </a:spcAft>
            </a:pPr>
            <a:endParaRPr lang="en-US" dirty="0"/>
          </a:p>
          <a:p>
            <a:pPr lvl="1">
              <a:spcBef>
                <a:spcPts val="0"/>
              </a:spcBef>
              <a:spcAft>
                <a:spcPts val="600"/>
              </a:spcAft>
            </a:pPr>
            <a:endParaRPr lang="en-US" sz="1800"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30</a:t>
            </a:fld>
            <a:endParaRPr lang="en-US" dirty="0"/>
          </a:p>
        </p:txBody>
      </p:sp>
    </p:spTree>
    <p:extLst>
      <p:ext uri="{BB962C8B-B14F-4D97-AF65-F5344CB8AC3E}">
        <p14:creationId xmlns:p14="http://schemas.microsoft.com/office/powerpoint/2010/main" val="2167485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Statistical Analysis of Numerical Values</a:t>
            </a:r>
          </a:p>
          <a:p>
            <a:pPr lvl="1">
              <a:spcBef>
                <a:spcPts val="0"/>
              </a:spcBef>
              <a:spcAft>
                <a:spcPts val="600"/>
              </a:spcAft>
            </a:pPr>
            <a:endParaRPr lang="en-US"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marL="457200" lvl="1" indent="0">
              <a:buNone/>
            </a:pPr>
            <a:endParaRPr lang="en-US" sz="2400"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31</a:t>
            </a:fld>
            <a:endParaRPr lang="en-US" dirty="0"/>
          </a:p>
        </p:txBody>
      </p:sp>
      <p:graphicFrame>
        <p:nvGraphicFramePr>
          <p:cNvPr id="6" name="Table 6">
            <a:extLst>
              <a:ext uri="{FF2B5EF4-FFF2-40B4-BE49-F238E27FC236}">
                <a16:creationId xmlns:a16="http://schemas.microsoft.com/office/drawing/2014/main" id="{A9046148-320F-4E47-DB1B-6C6C46438E17}"/>
              </a:ext>
            </a:extLst>
          </p:cNvPr>
          <p:cNvGraphicFramePr>
            <a:graphicFrameLocks noGrp="1"/>
          </p:cNvGraphicFramePr>
          <p:nvPr>
            <p:extLst>
              <p:ext uri="{D42A27DB-BD31-4B8C-83A1-F6EECF244321}">
                <p14:modId xmlns:p14="http://schemas.microsoft.com/office/powerpoint/2010/main" val="2476343749"/>
              </p:ext>
            </p:extLst>
          </p:nvPr>
        </p:nvGraphicFramePr>
        <p:xfrm>
          <a:off x="2473898" y="1928715"/>
          <a:ext cx="7244204" cy="3845636"/>
        </p:xfrm>
        <a:graphic>
          <a:graphicData uri="http://schemas.openxmlformats.org/drawingml/2006/table">
            <a:tbl>
              <a:tblPr firstRow="1" bandRow="1">
                <a:tableStyleId>{D7AC3CCA-C797-4891-BE02-D94E43425B78}</a:tableStyleId>
              </a:tblPr>
              <a:tblGrid>
                <a:gridCol w="1714597">
                  <a:extLst>
                    <a:ext uri="{9D8B030D-6E8A-4147-A177-3AD203B41FA5}">
                      <a16:colId xmlns:a16="http://schemas.microsoft.com/office/drawing/2014/main" val="447104582"/>
                    </a:ext>
                  </a:extLst>
                </a:gridCol>
                <a:gridCol w="2464200">
                  <a:extLst>
                    <a:ext uri="{9D8B030D-6E8A-4147-A177-3AD203B41FA5}">
                      <a16:colId xmlns:a16="http://schemas.microsoft.com/office/drawing/2014/main" val="3995381394"/>
                    </a:ext>
                  </a:extLst>
                </a:gridCol>
                <a:gridCol w="3065407">
                  <a:extLst>
                    <a:ext uri="{9D8B030D-6E8A-4147-A177-3AD203B41FA5}">
                      <a16:colId xmlns:a16="http://schemas.microsoft.com/office/drawing/2014/main" val="3875578833"/>
                    </a:ext>
                  </a:extLst>
                </a:gridCol>
              </a:tblGrid>
              <a:tr h="426175">
                <a:tc>
                  <a:txBody>
                    <a:bodyPr/>
                    <a:lstStyle/>
                    <a:p>
                      <a:r>
                        <a:rPr lang="en-US" b="1" dirty="0">
                          <a:solidFill>
                            <a:schemeClr val="bg1"/>
                          </a:solidFill>
                        </a:rPr>
                        <a:t>Statistic</a:t>
                      </a:r>
                    </a:p>
                  </a:txBody>
                  <a:tcPr>
                    <a:solidFill>
                      <a:schemeClr val="tx2"/>
                    </a:solidFill>
                  </a:tcPr>
                </a:tc>
                <a:tc>
                  <a:txBody>
                    <a:bodyPr/>
                    <a:lstStyle/>
                    <a:p>
                      <a:r>
                        <a:rPr lang="en-US" dirty="0">
                          <a:solidFill>
                            <a:schemeClr val="bg1"/>
                          </a:solidFill>
                        </a:rPr>
                        <a:t>Assigned Breach Number</a:t>
                      </a:r>
                    </a:p>
                  </a:txBody>
                  <a:tcPr>
                    <a:solidFill>
                      <a:schemeClr val="tx2"/>
                    </a:solidFill>
                  </a:tcPr>
                </a:tc>
                <a:tc>
                  <a:txBody>
                    <a:bodyPr/>
                    <a:lstStyle/>
                    <a:p>
                      <a:r>
                        <a:rPr lang="en-US" dirty="0">
                          <a:solidFill>
                            <a:schemeClr val="bg1"/>
                          </a:solidFill>
                        </a:rPr>
                        <a:t>MA Residents Affected</a:t>
                      </a:r>
                    </a:p>
                  </a:txBody>
                  <a:tcPr>
                    <a:solidFill>
                      <a:schemeClr val="tx2"/>
                    </a:solidFill>
                  </a:tcPr>
                </a:tc>
                <a:extLst>
                  <a:ext uri="{0D108BD9-81ED-4DB2-BD59-A6C34878D82A}">
                    <a16:rowId xmlns:a16="http://schemas.microsoft.com/office/drawing/2014/main" val="339862251"/>
                  </a:ext>
                </a:extLst>
              </a:tr>
              <a:tr h="559822">
                <a:tc>
                  <a:txBody>
                    <a:bodyPr/>
                    <a:lstStyle/>
                    <a:p>
                      <a:r>
                        <a:rPr lang="en-US" b="1" dirty="0">
                          <a:solidFill>
                            <a:schemeClr val="bg1"/>
                          </a:solidFill>
                        </a:rPr>
                        <a:t>Min</a:t>
                      </a:r>
                    </a:p>
                  </a:txBody>
                  <a:tcPr>
                    <a:solidFill>
                      <a:schemeClr val="tx2"/>
                    </a:solidFill>
                  </a:tcPr>
                </a:tc>
                <a:tc>
                  <a:txBody>
                    <a:bodyPr/>
                    <a:lstStyle/>
                    <a:p>
                      <a:r>
                        <a:rPr lang="en-US" dirty="0"/>
                        <a:t>28815.000000 </a:t>
                      </a:r>
                    </a:p>
                  </a:txBody>
                  <a:tcPr/>
                </a:tc>
                <a:tc>
                  <a:txBody>
                    <a:bodyPr/>
                    <a:lstStyle/>
                    <a:p>
                      <a:r>
                        <a:rPr lang="en-US" dirty="0"/>
                        <a:t>0.000000e+00</a:t>
                      </a:r>
                    </a:p>
                  </a:txBody>
                  <a:tcPr/>
                </a:tc>
                <a:extLst>
                  <a:ext uri="{0D108BD9-81ED-4DB2-BD59-A6C34878D82A}">
                    <a16:rowId xmlns:a16="http://schemas.microsoft.com/office/drawing/2014/main" val="3669199082"/>
                  </a:ext>
                </a:extLst>
              </a:tr>
              <a:tr h="559822">
                <a:tc>
                  <a:txBody>
                    <a:bodyPr/>
                    <a:lstStyle/>
                    <a:p>
                      <a:r>
                        <a:rPr lang="en-US" b="1" dirty="0">
                          <a:solidFill>
                            <a:schemeClr val="bg1"/>
                          </a:solidFill>
                        </a:rPr>
                        <a:t>Max</a:t>
                      </a:r>
                    </a:p>
                  </a:txBody>
                  <a:tcPr>
                    <a:solidFill>
                      <a:schemeClr val="tx2"/>
                    </a:solidFill>
                  </a:tcPr>
                </a:tc>
                <a:tc>
                  <a:txBody>
                    <a:bodyPr/>
                    <a:lstStyle/>
                    <a:p>
                      <a:r>
                        <a:rPr lang="en-US" dirty="0"/>
                        <a:t>30438.000000 </a:t>
                      </a:r>
                    </a:p>
                  </a:txBody>
                  <a:tcPr/>
                </a:tc>
                <a:tc>
                  <a:txBody>
                    <a:bodyPr/>
                    <a:lstStyle/>
                    <a:p>
                      <a:r>
                        <a:rPr lang="en-US" dirty="0"/>
                        <a:t>2.109381e+06</a:t>
                      </a:r>
                    </a:p>
                  </a:txBody>
                  <a:tcPr/>
                </a:tc>
                <a:extLst>
                  <a:ext uri="{0D108BD9-81ED-4DB2-BD59-A6C34878D82A}">
                    <a16:rowId xmlns:a16="http://schemas.microsoft.com/office/drawing/2014/main" val="1501220507"/>
                  </a:ext>
                </a:extLst>
              </a:tr>
              <a:tr h="559822">
                <a:tc>
                  <a:txBody>
                    <a:bodyPr/>
                    <a:lstStyle/>
                    <a:p>
                      <a:r>
                        <a:rPr lang="en-US" b="1" dirty="0">
                          <a:solidFill>
                            <a:schemeClr val="bg1"/>
                          </a:solidFill>
                        </a:rPr>
                        <a:t>Mean</a:t>
                      </a:r>
                    </a:p>
                  </a:txBody>
                  <a:tcPr>
                    <a:solidFill>
                      <a:schemeClr val="tx2"/>
                    </a:solidFill>
                  </a:tcPr>
                </a:tc>
                <a:tc>
                  <a:txBody>
                    <a:bodyPr/>
                    <a:lstStyle/>
                    <a:p>
                      <a:r>
                        <a:rPr lang="en-US" dirty="0"/>
                        <a:t>29630.948222 </a:t>
                      </a:r>
                    </a:p>
                  </a:txBody>
                  <a:tcPr/>
                </a:tc>
                <a:tc>
                  <a:txBody>
                    <a:bodyPr/>
                    <a:lstStyle/>
                    <a:p>
                      <a:r>
                        <a:rPr lang="en-US" dirty="0"/>
                        <a:t>2.557919e+03</a:t>
                      </a:r>
                    </a:p>
                  </a:txBody>
                  <a:tcPr/>
                </a:tc>
                <a:extLst>
                  <a:ext uri="{0D108BD9-81ED-4DB2-BD59-A6C34878D82A}">
                    <a16:rowId xmlns:a16="http://schemas.microsoft.com/office/drawing/2014/main" val="4112147558"/>
                  </a:ext>
                </a:extLst>
              </a:tr>
              <a:tr h="559822">
                <a:tc>
                  <a:txBody>
                    <a:bodyPr/>
                    <a:lstStyle/>
                    <a:p>
                      <a:r>
                        <a:rPr lang="en-US" b="1" dirty="0">
                          <a:solidFill>
                            <a:schemeClr val="bg1"/>
                          </a:solidFill>
                        </a:rPr>
                        <a:t>Median</a:t>
                      </a:r>
                    </a:p>
                  </a:txBody>
                  <a:tcPr>
                    <a:solidFill>
                      <a:schemeClr val="tx2"/>
                    </a:solidFill>
                  </a:tcPr>
                </a:tc>
                <a:tc>
                  <a:txBody>
                    <a:bodyPr/>
                    <a:lstStyle/>
                    <a:p>
                      <a:r>
                        <a:rPr lang="en-US" dirty="0"/>
                        <a:t>29631.000000</a:t>
                      </a:r>
                    </a:p>
                  </a:txBody>
                  <a:tcPr/>
                </a:tc>
                <a:tc>
                  <a:txBody>
                    <a:bodyPr/>
                    <a:lstStyle/>
                    <a:p>
                      <a:r>
                        <a:rPr lang="en-US" dirty="0"/>
                        <a:t>4.000000e+00</a:t>
                      </a:r>
                    </a:p>
                  </a:txBody>
                  <a:tcPr/>
                </a:tc>
                <a:extLst>
                  <a:ext uri="{0D108BD9-81ED-4DB2-BD59-A6C34878D82A}">
                    <a16:rowId xmlns:a16="http://schemas.microsoft.com/office/drawing/2014/main" val="2899914791"/>
                  </a:ext>
                </a:extLst>
              </a:tr>
              <a:tr h="966268">
                <a:tc>
                  <a:txBody>
                    <a:bodyPr/>
                    <a:lstStyle/>
                    <a:p>
                      <a:r>
                        <a:rPr lang="en-US" b="1" dirty="0">
                          <a:solidFill>
                            <a:schemeClr val="bg1"/>
                          </a:solidFill>
                        </a:rPr>
                        <a:t>Standard Deviation</a:t>
                      </a:r>
                    </a:p>
                  </a:txBody>
                  <a:tcPr>
                    <a:solidFill>
                      <a:schemeClr val="tx2"/>
                    </a:solidFill>
                  </a:tcPr>
                </a:tc>
                <a:tc>
                  <a:txBody>
                    <a:bodyPr/>
                    <a:lstStyle/>
                    <a:p>
                      <a:r>
                        <a:rPr lang="en-US" dirty="0"/>
                        <a:t>465.385347 </a:t>
                      </a:r>
                    </a:p>
                  </a:txBody>
                  <a:tcPr/>
                </a:tc>
                <a:tc>
                  <a:txBody>
                    <a:bodyPr/>
                    <a:lstStyle/>
                    <a:p>
                      <a:r>
                        <a:rPr lang="en-US" dirty="0"/>
                        <a:t>5.434073e+04</a:t>
                      </a:r>
                    </a:p>
                  </a:txBody>
                  <a:tcPr/>
                </a:tc>
                <a:extLst>
                  <a:ext uri="{0D108BD9-81ED-4DB2-BD59-A6C34878D82A}">
                    <a16:rowId xmlns:a16="http://schemas.microsoft.com/office/drawing/2014/main" val="2097764493"/>
                  </a:ext>
                </a:extLst>
              </a:tr>
            </a:tbl>
          </a:graphicData>
        </a:graphic>
      </p:graphicFrame>
      <p:sp>
        <p:nvSpPr>
          <p:cNvPr id="7" name="TextBox 6">
            <a:extLst>
              <a:ext uri="{FF2B5EF4-FFF2-40B4-BE49-F238E27FC236}">
                <a16:creationId xmlns:a16="http://schemas.microsoft.com/office/drawing/2014/main" id="{A6C9178C-F00F-CEED-2E0E-C95DCAD75315}"/>
              </a:ext>
            </a:extLst>
          </p:cNvPr>
          <p:cNvSpPr txBox="1"/>
          <p:nvPr/>
        </p:nvSpPr>
        <p:spPr>
          <a:xfrm>
            <a:off x="3316077" y="11567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0096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Plot of parameters </a:t>
            </a:r>
            <a:r>
              <a:rPr lang="en-US" sz="2000" dirty="0" err="1"/>
              <a:t>SSNBreached</a:t>
            </a:r>
            <a:r>
              <a:rPr lang="en-US" sz="2000" dirty="0"/>
              <a:t> and Data Breach Description</a:t>
            </a:r>
          </a:p>
          <a:p>
            <a:pPr marL="457200" lvl="1" indent="0">
              <a:buNone/>
            </a:pPr>
            <a:endParaRPr lang="en-US" sz="1800" dirty="0"/>
          </a:p>
          <a:p>
            <a:pPr lvl="1"/>
            <a:endParaRPr lang="en-US" sz="1600"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a:t>WK03 – </a:t>
            </a:r>
            <a:r>
              <a:rPr lang="en-US"/>
              <a:t>Data</a:t>
            </a:r>
            <a:endParaRPr lang="en-US" dirty="0"/>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9/6/23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32</a:t>
            </a:fld>
            <a:endParaRPr lang="en-US" dirty="0"/>
          </a:p>
        </p:txBody>
      </p:sp>
      <p:pic>
        <p:nvPicPr>
          <p:cNvPr id="7" name="Picture 6" descr="A graph of data breaches&#10;&#10;Description automatically generated">
            <a:extLst>
              <a:ext uri="{FF2B5EF4-FFF2-40B4-BE49-F238E27FC236}">
                <a16:creationId xmlns:a16="http://schemas.microsoft.com/office/drawing/2014/main" id="{3C78FC3E-21FF-5A49-E854-6CFA7DB61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402" y="1577196"/>
            <a:ext cx="7772400" cy="4599767"/>
          </a:xfrm>
          <a:prstGeom prst="rect">
            <a:avLst/>
          </a:prstGeom>
        </p:spPr>
      </p:pic>
    </p:spTree>
    <p:extLst>
      <p:ext uri="{BB962C8B-B14F-4D97-AF65-F5344CB8AC3E}">
        <p14:creationId xmlns:p14="http://schemas.microsoft.com/office/powerpoint/2010/main" val="339438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6254-B4B9-9BCB-6FE4-6C4CE9473037}"/>
              </a:ext>
            </a:extLst>
          </p:cNvPr>
          <p:cNvSpPr>
            <a:spLocks noGrp="1"/>
          </p:cNvSpPr>
          <p:nvPr>
            <p:ph type="title"/>
          </p:nvPr>
        </p:nvSpPr>
        <p:spPr/>
        <p:txBody>
          <a:bodyPr/>
          <a:lstStyle/>
          <a:p>
            <a:r>
              <a:rPr lang="en-US" dirty="0"/>
              <a:t>Topic Background</a:t>
            </a:r>
          </a:p>
        </p:txBody>
      </p:sp>
      <p:sp>
        <p:nvSpPr>
          <p:cNvPr id="3" name="Content Placeholder 2">
            <a:extLst>
              <a:ext uri="{FF2B5EF4-FFF2-40B4-BE49-F238E27FC236}">
                <a16:creationId xmlns:a16="http://schemas.microsoft.com/office/drawing/2014/main" id="{B4EED0A3-4E47-2E08-7A87-43DC10985650}"/>
              </a:ext>
            </a:extLst>
          </p:cNvPr>
          <p:cNvSpPr>
            <a:spLocks noGrp="1"/>
          </p:cNvSpPr>
          <p:nvPr>
            <p:ph idx="1"/>
          </p:nvPr>
        </p:nvSpPr>
        <p:spPr>
          <a:xfrm>
            <a:off x="838201" y="1336124"/>
            <a:ext cx="6149453" cy="5020226"/>
          </a:xfrm>
        </p:spPr>
        <p:txBody>
          <a:bodyPr>
            <a:normAutofit lnSpcReduction="10000"/>
          </a:bodyPr>
          <a:lstStyle/>
          <a:p>
            <a:r>
              <a:rPr lang="en-US" dirty="0"/>
              <a:t>Topic summary</a:t>
            </a:r>
          </a:p>
          <a:p>
            <a:pPr lvl="1"/>
            <a:r>
              <a:rPr lang="en-US" dirty="0"/>
              <a:t>Data breaches occur when unauthorized people get a hold of private information, which has increased in its frequency and severity. These data breaches can lead to financial loss, harm a reputation, and result in legal trouble for the people and organizations involved. These breaches have increased in frequency and severity; therefore, experts are using sophisticated technologies like machine learning and geospatial analysis to forecast and prevent data breaches. In cybersecurity, there seems to be a missing component in efforts, which is geographical information. </a:t>
            </a:r>
          </a:p>
          <a:p>
            <a:pPr lvl="1"/>
            <a:r>
              <a:rPr lang="en-US" b="1" dirty="0"/>
              <a:t>In this study, The data breaches will be analyzed along with geographic information to identify regions or countries that are more susceptible to data breaches, considering factors like cyber-infrastructure, policies, and regulations.</a:t>
            </a:r>
          </a:p>
        </p:txBody>
      </p:sp>
      <p:sp>
        <p:nvSpPr>
          <p:cNvPr id="4" name="Date Placeholder 3">
            <a:extLst>
              <a:ext uri="{FF2B5EF4-FFF2-40B4-BE49-F238E27FC236}">
                <a16:creationId xmlns:a16="http://schemas.microsoft.com/office/drawing/2014/main" id="{4CC0846B-DA11-8EE0-0867-75B75609C9EB}"/>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829C627B-4281-90A8-E488-7B9857F2A33F}"/>
              </a:ext>
            </a:extLst>
          </p:cNvPr>
          <p:cNvSpPr>
            <a:spLocks noGrp="1"/>
          </p:cNvSpPr>
          <p:nvPr>
            <p:ph type="sldNum" sz="quarter" idx="12"/>
          </p:nvPr>
        </p:nvSpPr>
        <p:spPr/>
        <p:txBody>
          <a:bodyPr/>
          <a:lstStyle/>
          <a:p>
            <a:fld id="{084F86B3-D3F4-4BE8-8D92-1FAB04CE9786}" type="slidenum">
              <a:rPr lang="en-US" smtClean="0"/>
              <a:t>4</a:t>
            </a:fld>
            <a:endParaRPr lang="en-US" dirty="0"/>
          </a:p>
        </p:txBody>
      </p:sp>
      <p:pic>
        <p:nvPicPr>
          <p:cNvPr id="6" name="Picture 5">
            <a:extLst>
              <a:ext uri="{FF2B5EF4-FFF2-40B4-BE49-F238E27FC236}">
                <a16:creationId xmlns:a16="http://schemas.microsoft.com/office/drawing/2014/main" id="{019C4C23-8FAE-DA18-8268-83BBB6BEA8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87654" y="1253998"/>
            <a:ext cx="4079530" cy="5102351"/>
          </a:xfrm>
          <a:prstGeom prst="rect">
            <a:avLst/>
          </a:prstGeom>
        </p:spPr>
      </p:pic>
    </p:spTree>
    <p:extLst>
      <p:ext uri="{BB962C8B-B14F-4D97-AF65-F5344CB8AC3E}">
        <p14:creationId xmlns:p14="http://schemas.microsoft.com/office/powerpoint/2010/main" val="159092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CA36-861F-5AA2-FB07-66DC5CC1AFF5}"/>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7594F839-195A-5C8D-4A82-0DE62B3356BC}"/>
              </a:ext>
            </a:extLst>
          </p:cNvPr>
          <p:cNvSpPr>
            <a:spLocks noGrp="1"/>
          </p:cNvSpPr>
          <p:nvPr>
            <p:ph idx="1"/>
          </p:nvPr>
        </p:nvSpPr>
        <p:spPr/>
        <p:txBody>
          <a:bodyPr/>
          <a:lstStyle/>
          <a:p>
            <a:r>
              <a:rPr lang="en-US" dirty="0"/>
              <a:t>Benefits of Geographical Locations of Data Breaches</a:t>
            </a:r>
          </a:p>
          <a:p>
            <a:endParaRPr lang="en-US" dirty="0"/>
          </a:p>
          <a:p>
            <a:pPr lvl="1"/>
            <a:r>
              <a:rPr lang="en-US" dirty="0"/>
              <a:t>Predicting data breaches in regions could be used to give a localized risk assessment</a:t>
            </a:r>
          </a:p>
          <a:p>
            <a:pPr marL="457200" lvl="1" indent="0">
              <a:buNone/>
            </a:pPr>
            <a:endParaRPr lang="en-US" dirty="0"/>
          </a:p>
          <a:p>
            <a:pPr lvl="1"/>
            <a:r>
              <a:rPr lang="en-US" dirty="0"/>
              <a:t>Allocate more security and resources </a:t>
            </a:r>
          </a:p>
          <a:p>
            <a:pPr lvl="1"/>
            <a:endParaRPr lang="en-US" dirty="0"/>
          </a:p>
          <a:p>
            <a:pPr lvl="1"/>
            <a:r>
              <a:rPr lang="en-US" dirty="0"/>
              <a:t>Predict data breaches</a:t>
            </a:r>
          </a:p>
          <a:p>
            <a:pPr lvl="1"/>
            <a:endParaRPr lang="en-US" dirty="0"/>
          </a:p>
          <a:p>
            <a:pPr lvl="1"/>
            <a:r>
              <a:rPr lang="en-US" dirty="0"/>
              <a:t>Improve regulations and policies</a:t>
            </a:r>
          </a:p>
          <a:p>
            <a:pPr lvl="1"/>
            <a:endParaRPr lang="en-US" dirty="0"/>
          </a:p>
          <a:p>
            <a:pPr lvl="1"/>
            <a:r>
              <a:rPr lang="en-US" dirty="0"/>
              <a:t>Target security measures for the region</a:t>
            </a:r>
          </a:p>
          <a:p>
            <a:pPr lvl="1"/>
            <a:endParaRPr lang="en-US" dirty="0"/>
          </a:p>
          <a:p>
            <a:pPr lvl="1"/>
            <a:endParaRPr lang="en-US" dirty="0"/>
          </a:p>
        </p:txBody>
      </p:sp>
      <p:sp>
        <p:nvSpPr>
          <p:cNvPr id="4" name="Date Placeholder 3">
            <a:extLst>
              <a:ext uri="{FF2B5EF4-FFF2-40B4-BE49-F238E27FC236}">
                <a16:creationId xmlns:a16="http://schemas.microsoft.com/office/drawing/2014/main" id="{9D2CAF66-737A-D636-1C64-EB59B7D8E737}"/>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03AF7B45-E4E2-432B-8950-7870DC0A32EE}"/>
              </a:ext>
            </a:extLst>
          </p:cNvPr>
          <p:cNvSpPr>
            <a:spLocks noGrp="1"/>
          </p:cNvSpPr>
          <p:nvPr>
            <p:ph type="sldNum" sz="quarter" idx="12"/>
          </p:nvPr>
        </p:nvSpPr>
        <p:spPr/>
        <p:txBody>
          <a:bodyPr/>
          <a:lstStyle/>
          <a:p>
            <a:fld id="{084F86B3-D3F4-4BE8-8D92-1FAB04CE9786}" type="slidenum">
              <a:rPr lang="en-US" smtClean="0"/>
              <a:t>5</a:t>
            </a:fld>
            <a:endParaRPr lang="en-US" dirty="0"/>
          </a:p>
        </p:txBody>
      </p:sp>
      <p:pic>
        <p:nvPicPr>
          <p:cNvPr id="7" name="Picture 6">
            <a:extLst>
              <a:ext uri="{FF2B5EF4-FFF2-40B4-BE49-F238E27FC236}">
                <a16:creationId xmlns:a16="http://schemas.microsoft.com/office/drawing/2014/main" id="{22379D58-F915-C2EA-C952-C5548037CF1C}"/>
              </a:ext>
            </a:extLst>
          </p:cNvPr>
          <p:cNvPicPr>
            <a:picLocks noChangeAspect="1"/>
          </p:cNvPicPr>
          <p:nvPr/>
        </p:nvPicPr>
        <p:blipFill>
          <a:blip r:embed="rId2"/>
          <a:stretch>
            <a:fillRect/>
          </a:stretch>
        </p:blipFill>
        <p:spPr>
          <a:xfrm>
            <a:off x="6654800" y="2806891"/>
            <a:ext cx="2857500" cy="2857500"/>
          </a:xfrm>
          <a:prstGeom prst="rect">
            <a:avLst/>
          </a:prstGeom>
        </p:spPr>
      </p:pic>
    </p:spTree>
    <p:extLst>
      <p:ext uri="{BB962C8B-B14F-4D97-AF65-F5344CB8AC3E}">
        <p14:creationId xmlns:p14="http://schemas.microsoft.com/office/powerpoint/2010/main" val="40959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5900-D2A1-A781-507C-184A9E47C18C}"/>
              </a:ext>
            </a:extLst>
          </p:cNvPr>
          <p:cNvSpPr>
            <a:spLocks noGrp="1"/>
          </p:cNvSpPr>
          <p:nvPr>
            <p:ph type="title"/>
          </p:nvPr>
        </p:nvSpPr>
        <p:spPr/>
        <p:txBody>
          <a:bodyPr/>
          <a:lstStyle/>
          <a:p>
            <a:r>
              <a:rPr lang="en-US" dirty="0"/>
              <a:t>Foreseeable Issues</a:t>
            </a:r>
          </a:p>
        </p:txBody>
      </p:sp>
      <p:sp>
        <p:nvSpPr>
          <p:cNvPr id="3" name="Content Placeholder 2">
            <a:extLst>
              <a:ext uri="{FF2B5EF4-FFF2-40B4-BE49-F238E27FC236}">
                <a16:creationId xmlns:a16="http://schemas.microsoft.com/office/drawing/2014/main" id="{F1F3B384-BF6A-27C2-BDF1-E030CFC7A4CF}"/>
              </a:ext>
            </a:extLst>
          </p:cNvPr>
          <p:cNvSpPr>
            <a:spLocks noGrp="1"/>
          </p:cNvSpPr>
          <p:nvPr>
            <p:ph idx="1"/>
          </p:nvPr>
        </p:nvSpPr>
        <p:spPr/>
        <p:txBody>
          <a:bodyPr>
            <a:normAutofit lnSpcReduction="10000"/>
          </a:bodyPr>
          <a:lstStyle/>
          <a:p>
            <a:r>
              <a:rPr lang="en-US" dirty="0"/>
              <a:t>What issues can be expected to address the topic?</a:t>
            </a:r>
          </a:p>
          <a:p>
            <a:endParaRPr lang="en-US" dirty="0"/>
          </a:p>
          <a:p>
            <a:pPr lvl="1"/>
            <a:r>
              <a:rPr lang="en-US" dirty="0"/>
              <a:t>Data Integrity</a:t>
            </a:r>
          </a:p>
          <a:p>
            <a:pPr lvl="2"/>
            <a:r>
              <a:rPr lang="en-US" dirty="0"/>
              <a:t>Inaccurate or biased data can lead to incorrect predictions and decisions.</a:t>
            </a:r>
          </a:p>
          <a:p>
            <a:pPr marL="914400" lvl="2" indent="0">
              <a:buNone/>
            </a:pPr>
            <a:endParaRPr lang="en-US" dirty="0"/>
          </a:p>
          <a:p>
            <a:pPr lvl="1"/>
            <a:r>
              <a:rPr lang="en-US" dirty="0"/>
              <a:t>Privacy</a:t>
            </a:r>
          </a:p>
          <a:p>
            <a:pPr lvl="2"/>
            <a:r>
              <a:rPr lang="en-US" dirty="0"/>
              <a:t>When predicting and reducing data breaches, it's important to keep a balance between using data effectively and respecting privacy rights of individuals.</a:t>
            </a:r>
          </a:p>
          <a:p>
            <a:pPr lvl="2"/>
            <a:endParaRPr lang="en-US" dirty="0"/>
          </a:p>
          <a:p>
            <a:pPr lvl="1"/>
            <a:r>
              <a:rPr lang="en-US" dirty="0"/>
              <a:t>Feature selection</a:t>
            </a:r>
          </a:p>
          <a:p>
            <a:pPr lvl="2"/>
            <a:r>
              <a:rPr lang="en-US" dirty="0"/>
              <a:t>I</a:t>
            </a:r>
            <a:r>
              <a:rPr lang="en-US" b="0" i="0" u="none" strike="noStrike" dirty="0">
                <a:effectLst/>
              </a:rPr>
              <a:t>dentifying the most relevant features of the data, while removing noise is important</a:t>
            </a:r>
          </a:p>
          <a:p>
            <a:pPr lvl="2"/>
            <a:endParaRPr lang="en-US" dirty="0"/>
          </a:p>
          <a:p>
            <a:pPr lvl="1"/>
            <a:r>
              <a:rPr lang="en-US" dirty="0"/>
              <a:t>Bias and Generalization</a:t>
            </a:r>
          </a:p>
          <a:p>
            <a:pPr lvl="2"/>
            <a:r>
              <a:rPr lang="en-US" b="0" i="0" u="none" strike="noStrike" dirty="0">
                <a:effectLst/>
              </a:rPr>
              <a:t>It's important to ensure that predictions are not unfairly influenced by factors like race, gender, or other sensitive attributes.</a:t>
            </a:r>
          </a:p>
          <a:p>
            <a:pPr marL="914400" lvl="2" indent="0">
              <a:buNone/>
            </a:pPr>
            <a:endParaRPr lang="en-US" dirty="0"/>
          </a:p>
          <a:p>
            <a:pPr lvl="2"/>
            <a:endParaRPr lang="en-US" dirty="0"/>
          </a:p>
        </p:txBody>
      </p:sp>
      <p:sp>
        <p:nvSpPr>
          <p:cNvPr id="4" name="Date Placeholder 3">
            <a:extLst>
              <a:ext uri="{FF2B5EF4-FFF2-40B4-BE49-F238E27FC236}">
                <a16:creationId xmlns:a16="http://schemas.microsoft.com/office/drawing/2014/main" id="{B4F34AA6-2159-8ECD-C3DE-80725566D431}"/>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143AFC88-74E9-E30C-2108-31287B4150C1}"/>
              </a:ext>
            </a:extLst>
          </p:cNvPr>
          <p:cNvSpPr>
            <a:spLocks noGrp="1"/>
          </p:cNvSpPr>
          <p:nvPr>
            <p:ph type="sldNum" sz="quarter" idx="12"/>
          </p:nvPr>
        </p:nvSpPr>
        <p:spPr/>
        <p:txBody>
          <a:bodyPr/>
          <a:lstStyle/>
          <a:p>
            <a:fld id="{084F86B3-D3F4-4BE8-8D92-1FAB04CE9786}" type="slidenum">
              <a:rPr lang="en-US" smtClean="0"/>
              <a:t>6</a:t>
            </a:fld>
            <a:endParaRPr lang="en-US" dirty="0"/>
          </a:p>
        </p:txBody>
      </p:sp>
    </p:spTree>
    <p:extLst>
      <p:ext uri="{BB962C8B-B14F-4D97-AF65-F5344CB8AC3E}">
        <p14:creationId xmlns:p14="http://schemas.microsoft.com/office/powerpoint/2010/main" val="3292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dirty="0"/>
              <a:t>Paper title</a:t>
            </a:r>
          </a:p>
          <a:p>
            <a:pPr lvl="1"/>
            <a:r>
              <a:rPr lang="en-US" b="1" dirty="0"/>
              <a:t>Examining the correlates and spatial distribution of organizational data breaches in the United States</a:t>
            </a:r>
          </a:p>
          <a:p>
            <a:r>
              <a:rPr lang="en-US" dirty="0"/>
              <a:t>Paper citation </a:t>
            </a:r>
          </a:p>
          <a:p>
            <a:pPr lvl="1"/>
            <a:r>
              <a:rPr lang="en-US" dirty="0" err="1"/>
              <a:t>Khey</a:t>
            </a:r>
            <a:r>
              <a:rPr lang="en-US" dirty="0"/>
              <a:t>, D. N., &amp; </a:t>
            </a:r>
            <a:r>
              <a:rPr lang="en-US" dirty="0" err="1"/>
              <a:t>Sainato</a:t>
            </a:r>
            <a:r>
              <a:rPr lang="en-US" dirty="0"/>
              <a:t>, V. A. (2013). Examining the correlates and spatial distribution of organizational data breaches in the United States. Security Journal, 26(4), 367–382. https://</a:t>
            </a:r>
            <a:r>
              <a:rPr lang="en-US" dirty="0" err="1"/>
              <a:t>doi.org</a:t>
            </a:r>
            <a:r>
              <a:rPr lang="en-US" dirty="0"/>
              <a:t>/10.1057/sj.2013.24 </a:t>
            </a:r>
          </a:p>
          <a:p>
            <a:r>
              <a:rPr lang="en-US" dirty="0"/>
              <a:t>Summary of what was investigated </a:t>
            </a:r>
          </a:p>
          <a:p>
            <a:pPr lvl="1"/>
            <a:r>
              <a:rPr lang="en-US" dirty="0"/>
              <a:t>The article investigates organizational data breaches in the United States, focusing on their geospatial patterns and situational prevention strategies. It explores the geographical distribution of data breaches across US counties and notes their clustering. The study used Routine Activity Theory and Situational Crime Prevention (SCP) to analyze these breaches. It discusses four dimensions of incident clusters: behaviors, place and space, persons, and time. The application of SCP techniques, like target hardening, access control, and self-policing, reduces the risk of data breaches and highlights the need for further research to better understand and mitigate this cybercrime issue.</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WK01 – Literature Review | Paper 1</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9/6/23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7</a:t>
            </a:fld>
            <a:endParaRPr lang="en-US" dirty="0"/>
          </a:p>
        </p:txBody>
      </p:sp>
    </p:spTree>
    <p:extLst>
      <p:ext uri="{BB962C8B-B14F-4D97-AF65-F5344CB8AC3E}">
        <p14:creationId xmlns:p14="http://schemas.microsoft.com/office/powerpoint/2010/main" val="272368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EC14-313C-6BE5-5E04-C222503658D7}"/>
              </a:ext>
            </a:extLst>
          </p:cNvPr>
          <p:cNvSpPr>
            <a:spLocks noGrp="1"/>
          </p:cNvSpPr>
          <p:nvPr>
            <p:ph type="title"/>
          </p:nvPr>
        </p:nvSpPr>
        <p:spPr/>
        <p:txBody>
          <a:bodyPr/>
          <a:lstStyle/>
          <a:p>
            <a:r>
              <a:rPr lang="en-US" b="1" dirty="0"/>
              <a:t>WK01 – Literature Review | Paper 1 (cont</a:t>
            </a:r>
            <a:r>
              <a:rPr lang="en-US" dirty="0"/>
              <a:t>.</a:t>
            </a:r>
            <a:r>
              <a:rPr lang="en-US" b="1" dirty="0"/>
              <a:t>)</a:t>
            </a:r>
            <a:endParaRPr lang="en-US" dirty="0"/>
          </a:p>
        </p:txBody>
      </p:sp>
      <p:sp>
        <p:nvSpPr>
          <p:cNvPr id="3" name="Content Placeholder 2">
            <a:extLst>
              <a:ext uri="{FF2B5EF4-FFF2-40B4-BE49-F238E27FC236}">
                <a16:creationId xmlns:a16="http://schemas.microsoft.com/office/drawing/2014/main" id="{7FACABDF-058C-131B-6D58-D09E81B4E752}"/>
              </a:ext>
            </a:extLst>
          </p:cNvPr>
          <p:cNvSpPr>
            <a:spLocks noGrp="1"/>
          </p:cNvSpPr>
          <p:nvPr>
            <p:ph idx="1"/>
          </p:nvPr>
        </p:nvSpPr>
        <p:spPr/>
        <p:txBody>
          <a:bodyPr/>
          <a:lstStyle/>
          <a:p>
            <a:r>
              <a:rPr lang="en-US" dirty="0"/>
              <a:t>Processing algorithms</a:t>
            </a:r>
          </a:p>
          <a:p>
            <a:pPr lvl="1"/>
            <a:r>
              <a:rPr lang="en-US" dirty="0"/>
              <a:t>The article does not mention the specific processing algorithms used in each paper. It primarily discusses concepts, theories, and findings related to geospatial patterns of organizational data breaches and situational crime prevention strategies.</a:t>
            </a:r>
          </a:p>
          <a:p>
            <a:pPr marL="457200" lvl="1" indent="0">
              <a:buNone/>
            </a:pPr>
            <a:endParaRPr lang="en-US" dirty="0"/>
          </a:p>
          <a:p>
            <a:r>
              <a:rPr lang="en-US" dirty="0"/>
              <a:t>What I liked about the paper</a:t>
            </a:r>
          </a:p>
          <a:p>
            <a:pPr lvl="1"/>
            <a:r>
              <a:rPr lang="en-US" dirty="0"/>
              <a:t>I liked that this paper is a predecessor to what my research project will visually show and its integration of theories within its study.</a:t>
            </a:r>
          </a:p>
          <a:p>
            <a:pPr marL="457200" lvl="1" indent="0">
              <a:buNone/>
            </a:pPr>
            <a:endParaRPr lang="en-US" dirty="0"/>
          </a:p>
          <a:p>
            <a:r>
              <a:rPr lang="en-US" dirty="0"/>
              <a:t>What additions I can provide to the topic</a:t>
            </a:r>
          </a:p>
          <a:p>
            <a:pPr lvl="1"/>
            <a:r>
              <a:rPr lang="en-US" dirty="0"/>
              <a:t> This project will provide the research to further emphasize that data breaches are correlated by geospatial distribution, while visually depicting the detected anomalies in a region of a country in real-time.</a:t>
            </a:r>
          </a:p>
          <a:p>
            <a:endParaRPr lang="en-US" dirty="0"/>
          </a:p>
        </p:txBody>
      </p:sp>
      <p:sp>
        <p:nvSpPr>
          <p:cNvPr id="4" name="Date Placeholder 3">
            <a:extLst>
              <a:ext uri="{FF2B5EF4-FFF2-40B4-BE49-F238E27FC236}">
                <a16:creationId xmlns:a16="http://schemas.microsoft.com/office/drawing/2014/main" id="{8236C20A-6113-BEF1-CB3A-12642640B7E6}"/>
              </a:ext>
            </a:extLst>
          </p:cNvPr>
          <p:cNvSpPr>
            <a:spLocks noGrp="1"/>
          </p:cNvSpPr>
          <p:nvPr>
            <p:ph type="dt" sz="half" idx="10"/>
          </p:nvPr>
        </p:nvSpPr>
        <p:spPr/>
        <p:txBody>
          <a:bodyPr/>
          <a:lstStyle/>
          <a:p>
            <a:fld id="{4423F810-0947-4B99-95AB-50445555D6BA}" type="datetime1">
              <a:rPr lang="en-US" smtClean="0"/>
              <a:t>9/6/23</a:t>
            </a:fld>
            <a:endParaRPr lang="en-US" dirty="0"/>
          </a:p>
        </p:txBody>
      </p:sp>
      <p:sp>
        <p:nvSpPr>
          <p:cNvPr id="5" name="Slide Number Placeholder 4">
            <a:extLst>
              <a:ext uri="{FF2B5EF4-FFF2-40B4-BE49-F238E27FC236}">
                <a16:creationId xmlns:a16="http://schemas.microsoft.com/office/drawing/2014/main" id="{60D93055-9965-8E3F-B0C9-517C09AD0FE1}"/>
              </a:ext>
            </a:extLst>
          </p:cNvPr>
          <p:cNvSpPr>
            <a:spLocks noGrp="1"/>
          </p:cNvSpPr>
          <p:nvPr>
            <p:ph type="sldNum" sz="quarter" idx="12"/>
          </p:nvPr>
        </p:nvSpPr>
        <p:spPr/>
        <p:txBody>
          <a:bodyPr/>
          <a:lstStyle/>
          <a:p>
            <a:fld id="{084F86B3-D3F4-4BE8-8D92-1FAB04CE9786}" type="slidenum">
              <a:rPr lang="en-US" smtClean="0"/>
              <a:t>8</a:t>
            </a:fld>
            <a:endParaRPr lang="en-US" dirty="0"/>
          </a:p>
        </p:txBody>
      </p:sp>
    </p:spTree>
    <p:extLst>
      <p:ext uri="{BB962C8B-B14F-4D97-AF65-F5344CB8AC3E}">
        <p14:creationId xmlns:p14="http://schemas.microsoft.com/office/powerpoint/2010/main" val="52989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p:spPr>
        <p:txBody>
          <a:bodyPr/>
          <a:lstStyle/>
          <a:p>
            <a:r>
              <a:rPr lang="en-US" b="1" dirty="0">
                <a:solidFill>
                  <a:schemeClr val="bg1"/>
                </a:solidFill>
              </a:rPr>
              <a:t>Week - 02</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907687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2071</TotalTime>
  <Words>3228</Words>
  <Application>Microsoft Macintosh PowerPoint</Application>
  <PresentationFormat>Widescreen</PresentationFormat>
  <Paragraphs>413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Courier New</vt:lpstr>
      <vt:lpstr>Office Theme</vt:lpstr>
      <vt:lpstr>PowerPoint Presentation</vt:lpstr>
      <vt:lpstr>Week - 01 </vt:lpstr>
      <vt:lpstr>Outline</vt:lpstr>
      <vt:lpstr>Topic Background</vt:lpstr>
      <vt:lpstr>Rationale</vt:lpstr>
      <vt:lpstr>Foreseeable Issues</vt:lpstr>
      <vt:lpstr>WK01 – Literature Review | Paper 1</vt:lpstr>
      <vt:lpstr>WK01 – Literature Review | Paper 1 (cont.)</vt:lpstr>
      <vt:lpstr>Week - 02 </vt:lpstr>
      <vt:lpstr>Outline</vt:lpstr>
      <vt:lpstr>WK02 – Review/revise work from previous week(s)</vt:lpstr>
      <vt:lpstr>WK02 – Literature Review | Paper 2</vt:lpstr>
      <vt:lpstr>WK02 – Literature Review | Paper 2</vt:lpstr>
      <vt:lpstr>WK02 – Literature Review | Paper 3</vt:lpstr>
      <vt:lpstr>WK02 – Literature Review | Paper 3</vt:lpstr>
      <vt:lpstr>WK02 – Synthesis Matrix</vt:lpstr>
      <vt:lpstr>WK02 – Data Search</vt:lpstr>
      <vt:lpstr>Week - 03</vt:lpstr>
      <vt:lpstr>Outline</vt:lpstr>
      <vt:lpstr>WK03 – Review/revise work from previous week(s)</vt:lpstr>
      <vt:lpstr>WK03 – Class Folder</vt:lpstr>
      <vt:lpstr>WK03 – Workflow diagram</vt:lpstr>
      <vt:lpstr>WK03 – Workflow diagram (cont’d)</vt:lpstr>
      <vt:lpstr>WK03 – Project Purpose and Questions  </vt:lpstr>
      <vt:lpstr>WK03 – Project Purpose and Questions  </vt:lpstr>
      <vt:lpstr>WK03 – Project Purpose and Questions  </vt:lpstr>
      <vt:lpstr>WK03 – Data</vt:lpstr>
      <vt:lpstr>WK03 – Data</vt:lpstr>
      <vt:lpstr>WK03 – Data</vt:lpstr>
      <vt:lpstr>WK03 – Data</vt:lpstr>
      <vt:lpstr>WK03 – Data</vt:lpstr>
      <vt:lpstr>WK03 –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Adel Slamani</dc:creator>
  <cp:lastModifiedBy>Yuta Sugiyama</cp:lastModifiedBy>
  <cp:revision>27</cp:revision>
  <dcterms:created xsi:type="dcterms:W3CDTF">2022-08-29T22:08:54Z</dcterms:created>
  <dcterms:modified xsi:type="dcterms:W3CDTF">2023-09-06T20:44:53Z</dcterms:modified>
</cp:coreProperties>
</file>