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8"/>
  </p:notesMasterIdLst>
  <p:sldIdLst>
    <p:sldId id="256" r:id="rId2"/>
    <p:sldId id="279" r:id="rId3"/>
    <p:sldId id="283" r:id="rId4"/>
    <p:sldId id="287" r:id="rId5"/>
    <p:sldId id="289" r:id="rId6"/>
    <p:sldId id="288" r:id="rId7"/>
    <p:sldId id="282" r:id="rId8"/>
    <p:sldId id="290" r:id="rId9"/>
    <p:sldId id="281" r:id="rId10"/>
    <p:sldId id="299" r:id="rId11"/>
    <p:sldId id="297" r:id="rId12"/>
    <p:sldId id="298" r:id="rId13"/>
    <p:sldId id="301" r:id="rId14"/>
    <p:sldId id="300" r:id="rId15"/>
    <p:sldId id="292" r:id="rId16"/>
    <p:sldId id="296" r:id="rId17"/>
    <p:sldId id="284" r:id="rId18"/>
    <p:sldId id="285" r:id="rId19"/>
    <p:sldId id="308" r:id="rId20"/>
    <p:sldId id="302" r:id="rId21"/>
    <p:sldId id="294" r:id="rId22"/>
    <p:sldId id="303" r:id="rId23"/>
    <p:sldId id="305" r:id="rId24"/>
    <p:sldId id="306" r:id="rId25"/>
    <p:sldId id="307" r:id="rId26"/>
    <p:sldId id="293" r:id="rId27"/>
    <p:sldId id="324" r:id="rId28"/>
    <p:sldId id="312" r:id="rId29"/>
    <p:sldId id="313" r:id="rId30"/>
    <p:sldId id="314" r:id="rId31"/>
    <p:sldId id="323" r:id="rId32"/>
    <p:sldId id="315" r:id="rId33"/>
    <p:sldId id="316" r:id="rId34"/>
    <p:sldId id="317" r:id="rId35"/>
    <p:sldId id="318" r:id="rId36"/>
    <p:sldId id="328" r:id="rId37"/>
    <p:sldId id="329" r:id="rId38"/>
    <p:sldId id="319" r:id="rId39"/>
    <p:sldId id="320" r:id="rId40"/>
    <p:sldId id="325" r:id="rId41"/>
    <p:sldId id="326" r:id="rId42"/>
    <p:sldId id="327" r:id="rId43"/>
    <p:sldId id="322" r:id="rId44"/>
    <p:sldId id="330" r:id="rId45"/>
    <p:sldId id="339" r:id="rId46"/>
    <p:sldId id="331" r:id="rId47"/>
    <p:sldId id="332" r:id="rId48"/>
    <p:sldId id="333" r:id="rId49"/>
    <p:sldId id="343" r:id="rId50"/>
    <p:sldId id="335" r:id="rId51"/>
    <p:sldId id="340" r:id="rId52"/>
    <p:sldId id="341" r:id="rId53"/>
    <p:sldId id="342" r:id="rId54"/>
    <p:sldId id="337" r:id="rId55"/>
    <p:sldId id="304" r:id="rId56"/>
    <p:sldId id="338"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C9C7"/>
    <a:srgbClr val="EAEBF6"/>
    <a:srgbClr val="CFD6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80" autoAdjust="0"/>
    <p:restoredTop sz="94699"/>
  </p:normalViewPr>
  <p:slideViewPr>
    <p:cSldViewPr snapToGrid="0">
      <p:cViewPr>
        <p:scale>
          <a:sx n="142" d="100"/>
          <a:sy n="142" d="100"/>
        </p:scale>
        <p:origin x="616" y="5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521C8-BA0D-40A9-BDF9-2161E0C61A5B}" type="datetimeFigureOut">
              <a:rPr lang="en-US" smtClean="0"/>
              <a:t>9/27/23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C7A9B-6191-465C-A5CB-8C5D0B6CFFEA}" type="slidenum">
              <a:rPr lang="en-US" smtClean="0"/>
              <a:t>‹#›</a:t>
            </a:fld>
            <a:endParaRPr lang="en-US" dirty="0"/>
          </a:p>
        </p:txBody>
      </p:sp>
    </p:spTree>
    <p:extLst>
      <p:ext uri="{BB962C8B-B14F-4D97-AF65-F5344CB8AC3E}">
        <p14:creationId xmlns:p14="http://schemas.microsoft.com/office/powerpoint/2010/main" val="312125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C7A9B-6191-465C-A5CB-8C5D0B6CFFEA}" type="slidenum">
              <a:rPr lang="en-US" smtClean="0"/>
              <a:t>34</a:t>
            </a:fld>
            <a:endParaRPr lang="en-US" dirty="0"/>
          </a:p>
        </p:txBody>
      </p:sp>
    </p:spTree>
    <p:extLst>
      <p:ext uri="{BB962C8B-B14F-4D97-AF65-F5344CB8AC3E}">
        <p14:creationId xmlns:p14="http://schemas.microsoft.com/office/powerpoint/2010/main" val="287803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C7A9B-6191-465C-A5CB-8C5D0B6CFFEA}" type="slidenum">
              <a:rPr lang="en-US" smtClean="0"/>
              <a:t>45</a:t>
            </a:fld>
            <a:endParaRPr lang="en-US" dirty="0"/>
          </a:p>
        </p:txBody>
      </p:sp>
    </p:spTree>
    <p:extLst>
      <p:ext uri="{BB962C8B-B14F-4D97-AF65-F5344CB8AC3E}">
        <p14:creationId xmlns:p14="http://schemas.microsoft.com/office/powerpoint/2010/main" val="356438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C7A9B-6191-465C-A5CB-8C5D0B6CFFEA}" type="slidenum">
              <a:rPr lang="en-US" smtClean="0"/>
              <a:t>50</a:t>
            </a:fld>
            <a:endParaRPr lang="en-US" dirty="0"/>
          </a:p>
        </p:txBody>
      </p:sp>
    </p:spTree>
    <p:extLst>
      <p:ext uri="{BB962C8B-B14F-4D97-AF65-F5344CB8AC3E}">
        <p14:creationId xmlns:p14="http://schemas.microsoft.com/office/powerpoint/2010/main" val="3320783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C7A9B-6191-465C-A5CB-8C5D0B6CFFEA}" type="slidenum">
              <a:rPr lang="en-US" smtClean="0"/>
              <a:t>56</a:t>
            </a:fld>
            <a:endParaRPr lang="en-US" dirty="0"/>
          </a:p>
        </p:txBody>
      </p:sp>
    </p:spTree>
    <p:extLst>
      <p:ext uri="{BB962C8B-B14F-4D97-AF65-F5344CB8AC3E}">
        <p14:creationId xmlns:p14="http://schemas.microsoft.com/office/powerpoint/2010/main" val="5067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272F19-86EA-4731-8378-9498F825CB76}" type="datetime1">
              <a:rPr lang="en-US" smtClean="0"/>
              <a:t>9/27/23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03517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2D39C-B99F-4334-AF33-89D3EB7E2D26}" type="datetime1">
              <a:rPr lang="en-US" smtClean="0"/>
              <a:t>9/27/23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400985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F4652-64A9-405B-8D3E-76A8DA7FD8DD}" type="datetime1">
              <a:rPr lang="en-US" smtClean="0"/>
              <a:t>9/27/23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07892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4480"/>
            <a:ext cx="10515600" cy="898202"/>
          </a:xfrm>
          <a:solidFill>
            <a:schemeClr val="tx2"/>
          </a:solidFill>
        </p:spPr>
        <p:txBody>
          <a:bodyPr>
            <a:normAutofit/>
          </a:bodyPr>
          <a:lstStyle>
            <a:lvl1pPr>
              <a:defRPr sz="3600" b="1">
                <a:solidFill>
                  <a:schemeClr val="bg1"/>
                </a:solidFill>
              </a:defRPr>
            </a:lvl1pPr>
          </a:lstStyle>
          <a:p>
            <a:r>
              <a:rPr lang="en-US" dirty="0"/>
              <a:t>Click to edit</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423F810-0947-4B99-95AB-50445555D6BA}" type="datetime1">
              <a:rPr lang="en-US" smtClean="0"/>
              <a:t>9/27/23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cxnSp>
        <p:nvCxnSpPr>
          <p:cNvPr id="7" name="Straight Connector 6">
            <a:extLst>
              <a:ext uri="{FF2B5EF4-FFF2-40B4-BE49-F238E27FC236}">
                <a16:creationId xmlns:a16="http://schemas.microsoft.com/office/drawing/2014/main" id="{ED40CE35-9679-36C4-B5C4-C7B118215F5D}"/>
              </a:ext>
            </a:extLst>
          </p:cNvPr>
          <p:cNvCxnSpPr>
            <a:cxnSpLocks/>
          </p:cNvCxnSpPr>
          <p:nvPr userDrawn="1"/>
        </p:nvCxnSpPr>
        <p:spPr>
          <a:xfrm flipV="1">
            <a:off x="838200" y="980388"/>
            <a:ext cx="10515600"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100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CB228-8E97-4B64-8267-5160D76202A1}" type="datetime1">
              <a:rPr lang="en-US" smtClean="0"/>
              <a:t>9/27/23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42197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10CE47-B89F-4720-B053-E72563FF1E06}" type="datetime1">
              <a:rPr lang="en-US" smtClean="0"/>
              <a:t>9/27/23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199225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4FDA16-046E-4081-B96D-24424871DD9C}" type="datetime1">
              <a:rPr lang="en-US" smtClean="0"/>
              <a:t>9/27/23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360248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CC377D-D984-4997-A4C5-3B3DD23AFDFC}" type="datetime1">
              <a:rPr lang="en-US" smtClean="0"/>
              <a:t>9/27/23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96837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12F2A-4279-4ED1-8C8B-0F667552B999}" type="datetime1">
              <a:rPr lang="en-US" smtClean="0"/>
              <a:t>9/27/23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84F86B3-D3F4-4BE8-8D92-1FAB04CE9786}" type="slidenum">
              <a:rPr lang="en-US" smtClean="0"/>
              <a:t>‹#›</a:t>
            </a:fld>
            <a:endParaRPr lang="en-US" dirty="0"/>
          </a:p>
        </p:txBody>
      </p:sp>
      <p:sp>
        <p:nvSpPr>
          <p:cNvPr id="5" name="Title 1">
            <a:extLst>
              <a:ext uri="{FF2B5EF4-FFF2-40B4-BE49-F238E27FC236}">
                <a16:creationId xmlns:a16="http://schemas.microsoft.com/office/drawing/2014/main" id="{F10E6382-F9CF-6A85-9BA6-1FE94A5E83CC}"/>
              </a:ext>
            </a:extLst>
          </p:cNvPr>
          <p:cNvSpPr>
            <a:spLocks noGrp="1"/>
          </p:cNvSpPr>
          <p:nvPr>
            <p:ph type="ctrTitle" hasCustomPrompt="1"/>
          </p:nvPr>
        </p:nvSpPr>
        <p:spPr>
          <a:xfrm>
            <a:off x="1524000" y="2235200"/>
            <a:ext cx="9144000" cy="2387600"/>
          </a:xfrm>
          <a:solidFill>
            <a:schemeClr val="tx2"/>
          </a:solidFill>
        </p:spPr>
        <p:txBody>
          <a:bodyPr/>
          <a:lstStyle>
            <a:lvl1pPr algn="ctr">
              <a:defRPr/>
            </a:lvl1pPr>
          </a:lstStyle>
          <a:p>
            <a:r>
              <a:rPr lang="en-US" b="1" dirty="0" err="1">
                <a:solidFill>
                  <a:schemeClr val="bg1"/>
                </a:solidFill>
              </a:rPr>
              <a:t>WeeK</a:t>
            </a:r>
            <a:r>
              <a:rPr lang="en-US" b="1" dirty="0">
                <a:solidFill>
                  <a:schemeClr val="bg1"/>
                </a:solidFill>
              </a:rPr>
              <a:t>-XX</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252636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0131E0-BB71-4434-A77D-FCACED923C7A}" type="datetime1">
              <a:rPr lang="en-US" smtClean="0"/>
              <a:t>9/27/23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55944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6CBEE7-F91A-4C39-AAE5-7F589E049073}" type="datetime1">
              <a:rPr lang="en-US" smtClean="0"/>
              <a:t>9/27/23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4F86B3-D3F4-4BE8-8D92-1FAB04CE9786}" type="slidenum">
              <a:rPr lang="en-US" smtClean="0"/>
              <a:t>‹#›</a:t>
            </a:fld>
            <a:endParaRPr lang="en-US" dirty="0"/>
          </a:p>
        </p:txBody>
      </p:sp>
    </p:spTree>
    <p:extLst>
      <p:ext uri="{BB962C8B-B14F-4D97-AF65-F5344CB8AC3E}">
        <p14:creationId xmlns:p14="http://schemas.microsoft.com/office/powerpoint/2010/main" val="282246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561"/>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336124"/>
            <a:ext cx="10515600" cy="48408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B99F0-F6A5-4848-9B70-6472A6AF9527}" type="datetime1">
              <a:rPr lang="en-US" smtClean="0"/>
              <a:t>9/27/23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86B3-D3F4-4BE8-8D92-1FAB04CE9786}" type="slidenum">
              <a:rPr lang="en-US" smtClean="0"/>
              <a:t>‹#›</a:t>
            </a:fld>
            <a:endParaRPr lang="en-US" dirty="0"/>
          </a:p>
        </p:txBody>
      </p:sp>
    </p:spTree>
    <p:extLst>
      <p:ext uri="{BB962C8B-B14F-4D97-AF65-F5344CB8AC3E}">
        <p14:creationId xmlns:p14="http://schemas.microsoft.com/office/powerpoint/2010/main" val="38949787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016/j.jbankfin.2017.12.00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mass.gov/lists/data-breach-repor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aslaman@gmu.edu"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0A3A6D-04E0-9009-438F-4828E90B46C8}"/>
              </a:ext>
            </a:extLst>
          </p:cNvPr>
          <p:cNvSpPr txBox="1">
            <a:spLocks/>
          </p:cNvSpPr>
          <p:nvPr/>
        </p:nvSpPr>
        <p:spPr>
          <a:xfrm>
            <a:off x="2045677" y="924870"/>
            <a:ext cx="8100646" cy="2504130"/>
          </a:xfrm>
          <a:prstGeom prst="rect">
            <a:avLst/>
          </a:prstGeom>
          <a:solidFill>
            <a:schemeClr val="tx2"/>
          </a:solidFill>
          <a:ln w="146050">
            <a:solidFill>
              <a:schemeClr val="tx2"/>
            </a:solidFill>
          </a:ln>
        </p:spPr>
        <p:txBody>
          <a:bodyPr vert="horz" lIns="91440" tIns="45720" rIns="91440" bIns="45720" rtlCol="0" anchor="ctr"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bg1"/>
                </a:solidFill>
              </a:rPr>
              <a:t>Predicting Data Breaches with Machine Learning and Geospatial Analysis: A Focus on Data Type and Regional Vulnerabilities</a:t>
            </a:r>
          </a:p>
        </p:txBody>
      </p:sp>
      <p:sp>
        <p:nvSpPr>
          <p:cNvPr id="3" name="Subtitle 2">
            <a:extLst>
              <a:ext uri="{FF2B5EF4-FFF2-40B4-BE49-F238E27FC236}">
                <a16:creationId xmlns:a16="http://schemas.microsoft.com/office/drawing/2014/main" id="{8AF2F45E-2E8C-AFD6-C50D-41B62E74185D}"/>
              </a:ext>
            </a:extLst>
          </p:cNvPr>
          <p:cNvSpPr>
            <a:spLocks noGrp="1"/>
          </p:cNvSpPr>
          <p:nvPr>
            <p:ph type="subTitle" idx="1"/>
          </p:nvPr>
        </p:nvSpPr>
        <p:spPr>
          <a:xfrm>
            <a:off x="1524000" y="3602037"/>
            <a:ext cx="9144000" cy="2133599"/>
          </a:xfrm>
        </p:spPr>
        <p:txBody>
          <a:bodyPr>
            <a:normAutofit lnSpcReduction="10000"/>
          </a:bodyPr>
          <a:lstStyle/>
          <a:p>
            <a:r>
              <a:rPr lang="en-US" b="1" dirty="0"/>
              <a:t>Yuta Sugiyama</a:t>
            </a:r>
          </a:p>
          <a:p>
            <a:r>
              <a:rPr lang="en-US" b="1" dirty="0"/>
              <a:t>WK01-WK05</a:t>
            </a:r>
          </a:p>
          <a:p>
            <a:r>
              <a:rPr lang="en-US" dirty="0"/>
              <a:t>Revision 2023.09.26</a:t>
            </a:r>
          </a:p>
          <a:p>
            <a:endParaRPr lang="en-US" dirty="0"/>
          </a:p>
          <a:p>
            <a:r>
              <a:rPr lang="en-US" b="1" dirty="0"/>
              <a:t>CDS-492 | Fall 2023 | Dr. Slamani</a:t>
            </a:r>
          </a:p>
        </p:txBody>
      </p:sp>
    </p:spTree>
    <p:extLst>
      <p:ext uri="{BB962C8B-B14F-4D97-AF65-F5344CB8AC3E}">
        <p14:creationId xmlns:p14="http://schemas.microsoft.com/office/powerpoint/2010/main" val="1650221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DD24-BF44-B823-7210-19C62E225C41}"/>
              </a:ext>
            </a:extLst>
          </p:cNvPr>
          <p:cNvSpPr>
            <a:spLocks noGrp="1"/>
          </p:cNvSpPr>
          <p:nvPr>
            <p:ph type="title"/>
          </p:nvPr>
        </p:nvSpPr>
        <p:spPr>
          <a:xfrm>
            <a:off x="838200" y="44480"/>
            <a:ext cx="10515600" cy="898201"/>
          </a:xfrm>
          <a:solidFill>
            <a:schemeClr val="tx2"/>
          </a:solidFill>
        </p:spPr>
        <p:txBody>
          <a:bodyPr/>
          <a:lstStyle/>
          <a:p>
            <a:r>
              <a:rPr lang="en-US" b="1" dirty="0">
                <a:solidFill>
                  <a:schemeClr val="bg1"/>
                </a:solidFill>
              </a:rPr>
              <a:t>Outline</a:t>
            </a:r>
          </a:p>
        </p:txBody>
      </p:sp>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515600" cy="5389140"/>
          </a:xfrm>
        </p:spPr>
        <p:txBody>
          <a:bodyPr>
            <a:normAutofit fontScale="92500" lnSpcReduction="10000"/>
          </a:bodyPr>
          <a:lstStyle/>
          <a:p>
            <a:r>
              <a:rPr lang="en-US" dirty="0"/>
              <a:t>WK02 – Review/revise work from previous week(s)</a:t>
            </a:r>
          </a:p>
          <a:p>
            <a:pPr lvl="1"/>
            <a:r>
              <a:rPr lang="en-US" dirty="0"/>
              <a:t>Summary of changes</a:t>
            </a:r>
          </a:p>
          <a:p>
            <a:r>
              <a:rPr lang="en-US" dirty="0"/>
              <a:t>WK02 – Literature review Paper 2</a:t>
            </a:r>
          </a:p>
          <a:p>
            <a:pPr lvl="1"/>
            <a:r>
              <a:rPr lang="en-US" dirty="0"/>
              <a:t>Paper title</a:t>
            </a:r>
          </a:p>
          <a:p>
            <a:pPr lvl="1"/>
            <a:r>
              <a:rPr lang="en-US" dirty="0"/>
              <a:t>Paper citation </a:t>
            </a:r>
          </a:p>
          <a:p>
            <a:pPr lvl="1"/>
            <a:r>
              <a:rPr lang="en-US" dirty="0"/>
              <a:t>Summary of what was investigated </a:t>
            </a:r>
          </a:p>
          <a:p>
            <a:pPr lvl="1"/>
            <a:r>
              <a:rPr lang="en-US" dirty="0"/>
              <a:t>Processing algorithms</a:t>
            </a:r>
          </a:p>
          <a:p>
            <a:pPr lvl="1"/>
            <a:r>
              <a:rPr lang="en-US" dirty="0"/>
              <a:t>What I liked about the paper</a:t>
            </a:r>
          </a:p>
          <a:p>
            <a:pPr lvl="1"/>
            <a:r>
              <a:rPr lang="en-US" dirty="0"/>
              <a:t>What additions I can provide to the topic</a:t>
            </a:r>
          </a:p>
          <a:p>
            <a:r>
              <a:rPr lang="en-US" dirty="0"/>
              <a:t>WK02 - Literature review Paper 3</a:t>
            </a:r>
          </a:p>
          <a:p>
            <a:pPr lvl="1"/>
            <a:r>
              <a:rPr lang="en-US" dirty="0"/>
              <a:t>Paper title</a:t>
            </a:r>
          </a:p>
          <a:p>
            <a:pPr lvl="1"/>
            <a:r>
              <a:rPr lang="en-US" dirty="0"/>
              <a:t>Paper citation </a:t>
            </a:r>
          </a:p>
          <a:p>
            <a:pPr lvl="1"/>
            <a:r>
              <a:rPr lang="en-US" dirty="0"/>
              <a:t>Summary of what was investigated </a:t>
            </a:r>
          </a:p>
          <a:p>
            <a:pPr lvl="1"/>
            <a:r>
              <a:rPr lang="en-US" dirty="0"/>
              <a:t>Processing algorithms</a:t>
            </a:r>
          </a:p>
          <a:p>
            <a:pPr lvl="1"/>
            <a:r>
              <a:rPr lang="en-US" dirty="0"/>
              <a:t>What I liked about the paper</a:t>
            </a:r>
          </a:p>
          <a:p>
            <a:pPr lvl="1"/>
            <a:r>
              <a:rPr lang="en-US" dirty="0"/>
              <a:t>What additions I can provide to the topic</a:t>
            </a:r>
          </a:p>
          <a:p>
            <a:pPr lvl="1"/>
            <a:endParaRPr lang="en-US" dirty="0"/>
          </a:p>
          <a:p>
            <a:pPr lvl="1"/>
            <a:endParaRPr lang="en-US" dirty="0"/>
          </a:p>
          <a:p>
            <a:pPr lvl="1"/>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A82A730F-629D-41B2-EACB-2467B77BA7E7}"/>
              </a:ext>
            </a:extLst>
          </p:cNvPr>
          <p:cNvSpPr>
            <a:spLocks noGrp="1"/>
          </p:cNvSpPr>
          <p:nvPr>
            <p:ph type="dt" sz="half" idx="10"/>
          </p:nvPr>
        </p:nvSpPr>
        <p:spPr/>
        <p:txBody>
          <a:bodyPr/>
          <a:lstStyle/>
          <a:p>
            <a:fld id="{97FD6C32-6440-46D1-BB78-D92A6CCFF250}" type="datetime1">
              <a:rPr lang="en-US" smtClean="0"/>
              <a:t>9/27/23</a:t>
            </a:fld>
            <a:endParaRPr lang="en-US" dirty="0"/>
          </a:p>
        </p:txBody>
      </p:sp>
      <p:sp>
        <p:nvSpPr>
          <p:cNvPr id="6" name="Slide Number Placeholder 5">
            <a:extLst>
              <a:ext uri="{FF2B5EF4-FFF2-40B4-BE49-F238E27FC236}">
                <a16:creationId xmlns:a16="http://schemas.microsoft.com/office/drawing/2014/main" id="{C3775541-E8BC-F039-FB08-0BE8C4DA0634}"/>
              </a:ext>
            </a:extLst>
          </p:cNvPr>
          <p:cNvSpPr>
            <a:spLocks noGrp="1"/>
          </p:cNvSpPr>
          <p:nvPr>
            <p:ph type="sldNum" sz="quarter" idx="12"/>
          </p:nvPr>
        </p:nvSpPr>
        <p:spPr/>
        <p:txBody>
          <a:bodyPr/>
          <a:lstStyle/>
          <a:p>
            <a:fld id="{084F86B3-D3F4-4BE8-8D92-1FAB04CE9786}" type="slidenum">
              <a:rPr lang="en-US" smtClean="0"/>
              <a:t>10</a:t>
            </a:fld>
            <a:endParaRPr lang="en-US" dirty="0"/>
          </a:p>
        </p:txBody>
      </p:sp>
    </p:spTree>
    <p:extLst>
      <p:ext uri="{BB962C8B-B14F-4D97-AF65-F5344CB8AC3E}">
        <p14:creationId xmlns:p14="http://schemas.microsoft.com/office/powerpoint/2010/main" val="1518894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r>
              <a:rPr lang="en-US" dirty="0"/>
              <a:t>Below is a summary of changes made and slide numbers</a:t>
            </a:r>
          </a:p>
          <a:p>
            <a:pPr lvl="1"/>
            <a:r>
              <a:rPr lang="en-US" dirty="0"/>
              <a:t>Splitting up information about the topic chosen to discuss the background, benefits, and any foreseeable issues.</a:t>
            </a:r>
          </a:p>
          <a:p>
            <a:pPr lvl="1"/>
            <a:endParaRPr lang="en-US" dirty="0"/>
          </a:p>
          <a:p>
            <a:pPr lvl="1"/>
            <a:r>
              <a:rPr lang="en-US" dirty="0"/>
              <a:t>Elaborations on each topic category</a:t>
            </a:r>
          </a:p>
          <a:p>
            <a:pPr lvl="1"/>
            <a:endParaRPr lang="en-US" dirty="0"/>
          </a:p>
          <a:p>
            <a:pPr lvl="1"/>
            <a:r>
              <a:rPr lang="en-US" dirty="0"/>
              <a:t>Addition of diagrams and pictures</a:t>
            </a:r>
          </a:p>
          <a:p>
            <a:pPr lvl="1"/>
            <a:endParaRPr lang="en-US" dirty="0"/>
          </a:p>
          <a:p>
            <a:pPr lvl="1"/>
            <a:r>
              <a:rPr lang="en-US" dirty="0"/>
              <a:t>Literature Review slides</a:t>
            </a:r>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WK02 – </a:t>
            </a:r>
            <a:r>
              <a:rPr lang="en-US" dirty="0"/>
              <a:t>Review/revise work from previous week(s)</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9/27/23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11</a:t>
            </a:fld>
            <a:endParaRPr lang="en-US" dirty="0"/>
          </a:p>
        </p:txBody>
      </p:sp>
    </p:spTree>
    <p:extLst>
      <p:ext uri="{BB962C8B-B14F-4D97-AF65-F5344CB8AC3E}">
        <p14:creationId xmlns:p14="http://schemas.microsoft.com/office/powerpoint/2010/main" val="258756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300548"/>
          </a:xfrm>
        </p:spPr>
        <p:txBody>
          <a:bodyPr>
            <a:normAutofit lnSpcReduction="10000"/>
          </a:bodyPr>
          <a:lstStyle/>
          <a:p>
            <a:r>
              <a:rPr lang="en-US" sz="2000" dirty="0"/>
              <a:t>Paper title</a:t>
            </a:r>
          </a:p>
          <a:p>
            <a:pPr lvl="1"/>
            <a:r>
              <a:rPr lang="en-US" sz="1800" b="1" dirty="0"/>
              <a:t> How Data Breaches Affect Consumer Credit</a:t>
            </a:r>
          </a:p>
          <a:p>
            <a:r>
              <a:rPr lang="en-US" sz="2000" dirty="0"/>
              <a:t>Paper citation </a:t>
            </a:r>
          </a:p>
          <a:p>
            <a:pPr lvl="1"/>
            <a:r>
              <a:rPr lang="en-US" sz="1800" dirty="0"/>
              <a:t>Mikhed, V., &amp; Vogan, M. (2018). How data breaches affect consumer credit. Journal of Banking and Finance, 88, 192–207. </a:t>
            </a:r>
            <a:r>
              <a:rPr lang="en-US" sz="1800" dirty="0">
                <a:hlinkClick r:id="rId2"/>
              </a:rPr>
              <a:t>https://doi.org/10.1016/j.jbankfin.2017.12.002</a:t>
            </a:r>
            <a:r>
              <a:rPr lang="en-US" sz="1800" dirty="0"/>
              <a:t> </a:t>
            </a:r>
          </a:p>
          <a:p>
            <a:r>
              <a:rPr lang="en-US" sz="2000" dirty="0"/>
              <a:t>Summary of what was investigated </a:t>
            </a:r>
          </a:p>
          <a:p>
            <a:pPr lvl="1"/>
            <a:r>
              <a:rPr lang="en-US" sz="1800" dirty="0"/>
              <a:t>The study investigated the response of consumers to the 2012 South Carolina Department of Revenue data breach, focusing on their adoption of fraud protection services and changes in credit behavior. The study analyzed how affected individuals acquired different fraud protection services and examined whether news coverage of the breach influenced their responses. Geospatial data was utilized to understand how breach-related responses varied across different geographic areas, such as regions that shared media markets across states. Overall, this study wanted to find a correlation of knowing about a data breach affects people taking steps to increase their security.</a:t>
            </a:r>
          </a:p>
          <a:p>
            <a:r>
              <a:rPr lang="en-US" sz="2200" dirty="0"/>
              <a:t>Results</a:t>
            </a:r>
            <a:endParaRPr lang="en-US" dirty="0"/>
          </a:p>
          <a:p>
            <a:pPr lvl="1"/>
            <a:r>
              <a:rPr lang="en-US" sz="1800" dirty="0"/>
              <a:t>People who were directly affected by the data breach were more likely to get fraud protection services, but the breach didn't really change their credit card use or other financial behaviors. Interestingly, people who heard about the breach in the news but weren't directly affected didn't seem to take extra steps to protect themselves, showing that just knowing about a breach might not make people act differently.</a:t>
            </a:r>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WK02 – Literature Review | Paper 2</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9/27/23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12</a:t>
            </a:fld>
            <a:endParaRPr lang="en-US" dirty="0"/>
          </a:p>
        </p:txBody>
      </p:sp>
    </p:spTree>
    <p:extLst>
      <p:ext uri="{BB962C8B-B14F-4D97-AF65-F5344CB8AC3E}">
        <p14:creationId xmlns:p14="http://schemas.microsoft.com/office/powerpoint/2010/main" val="3898247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300548"/>
          </a:xfrm>
        </p:spPr>
        <p:txBody>
          <a:bodyPr>
            <a:normAutofit/>
          </a:bodyPr>
          <a:lstStyle/>
          <a:p>
            <a:r>
              <a:rPr lang="en-US" sz="2000" dirty="0"/>
              <a:t>What processing algorithms did the paper use</a:t>
            </a:r>
          </a:p>
          <a:p>
            <a:pPr lvl="1"/>
            <a:r>
              <a:rPr lang="en-US" sz="1800" dirty="0"/>
              <a:t>The paper used statistical analysis techniques such as logistic regression to process and analyze the data, and geospatial data analysis to understand how individuals in different geographic areas responded to the breach and news coverage.</a:t>
            </a:r>
          </a:p>
          <a:p>
            <a:r>
              <a:rPr lang="en-US" sz="2000" dirty="0"/>
              <a:t>What you liked about the paper</a:t>
            </a:r>
          </a:p>
          <a:p>
            <a:pPr lvl="1"/>
            <a:r>
              <a:rPr lang="en-US" sz="1800" dirty="0"/>
              <a:t>I liked how important questions about consumer behavior and the impact of data breaches on individuals' decisions to adopt fraud protection measures were addressed. Also, the use of geospatial data adds an interesting dimension to the analysis, allowing for insights into regional variations in responses to data breach information.</a:t>
            </a:r>
          </a:p>
          <a:p>
            <a:r>
              <a:rPr lang="en-US" sz="2000" dirty="0"/>
              <a:t>What additions you can provide to the topic</a:t>
            </a:r>
          </a:p>
          <a:p>
            <a:pPr lvl="1"/>
            <a:r>
              <a:rPr lang="en-US" sz="1800" dirty="0"/>
              <a:t>ML can be used to develop predictive models that forecast individuals' likelihood of adopting fraud protection measures after a data breach. ML algorithms could provide more accurate insights into the factors influencing post-breach behaviors, assisting in consumer protection and communication.</a:t>
            </a:r>
            <a:endParaRPr lang="en-US" sz="1600" dirty="0"/>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WK02 – Literature Review | Paper 2</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9/27/23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13</a:t>
            </a:fld>
            <a:endParaRPr lang="en-US" dirty="0"/>
          </a:p>
        </p:txBody>
      </p:sp>
    </p:spTree>
    <p:extLst>
      <p:ext uri="{BB962C8B-B14F-4D97-AF65-F5344CB8AC3E}">
        <p14:creationId xmlns:p14="http://schemas.microsoft.com/office/powerpoint/2010/main" val="279079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121161"/>
          </a:xfrm>
        </p:spPr>
        <p:txBody>
          <a:bodyPr>
            <a:normAutofit/>
          </a:bodyPr>
          <a:lstStyle/>
          <a:p>
            <a:r>
              <a:rPr lang="en-US" sz="2000" dirty="0"/>
              <a:t>Paper title</a:t>
            </a:r>
          </a:p>
          <a:p>
            <a:pPr lvl="1"/>
            <a:r>
              <a:rPr lang="en-US" sz="1800" dirty="0"/>
              <a:t> </a:t>
            </a:r>
            <a:r>
              <a:rPr lang="en-US" sz="1800" b="1" dirty="0"/>
              <a:t>Modified VAST Challenge with Applications to Data Breaches</a:t>
            </a:r>
          </a:p>
          <a:p>
            <a:r>
              <a:rPr lang="en-US" sz="2000" dirty="0"/>
              <a:t>Paper citation </a:t>
            </a:r>
          </a:p>
          <a:p>
            <a:pPr lvl="1"/>
            <a:r>
              <a:rPr lang="en-US" sz="1800" dirty="0" err="1"/>
              <a:t>Carr</a:t>
            </a:r>
            <a:r>
              <a:rPr lang="en-US" sz="1800" dirty="0"/>
              <a:t>, R. Modified VAST Challenge with Applications to Data Breaches. Challenge, 2, 9.</a:t>
            </a:r>
          </a:p>
          <a:p>
            <a:r>
              <a:rPr lang="en-US" sz="2000" dirty="0"/>
              <a:t>Summary of what was investigated </a:t>
            </a:r>
          </a:p>
          <a:p>
            <a:pPr lvl="1"/>
            <a:r>
              <a:rPr lang="en-US" sz="1800" dirty="0"/>
              <a:t>This scholarly article focused on developing interactive tools to visualize and explore a recontextualized dataset from the 2021 VAST Challenge Mini Challenge 2. Specifically, it explored ways to link credit card and loyalty card data to uncover patterns and anomalies. The investigation also delved into using geospatial data to trace the movements of employees and identify potential security risks. </a:t>
            </a:r>
          </a:p>
          <a:p>
            <a:r>
              <a:rPr lang="en-US" sz="2100" dirty="0"/>
              <a:t>Results </a:t>
            </a:r>
          </a:p>
          <a:p>
            <a:pPr lvl="1"/>
            <a:r>
              <a:rPr lang="en-US" sz="1800" dirty="0"/>
              <a:t> Challenges arose within this study due to complex data and unworkable geospatial information, making certain aspects of the investigation difficult to accomplish. .</a:t>
            </a:r>
            <a:endParaRPr lang="en-US" sz="1600" dirty="0"/>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WK02 – Literature Review | Paper 3</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9/27/23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14</a:t>
            </a:fld>
            <a:endParaRPr lang="en-US" dirty="0"/>
          </a:p>
        </p:txBody>
      </p:sp>
    </p:spTree>
    <p:extLst>
      <p:ext uri="{BB962C8B-B14F-4D97-AF65-F5344CB8AC3E}">
        <p14:creationId xmlns:p14="http://schemas.microsoft.com/office/powerpoint/2010/main" val="414321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121161"/>
          </a:xfrm>
        </p:spPr>
        <p:txBody>
          <a:bodyPr>
            <a:normAutofit/>
          </a:bodyPr>
          <a:lstStyle/>
          <a:p>
            <a:r>
              <a:rPr lang="en-US" sz="2000" dirty="0"/>
              <a:t>What processing algorithms did this paper use</a:t>
            </a:r>
          </a:p>
          <a:p>
            <a:pPr lvl="1"/>
            <a:r>
              <a:rPr lang="en-US" sz="1800" dirty="0"/>
              <a:t> The processing algorithms used are data linking, d</a:t>
            </a:r>
            <a:r>
              <a:rPr lang="en-US" sz="1800" i="0" dirty="0">
                <a:effectLst/>
              </a:rPr>
              <a:t>ata abstraction and exploration, geospatial </a:t>
            </a:r>
            <a:r>
              <a:rPr lang="en-US" sz="1800" dirty="0"/>
              <a:t>d</a:t>
            </a:r>
            <a:r>
              <a:rPr lang="en-US" sz="1800" i="0" dirty="0">
                <a:effectLst/>
              </a:rPr>
              <a:t>ata </a:t>
            </a:r>
            <a:r>
              <a:rPr lang="en-US" sz="1800" dirty="0"/>
              <a:t>c</a:t>
            </a:r>
            <a:r>
              <a:rPr lang="en-US" sz="1800" i="0" dirty="0">
                <a:effectLst/>
              </a:rPr>
              <a:t>onversion, </a:t>
            </a:r>
            <a:r>
              <a:rPr lang="en-US" sz="1800" dirty="0"/>
              <a:t>and d</a:t>
            </a:r>
            <a:r>
              <a:rPr lang="en-US" sz="1800" i="0" dirty="0">
                <a:effectLst/>
              </a:rPr>
              <a:t>ata </a:t>
            </a:r>
            <a:r>
              <a:rPr lang="en-US" sz="1800" dirty="0"/>
              <a:t>c</a:t>
            </a:r>
            <a:r>
              <a:rPr lang="en-US" sz="1800" i="0" dirty="0">
                <a:effectLst/>
              </a:rPr>
              <a:t>leaning</a:t>
            </a:r>
            <a:r>
              <a:rPr lang="en-US" sz="1600" i="0" dirty="0">
                <a:effectLst/>
              </a:rPr>
              <a:t>.</a:t>
            </a:r>
            <a:endParaRPr lang="en-US" sz="1800" dirty="0"/>
          </a:p>
          <a:p>
            <a:r>
              <a:rPr lang="en-US" sz="2000" dirty="0"/>
              <a:t>What you liked about the paper</a:t>
            </a:r>
          </a:p>
          <a:p>
            <a:pPr lvl="1"/>
            <a:r>
              <a:rPr lang="en-US" sz="1800" dirty="0"/>
              <a:t>I like how the paper chooses practical data processing techniques for the dataset, </a:t>
            </a:r>
            <a:r>
              <a:rPr lang="en-US" sz="1800" dirty="0" err="1"/>
              <a:t>iwhich</a:t>
            </a:r>
            <a:r>
              <a:rPr lang="en-US" sz="1800" dirty="0"/>
              <a:t> includes: data abstraction, geospatial conversion, and interactive visualization, to explore the dataset's nuances and limitations. </a:t>
            </a:r>
          </a:p>
          <a:p>
            <a:r>
              <a:rPr lang="en-US" sz="2000" dirty="0"/>
              <a:t>What additions you can provide to the topic</a:t>
            </a:r>
          </a:p>
          <a:p>
            <a:pPr lvl="1"/>
            <a:r>
              <a:rPr lang="en-US" sz="1800" dirty="0"/>
              <a:t>I could add ML anomaly detection algorithms or clustering techniques, which can help identify unusual patterns/relationships in the data that might identify potential breaches or suspicious activities.</a:t>
            </a:r>
            <a:endParaRPr lang="en-US" sz="1600" dirty="0"/>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WK02 – Literature Review | Paper 3</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9/27/23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15</a:t>
            </a:fld>
            <a:endParaRPr lang="en-US" dirty="0"/>
          </a:p>
        </p:txBody>
      </p:sp>
    </p:spTree>
    <p:extLst>
      <p:ext uri="{BB962C8B-B14F-4D97-AF65-F5344CB8AC3E}">
        <p14:creationId xmlns:p14="http://schemas.microsoft.com/office/powerpoint/2010/main" val="31884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1869-8F34-85C3-AC16-99F096538736}"/>
              </a:ext>
            </a:extLst>
          </p:cNvPr>
          <p:cNvSpPr>
            <a:spLocks noGrp="1"/>
          </p:cNvSpPr>
          <p:nvPr>
            <p:ph type="title"/>
          </p:nvPr>
        </p:nvSpPr>
        <p:spPr/>
        <p:txBody>
          <a:bodyPr/>
          <a:lstStyle/>
          <a:p>
            <a:r>
              <a:rPr lang="en-US" b="1" dirty="0"/>
              <a:t>WK02 – Synthesis Matrix</a:t>
            </a:r>
            <a:endParaRPr lang="en-US" dirty="0"/>
          </a:p>
        </p:txBody>
      </p:sp>
      <p:sp>
        <p:nvSpPr>
          <p:cNvPr id="3" name="Content Placeholder 2">
            <a:extLst>
              <a:ext uri="{FF2B5EF4-FFF2-40B4-BE49-F238E27FC236}">
                <a16:creationId xmlns:a16="http://schemas.microsoft.com/office/drawing/2014/main" id="{EBAF431C-D03A-5599-73F7-008AB84A501D}"/>
              </a:ext>
            </a:extLst>
          </p:cNvPr>
          <p:cNvSpPr>
            <a:spLocks noGrp="1"/>
          </p:cNvSpPr>
          <p:nvPr>
            <p:ph idx="1"/>
          </p:nvPr>
        </p:nvSpPr>
        <p:spPr>
          <a:xfrm>
            <a:off x="838200" y="1055802"/>
            <a:ext cx="10515600" cy="5121161"/>
          </a:xfrm>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F65829A4-7B6D-118D-197D-DC77CF468588}"/>
              </a:ext>
            </a:extLst>
          </p:cNvPr>
          <p:cNvSpPr>
            <a:spLocks noGrp="1"/>
          </p:cNvSpPr>
          <p:nvPr>
            <p:ph type="dt" sz="half" idx="10"/>
          </p:nvPr>
        </p:nvSpPr>
        <p:spPr/>
        <p:txBody>
          <a:bodyPr/>
          <a:lstStyle/>
          <a:p>
            <a:fld id="{4423F810-0947-4B99-95AB-50445555D6BA}" type="datetime1">
              <a:rPr lang="en-US" smtClean="0"/>
              <a:t>9/27/23</a:t>
            </a:fld>
            <a:endParaRPr lang="en-US" dirty="0"/>
          </a:p>
        </p:txBody>
      </p:sp>
      <p:sp>
        <p:nvSpPr>
          <p:cNvPr id="5" name="Slide Number Placeholder 4">
            <a:extLst>
              <a:ext uri="{FF2B5EF4-FFF2-40B4-BE49-F238E27FC236}">
                <a16:creationId xmlns:a16="http://schemas.microsoft.com/office/drawing/2014/main" id="{6D842115-8A64-7E06-0877-512C2A107E75}"/>
              </a:ext>
            </a:extLst>
          </p:cNvPr>
          <p:cNvSpPr>
            <a:spLocks noGrp="1"/>
          </p:cNvSpPr>
          <p:nvPr>
            <p:ph type="sldNum" sz="quarter" idx="12"/>
          </p:nvPr>
        </p:nvSpPr>
        <p:spPr/>
        <p:txBody>
          <a:bodyPr/>
          <a:lstStyle/>
          <a:p>
            <a:fld id="{084F86B3-D3F4-4BE8-8D92-1FAB04CE9786}" type="slidenum">
              <a:rPr lang="en-US" smtClean="0"/>
              <a:t>16</a:t>
            </a:fld>
            <a:endParaRPr lang="en-US" dirty="0"/>
          </a:p>
        </p:txBody>
      </p:sp>
      <p:graphicFrame>
        <p:nvGraphicFramePr>
          <p:cNvPr id="6" name="Table 5">
            <a:extLst>
              <a:ext uri="{FF2B5EF4-FFF2-40B4-BE49-F238E27FC236}">
                <a16:creationId xmlns:a16="http://schemas.microsoft.com/office/drawing/2014/main" id="{9E9E2929-6A48-7046-1452-9EE0C76ED786}"/>
              </a:ext>
            </a:extLst>
          </p:cNvPr>
          <p:cNvGraphicFramePr>
            <a:graphicFrameLocks noGrp="1"/>
          </p:cNvGraphicFramePr>
          <p:nvPr>
            <p:extLst>
              <p:ext uri="{D42A27DB-BD31-4B8C-83A1-F6EECF244321}">
                <p14:modId xmlns:p14="http://schemas.microsoft.com/office/powerpoint/2010/main" val="3092541432"/>
              </p:ext>
            </p:extLst>
          </p:nvPr>
        </p:nvGraphicFramePr>
        <p:xfrm>
          <a:off x="838200" y="1122069"/>
          <a:ext cx="10515601" cy="5244542"/>
        </p:xfrm>
        <a:graphic>
          <a:graphicData uri="http://schemas.openxmlformats.org/drawingml/2006/table">
            <a:tbl>
              <a:tblPr firstRow="1" firstCol="1" bandRow="1">
                <a:tableStyleId>{5C22544A-7EE6-4342-B048-85BDC9FD1C3A}</a:tableStyleId>
              </a:tblPr>
              <a:tblGrid>
                <a:gridCol w="1073220">
                  <a:extLst>
                    <a:ext uri="{9D8B030D-6E8A-4147-A177-3AD203B41FA5}">
                      <a16:colId xmlns:a16="http://schemas.microsoft.com/office/drawing/2014/main" val="3719082361"/>
                    </a:ext>
                  </a:extLst>
                </a:gridCol>
                <a:gridCol w="2158678">
                  <a:extLst>
                    <a:ext uri="{9D8B030D-6E8A-4147-A177-3AD203B41FA5}">
                      <a16:colId xmlns:a16="http://schemas.microsoft.com/office/drawing/2014/main" val="723836625"/>
                    </a:ext>
                  </a:extLst>
                </a:gridCol>
                <a:gridCol w="1236420">
                  <a:extLst>
                    <a:ext uri="{9D8B030D-6E8A-4147-A177-3AD203B41FA5}">
                      <a16:colId xmlns:a16="http://schemas.microsoft.com/office/drawing/2014/main" val="1270001445"/>
                    </a:ext>
                  </a:extLst>
                </a:gridCol>
                <a:gridCol w="2528050">
                  <a:extLst>
                    <a:ext uri="{9D8B030D-6E8A-4147-A177-3AD203B41FA5}">
                      <a16:colId xmlns:a16="http://schemas.microsoft.com/office/drawing/2014/main" val="277943898"/>
                    </a:ext>
                  </a:extLst>
                </a:gridCol>
                <a:gridCol w="1997222">
                  <a:extLst>
                    <a:ext uri="{9D8B030D-6E8A-4147-A177-3AD203B41FA5}">
                      <a16:colId xmlns:a16="http://schemas.microsoft.com/office/drawing/2014/main" val="69030283"/>
                    </a:ext>
                  </a:extLst>
                </a:gridCol>
                <a:gridCol w="1522011">
                  <a:extLst>
                    <a:ext uri="{9D8B030D-6E8A-4147-A177-3AD203B41FA5}">
                      <a16:colId xmlns:a16="http://schemas.microsoft.com/office/drawing/2014/main" val="1643566483"/>
                    </a:ext>
                  </a:extLst>
                </a:gridCol>
              </a:tblGrid>
              <a:tr h="180110">
                <a:tc>
                  <a:txBody>
                    <a:bodyPr/>
                    <a:lstStyle/>
                    <a:p>
                      <a:pPr marL="0" marR="0" algn="ctr">
                        <a:spcBef>
                          <a:spcPts val="0"/>
                        </a:spcBef>
                        <a:spcAft>
                          <a:spcPts val="0"/>
                        </a:spcAft>
                      </a:pPr>
                      <a:r>
                        <a:rPr lang="en-US" sz="1000" dirty="0">
                          <a:effectLst/>
                        </a:rPr>
                        <a:t>Sources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Research question/hypothesis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Methods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Findings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Strengths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000" dirty="0">
                          <a:effectLst/>
                        </a:rPr>
                        <a:t>Limitations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21012206"/>
                  </a:ext>
                </a:extLst>
              </a:tr>
              <a:tr h="1285504">
                <a:tc>
                  <a:txBody>
                    <a:bodyPr/>
                    <a:lstStyle/>
                    <a:p>
                      <a:pPr marL="0" marR="0">
                        <a:spcBef>
                          <a:spcPts val="0"/>
                        </a:spcBef>
                        <a:spcAft>
                          <a:spcPts val="0"/>
                        </a:spcAft>
                      </a:pPr>
                      <a:r>
                        <a:rPr lang="en-US" sz="1000" dirty="0">
                          <a:effectLst/>
                          <a:latin typeface="+mn-lt"/>
                        </a:rPr>
                        <a:t>Where is the current work located?</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Reference to source. Must use a consistent citation format.</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What issue is the paper addressing? </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The research question that the paper sets out to answer, or a hypothesis that the authors set out  to support or disprove.</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How was it performed?</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What approaches, methods, tools and techniques were used?</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What did they find?</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Describes the data that was collected and the results of any statistical tests/analysis that were performed.</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What  was particularly good about the paper? </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This section typically highlights the major contribution about the current work.</a:t>
                      </a: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rPr>
                        <a:t>What were the shortcoming of the current work? </a:t>
                      </a:r>
                    </a:p>
                    <a:p>
                      <a:pPr marL="0" marR="0">
                        <a:spcBef>
                          <a:spcPts val="0"/>
                        </a:spcBef>
                        <a:spcAft>
                          <a:spcPts val="0"/>
                        </a:spcAft>
                      </a:pPr>
                      <a:r>
                        <a:rPr lang="en-US" sz="1000" dirty="0">
                          <a:effectLst/>
                          <a:latin typeface="+mn-lt"/>
                        </a:rPr>
                        <a:t> </a:t>
                      </a:r>
                    </a:p>
                    <a:p>
                      <a:pPr marL="0" marR="0">
                        <a:spcBef>
                          <a:spcPts val="0"/>
                        </a:spcBef>
                        <a:spcAft>
                          <a:spcPts val="0"/>
                        </a:spcAft>
                      </a:pPr>
                      <a:r>
                        <a:rPr lang="en-US" sz="1000" dirty="0">
                          <a:effectLst/>
                          <a:latin typeface="+mn-lt"/>
                        </a:rPr>
                        <a:t>What could be done to improve the current work.</a:t>
                      </a:r>
                      <a:endParaRPr lang="en-US" sz="10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25645963"/>
                  </a:ext>
                </a:extLst>
              </a:tr>
              <a:tr h="995450">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Paper 1</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How are organizational data breaches distributed geospatially in the United States? What are the underlying factors contributing to these distribution patterns?</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collection, Routine Activity Theory, Situational Crime Prevention (SCP), and  geospatial analysis.</a:t>
                      </a:r>
                    </a:p>
                  </a:txBody>
                  <a:tcPr marL="68580" marR="68580" marT="0" marB="0"/>
                </a:tc>
                <a:tc>
                  <a:txBody>
                    <a:bodyPr/>
                    <a:lstStyle/>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Evidence supporting the geospatial clustering of data breaches in specific US counties.</a:t>
                      </a:r>
                    </a:p>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Implementation of measures like target hardening and access control reduces the occurrence of data breaches.</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The applied theory, geospatial analysis, and situational prevention strategies.</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quality, generalization of other countries, and various factors and aspects unknown.</a:t>
                      </a:r>
                    </a:p>
                  </a:txBody>
                  <a:tcPr marL="68580" marR="68580" marT="0" marB="0"/>
                </a:tc>
                <a:extLst>
                  <a:ext uri="{0D108BD9-81ED-4DB2-BD59-A6C34878D82A}">
                    <a16:rowId xmlns:a16="http://schemas.microsoft.com/office/drawing/2014/main" val="3310527816"/>
                  </a:ext>
                </a:extLst>
              </a:tr>
              <a:tr h="1564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mn-lt"/>
                          <a:ea typeface="Calibri" panose="020F0502020204030204" pitchFamily="34" charset="0"/>
                          <a:cs typeface="Arial" panose="020B0604020202020204" pitchFamily="34" charset="0"/>
                        </a:rPr>
                        <a:t>Paper 2</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How do data breaches affect consumer credit behavior, adoption of fraud protection services, and response to news coverage of breaches? </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collection, Logistic regression, geospatial analysis, and comparison of affected and unaffected.</a:t>
                      </a:r>
                    </a:p>
                  </a:txBody>
                  <a:tcPr marL="68580" marR="68580" marT="0" marB="0"/>
                </a:tc>
                <a:tc>
                  <a:txBody>
                    <a:bodyPr/>
                    <a:lstStyle/>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Individuals directly affected by the data breach were more likely to adopt fraud protection services.</a:t>
                      </a:r>
                    </a:p>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The breach didn’t  significantly change the credit card use or other financial behaviors of affected individuals. </a:t>
                      </a:r>
                    </a:p>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Individuals who heard about the breach in the news but were not directly affected did not exhibit significant changes in behavior. </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Real world applications, showing the affect of data breaches.</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Geospatial analysis giving valuable insights into how breach-related responses vary across different geographic areas, </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source accuracy, long-term behavioral changes, and external factors.</a:t>
                      </a:r>
                    </a:p>
                  </a:txBody>
                  <a:tcPr marL="68580" marR="68580" marT="0" marB="0"/>
                </a:tc>
                <a:extLst>
                  <a:ext uri="{0D108BD9-81ED-4DB2-BD59-A6C34878D82A}">
                    <a16:rowId xmlns:a16="http://schemas.microsoft.com/office/drawing/2014/main" val="2733128348"/>
                  </a:ext>
                </a:extLst>
              </a:tr>
              <a:tr h="11741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mn-lt"/>
                          <a:ea typeface="Calibri" panose="020F0502020204030204" pitchFamily="34" charset="0"/>
                          <a:cs typeface="Arial" panose="020B0604020202020204" pitchFamily="34" charset="0"/>
                        </a:rPr>
                        <a:t>Paper 3</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How can interactive visualization tools and practical data processing techniques be applied to recontextualized datasets to uncover patterns, anomalies, and potential security risks, particularly in the context of data breaches?</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Data linking, geospatial data conversion, and data visualization.</a:t>
                      </a:r>
                    </a:p>
                  </a:txBody>
                  <a:tcPr marL="68580" marR="68580" marT="0" marB="0"/>
                </a:tc>
                <a:tc>
                  <a:txBody>
                    <a:bodyPr/>
                    <a:lstStyle/>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The dataset presented challenges due to its complexity and unworkable geospatial data.</a:t>
                      </a:r>
                    </a:p>
                    <a:p>
                      <a:pPr marL="228600" marR="0" indent="-228600">
                        <a:spcBef>
                          <a:spcPts val="0"/>
                        </a:spcBef>
                        <a:spcAft>
                          <a:spcPts val="0"/>
                        </a:spcAft>
                        <a:buFont typeface="+mj-lt"/>
                        <a:buAutoNum type="arabicPeriod"/>
                      </a:pPr>
                      <a:r>
                        <a:rPr lang="en-US" sz="1000" dirty="0">
                          <a:effectLst/>
                          <a:latin typeface="+mn-lt"/>
                          <a:ea typeface="Calibri" panose="020F0502020204030204" pitchFamily="34" charset="0"/>
                          <a:cs typeface="Arial" panose="020B0604020202020204" pitchFamily="34" charset="0"/>
                        </a:rPr>
                        <a:t>Data abstraction, geospatial conversion, and interactive visualization were effective techniques for uncovering insights.</a:t>
                      </a: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The data processing addresses real-world challenges within complex datasets.</a:t>
                      </a:r>
                    </a:p>
                    <a:p>
                      <a:pPr marL="0" marR="0">
                        <a:spcBef>
                          <a:spcPts val="0"/>
                        </a:spcBef>
                        <a:spcAft>
                          <a:spcPts val="0"/>
                        </a:spcAft>
                      </a:pPr>
                      <a:endParaRPr lang="en-US" sz="1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latin typeface="+mn-lt"/>
                          <a:ea typeface="Calibri" panose="020F0502020204030204" pitchFamily="34" charset="0"/>
                          <a:cs typeface="Arial" panose="020B0604020202020204" pitchFamily="34" charset="0"/>
                        </a:rPr>
                        <a:t>Complexity of data and its application to specific scenarios and data quality.</a:t>
                      </a:r>
                    </a:p>
                  </a:txBody>
                  <a:tcPr marL="68580" marR="68580" marT="0" marB="0"/>
                </a:tc>
                <a:extLst>
                  <a:ext uri="{0D108BD9-81ED-4DB2-BD59-A6C34878D82A}">
                    <a16:rowId xmlns:a16="http://schemas.microsoft.com/office/drawing/2014/main" val="3251583535"/>
                  </a:ext>
                </a:extLst>
              </a:tr>
            </a:tbl>
          </a:graphicData>
        </a:graphic>
      </p:graphicFrame>
      <p:sp>
        <p:nvSpPr>
          <p:cNvPr id="7" name="TextBox 6">
            <a:extLst>
              <a:ext uri="{FF2B5EF4-FFF2-40B4-BE49-F238E27FC236}">
                <a16:creationId xmlns:a16="http://schemas.microsoft.com/office/drawing/2014/main" id="{897DB423-88F8-7687-C5E6-68B0C901F188}"/>
              </a:ext>
            </a:extLst>
          </p:cNvPr>
          <p:cNvSpPr txBox="1"/>
          <p:nvPr/>
        </p:nvSpPr>
        <p:spPr>
          <a:xfrm>
            <a:off x="-1674254" y="-285911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66698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r>
              <a:rPr lang="en-US" sz="2000" dirty="0"/>
              <a:t>Where did you find the data</a:t>
            </a:r>
          </a:p>
          <a:p>
            <a:pPr lvl="1"/>
            <a:r>
              <a:rPr lang="en-US" sz="1600" dirty="0"/>
              <a:t> I found the dataset on the state of Massachusetts's website of the Office of Consumer Affairs and Business Regulation. </a:t>
            </a:r>
            <a:r>
              <a:rPr lang="en-US" sz="1600" dirty="0">
                <a:hlinkClick r:id="rId2"/>
              </a:rPr>
              <a:t>https://www.mass.gov/lists/data-breach-reports</a:t>
            </a:r>
            <a:r>
              <a:rPr lang="en-US" sz="1600" dirty="0"/>
              <a:t> </a:t>
            </a:r>
          </a:p>
          <a:p>
            <a:r>
              <a:rPr lang="en-US" sz="2000" dirty="0"/>
              <a:t>Describe the relevancy of the data to your project</a:t>
            </a:r>
            <a:endParaRPr lang="en-US" sz="1800" dirty="0"/>
          </a:p>
          <a:p>
            <a:pPr lvl="1"/>
            <a:r>
              <a:rPr lang="en-US" sz="1800" dirty="0"/>
              <a:t>It was difficult to find a dataset with data breaches with a specific location, but this dataset can be useful due to it having the business entities, which is only in the state of Massachusetts. This can help pinpoint what companies or areas have the most breaches. The dataset is a report of data breaches of businesses within Massachusetts and includes their assigned breach number, date, organization name, breach type, residents affected, and if the SSN, bank account number, driver license, and credit/debit card are compromised.</a:t>
            </a: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WK02 – Data Search</a:t>
            </a:r>
            <a:endParaRPr lang="en-US" dirty="0"/>
          </a:p>
        </p:txBody>
      </p:sp>
      <p:sp>
        <p:nvSpPr>
          <p:cNvPr id="6" name="Date Placeholder 5">
            <a:extLst>
              <a:ext uri="{FF2B5EF4-FFF2-40B4-BE49-F238E27FC236}">
                <a16:creationId xmlns:a16="http://schemas.microsoft.com/office/drawing/2014/main" id="{8E13D225-F2F7-5507-BC52-34F1EEB4DBDB}"/>
              </a:ext>
            </a:extLst>
          </p:cNvPr>
          <p:cNvSpPr>
            <a:spLocks noGrp="1"/>
          </p:cNvSpPr>
          <p:nvPr>
            <p:ph type="dt" sz="half" idx="10"/>
          </p:nvPr>
        </p:nvSpPr>
        <p:spPr/>
        <p:txBody>
          <a:bodyPr/>
          <a:lstStyle/>
          <a:p>
            <a:fld id="{F46EDF0A-A86A-4420-AC43-88F40A0ECF4C}" type="datetime1">
              <a:rPr lang="en-US" smtClean="0"/>
              <a:t>9/27/23</a:t>
            </a:fld>
            <a:endParaRPr lang="en-US" dirty="0"/>
          </a:p>
        </p:txBody>
      </p:sp>
      <p:sp>
        <p:nvSpPr>
          <p:cNvPr id="7" name="Slide Number Placeholder 6">
            <a:extLst>
              <a:ext uri="{FF2B5EF4-FFF2-40B4-BE49-F238E27FC236}">
                <a16:creationId xmlns:a16="http://schemas.microsoft.com/office/drawing/2014/main" id="{B44D5EAD-E988-BCA6-7A91-83381F65BBFB}"/>
              </a:ext>
            </a:extLst>
          </p:cNvPr>
          <p:cNvSpPr>
            <a:spLocks noGrp="1"/>
          </p:cNvSpPr>
          <p:nvPr>
            <p:ph type="sldNum" sz="quarter" idx="12"/>
          </p:nvPr>
        </p:nvSpPr>
        <p:spPr/>
        <p:txBody>
          <a:bodyPr/>
          <a:lstStyle/>
          <a:p>
            <a:fld id="{084F86B3-D3F4-4BE8-8D92-1FAB04CE9786}" type="slidenum">
              <a:rPr lang="en-US" smtClean="0"/>
              <a:t>17</a:t>
            </a:fld>
            <a:endParaRPr lang="en-US" dirty="0"/>
          </a:p>
        </p:txBody>
      </p:sp>
    </p:spTree>
    <p:extLst>
      <p:ext uri="{BB962C8B-B14F-4D97-AF65-F5344CB8AC3E}">
        <p14:creationId xmlns:p14="http://schemas.microsoft.com/office/powerpoint/2010/main" val="2293716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6AA5-7A7B-D531-E0F1-43E281B93DE5}"/>
              </a:ext>
            </a:extLst>
          </p:cNvPr>
          <p:cNvSpPr>
            <a:spLocks noGrp="1"/>
          </p:cNvSpPr>
          <p:nvPr>
            <p:ph type="ctrTitle"/>
          </p:nvPr>
        </p:nvSpPr>
        <p:spPr/>
        <p:txBody>
          <a:bodyPr/>
          <a:lstStyle/>
          <a:p>
            <a:r>
              <a:rPr lang="en-US" b="1" dirty="0">
                <a:solidFill>
                  <a:schemeClr val="bg1"/>
                </a:solidFill>
              </a:rPr>
              <a:t>Week - 03</a:t>
            </a:r>
            <a:endParaRPr lang="en-US" dirty="0">
              <a:solidFill>
                <a:schemeClr val="bg1"/>
              </a:solidFill>
            </a:endParaRPr>
          </a:p>
        </p:txBody>
      </p:sp>
      <p:sp>
        <p:nvSpPr>
          <p:cNvPr id="3" name="Date Placeholder 2">
            <a:extLst>
              <a:ext uri="{FF2B5EF4-FFF2-40B4-BE49-F238E27FC236}">
                <a16:creationId xmlns:a16="http://schemas.microsoft.com/office/drawing/2014/main" id="{39D31CEF-7984-2D10-2D42-74386319FF05}"/>
              </a:ext>
            </a:extLst>
          </p:cNvPr>
          <p:cNvSpPr>
            <a:spLocks noGrp="1"/>
          </p:cNvSpPr>
          <p:nvPr>
            <p:ph type="dt" sz="half" idx="10"/>
          </p:nvPr>
        </p:nvSpPr>
        <p:spPr/>
        <p:txBody>
          <a:bodyPr/>
          <a:lstStyle/>
          <a:p>
            <a:fld id="{5DE91A8C-EFD1-4627-87C2-5BD81A6BF6BA}" type="datetime1">
              <a:rPr lang="en-US" smtClean="0"/>
              <a:t>9/27/23</a:t>
            </a:fld>
            <a:endParaRPr lang="en-US" dirty="0"/>
          </a:p>
        </p:txBody>
      </p:sp>
      <p:sp>
        <p:nvSpPr>
          <p:cNvPr id="4" name="Slide Number Placeholder 3">
            <a:extLst>
              <a:ext uri="{FF2B5EF4-FFF2-40B4-BE49-F238E27FC236}">
                <a16:creationId xmlns:a16="http://schemas.microsoft.com/office/drawing/2014/main" id="{7A770178-4DB9-220A-0258-70ADD6E8BD28}"/>
              </a:ext>
            </a:extLst>
          </p:cNvPr>
          <p:cNvSpPr>
            <a:spLocks noGrp="1"/>
          </p:cNvSpPr>
          <p:nvPr>
            <p:ph type="sldNum" sz="quarter" idx="12"/>
          </p:nvPr>
        </p:nvSpPr>
        <p:spPr/>
        <p:txBody>
          <a:bodyPr/>
          <a:lstStyle/>
          <a:p>
            <a:fld id="{084F86B3-D3F4-4BE8-8D92-1FAB04CE9786}" type="slidenum">
              <a:rPr lang="en-US" smtClean="0"/>
              <a:t>18</a:t>
            </a:fld>
            <a:endParaRPr lang="en-US" dirty="0"/>
          </a:p>
        </p:txBody>
      </p:sp>
    </p:spTree>
    <p:extLst>
      <p:ext uri="{BB962C8B-B14F-4D97-AF65-F5344CB8AC3E}">
        <p14:creationId xmlns:p14="http://schemas.microsoft.com/office/powerpoint/2010/main" val="1081056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DD24-BF44-B823-7210-19C62E225C41}"/>
              </a:ext>
            </a:extLst>
          </p:cNvPr>
          <p:cNvSpPr>
            <a:spLocks noGrp="1"/>
          </p:cNvSpPr>
          <p:nvPr>
            <p:ph type="title"/>
          </p:nvPr>
        </p:nvSpPr>
        <p:spPr>
          <a:xfrm>
            <a:off x="838200" y="44480"/>
            <a:ext cx="10515600" cy="898201"/>
          </a:xfrm>
          <a:solidFill>
            <a:schemeClr val="tx2"/>
          </a:solidFill>
        </p:spPr>
        <p:txBody>
          <a:bodyPr/>
          <a:lstStyle/>
          <a:p>
            <a:r>
              <a:rPr lang="en-US" b="1" dirty="0">
                <a:solidFill>
                  <a:schemeClr val="bg1"/>
                </a:solidFill>
              </a:rPr>
              <a:t>Outline</a:t>
            </a:r>
          </a:p>
        </p:txBody>
      </p:sp>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365121" cy="5024015"/>
          </a:xfrm>
        </p:spPr>
        <p:txBody>
          <a:bodyPr>
            <a:normAutofit fontScale="85000" lnSpcReduction="20000"/>
          </a:bodyPr>
          <a:lstStyle/>
          <a:p>
            <a:r>
              <a:rPr lang="en-US" dirty="0"/>
              <a:t>WK03 – Review/revise work from previous week(s)</a:t>
            </a:r>
          </a:p>
          <a:p>
            <a:pPr lvl="1"/>
            <a:r>
              <a:rPr lang="en-US" dirty="0"/>
              <a:t>Summary of changes</a:t>
            </a:r>
          </a:p>
          <a:p>
            <a:r>
              <a:rPr lang="en-US" dirty="0"/>
              <a:t>WK03 – Class Folder</a:t>
            </a:r>
          </a:p>
          <a:p>
            <a:pPr lvl="1"/>
            <a:r>
              <a:rPr lang="en-US" dirty="0"/>
              <a:t>Creation of shared project folder</a:t>
            </a:r>
          </a:p>
          <a:p>
            <a:r>
              <a:rPr lang="en-US" dirty="0"/>
              <a:t>WK03 – Workflow Diagram</a:t>
            </a:r>
          </a:p>
          <a:p>
            <a:r>
              <a:rPr lang="en-US" dirty="0"/>
              <a:t>WK03 – Project Purpose and Questions</a:t>
            </a:r>
          </a:p>
          <a:p>
            <a:pPr lvl="1"/>
            <a:r>
              <a:rPr lang="en-US" dirty="0"/>
              <a:t>Purpose</a:t>
            </a:r>
          </a:p>
          <a:p>
            <a:pPr lvl="1"/>
            <a:r>
              <a:rPr lang="en-US" dirty="0"/>
              <a:t>Motivation</a:t>
            </a:r>
          </a:p>
          <a:p>
            <a:pPr lvl="1"/>
            <a:r>
              <a:rPr lang="en-US" dirty="0"/>
              <a:t>Examples to explain motivation</a:t>
            </a:r>
          </a:p>
          <a:p>
            <a:pPr lvl="1"/>
            <a:r>
              <a:rPr lang="en-US" dirty="0"/>
              <a:t>Benefits: affected stakeholders and how</a:t>
            </a:r>
          </a:p>
          <a:p>
            <a:pPr lvl="1"/>
            <a:r>
              <a:rPr lang="en-US" dirty="0"/>
              <a:t>Research questions</a:t>
            </a:r>
          </a:p>
          <a:p>
            <a:pPr lvl="1"/>
            <a:r>
              <a:rPr lang="en-US" dirty="0"/>
              <a:t>Revised Title</a:t>
            </a:r>
          </a:p>
          <a:p>
            <a:r>
              <a:rPr lang="en-US" dirty="0"/>
              <a:t>WK03 – Data</a:t>
            </a:r>
          </a:p>
          <a:p>
            <a:pPr lvl="1"/>
            <a:r>
              <a:rPr lang="en-US" dirty="0"/>
              <a:t>Data information</a:t>
            </a:r>
          </a:p>
          <a:p>
            <a:pPr lvl="1"/>
            <a:r>
              <a:rPr lang="en-US" dirty="0"/>
              <a:t>Format</a:t>
            </a:r>
          </a:p>
          <a:p>
            <a:pPr lvl="1"/>
            <a:r>
              <a:rPr lang="en-US" dirty="0"/>
              <a:t>Variable information</a:t>
            </a:r>
          </a:p>
          <a:p>
            <a:pPr lvl="1"/>
            <a:r>
              <a:rPr lang="en-US" dirty="0"/>
              <a:t>Statistical analysis of numerical values</a:t>
            </a:r>
          </a:p>
          <a:p>
            <a:pPr lvl="1"/>
            <a:r>
              <a:rPr lang="en-US" dirty="0"/>
              <a:t>Plot of 2 parameters</a:t>
            </a:r>
          </a:p>
          <a:p>
            <a:pPr lvl="1"/>
            <a:endParaRPr lang="en-US" dirty="0"/>
          </a:p>
          <a:p>
            <a:pPr lvl="1"/>
            <a:endParaRPr lang="en-US" dirty="0"/>
          </a:p>
          <a:p>
            <a:pPr lvl="1"/>
            <a:endParaRPr lang="en-US" dirty="0"/>
          </a:p>
          <a:p>
            <a:pPr lvl="1"/>
            <a:endParaRPr lang="en-US" dirty="0"/>
          </a:p>
          <a:p>
            <a:pPr lvl="1"/>
            <a:endParaRPr lang="en-US" dirty="0"/>
          </a:p>
          <a:p>
            <a:pPr marL="0" indent="0">
              <a:buNone/>
            </a:pPr>
            <a:endParaRPr lang="en-US" dirty="0"/>
          </a:p>
        </p:txBody>
      </p:sp>
      <p:sp>
        <p:nvSpPr>
          <p:cNvPr id="4" name="Date Placeholder 3">
            <a:extLst>
              <a:ext uri="{FF2B5EF4-FFF2-40B4-BE49-F238E27FC236}">
                <a16:creationId xmlns:a16="http://schemas.microsoft.com/office/drawing/2014/main" id="{A82A730F-629D-41B2-EACB-2467B77BA7E7}"/>
              </a:ext>
            </a:extLst>
          </p:cNvPr>
          <p:cNvSpPr>
            <a:spLocks noGrp="1"/>
          </p:cNvSpPr>
          <p:nvPr>
            <p:ph type="dt" sz="half" idx="10"/>
          </p:nvPr>
        </p:nvSpPr>
        <p:spPr/>
        <p:txBody>
          <a:bodyPr/>
          <a:lstStyle/>
          <a:p>
            <a:fld id="{97FD6C32-6440-46D1-BB78-D92A6CCFF250}" type="datetime1">
              <a:rPr lang="en-US" smtClean="0"/>
              <a:t>9/27/23</a:t>
            </a:fld>
            <a:endParaRPr lang="en-US" dirty="0"/>
          </a:p>
        </p:txBody>
      </p:sp>
      <p:sp>
        <p:nvSpPr>
          <p:cNvPr id="6" name="Slide Number Placeholder 5">
            <a:extLst>
              <a:ext uri="{FF2B5EF4-FFF2-40B4-BE49-F238E27FC236}">
                <a16:creationId xmlns:a16="http://schemas.microsoft.com/office/drawing/2014/main" id="{C3775541-E8BC-F039-FB08-0BE8C4DA0634}"/>
              </a:ext>
            </a:extLst>
          </p:cNvPr>
          <p:cNvSpPr>
            <a:spLocks noGrp="1"/>
          </p:cNvSpPr>
          <p:nvPr>
            <p:ph type="sldNum" sz="quarter" idx="12"/>
          </p:nvPr>
        </p:nvSpPr>
        <p:spPr/>
        <p:txBody>
          <a:bodyPr/>
          <a:lstStyle/>
          <a:p>
            <a:fld id="{084F86B3-D3F4-4BE8-8D92-1FAB04CE9786}" type="slidenum">
              <a:rPr lang="en-US" smtClean="0"/>
              <a:t>19</a:t>
            </a:fld>
            <a:endParaRPr lang="en-US" dirty="0"/>
          </a:p>
        </p:txBody>
      </p:sp>
    </p:spTree>
    <p:extLst>
      <p:ext uri="{BB962C8B-B14F-4D97-AF65-F5344CB8AC3E}">
        <p14:creationId xmlns:p14="http://schemas.microsoft.com/office/powerpoint/2010/main" val="125045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6AA5-7A7B-D531-E0F1-43E281B93DE5}"/>
              </a:ext>
            </a:extLst>
          </p:cNvPr>
          <p:cNvSpPr>
            <a:spLocks noGrp="1"/>
          </p:cNvSpPr>
          <p:nvPr>
            <p:ph type="ctrTitle"/>
          </p:nvPr>
        </p:nvSpPr>
        <p:spPr>
          <a:xfrm>
            <a:off x="1524000" y="2235200"/>
            <a:ext cx="9144000" cy="2387600"/>
          </a:xfrm>
          <a:solidFill>
            <a:schemeClr val="tx2"/>
          </a:solidFill>
          <a:ln w="146050">
            <a:solidFill>
              <a:schemeClr val="tx2"/>
            </a:solidFill>
          </a:ln>
        </p:spPr>
        <p:txBody>
          <a:bodyPr vert="horz" lIns="91440" tIns="45720" rIns="91440" bIns="45720" rtlCol="0" anchor="b">
            <a:normAutofit/>
          </a:bodyPr>
          <a:lstStyle/>
          <a:p>
            <a:r>
              <a:rPr lang="en-US" b="1" dirty="0">
                <a:solidFill>
                  <a:schemeClr val="bg1"/>
                </a:solidFill>
              </a:rPr>
              <a:t>Week - 01</a:t>
            </a:r>
            <a:br>
              <a:rPr lang="en-US" b="1" dirty="0">
                <a:solidFill>
                  <a:schemeClr val="bg1"/>
                </a:solidFill>
              </a:rPr>
            </a:br>
            <a:endParaRPr lang="en-US" b="1" dirty="0">
              <a:solidFill>
                <a:schemeClr val="bg1"/>
              </a:solidFill>
            </a:endParaRPr>
          </a:p>
        </p:txBody>
      </p:sp>
    </p:spTree>
    <p:extLst>
      <p:ext uri="{BB962C8B-B14F-4D97-AF65-F5344CB8AC3E}">
        <p14:creationId xmlns:p14="http://schemas.microsoft.com/office/powerpoint/2010/main" val="3674094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r>
              <a:rPr lang="en-US" dirty="0"/>
              <a:t>Below is a summary of changes made and slide numbers</a:t>
            </a:r>
          </a:p>
          <a:p>
            <a:pPr lvl="1"/>
            <a:r>
              <a:rPr lang="en-US" dirty="0"/>
              <a:t>More Readable title for the Project</a:t>
            </a:r>
          </a:p>
          <a:p>
            <a:pPr lvl="1"/>
            <a:r>
              <a:rPr lang="en-US" dirty="0"/>
              <a:t>Split up Literature reviews for readability</a:t>
            </a:r>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WK03 – </a:t>
            </a:r>
            <a:r>
              <a:rPr lang="en-US" dirty="0"/>
              <a:t>Review/revise work from previous week(s)</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9/27/23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20</a:t>
            </a:fld>
            <a:endParaRPr lang="en-US" dirty="0"/>
          </a:p>
        </p:txBody>
      </p:sp>
    </p:spTree>
    <p:extLst>
      <p:ext uri="{BB962C8B-B14F-4D97-AF65-F5344CB8AC3E}">
        <p14:creationId xmlns:p14="http://schemas.microsoft.com/office/powerpoint/2010/main" val="3471313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r>
              <a:rPr lang="en-US" sz="2000" dirty="0"/>
              <a:t>Class Folder </a:t>
            </a:r>
          </a:p>
          <a:p>
            <a:r>
              <a:rPr lang="en-US" sz="2000" dirty="0"/>
              <a:t>Create a folder structure as shown in the picture</a:t>
            </a:r>
          </a:p>
          <a:p>
            <a:pPr lvl="1"/>
            <a:r>
              <a:rPr lang="en-US" sz="1800" dirty="0"/>
              <a:t>Put files in respective folders (e.g., papers, assignments, etc.)</a:t>
            </a:r>
          </a:p>
          <a:p>
            <a:pPr lvl="1"/>
            <a:r>
              <a:rPr lang="en-US" sz="1800" dirty="0"/>
              <a:t>Put the folder in </a:t>
            </a:r>
            <a:r>
              <a:rPr lang="en-US" sz="1800" dirty="0" err="1"/>
              <a:t>Onedrive</a:t>
            </a:r>
            <a:r>
              <a:rPr lang="en-US" sz="1800" dirty="0"/>
              <a:t> or Google Drive</a:t>
            </a:r>
          </a:p>
          <a:p>
            <a:pPr lvl="1"/>
            <a:r>
              <a:rPr lang="en-US" sz="1800" dirty="0"/>
              <a:t>Share the folder with the teacher (</a:t>
            </a:r>
            <a:r>
              <a:rPr lang="en-US" sz="1800" dirty="0">
                <a:hlinkClick r:id="rId2"/>
              </a:rPr>
              <a:t>aslaman@gmu.edu</a:t>
            </a:r>
            <a:r>
              <a:rPr lang="en-US" sz="1800" dirty="0"/>
              <a:t>)</a:t>
            </a:r>
          </a:p>
          <a:p>
            <a:r>
              <a:rPr lang="en-US" sz="2000" dirty="0"/>
              <a:t>Screenshot of created folder</a:t>
            </a:r>
          </a:p>
          <a:p>
            <a:pPr lvl="1"/>
            <a:r>
              <a:rPr lang="en-US" sz="1600" dirty="0"/>
              <a:t> </a:t>
            </a:r>
          </a:p>
          <a:p>
            <a:endParaRPr lang="en-US" sz="2200" dirty="0"/>
          </a:p>
          <a:p>
            <a:pPr lvl="1"/>
            <a:endParaRPr lang="en-US" dirty="0"/>
          </a:p>
          <a:p>
            <a:pPr marL="0" indent="0">
              <a:buNone/>
            </a:pPr>
            <a:endParaRPr lang="en-US" dirty="0"/>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WK03 – </a:t>
            </a:r>
            <a:r>
              <a:rPr lang="en-US" dirty="0"/>
              <a:t>Class Folder</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9/27/23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21</a:t>
            </a:fld>
            <a:endParaRPr lang="en-US" dirty="0"/>
          </a:p>
        </p:txBody>
      </p:sp>
      <p:pic>
        <p:nvPicPr>
          <p:cNvPr id="7" name="Picture 6">
            <a:extLst>
              <a:ext uri="{FF2B5EF4-FFF2-40B4-BE49-F238E27FC236}">
                <a16:creationId xmlns:a16="http://schemas.microsoft.com/office/drawing/2014/main" id="{025E4458-F7D1-2DDD-C2A0-458765FA73A4}"/>
              </a:ext>
            </a:extLst>
          </p:cNvPr>
          <p:cNvPicPr>
            <a:picLocks noChangeAspect="1"/>
          </p:cNvPicPr>
          <p:nvPr/>
        </p:nvPicPr>
        <p:blipFill rotWithShape="1">
          <a:blip r:embed="rId3"/>
          <a:srcRect t="8354" r="63115"/>
          <a:stretch/>
        </p:blipFill>
        <p:spPr>
          <a:xfrm>
            <a:off x="7441085" y="1422251"/>
            <a:ext cx="3912715" cy="475471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BF8F5C0F-6899-2790-CD6E-1F441FBD27F0}"/>
              </a:ext>
            </a:extLst>
          </p:cNvPr>
          <p:cNvPicPr>
            <a:picLocks noChangeAspect="1"/>
          </p:cNvPicPr>
          <p:nvPr/>
        </p:nvPicPr>
        <p:blipFill rotWithShape="1">
          <a:blip r:embed="rId4">
            <a:extLst>
              <a:ext uri="{28A0092B-C50C-407E-A947-70E740481C1C}">
                <a14:useLocalDpi xmlns:a14="http://schemas.microsoft.com/office/drawing/2010/main" val="0"/>
              </a:ext>
            </a:extLst>
          </a:blip>
          <a:srcRect t="1499" b="23791"/>
          <a:stretch/>
        </p:blipFill>
        <p:spPr>
          <a:xfrm>
            <a:off x="1688550" y="3246693"/>
            <a:ext cx="4902185" cy="2738610"/>
          </a:xfrm>
          <a:prstGeom prst="rect">
            <a:avLst/>
          </a:prstGeom>
        </p:spPr>
      </p:pic>
    </p:spTree>
    <p:extLst>
      <p:ext uri="{BB962C8B-B14F-4D97-AF65-F5344CB8AC3E}">
        <p14:creationId xmlns:p14="http://schemas.microsoft.com/office/powerpoint/2010/main" val="1025128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077"/>
            <a:ext cx="10515600" cy="5121886"/>
          </a:xfrm>
        </p:spPr>
        <p:txBody>
          <a:bodyPr>
            <a:normAutofit/>
          </a:bodyPr>
          <a:lstStyle/>
          <a:p>
            <a:pPr marL="0" indent="0">
              <a:spcBef>
                <a:spcPts val="0"/>
              </a:spcBef>
              <a:spcAft>
                <a:spcPts val="600"/>
              </a:spcAft>
              <a:buNone/>
            </a:pPr>
            <a:endParaRPr lang="en-US" sz="1600"/>
          </a:p>
          <a:p>
            <a:pPr lvl="1">
              <a:spcBef>
                <a:spcPts val="0"/>
              </a:spcBef>
              <a:spcAft>
                <a:spcPts val="600"/>
              </a:spcAft>
              <a:buFont typeface="Courier New" panose="02070309020205020404" pitchFamily="49" charset="0"/>
              <a:buChar char="o"/>
            </a:pPr>
            <a:endParaRPr lang="en-US" sz="1600"/>
          </a:p>
          <a:p>
            <a:pPr>
              <a:spcBef>
                <a:spcPts val="0"/>
              </a:spcBef>
              <a:spcAft>
                <a:spcPts val="600"/>
              </a:spcAft>
              <a:buFont typeface="Courier New" panose="02070309020205020404" pitchFamily="49" charset="0"/>
              <a:buChar char="o"/>
            </a:pPr>
            <a:endParaRPr lang="en-US" sz="2000"/>
          </a:p>
          <a:p>
            <a:pPr>
              <a:spcBef>
                <a:spcPts val="0"/>
              </a:spcBef>
              <a:spcAft>
                <a:spcPts val="600"/>
              </a:spcAft>
              <a:buFont typeface="Courier New" panose="02070309020205020404" pitchFamily="49" charset="0"/>
              <a:buChar char="o"/>
            </a:pPr>
            <a:endParaRPr lang="en-US" sz="1800"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a:t>WK03 – Workflow diagram</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22</a:t>
            </a:fld>
            <a:endParaRPr lang="en-US" dirty="0"/>
          </a:p>
        </p:txBody>
      </p:sp>
      <p:pic>
        <p:nvPicPr>
          <p:cNvPr id="10" name="Picture 9">
            <a:extLst>
              <a:ext uri="{FF2B5EF4-FFF2-40B4-BE49-F238E27FC236}">
                <a16:creationId xmlns:a16="http://schemas.microsoft.com/office/drawing/2014/main" id="{439D14AE-F124-8E24-BE36-179A0A7BF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6" y="1385363"/>
            <a:ext cx="12068527" cy="4461313"/>
          </a:xfrm>
          <a:prstGeom prst="rect">
            <a:avLst/>
          </a:prstGeom>
        </p:spPr>
      </p:pic>
    </p:spTree>
    <p:extLst>
      <p:ext uri="{BB962C8B-B14F-4D97-AF65-F5344CB8AC3E}">
        <p14:creationId xmlns:p14="http://schemas.microsoft.com/office/powerpoint/2010/main" val="3439028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62990"/>
            <a:ext cx="10515600" cy="5113973"/>
          </a:xfrm>
        </p:spPr>
        <p:txBody>
          <a:bodyPr>
            <a:normAutofit/>
          </a:bodyPr>
          <a:lstStyle/>
          <a:p>
            <a:pPr>
              <a:spcBef>
                <a:spcPts val="0"/>
              </a:spcBef>
              <a:spcAft>
                <a:spcPts val="600"/>
              </a:spcAft>
            </a:pPr>
            <a:r>
              <a:rPr lang="en-US" sz="2000" dirty="0"/>
              <a:t>Project purpose</a:t>
            </a:r>
          </a:p>
          <a:p>
            <a:pPr lvl="1">
              <a:spcBef>
                <a:spcPts val="0"/>
              </a:spcBef>
              <a:spcAft>
                <a:spcPts val="600"/>
              </a:spcAft>
            </a:pPr>
            <a:r>
              <a:rPr lang="en-US" sz="1600" dirty="0"/>
              <a:t>The purpose of this project is to utilize machine learning and geospatial analysis to predict and determine organized data breaches by considering the type of PPI targeted (e.g., credit card information, social security numbers) and the geographical locations where these breaches occur. </a:t>
            </a:r>
          </a:p>
          <a:p>
            <a:pPr marL="457200" lvl="1" indent="0">
              <a:spcBef>
                <a:spcPts val="0"/>
              </a:spcBef>
              <a:spcAft>
                <a:spcPts val="600"/>
              </a:spcAft>
              <a:buNone/>
            </a:pPr>
            <a:endParaRPr lang="en-US" sz="1600" dirty="0"/>
          </a:p>
          <a:p>
            <a:pPr>
              <a:spcBef>
                <a:spcPts val="0"/>
              </a:spcBef>
              <a:spcAft>
                <a:spcPts val="600"/>
              </a:spcAft>
            </a:pPr>
            <a:r>
              <a:rPr lang="en-US" sz="2000" dirty="0"/>
              <a:t>Motivation</a:t>
            </a:r>
          </a:p>
          <a:p>
            <a:pPr lvl="1">
              <a:spcBef>
                <a:spcPts val="0"/>
              </a:spcBef>
              <a:spcAft>
                <a:spcPts val="600"/>
              </a:spcAft>
            </a:pPr>
            <a:r>
              <a:rPr lang="en-US" sz="1600" dirty="0"/>
              <a:t>The motivation for this project is from the increasing frequency and severity of data breaches, which have significant consequences, including financial losses, reputation damage, and legal ramifications. The existing cybersecurity efforts often lack a geographical component; therefore, making this essential to incorporate geographic information to enhance breach prediction and prevention strategies.</a:t>
            </a:r>
          </a:p>
          <a:p>
            <a:pPr marL="457200" lvl="1" indent="0">
              <a:spcBef>
                <a:spcPts val="0"/>
              </a:spcBef>
              <a:spcAft>
                <a:spcPts val="600"/>
              </a:spcAft>
              <a:buNone/>
            </a:pPr>
            <a:endParaRPr lang="en-US" sz="1600" dirty="0"/>
          </a:p>
          <a:p>
            <a:pPr>
              <a:spcBef>
                <a:spcPts val="0"/>
              </a:spcBef>
              <a:spcAft>
                <a:spcPts val="600"/>
              </a:spcAft>
            </a:pPr>
            <a:r>
              <a:rPr lang="en-US" sz="2000" dirty="0"/>
              <a:t>Examples to explain the motivation for the project topic</a:t>
            </a:r>
          </a:p>
          <a:p>
            <a:pPr lvl="1">
              <a:spcBef>
                <a:spcPts val="0"/>
              </a:spcBef>
              <a:spcAft>
                <a:spcPts val="600"/>
              </a:spcAft>
            </a:pPr>
            <a:r>
              <a:rPr lang="en-US" sz="1600" dirty="0"/>
              <a:t>Major retail chains have faced substantial financial losses and damage to their reputation due to data breaches, highlighting the urgent need for more precise and location-aware breach prediction strategies.</a:t>
            </a:r>
          </a:p>
          <a:p>
            <a:pPr lvl="1">
              <a:spcBef>
                <a:spcPts val="0"/>
              </a:spcBef>
              <a:spcAft>
                <a:spcPts val="600"/>
              </a:spcAft>
            </a:pPr>
            <a:endParaRPr lang="en-US" sz="1600" dirty="0"/>
          </a:p>
          <a:p>
            <a:pPr lvl="1">
              <a:spcBef>
                <a:spcPts val="0"/>
              </a:spcBef>
              <a:spcAft>
                <a:spcPts val="600"/>
              </a:spcAft>
            </a:pPr>
            <a:r>
              <a:rPr lang="en-US" sz="1600" dirty="0"/>
              <a:t>Government agencies have struggled to protect citizens' sensitive information in different regions, and the project aims to provide them with tools to tailor their cybersecurity measures based on geographical risk factors.</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WK03 – Project Purpose and Questions  </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23</a:t>
            </a:fld>
            <a:endParaRPr lang="en-US" dirty="0"/>
          </a:p>
        </p:txBody>
      </p:sp>
    </p:spTree>
    <p:extLst>
      <p:ext uri="{BB962C8B-B14F-4D97-AF65-F5344CB8AC3E}">
        <p14:creationId xmlns:p14="http://schemas.microsoft.com/office/powerpoint/2010/main" val="3686481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245553"/>
            <a:ext cx="10515600" cy="5293359"/>
          </a:xfrm>
        </p:spPr>
        <p:txBody>
          <a:bodyPr>
            <a:normAutofit/>
          </a:bodyPr>
          <a:lstStyle/>
          <a:p>
            <a:pPr>
              <a:spcBef>
                <a:spcPts val="0"/>
              </a:spcBef>
              <a:spcAft>
                <a:spcPts val="600"/>
              </a:spcAft>
            </a:pPr>
            <a:r>
              <a:rPr lang="en-US" sz="2500" dirty="0"/>
              <a:t>Benefit(s) of the project (benefits who and how)</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WK03 – Project Purpose and Questions  </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24</a:t>
            </a:fld>
            <a:endParaRPr lang="en-US" dirty="0"/>
          </a:p>
        </p:txBody>
      </p:sp>
      <p:graphicFrame>
        <p:nvGraphicFramePr>
          <p:cNvPr id="2" name="Table 5">
            <a:extLst>
              <a:ext uri="{FF2B5EF4-FFF2-40B4-BE49-F238E27FC236}">
                <a16:creationId xmlns:a16="http://schemas.microsoft.com/office/drawing/2014/main" id="{B7879539-42F6-61A7-94C0-37B60A9DE985}"/>
              </a:ext>
            </a:extLst>
          </p:cNvPr>
          <p:cNvGraphicFramePr>
            <a:graphicFrameLocks noGrp="1"/>
          </p:cNvGraphicFramePr>
          <p:nvPr>
            <p:extLst>
              <p:ext uri="{D42A27DB-BD31-4B8C-83A1-F6EECF244321}">
                <p14:modId xmlns:p14="http://schemas.microsoft.com/office/powerpoint/2010/main" val="1906395809"/>
              </p:ext>
            </p:extLst>
          </p:nvPr>
        </p:nvGraphicFramePr>
        <p:xfrm>
          <a:off x="2032000" y="2017712"/>
          <a:ext cx="8128000" cy="3840828"/>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411013196"/>
                    </a:ext>
                  </a:extLst>
                </a:gridCol>
                <a:gridCol w="1625600">
                  <a:extLst>
                    <a:ext uri="{9D8B030D-6E8A-4147-A177-3AD203B41FA5}">
                      <a16:colId xmlns:a16="http://schemas.microsoft.com/office/drawing/2014/main" val="2150517514"/>
                    </a:ext>
                  </a:extLst>
                </a:gridCol>
                <a:gridCol w="1625600">
                  <a:extLst>
                    <a:ext uri="{9D8B030D-6E8A-4147-A177-3AD203B41FA5}">
                      <a16:colId xmlns:a16="http://schemas.microsoft.com/office/drawing/2014/main" val="2012788495"/>
                    </a:ext>
                  </a:extLst>
                </a:gridCol>
                <a:gridCol w="1625600">
                  <a:extLst>
                    <a:ext uri="{9D8B030D-6E8A-4147-A177-3AD203B41FA5}">
                      <a16:colId xmlns:a16="http://schemas.microsoft.com/office/drawing/2014/main" val="3712478010"/>
                    </a:ext>
                  </a:extLst>
                </a:gridCol>
                <a:gridCol w="1625600">
                  <a:extLst>
                    <a:ext uri="{9D8B030D-6E8A-4147-A177-3AD203B41FA5}">
                      <a16:colId xmlns:a16="http://schemas.microsoft.com/office/drawing/2014/main" val="506300151"/>
                    </a:ext>
                  </a:extLst>
                </a:gridCol>
              </a:tblGrid>
              <a:tr h="468394">
                <a:tc>
                  <a:txBody>
                    <a:bodyPr/>
                    <a:lstStyle/>
                    <a:p>
                      <a:r>
                        <a:rPr lang="en-US" sz="1200" dirty="0"/>
                        <a:t>Benefits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Localized Risk Assessment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Targeted Resource Allocation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Improving Regulations and Policies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Targeted Security Measures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1046932292"/>
                  </a:ext>
                </a:extLst>
              </a:tr>
              <a:tr h="1405181">
                <a:tc>
                  <a:txBody>
                    <a:bodyPr/>
                    <a:lstStyle/>
                    <a:p>
                      <a:r>
                        <a:rPr lang="en-US" sz="1200" b="1" dirty="0">
                          <a:solidFill>
                            <a:schemeClr val="bg1"/>
                          </a:solidFill>
                        </a:rPr>
                        <a:t>Who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Any type of organization, government agencies, businesses operating in different regions, and individuals/consumers.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Any type of organization, government agencies, and businesses operating in different regions.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Policymakers, regulatory bodies, and government agencies responsible for cybersecurity.</a:t>
                      </a:r>
                    </a:p>
                    <a:p>
                      <a:endParaRPr 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dirty="0"/>
                        <a:t>Any type of organization, government agencies, businesses operating in different regions, and individuals/consumers.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89116406"/>
                  </a:ext>
                </a:extLst>
              </a:tr>
              <a:tr h="1967253">
                <a:tc>
                  <a:txBody>
                    <a:bodyPr/>
                    <a:lstStyle/>
                    <a:p>
                      <a:r>
                        <a:rPr lang="en-US" sz="1200" b="1" dirty="0">
                          <a:solidFill>
                            <a:schemeClr val="bg1"/>
                          </a:solidFill>
                        </a:rPr>
                        <a:t>How</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By analyzing data breaches in relation to geographical locations, stakeholders can identify regions that are at a higher risk of data breaches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Predictive analysis can help these entities allocate their resources, such as cybersecurity personnel, tools, and budgets, more efficiently.</a:t>
                      </a:r>
                    </a:p>
                    <a:p>
                      <a:endParaRPr 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dirty="0"/>
                        <a:t>By gaining insights into data breach patterns across different regions, policymakers and regulatory bodies can develop and enhance regulations and policies that address regional vulnerabilities.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With a better understanding of which regions and data types are at higher risk, entities can implement targeted security measures.</a:t>
                      </a:r>
                    </a:p>
                    <a:p>
                      <a:endParaRPr 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53485158"/>
                  </a:ext>
                </a:extLst>
              </a:tr>
            </a:tbl>
          </a:graphicData>
        </a:graphic>
      </p:graphicFrame>
    </p:spTree>
    <p:extLst>
      <p:ext uri="{BB962C8B-B14F-4D97-AF65-F5344CB8AC3E}">
        <p14:creationId xmlns:p14="http://schemas.microsoft.com/office/powerpoint/2010/main" val="1058128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62990"/>
            <a:ext cx="10515600" cy="5113973"/>
          </a:xfrm>
        </p:spPr>
        <p:txBody>
          <a:bodyPr>
            <a:normAutofit/>
          </a:bodyPr>
          <a:lstStyle/>
          <a:p>
            <a:pPr>
              <a:spcBef>
                <a:spcPts val="0"/>
              </a:spcBef>
              <a:spcAft>
                <a:spcPts val="600"/>
              </a:spcAft>
            </a:pPr>
            <a:r>
              <a:rPr lang="en-US" sz="2000" dirty="0"/>
              <a:t>Research questions</a:t>
            </a:r>
          </a:p>
          <a:p>
            <a:pPr marL="800100" lvl="1" indent="-342900">
              <a:spcBef>
                <a:spcPts val="0"/>
              </a:spcBef>
              <a:spcAft>
                <a:spcPts val="600"/>
              </a:spcAft>
              <a:buFont typeface="+mj-lt"/>
              <a:buAutoNum type="arabicPeriod"/>
            </a:pPr>
            <a:r>
              <a:rPr lang="en-US" sz="1600" dirty="0"/>
              <a:t>Are certain geographical regions more susceptible to data breaches than others?</a:t>
            </a:r>
          </a:p>
          <a:p>
            <a:pPr marL="800100" lvl="1" indent="-342900">
              <a:spcBef>
                <a:spcPts val="0"/>
              </a:spcBef>
              <a:spcAft>
                <a:spcPts val="600"/>
              </a:spcAft>
              <a:buFont typeface="+mj-lt"/>
              <a:buAutoNum type="arabicPeriod"/>
            </a:pPr>
            <a:r>
              <a:rPr lang="en-US" sz="1600" dirty="0"/>
              <a:t>Can ML models effectively predict data breaches by analyzing both the type of data targeted (e.g., credit card information, social security numbers) and the geographical locations where they occur?</a:t>
            </a:r>
          </a:p>
          <a:p>
            <a:pPr marL="800100" lvl="1" indent="-342900">
              <a:spcBef>
                <a:spcPts val="0"/>
              </a:spcBef>
              <a:spcAft>
                <a:spcPts val="600"/>
              </a:spcAft>
              <a:buFont typeface="+mj-lt"/>
              <a:buAutoNum type="arabicPeriod"/>
            </a:pPr>
            <a:r>
              <a:rPr lang="en-US" sz="1600" dirty="0"/>
              <a:t>Is there evidence to suggest that some data breaches are organized, and if so, can geospatial analysis provide insights into the patterns and motivations behind organized data breaches?</a:t>
            </a:r>
          </a:p>
          <a:p>
            <a:pPr marL="457200" lvl="1" indent="0">
              <a:spcBef>
                <a:spcPts val="0"/>
              </a:spcBef>
              <a:spcAft>
                <a:spcPts val="600"/>
              </a:spcAft>
              <a:buNone/>
            </a:pPr>
            <a:endParaRPr lang="en-US" sz="1600" dirty="0"/>
          </a:p>
          <a:p>
            <a:pPr>
              <a:spcBef>
                <a:spcPts val="0"/>
              </a:spcBef>
              <a:spcAft>
                <a:spcPts val="600"/>
              </a:spcAft>
            </a:pPr>
            <a:r>
              <a:rPr lang="en-US" sz="2000" dirty="0"/>
              <a:t>Revised title (if needed)</a:t>
            </a:r>
          </a:p>
          <a:p>
            <a:pPr lvl="1">
              <a:spcBef>
                <a:spcPts val="0"/>
              </a:spcBef>
              <a:spcAft>
                <a:spcPts val="600"/>
              </a:spcAft>
            </a:pPr>
            <a:r>
              <a:rPr lang="en-US" sz="1600" dirty="0"/>
              <a:t>Predicting Data Breaches with Machine Learning and Geospatial Analysis: A Focus on Data Type and Regional Vulnerabilities</a:t>
            </a:r>
          </a:p>
          <a:p>
            <a:pPr>
              <a:spcBef>
                <a:spcPts val="0"/>
              </a:spcBef>
              <a:spcAft>
                <a:spcPts val="600"/>
              </a:spcAft>
              <a:buFont typeface="Courier New" panose="02070309020205020404" pitchFamily="49" charset="0"/>
              <a:buChar char="o"/>
            </a:pPr>
            <a:endParaRPr lang="en-US" sz="2000"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WK03 – Project Purpose and Questions  </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25</a:t>
            </a:fld>
            <a:endParaRPr lang="en-US" dirty="0"/>
          </a:p>
        </p:txBody>
      </p:sp>
    </p:spTree>
    <p:extLst>
      <p:ext uri="{BB962C8B-B14F-4D97-AF65-F5344CB8AC3E}">
        <p14:creationId xmlns:p14="http://schemas.microsoft.com/office/powerpoint/2010/main" val="276666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a:spcBef>
                <a:spcPts val="0"/>
              </a:spcBef>
              <a:spcAft>
                <a:spcPts val="600"/>
              </a:spcAft>
            </a:pPr>
            <a:r>
              <a:rPr lang="en-US" sz="2000" dirty="0"/>
              <a:t>Data Information</a:t>
            </a:r>
          </a:p>
          <a:p>
            <a:pPr lvl="1">
              <a:spcBef>
                <a:spcPts val="0"/>
              </a:spcBef>
              <a:spcAft>
                <a:spcPts val="600"/>
              </a:spcAft>
            </a:pPr>
            <a:r>
              <a:rPr lang="en-US" sz="1600" dirty="0"/>
              <a:t>Size of the data (This will be larger as I complete the entire dataset from 2007-2023)</a:t>
            </a:r>
          </a:p>
          <a:p>
            <a:pPr lvl="2">
              <a:spcBef>
                <a:spcPts val="0"/>
              </a:spcBef>
              <a:spcAft>
                <a:spcPts val="600"/>
              </a:spcAft>
            </a:pPr>
            <a:r>
              <a:rPr lang="en-US" sz="1400" dirty="0"/>
              <a:t>Number of columns: 13</a:t>
            </a:r>
          </a:p>
          <a:p>
            <a:pPr lvl="2">
              <a:spcBef>
                <a:spcPts val="0"/>
              </a:spcBef>
              <a:spcAft>
                <a:spcPts val="600"/>
              </a:spcAft>
            </a:pPr>
            <a:r>
              <a:rPr lang="en-US" sz="1400" dirty="0"/>
              <a:t>Number of rows:  1603</a:t>
            </a:r>
          </a:p>
          <a:p>
            <a:pPr lvl="2">
              <a:spcBef>
                <a:spcPts val="0"/>
              </a:spcBef>
              <a:spcAft>
                <a:spcPts val="600"/>
              </a:spcAft>
            </a:pPr>
            <a:r>
              <a:rPr lang="en-US" sz="1400" dirty="0"/>
              <a:t>File size in MB:  0.122MB </a:t>
            </a:r>
          </a:p>
          <a:p>
            <a:pPr>
              <a:spcBef>
                <a:spcPts val="0"/>
              </a:spcBef>
              <a:spcAft>
                <a:spcPts val="600"/>
              </a:spcAft>
            </a:pPr>
            <a:r>
              <a:rPr lang="en-US" sz="2200" dirty="0"/>
              <a:t>Format</a:t>
            </a:r>
          </a:p>
          <a:p>
            <a:pPr lvl="1">
              <a:spcBef>
                <a:spcPts val="0"/>
              </a:spcBef>
              <a:spcAft>
                <a:spcPts val="600"/>
              </a:spcAft>
            </a:pPr>
            <a:r>
              <a:rPr lang="en-US" sz="1800" dirty="0"/>
              <a:t> The format was in PDF for each report year</a:t>
            </a:r>
          </a:p>
          <a:p>
            <a:pPr lvl="1">
              <a:spcBef>
                <a:spcPts val="0"/>
              </a:spcBef>
              <a:spcAft>
                <a:spcPts val="600"/>
              </a:spcAft>
            </a:pPr>
            <a:r>
              <a:rPr lang="en-US" sz="1800" dirty="0"/>
              <a:t> I will compile a dataset from 2007-2023 reports into a CSV file.</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WK03 – </a:t>
            </a:r>
            <a:r>
              <a:rPr lang="en-US" dirty="0"/>
              <a:t>Data</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9/27/23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26</a:t>
            </a:fld>
            <a:endParaRPr lang="en-US" dirty="0"/>
          </a:p>
        </p:txBody>
      </p:sp>
    </p:spTree>
    <p:extLst>
      <p:ext uri="{BB962C8B-B14F-4D97-AF65-F5344CB8AC3E}">
        <p14:creationId xmlns:p14="http://schemas.microsoft.com/office/powerpoint/2010/main" val="2475217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69B8-3114-6A23-244E-CC2E4D0D1435}"/>
              </a:ext>
            </a:extLst>
          </p:cNvPr>
          <p:cNvSpPr>
            <a:spLocks noGrp="1"/>
          </p:cNvSpPr>
          <p:nvPr>
            <p:ph type="title"/>
          </p:nvPr>
        </p:nvSpPr>
        <p:spPr/>
        <p:txBody>
          <a:bodyPr/>
          <a:lstStyle/>
          <a:p>
            <a:r>
              <a:rPr lang="en-US" b="1" dirty="0"/>
              <a:t>WK03 – </a:t>
            </a:r>
            <a:r>
              <a:rPr lang="en-US" dirty="0"/>
              <a:t>Data</a:t>
            </a:r>
          </a:p>
        </p:txBody>
      </p:sp>
      <p:sp>
        <p:nvSpPr>
          <p:cNvPr id="4" name="Date Placeholder 3">
            <a:extLst>
              <a:ext uri="{FF2B5EF4-FFF2-40B4-BE49-F238E27FC236}">
                <a16:creationId xmlns:a16="http://schemas.microsoft.com/office/drawing/2014/main" id="{CB97DC8C-33C2-4046-1FCC-54F43091996A}"/>
              </a:ext>
            </a:extLst>
          </p:cNvPr>
          <p:cNvSpPr>
            <a:spLocks noGrp="1"/>
          </p:cNvSpPr>
          <p:nvPr>
            <p:ph type="dt" sz="half" idx="10"/>
          </p:nvPr>
        </p:nvSpPr>
        <p:spPr/>
        <p:txBody>
          <a:bodyPr/>
          <a:lstStyle/>
          <a:p>
            <a:fld id="{4423F810-0947-4B99-95AB-50445555D6BA}" type="datetime1">
              <a:rPr lang="en-US" smtClean="0"/>
              <a:t>9/27/23</a:t>
            </a:fld>
            <a:endParaRPr lang="en-US" dirty="0"/>
          </a:p>
        </p:txBody>
      </p:sp>
      <p:sp>
        <p:nvSpPr>
          <p:cNvPr id="5" name="Slide Number Placeholder 4">
            <a:extLst>
              <a:ext uri="{FF2B5EF4-FFF2-40B4-BE49-F238E27FC236}">
                <a16:creationId xmlns:a16="http://schemas.microsoft.com/office/drawing/2014/main" id="{3E524F97-519E-FF37-36E0-44630A1B72E5}"/>
              </a:ext>
            </a:extLst>
          </p:cNvPr>
          <p:cNvSpPr>
            <a:spLocks noGrp="1"/>
          </p:cNvSpPr>
          <p:nvPr>
            <p:ph type="sldNum" sz="quarter" idx="12"/>
          </p:nvPr>
        </p:nvSpPr>
        <p:spPr/>
        <p:txBody>
          <a:bodyPr/>
          <a:lstStyle/>
          <a:p>
            <a:fld id="{084F86B3-D3F4-4BE8-8D92-1FAB04CE9786}" type="slidenum">
              <a:rPr lang="en-US" smtClean="0"/>
              <a:t>27</a:t>
            </a:fld>
            <a:endParaRPr lang="en-US" dirty="0"/>
          </a:p>
        </p:txBody>
      </p:sp>
      <p:graphicFrame>
        <p:nvGraphicFramePr>
          <p:cNvPr id="6" name="Table 8">
            <a:extLst>
              <a:ext uri="{FF2B5EF4-FFF2-40B4-BE49-F238E27FC236}">
                <a16:creationId xmlns:a16="http://schemas.microsoft.com/office/drawing/2014/main" id="{F778B6A6-C09D-FCA5-CC8E-E58817421D1A}"/>
              </a:ext>
            </a:extLst>
          </p:cNvPr>
          <p:cNvGraphicFramePr>
            <a:graphicFrameLocks noGrp="1"/>
          </p:cNvGraphicFramePr>
          <p:nvPr>
            <p:extLst>
              <p:ext uri="{D42A27DB-BD31-4B8C-83A1-F6EECF244321}">
                <p14:modId xmlns:p14="http://schemas.microsoft.com/office/powerpoint/2010/main" val="4107226232"/>
              </p:ext>
            </p:extLst>
          </p:nvPr>
        </p:nvGraphicFramePr>
        <p:xfrm>
          <a:off x="500743" y="1892997"/>
          <a:ext cx="11190514" cy="3224406"/>
        </p:xfrm>
        <a:graphic>
          <a:graphicData uri="http://schemas.openxmlformats.org/drawingml/2006/table">
            <a:tbl>
              <a:tblPr firstRow="1" bandRow="1">
                <a:tableStyleId>{5C22544A-7EE6-4342-B048-85BDC9FD1C3A}</a:tableStyleId>
              </a:tblPr>
              <a:tblGrid>
                <a:gridCol w="801189">
                  <a:extLst>
                    <a:ext uri="{9D8B030D-6E8A-4147-A177-3AD203B41FA5}">
                      <a16:colId xmlns:a16="http://schemas.microsoft.com/office/drawing/2014/main" val="489005456"/>
                    </a:ext>
                  </a:extLst>
                </a:gridCol>
                <a:gridCol w="718076">
                  <a:extLst>
                    <a:ext uri="{9D8B030D-6E8A-4147-A177-3AD203B41FA5}">
                      <a16:colId xmlns:a16="http://schemas.microsoft.com/office/drawing/2014/main" val="2267596364"/>
                    </a:ext>
                  </a:extLst>
                </a:gridCol>
                <a:gridCol w="677645">
                  <a:extLst>
                    <a:ext uri="{9D8B030D-6E8A-4147-A177-3AD203B41FA5}">
                      <a16:colId xmlns:a16="http://schemas.microsoft.com/office/drawing/2014/main" val="4206857017"/>
                    </a:ext>
                  </a:extLst>
                </a:gridCol>
                <a:gridCol w="912111">
                  <a:extLst>
                    <a:ext uri="{9D8B030D-6E8A-4147-A177-3AD203B41FA5}">
                      <a16:colId xmlns:a16="http://schemas.microsoft.com/office/drawing/2014/main" val="1219269782"/>
                    </a:ext>
                  </a:extLst>
                </a:gridCol>
                <a:gridCol w="804226">
                  <a:extLst>
                    <a:ext uri="{9D8B030D-6E8A-4147-A177-3AD203B41FA5}">
                      <a16:colId xmlns:a16="http://schemas.microsoft.com/office/drawing/2014/main" val="1825717330"/>
                    </a:ext>
                  </a:extLst>
                </a:gridCol>
                <a:gridCol w="882688">
                  <a:extLst>
                    <a:ext uri="{9D8B030D-6E8A-4147-A177-3AD203B41FA5}">
                      <a16:colId xmlns:a16="http://schemas.microsoft.com/office/drawing/2014/main" val="4052893397"/>
                    </a:ext>
                  </a:extLst>
                </a:gridCol>
                <a:gridCol w="735573">
                  <a:extLst>
                    <a:ext uri="{9D8B030D-6E8A-4147-A177-3AD203B41FA5}">
                      <a16:colId xmlns:a16="http://schemas.microsoft.com/office/drawing/2014/main" val="3729737698"/>
                    </a:ext>
                  </a:extLst>
                </a:gridCol>
                <a:gridCol w="745380">
                  <a:extLst>
                    <a:ext uri="{9D8B030D-6E8A-4147-A177-3AD203B41FA5}">
                      <a16:colId xmlns:a16="http://schemas.microsoft.com/office/drawing/2014/main" val="3368751784"/>
                    </a:ext>
                  </a:extLst>
                </a:gridCol>
                <a:gridCol w="750220">
                  <a:extLst>
                    <a:ext uri="{9D8B030D-6E8A-4147-A177-3AD203B41FA5}">
                      <a16:colId xmlns:a16="http://schemas.microsoft.com/office/drawing/2014/main" val="3059194169"/>
                    </a:ext>
                  </a:extLst>
                </a:gridCol>
                <a:gridCol w="754912">
                  <a:extLst>
                    <a:ext uri="{9D8B030D-6E8A-4147-A177-3AD203B41FA5}">
                      <a16:colId xmlns:a16="http://schemas.microsoft.com/office/drawing/2014/main" val="3882825418"/>
                    </a:ext>
                  </a:extLst>
                </a:gridCol>
                <a:gridCol w="789854">
                  <a:extLst>
                    <a:ext uri="{9D8B030D-6E8A-4147-A177-3AD203B41FA5}">
                      <a16:colId xmlns:a16="http://schemas.microsoft.com/office/drawing/2014/main" val="3545743747"/>
                    </a:ext>
                  </a:extLst>
                </a:gridCol>
                <a:gridCol w="863073">
                  <a:extLst>
                    <a:ext uri="{9D8B030D-6E8A-4147-A177-3AD203B41FA5}">
                      <a16:colId xmlns:a16="http://schemas.microsoft.com/office/drawing/2014/main" val="2122700013"/>
                    </a:ext>
                  </a:extLst>
                </a:gridCol>
                <a:gridCol w="736383">
                  <a:extLst>
                    <a:ext uri="{9D8B030D-6E8A-4147-A177-3AD203B41FA5}">
                      <a16:colId xmlns:a16="http://schemas.microsoft.com/office/drawing/2014/main" val="524555631"/>
                    </a:ext>
                  </a:extLst>
                </a:gridCol>
                <a:gridCol w="1019184">
                  <a:extLst>
                    <a:ext uri="{9D8B030D-6E8A-4147-A177-3AD203B41FA5}">
                      <a16:colId xmlns:a16="http://schemas.microsoft.com/office/drawing/2014/main" val="3357616557"/>
                    </a:ext>
                  </a:extLst>
                </a:gridCol>
              </a:tblGrid>
              <a:tr h="0">
                <a:tc>
                  <a:txBody>
                    <a:bodyPr/>
                    <a:lstStyle/>
                    <a:p>
                      <a:pPr algn="l"/>
                      <a:r>
                        <a:rPr lang="en-US" sz="1000" b="1" dirty="0">
                          <a:solidFill>
                            <a:schemeClr val="bg1"/>
                          </a:solidFill>
                        </a:rPr>
                        <a:t>Column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Assigned Breach Number</a:t>
                      </a:r>
                      <a:br>
                        <a:rPr lang="en-US" sz="1000" dirty="0"/>
                      </a:br>
                      <a:endParaRPr lang="en-US" sz="1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Date Reported</a:t>
                      </a:r>
                    </a:p>
                    <a:p>
                      <a:pPr algn="l"/>
                      <a:endParaRPr lang="en-US" sz="1000" dirty="0"/>
                    </a:p>
                    <a:p>
                      <a:pPr algn="l"/>
                      <a:endParaRPr lang="en-US" sz="1000" dirty="0"/>
                    </a:p>
                    <a:p>
                      <a:pPr algn="r"/>
                      <a:r>
                        <a:rPr lang="en-US" sz="1000" dirty="0"/>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Organization Name</a:t>
                      </a:r>
                    </a:p>
                    <a:p>
                      <a:pPr algn="l"/>
                      <a:endParaRPr lang="en-US" sz="1000" dirty="0"/>
                    </a:p>
                    <a:p>
                      <a:pPr algn="l"/>
                      <a:endParaRPr lang="en-US" sz="1000" dirty="0"/>
                    </a:p>
                    <a:p>
                      <a:pPr algn="r"/>
                      <a:r>
                        <a:rPr lang="en-US" sz="1000" dirty="0"/>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Breach Type Description</a:t>
                      </a:r>
                    </a:p>
                    <a:p>
                      <a:pPr algn="l"/>
                      <a:endParaRPr lang="en-US" sz="1000" dirty="0"/>
                    </a:p>
                    <a:p>
                      <a:pPr algn="r"/>
                      <a:r>
                        <a:rPr lang="en-US" sz="1000" dirty="0"/>
                        <a:t>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Breach Occurrence at Reporting Entity?</a:t>
                      </a:r>
                    </a:p>
                    <a:p>
                      <a:pPr algn="r"/>
                      <a:r>
                        <a:rPr lang="en-US" sz="1000" dirty="0"/>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MA Residents Affected</a:t>
                      </a:r>
                    </a:p>
                    <a:p>
                      <a:pPr algn="l"/>
                      <a:endParaRPr lang="en-US" sz="1000" dirty="0"/>
                    </a:p>
                    <a:p>
                      <a:pPr algn="r"/>
                      <a:r>
                        <a:rPr lang="en-US" sz="1000" dirty="0"/>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SSN Breached?</a:t>
                      </a:r>
                    </a:p>
                    <a:p>
                      <a:pPr algn="l"/>
                      <a:endParaRPr lang="en-US" sz="1000" dirty="0"/>
                    </a:p>
                    <a:p>
                      <a:pPr algn="l"/>
                      <a:endParaRPr lang="en-US" sz="1000" dirty="0"/>
                    </a:p>
                    <a:p>
                      <a:pPr algn="r"/>
                      <a:r>
                        <a:rPr lang="en-US" sz="1000" dirty="0"/>
                        <a:t>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Account Number Breached?</a:t>
                      </a:r>
                    </a:p>
                    <a:p>
                      <a:pPr algn="l"/>
                      <a:endParaRPr lang="en-US" sz="1000" dirty="0"/>
                    </a:p>
                    <a:p>
                      <a:pPr algn="r"/>
                      <a:r>
                        <a:rPr lang="en-US" sz="1000" dirty="0"/>
                        <a:t>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Driver’s Licenses Breached?</a:t>
                      </a:r>
                    </a:p>
                    <a:p>
                      <a:pPr algn="l"/>
                      <a:endParaRPr lang="en-US" sz="1000" dirty="0"/>
                    </a:p>
                    <a:p>
                      <a:pPr algn="r"/>
                      <a:r>
                        <a:rPr lang="en-US" sz="1000" dirty="0"/>
                        <a:t>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Credit Debit Numbers Breached?</a:t>
                      </a:r>
                    </a:p>
                    <a:p>
                      <a:pPr algn="r"/>
                      <a:r>
                        <a:rPr lang="en-US" sz="1000" dirty="0"/>
                        <a:t>10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Provided Credit Monitoring</a:t>
                      </a:r>
                    </a:p>
                    <a:p>
                      <a:pPr algn="l"/>
                      <a:endParaRPr lang="en-US" sz="1000" dirty="0"/>
                    </a:p>
                    <a:p>
                      <a:pPr algn="r"/>
                      <a:r>
                        <a:rPr lang="en-US" sz="1000" dirty="0"/>
                        <a:t>11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Data Encrypted</a:t>
                      </a:r>
                    </a:p>
                    <a:p>
                      <a:pPr algn="l"/>
                      <a:endParaRPr lang="en-US" sz="1000" dirty="0"/>
                    </a:p>
                    <a:p>
                      <a:pPr algn="l"/>
                      <a:endParaRPr lang="en-US" sz="1000" dirty="0"/>
                    </a:p>
                    <a:p>
                      <a:pPr algn="r"/>
                      <a:r>
                        <a:rPr lang="en-US" sz="1000" dirty="0"/>
                        <a:t>12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Mobile Device Lost Stolen</a:t>
                      </a:r>
                    </a:p>
                    <a:p>
                      <a:pPr algn="l"/>
                      <a:endParaRPr lang="en-US" sz="1000" dirty="0"/>
                    </a:p>
                    <a:p>
                      <a:pPr algn="l"/>
                      <a:endParaRPr lang="en-US" sz="1000" dirty="0"/>
                    </a:p>
                    <a:p>
                      <a:pPr algn="r"/>
                      <a:r>
                        <a:rPr lang="en-US" sz="1000" dirty="0"/>
                        <a:t>13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391072787"/>
                  </a:ext>
                </a:extLst>
              </a:tr>
              <a:tr h="450726">
                <a:tc>
                  <a:txBody>
                    <a:bodyPr/>
                    <a:lstStyle/>
                    <a:p>
                      <a:r>
                        <a:rPr lang="en-US" sz="1000" b="1" dirty="0">
                          <a:solidFill>
                            <a:schemeClr val="bg1"/>
                          </a:solidFill>
                        </a:rPr>
                        <a:t>Data Type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000" dirty="0"/>
                        <a:t>Numerical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Date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Categorical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Categorical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Numerical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0804271"/>
                  </a:ext>
                </a:extLst>
              </a:tr>
              <a:tr h="943859">
                <a:tc>
                  <a:txBody>
                    <a:bodyPr/>
                    <a:lstStyle/>
                    <a:p>
                      <a:r>
                        <a:rPr lang="en-US" sz="1000" b="1" dirty="0">
                          <a:solidFill>
                            <a:schemeClr val="bg1"/>
                          </a:solidFill>
                        </a:rPr>
                        <a:t>Description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000" dirty="0"/>
                        <a:t>A unique identifier for each data breach incident.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The date when the data breach occurred.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The name of the business or organization affected by the data breach.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The format in which the data was compromised, such as "Electronic" or "Paper.”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b="0" i="0" u="none" strike="noStrike" dirty="0">
                          <a:solidFill>
                            <a:srgbClr val="000000"/>
                          </a:solidFill>
                          <a:effectLst/>
                        </a:rPr>
                        <a:t>Whether the breach occurred at the </a:t>
                      </a:r>
                      <a:r>
                        <a:rPr lang="en-US" sz="1000" dirty="0">
                          <a:solidFill>
                            <a:srgbClr val="000000"/>
                          </a:solidFill>
                        </a:rPr>
                        <a:t>r</a:t>
                      </a:r>
                      <a:r>
                        <a:rPr lang="en-US" sz="1000" b="0" i="0" u="none" strike="noStrike" dirty="0">
                          <a:solidFill>
                            <a:srgbClr val="000000"/>
                          </a:solidFill>
                          <a:effectLst/>
                        </a:rPr>
                        <a:t>eporting </a:t>
                      </a:r>
                      <a:r>
                        <a:rPr lang="en-US" sz="1000" dirty="0">
                          <a:solidFill>
                            <a:srgbClr val="000000"/>
                          </a:solidFill>
                        </a:rPr>
                        <a:t>e</a:t>
                      </a:r>
                      <a:r>
                        <a:rPr lang="en-US" sz="1000" b="0" i="0" u="none" strike="noStrike" dirty="0">
                          <a:solidFill>
                            <a:srgbClr val="000000"/>
                          </a:solidFill>
                          <a:effectLst/>
                        </a:rPr>
                        <a:t>ntity. </a:t>
                      </a:r>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How many Massachusetts residents were affected by this breach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Social Security Numbers (SSNs) were compromised, with values like "Yes" or empty cells.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account numbers were compromised.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driver’s license numbers were compromised.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credit/debit card numbers were compromised.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the organization offers credit monitoring to individuals/consumers.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data was encrypted or not for that organization.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mobile device was lost or stolen.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7930090"/>
                  </a:ext>
                </a:extLst>
              </a:tr>
            </a:tbl>
          </a:graphicData>
        </a:graphic>
      </p:graphicFrame>
    </p:spTree>
    <p:extLst>
      <p:ext uri="{BB962C8B-B14F-4D97-AF65-F5344CB8AC3E}">
        <p14:creationId xmlns:p14="http://schemas.microsoft.com/office/powerpoint/2010/main" val="1211181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a:spcBef>
                <a:spcPts val="0"/>
              </a:spcBef>
              <a:spcAft>
                <a:spcPts val="600"/>
              </a:spcAft>
            </a:pPr>
            <a:r>
              <a:rPr lang="en-US" sz="2000" dirty="0"/>
              <a:t>Statistical Analysis of Numerical Values</a:t>
            </a:r>
          </a:p>
          <a:p>
            <a:pPr lvl="1">
              <a:spcBef>
                <a:spcPts val="0"/>
              </a:spcBef>
              <a:spcAft>
                <a:spcPts val="600"/>
              </a:spcAft>
            </a:pPr>
            <a:endParaRPr lang="en-US" dirty="0"/>
          </a:p>
          <a:p>
            <a:pPr lvl="1">
              <a:spcBef>
                <a:spcPts val="0"/>
              </a:spcBef>
              <a:spcAft>
                <a:spcPts val="600"/>
              </a:spcAft>
            </a:pPr>
            <a:endParaRPr lang="en-US" sz="2200" dirty="0"/>
          </a:p>
          <a:p>
            <a:pPr lvl="1">
              <a:spcBef>
                <a:spcPts val="0"/>
              </a:spcBef>
              <a:spcAft>
                <a:spcPts val="600"/>
              </a:spcAft>
            </a:pPr>
            <a:endParaRPr lang="en-US" sz="2200" dirty="0"/>
          </a:p>
          <a:p>
            <a:pPr lvl="1">
              <a:spcBef>
                <a:spcPts val="0"/>
              </a:spcBef>
              <a:spcAft>
                <a:spcPts val="600"/>
              </a:spcAft>
            </a:pPr>
            <a:endParaRPr lang="en-US" sz="2200" dirty="0"/>
          </a:p>
          <a:p>
            <a:pPr lvl="1">
              <a:spcBef>
                <a:spcPts val="0"/>
              </a:spcBef>
              <a:spcAft>
                <a:spcPts val="600"/>
              </a:spcAft>
            </a:pPr>
            <a:endParaRPr lang="en-US" sz="2200" dirty="0"/>
          </a:p>
          <a:p>
            <a:pPr marL="457200" lvl="1" indent="0">
              <a:buNone/>
            </a:pPr>
            <a:endParaRPr lang="en-US" sz="2400" dirty="0"/>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WK03 – </a:t>
            </a:r>
            <a:r>
              <a:rPr lang="en-US" dirty="0"/>
              <a:t>Data</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9/27/23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28</a:t>
            </a:fld>
            <a:endParaRPr lang="en-US" dirty="0"/>
          </a:p>
        </p:txBody>
      </p:sp>
      <p:sp>
        <p:nvSpPr>
          <p:cNvPr id="7" name="TextBox 6">
            <a:extLst>
              <a:ext uri="{FF2B5EF4-FFF2-40B4-BE49-F238E27FC236}">
                <a16:creationId xmlns:a16="http://schemas.microsoft.com/office/drawing/2014/main" id="{A6C9178C-F00F-CEED-2E0E-C95DCAD75315}"/>
              </a:ext>
            </a:extLst>
          </p:cNvPr>
          <p:cNvSpPr txBox="1"/>
          <p:nvPr/>
        </p:nvSpPr>
        <p:spPr>
          <a:xfrm>
            <a:off x="3316077" y="1156771"/>
            <a:ext cx="184731" cy="369332"/>
          </a:xfrm>
          <a:prstGeom prst="rect">
            <a:avLst/>
          </a:prstGeom>
          <a:noFill/>
        </p:spPr>
        <p:txBody>
          <a:bodyPr wrap="none" rtlCol="0">
            <a:spAutoFit/>
          </a:bodyPr>
          <a:lstStyle/>
          <a:p>
            <a:endParaRPr lang="en-US" dirty="0"/>
          </a:p>
        </p:txBody>
      </p:sp>
      <p:graphicFrame>
        <p:nvGraphicFramePr>
          <p:cNvPr id="8" name="Table 8">
            <a:extLst>
              <a:ext uri="{FF2B5EF4-FFF2-40B4-BE49-F238E27FC236}">
                <a16:creationId xmlns:a16="http://schemas.microsoft.com/office/drawing/2014/main" id="{EA262B7D-24BF-97D5-5F40-602957DC71B6}"/>
              </a:ext>
            </a:extLst>
          </p:cNvPr>
          <p:cNvGraphicFramePr>
            <a:graphicFrameLocks noGrp="1"/>
          </p:cNvGraphicFramePr>
          <p:nvPr>
            <p:extLst>
              <p:ext uri="{D42A27DB-BD31-4B8C-83A1-F6EECF244321}">
                <p14:modId xmlns:p14="http://schemas.microsoft.com/office/powerpoint/2010/main" val="1892962945"/>
              </p:ext>
            </p:extLst>
          </p:nvPr>
        </p:nvGraphicFramePr>
        <p:xfrm>
          <a:off x="2806699" y="1833993"/>
          <a:ext cx="6578601" cy="3549105"/>
        </p:xfrm>
        <a:graphic>
          <a:graphicData uri="http://schemas.openxmlformats.org/drawingml/2006/table">
            <a:tbl>
              <a:tblPr firstRow="1" bandRow="1">
                <a:tableStyleId>{5C22544A-7EE6-4342-B048-85BDC9FD1C3A}</a:tableStyleId>
              </a:tblPr>
              <a:tblGrid>
                <a:gridCol w="2192867">
                  <a:extLst>
                    <a:ext uri="{9D8B030D-6E8A-4147-A177-3AD203B41FA5}">
                      <a16:colId xmlns:a16="http://schemas.microsoft.com/office/drawing/2014/main" val="2800910029"/>
                    </a:ext>
                  </a:extLst>
                </a:gridCol>
                <a:gridCol w="2192867">
                  <a:extLst>
                    <a:ext uri="{9D8B030D-6E8A-4147-A177-3AD203B41FA5}">
                      <a16:colId xmlns:a16="http://schemas.microsoft.com/office/drawing/2014/main" val="4029057411"/>
                    </a:ext>
                  </a:extLst>
                </a:gridCol>
                <a:gridCol w="2192867">
                  <a:extLst>
                    <a:ext uri="{9D8B030D-6E8A-4147-A177-3AD203B41FA5}">
                      <a16:colId xmlns:a16="http://schemas.microsoft.com/office/drawing/2014/main" val="2671137440"/>
                    </a:ext>
                  </a:extLst>
                </a:gridCol>
              </a:tblGrid>
              <a:tr h="581805">
                <a:tc>
                  <a:txBody>
                    <a:bodyPr/>
                    <a:lstStyle/>
                    <a:p>
                      <a:r>
                        <a:rPr lang="en-US" b="1" dirty="0">
                          <a:solidFill>
                            <a:schemeClr val="bg1"/>
                          </a:solidFill>
                        </a:rPr>
                        <a:t>Statistic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solidFill>
                            <a:schemeClr val="bg1"/>
                          </a:solidFill>
                        </a:rPr>
                        <a:t>Assigned Breach Number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solidFill>
                            <a:schemeClr val="bg1"/>
                          </a:solidFill>
                        </a:rPr>
                        <a:t>MA Residents Affected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145884311"/>
                  </a:ext>
                </a:extLst>
              </a:tr>
              <a:tr h="581805">
                <a:tc>
                  <a:txBody>
                    <a:bodyPr/>
                    <a:lstStyle/>
                    <a:p>
                      <a:r>
                        <a:rPr lang="en-US" b="1" dirty="0">
                          <a:solidFill>
                            <a:schemeClr val="bg1"/>
                          </a:solidFill>
                        </a:rPr>
                        <a:t>Min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28815.000000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0.000000e+00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9609047"/>
                  </a:ext>
                </a:extLst>
              </a:tr>
              <a:tr h="581805">
                <a:tc>
                  <a:txBody>
                    <a:bodyPr/>
                    <a:lstStyle/>
                    <a:p>
                      <a:r>
                        <a:rPr lang="en-US" b="1" dirty="0">
                          <a:solidFill>
                            <a:schemeClr val="bg1"/>
                          </a:solidFill>
                        </a:rPr>
                        <a:t>Max</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30438.000000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2.109381e+06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07631129"/>
                  </a:ext>
                </a:extLst>
              </a:tr>
              <a:tr h="581805">
                <a:tc>
                  <a:txBody>
                    <a:bodyPr/>
                    <a:lstStyle/>
                    <a:p>
                      <a:r>
                        <a:rPr lang="en-US" b="1" dirty="0">
                          <a:solidFill>
                            <a:schemeClr val="bg1"/>
                          </a:solidFill>
                        </a:rPr>
                        <a:t>Mean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29630.948222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2.557919e+03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01841202"/>
                  </a:ext>
                </a:extLst>
              </a:tr>
              <a:tr h="581805">
                <a:tc>
                  <a:txBody>
                    <a:bodyPr/>
                    <a:lstStyle/>
                    <a:p>
                      <a:r>
                        <a:rPr lang="en-US" b="1" dirty="0">
                          <a:solidFill>
                            <a:schemeClr val="bg1"/>
                          </a:solidFill>
                        </a:rPr>
                        <a:t>Median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29631.000000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4.000000e+00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6337039"/>
                  </a:ext>
                </a:extLst>
              </a:tr>
              <a:tr h="581805">
                <a:tc>
                  <a:txBody>
                    <a:bodyPr/>
                    <a:lstStyle/>
                    <a:p>
                      <a:r>
                        <a:rPr lang="en-US" b="1" dirty="0">
                          <a:solidFill>
                            <a:schemeClr val="bg1"/>
                          </a:solidFill>
                        </a:rPr>
                        <a:t>Standard Deviation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465.385347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5.434073e+04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91952840"/>
                  </a:ext>
                </a:extLst>
              </a:tr>
            </a:tbl>
          </a:graphicData>
        </a:graphic>
      </p:graphicFrame>
    </p:spTree>
    <p:extLst>
      <p:ext uri="{BB962C8B-B14F-4D97-AF65-F5344CB8AC3E}">
        <p14:creationId xmlns:p14="http://schemas.microsoft.com/office/powerpoint/2010/main" val="3040096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a:spcBef>
                <a:spcPts val="0"/>
              </a:spcBef>
              <a:spcAft>
                <a:spcPts val="600"/>
              </a:spcAft>
            </a:pPr>
            <a:r>
              <a:rPr lang="en-US" sz="2000" dirty="0"/>
              <a:t>Plot of parameters </a:t>
            </a:r>
            <a:r>
              <a:rPr lang="en-US" sz="2000" dirty="0" err="1"/>
              <a:t>SSNBreached</a:t>
            </a:r>
            <a:r>
              <a:rPr lang="en-US" sz="2000" dirty="0"/>
              <a:t> and Data Breach Description</a:t>
            </a:r>
          </a:p>
          <a:p>
            <a:pPr marL="457200" lvl="1" indent="0">
              <a:buNone/>
            </a:pPr>
            <a:endParaRPr lang="en-US" sz="1800" dirty="0"/>
          </a:p>
          <a:p>
            <a:pPr lvl="1"/>
            <a:endParaRPr lang="en-US" sz="1600"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a:t>WK03 – </a:t>
            </a:r>
            <a:r>
              <a:rPr lang="en-US"/>
              <a:t>Data</a:t>
            </a:r>
            <a:endParaRPr lang="en-US" dirty="0"/>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9/27/23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29</a:t>
            </a:fld>
            <a:endParaRPr lang="en-US" dirty="0"/>
          </a:p>
        </p:txBody>
      </p:sp>
      <p:pic>
        <p:nvPicPr>
          <p:cNvPr id="8" name="Picture 7" descr="A graph of data breaches&#10;&#10;Description automatically generated">
            <a:extLst>
              <a:ext uri="{FF2B5EF4-FFF2-40B4-BE49-F238E27FC236}">
                <a16:creationId xmlns:a16="http://schemas.microsoft.com/office/drawing/2014/main" id="{98968D48-6FDB-4F8C-5B1F-1BFCCD586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414" y="1588083"/>
            <a:ext cx="7413171" cy="4387172"/>
          </a:xfrm>
          <a:prstGeom prst="rect">
            <a:avLst/>
          </a:prstGeom>
        </p:spPr>
      </p:pic>
    </p:spTree>
    <p:extLst>
      <p:ext uri="{BB962C8B-B14F-4D97-AF65-F5344CB8AC3E}">
        <p14:creationId xmlns:p14="http://schemas.microsoft.com/office/powerpoint/2010/main" val="339438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DD24-BF44-B823-7210-19C62E225C41}"/>
              </a:ext>
            </a:extLst>
          </p:cNvPr>
          <p:cNvSpPr>
            <a:spLocks noGrp="1"/>
          </p:cNvSpPr>
          <p:nvPr>
            <p:ph type="title"/>
          </p:nvPr>
        </p:nvSpPr>
        <p:spPr>
          <a:xfrm>
            <a:off x="838200" y="44480"/>
            <a:ext cx="10515600" cy="898201"/>
          </a:xfrm>
          <a:solidFill>
            <a:schemeClr val="tx2"/>
          </a:solidFill>
        </p:spPr>
        <p:txBody>
          <a:bodyPr/>
          <a:lstStyle/>
          <a:p>
            <a:r>
              <a:rPr lang="en-US" b="1" dirty="0">
                <a:solidFill>
                  <a:schemeClr val="bg1"/>
                </a:solidFill>
              </a:rPr>
              <a:t>Outline</a:t>
            </a:r>
          </a:p>
        </p:txBody>
      </p:sp>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515600" cy="4844628"/>
          </a:xfrm>
        </p:spPr>
        <p:txBody>
          <a:bodyPr>
            <a:normAutofit/>
          </a:bodyPr>
          <a:lstStyle/>
          <a:p>
            <a:r>
              <a:rPr lang="en-US" dirty="0"/>
              <a:t>WK01 - Topic search</a:t>
            </a:r>
          </a:p>
          <a:p>
            <a:pPr lvl="1"/>
            <a:r>
              <a:rPr lang="en-US" dirty="0"/>
              <a:t>Topic title</a:t>
            </a:r>
          </a:p>
          <a:p>
            <a:pPr lvl="1"/>
            <a:r>
              <a:rPr lang="en-US" dirty="0"/>
              <a:t>Topic summary</a:t>
            </a:r>
          </a:p>
          <a:p>
            <a:pPr lvl="1"/>
            <a:r>
              <a:rPr lang="en-US" dirty="0"/>
              <a:t>Rationale</a:t>
            </a:r>
          </a:p>
          <a:p>
            <a:pPr lvl="1"/>
            <a:r>
              <a:rPr lang="en-US" dirty="0"/>
              <a:t>Possible issues</a:t>
            </a:r>
          </a:p>
          <a:p>
            <a:r>
              <a:rPr lang="en-US" dirty="0"/>
              <a:t>WK01 - Literature review</a:t>
            </a:r>
          </a:p>
          <a:p>
            <a:pPr lvl="1"/>
            <a:r>
              <a:rPr lang="en-US" dirty="0"/>
              <a:t>Paper title</a:t>
            </a:r>
          </a:p>
          <a:p>
            <a:pPr lvl="1"/>
            <a:r>
              <a:rPr lang="en-US" dirty="0"/>
              <a:t>Paper citation </a:t>
            </a:r>
          </a:p>
          <a:p>
            <a:pPr lvl="1"/>
            <a:r>
              <a:rPr lang="en-US" dirty="0"/>
              <a:t>Summary of what was investigated </a:t>
            </a:r>
          </a:p>
          <a:p>
            <a:pPr lvl="1"/>
            <a:r>
              <a:rPr lang="en-US" dirty="0"/>
              <a:t>Processing algorithms</a:t>
            </a:r>
          </a:p>
          <a:p>
            <a:pPr lvl="1"/>
            <a:r>
              <a:rPr lang="en-US" dirty="0"/>
              <a:t>What I liked about the paper</a:t>
            </a:r>
          </a:p>
          <a:p>
            <a:pPr lvl="1"/>
            <a:r>
              <a:rPr lang="en-US" dirty="0"/>
              <a:t>What additions I can provide to the topic</a:t>
            </a:r>
          </a:p>
          <a:p>
            <a:pPr lvl="1"/>
            <a:endParaRPr lang="en-US" dirty="0"/>
          </a:p>
          <a:p>
            <a:pPr lvl="1"/>
            <a:endParaRPr lang="en-US" dirty="0"/>
          </a:p>
          <a:p>
            <a:pPr lvl="1"/>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A82A730F-629D-41B2-EACB-2467B77BA7E7}"/>
              </a:ext>
            </a:extLst>
          </p:cNvPr>
          <p:cNvSpPr>
            <a:spLocks noGrp="1"/>
          </p:cNvSpPr>
          <p:nvPr>
            <p:ph type="dt" sz="half" idx="10"/>
          </p:nvPr>
        </p:nvSpPr>
        <p:spPr/>
        <p:txBody>
          <a:bodyPr/>
          <a:lstStyle/>
          <a:p>
            <a:fld id="{97FD6C32-6440-46D1-BB78-D92A6CCFF250}" type="datetime1">
              <a:rPr lang="en-US" smtClean="0"/>
              <a:t>9/27/23</a:t>
            </a:fld>
            <a:endParaRPr lang="en-US" dirty="0"/>
          </a:p>
        </p:txBody>
      </p:sp>
      <p:sp>
        <p:nvSpPr>
          <p:cNvPr id="6" name="Slide Number Placeholder 5">
            <a:extLst>
              <a:ext uri="{FF2B5EF4-FFF2-40B4-BE49-F238E27FC236}">
                <a16:creationId xmlns:a16="http://schemas.microsoft.com/office/drawing/2014/main" id="{C3775541-E8BC-F039-FB08-0BE8C4DA0634}"/>
              </a:ext>
            </a:extLst>
          </p:cNvPr>
          <p:cNvSpPr>
            <a:spLocks noGrp="1"/>
          </p:cNvSpPr>
          <p:nvPr>
            <p:ph type="sldNum" sz="quarter" idx="12"/>
          </p:nvPr>
        </p:nvSpPr>
        <p:spPr/>
        <p:txBody>
          <a:bodyPr/>
          <a:lstStyle/>
          <a:p>
            <a:fld id="{084F86B3-D3F4-4BE8-8D92-1FAB04CE9786}" type="slidenum">
              <a:rPr lang="en-US" smtClean="0"/>
              <a:t>3</a:t>
            </a:fld>
            <a:endParaRPr lang="en-US" dirty="0"/>
          </a:p>
        </p:txBody>
      </p:sp>
    </p:spTree>
    <p:extLst>
      <p:ext uri="{BB962C8B-B14F-4D97-AF65-F5344CB8AC3E}">
        <p14:creationId xmlns:p14="http://schemas.microsoft.com/office/powerpoint/2010/main" val="3996186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6AA5-7A7B-D531-E0F1-43E281B93DE5}"/>
              </a:ext>
            </a:extLst>
          </p:cNvPr>
          <p:cNvSpPr>
            <a:spLocks noGrp="1"/>
          </p:cNvSpPr>
          <p:nvPr>
            <p:ph type="ctrTitle"/>
          </p:nvPr>
        </p:nvSpPr>
        <p:spPr/>
        <p:txBody>
          <a:bodyPr/>
          <a:lstStyle/>
          <a:p>
            <a:r>
              <a:rPr lang="en-US" b="1" dirty="0">
                <a:solidFill>
                  <a:schemeClr val="bg1"/>
                </a:solidFill>
              </a:rPr>
              <a:t>Week - 04</a:t>
            </a:r>
            <a:endParaRPr lang="en-US" dirty="0">
              <a:solidFill>
                <a:schemeClr val="bg1"/>
              </a:solidFill>
            </a:endParaRPr>
          </a:p>
        </p:txBody>
      </p:sp>
      <p:sp>
        <p:nvSpPr>
          <p:cNvPr id="3" name="Date Placeholder 2">
            <a:extLst>
              <a:ext uri="{FF2B5EF4-FFF2-40B4-BE49-F238E27FC236}">
                <a16:creationId xmlns:a16="http://schemas.microsoft.com/office/drawing/2014/main" id="{39D31CEF-7984-2D10-2D42-74386319FF05}"/>
              </a:ext>
            </a:extLst>
          </p:cNvPr>
          <p:cNvSpPr>
            <a:spLocks noGrp="1"/>
          </p:cNvSpPr>
          <p:nvPr>
            <p:ph type="dt" sz="half" idx="10"/>
          </p:nvPr>
        </p:nvSpPr>
        <p:spPr/>
        <p:txBody>
          <a:bodyPr/>
          <a:lstStyle/>
          <a:p>
            <a:fld id="{5DE91A8C-EFD1-4627-87C2-5BD81A6BF6BA}" type="datetime1">
              <a:rPr lang="en-US" smtClean="0"/>
              <a:t>9/27/23</a:t>
            </a:fld>
            <a:endParaRPr lang="en-US" dirty="0"/>
          </a:p>
        </p:txBody>
      </p:sp>
      <p:sp>
        <p:nvSpPr>
          <p:cNvPr id="4" name="Slide Number Placeholder 3">
            <a:extLst>
              <a:ext uri="{FF2B5EF4-FFF2-40B4-BE49-F238E27FC236}">
                <a16:creationId xmlns:a16="http://schemas.microsoft.com/office/drawing/2014/main" id="{7A770178-4DB9-220A-0258-70ADD6E8BD28}"/>
              </a:ext>
            </a:extLst>
          </p:cNvPr>
          <p:cNvSpPr>
            <a:spLocks noGrp="1"/>
          </p:cNvSpPr>
          <p:nvPr>
            <p:ph type="sldNum" sz="quarter" idx="12"/>
          </p:nvPr>
        </p:nvSpPr>
        <p:spPr/>
        <p:txBody>
          <a:bodyPr/>
          <a:lstStyle/>
          <a:p>
            <a:fld id="{084F86B3-D3F4-4BE8-8D92-1FAB04CE9786}" type="slidenum">
              <a:rPr lang="en-US" smtClean="0"/>
              <a:t>30</a:t>
            </a:fld>
            <a:endParaRPr lang="en-US" dirty="0"/>
          </a:p>
        </p:txBody>
      </p:sp>
    </p:spTree>
    <p:extLst>
      <p:ext uri="{BB962C8B-B14F-4D97-AF65-F5344CB8AC3E}">
        <p14:creationId xmlns:p14="http://schemas.microsoft.com/office/powerpoint/2010/main" val="1571027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DD24-BF44-B823-7210-19C62E225C41}"/>
              </a:ext>
            </a:extLst>
          </p:cNvPr>
          <p:cNvSpPr>
            <a:spLocks noGrp="1"/>
          </p:cNvSpPr>
          <p:nvPr>
            <p:ph type="title"/>
          </p:nvPr>
        </p:nvSpPr>
        <p:spPr>
          <a:xfrm>
            <a:off x="838200" y="44480"/>
            <a:ext cx="10515600" cy="898201"/>
          </a:xfrm>
          <a:solidFill>
            <a:schemeClr val="tx2"/>
          </a:solidFill>
        </p:spPr>
        <p:txBody>
          <a:bodyPr/>
          <a:lstStyle/>
          <a:p>
            <a:r>
              <a:rPr lang="en-US" b="1" dirty="0">
                <a:solidFill>
                  <a:schemeClr val="bg1"/>
                </a:solidFill>
              </a:rPr>
              <a:t>Outline</a:t>
            </a:r>
          </a:p>
        </p:txBody>
      </p:sp>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365121" cy="5024015"/>
          </a:xfrm>
        </p:spPr>
        <p:txBody>
          <a:bodyPr>
            <a:normAutofit fontScale="85000" lnSpcReduction="20000"/>
          </a:bodyPr>
          <a:lstStyle/>
          <a:p>
            <a:r>
              <a:rPr lang="en-US" dirty="0"/>
              <a:t>WK04 – Review/revise work from previous week(s)</a:t>
            </a:r>
          </a:p>
          <a:p>
            <a:pPr lvl="1"/>
            <a:r>
              <a:rPr lang="en-US" dirty="0"/>
              <a:t>Summary of changes</a:t>
            </a:r>
          </a:p>
          <a:p>
            <a:r>
              <a:rPr lang="en-US" dirty="0"/>
              <a:t>WK04 – Project Workflow</a:t>
            </a:r>
          </a:p>
          <a:p>
            <a:pPr lvl="1"/>
            <a:r>
              <a:rPr lang="en-US" dirty="0"/>
              <a:t>Updated Project Workflow Diagram</a:t>
            </a:r>
          </a:p>
          <a:p>
            <a:r>
              <a:rPr lang="en-US" dirty="0"/>
              <a:t>WK04 – Code Workflow</a:t>
            </a:r>
          </a:p>
          <a:p>
            <a:r>
              <a:rPr lang="en-US" dirty="0"/>
              <a:t>WK04 – Updated Data</a:t>
            </a:r>
          </a:p>
          <a:p>
            <a:pPr lvl="1"/>
            <a:r>
              <a:rPr lang="en-US" dirty="0"/>
              <a:t>Updated Information About Data</a:t>
            </a:r>
          </a:p>
          <a:p>
            <a:pPr lvl="1"/>
            <a:r>
              <a:rPr lang="en-US" dirty="0"/>
              <a:t>Table of Statistics</a:t>
            </a:r>
          </a:p>
          <a:p>
            <a:pPr lvl="1"/>
            <a:r>
              <a:rPr lang="en-US" dirty="0"/>
              <a:t>Plot of Parameters</a:t>
            </a:r>
          </a:p>
          <a:p>
            <a:r>
              <a:rPr lang="en-US" dirty="0"/>
              <a:t>WK04 – Project Purpose and Questions  </a:t>
            </a:r>
          </a:p>
          <a:p>
            <a:pPr lvl="1"/>
            <a:r>
              <a:rPr lang="en-US" dirty="0"/>
              <a:t>Purpose</a:t>
            </a:r>
          </a:p>
          <a:p>
            <a:pPr lvl="1"/>
            <a:r>
              <a:rPr lang="en-US" dirty="0"/>
              <a:t>Motivation</a:t>
            </a:r>
          </a:p>
          <a:p>
            <a:pPr lvl="1"/>
            <a:r>
              <a:rPr lang="en-US" dirty="0"/>
              <a:t>Examples to explain motivation</a:t>
            </a:r>
          </a:p>
          <a:p>
            <a:pPr lvl="1"/>
            <a:r>
              <a:rPr lang="en-US" dirty="0"/>
              <a:t>Benefits: affected stakeholders and how</a:t>
            </a:r>
          </a:p>
          <a:p>
            <a:pPr lvl="1"/>
            <a:r>
              <a:rPr lang="en-US" dirty="0"/>
              <a:t>Research questions</a:t>
            </a:r>
          </a:p>
          <a:p>
            <a:pPr lvl="1"/>
            <a:r>
              <a:rPr lang="en-US" dirty="0"/>
              <a:t>Project objectives</a:t>
            </a:r>
          </a:p>
          <a:p>
            <a:r>
              <a:rPr lang="en-US" dirty="0"/>
              <a:t>WK04 – Objectives and Parameters</a:t>
            </a:r>
          </a:p>
          <a:p>
            <a:pPr lvl="1"/>
            <a:endParaRPr lang="en-US" dirty="0"/>
          </a:p>
          <a:p>
            <a:pPr lvl="1"/>
            <a:endParaRPr lang="en-US" dirty="0"/>
          </a:p>
          <a:p>
            <a:pPr lvl="1"/>
            <a:endParaRPr lang="en-US" dirty="0"/>
          </a:p>
          <a:p>
            <a:pPr lvl="1"/>
            <a:endParaRPr lang="en-US" dirty="0"/>
          </a:p>
          <a:p>
            <a:pPr marL="0" indent="0">
              <a:buNone/>
            </a:pPr>
            <a:endParaRPr lang="en-US" dirty="0"/>
          </a:p>
        </p:txBody>
      </p:sp>
      <p:sp>
        <p:nvSpPr>
          <p:cNvPr id="4" name="Date Placeholder 3">
            <a:extLst>
              <a:ext uri="{FF2B5EF4-FFF2-40B4-BE49-F238E27FC236}">
                <a16:creationId xmlns:a16="http://schemas.microsoft.com/office/drawing/2014/main" id="{A82A730F-629D-41B2-EACB-2467B77BA7E7}"/>
              </a:ext>
            </a:extLst>
          </p:cNvPr>
          <p:cNvSpPr>
            <a:spLocks noGrp="1"/>
          </p:cNvSpPr>
          <p:nvPr>
            <p:ph type="dt" sz="half" idx="10"/>
          </p:nvPr>
        </p:nvSpPr>
        <p:spPr/>
        <p:txBody>
          <a:bodyPr/>
          <a:lstStyle/>
          <a:p>
            <a:fld id="{97FD6C32-6440-46D1-BB78-D92A6CCFF250}" type="datetime1">
              <a:rPr lang="en-US" smtClean="0"/>
              <a:t>9/27/23</a:t>
            </a:fld>
            <a:endParaRPr lang="en-US" dirty="0"/>
          </a:p>
        </p:txBody>
      </p:sp>
      <p:sp>
        <p:nvSpPr>
          <p:cNvPr id="6" name="Slide Number Placeholder 5">
            <a:extLst>
              <a:ext uri="{FF2B5EF4-FFF2-40B4-BE49-F238E27FC236}">
                <a16:creationId xmlns:a16="http://schemas.microsoft.com/office/drawing/2014/main" id="{C3775541-E8BC-F039-FB08-0BE8C4DA0634}"/>
              </a:ext>
            </a:extLst>
          </p:cNvPr>
          <p:cNvSpPr>
            <a:spLocks noGrp="1"/>
          </p:cNvSpPr>
          <p:nvPr>
            <p:ph type="sldNum" sz="quarter" idx="12"/>
          </p:nvPr>
        </p:nvSpPr>
        <p:spPr/>
        <p:txBody>
          <a:bodyPr/>
          <a:lstStyle/>
          <a:p>
            <a:fld id="{084F86B3-D3F4-4BE8-8D92-1FAB04CE9786}" type="slidenum">
              <a:rPr lang="en-US" smtClean="0"/>
              <a:t>31</a:t>
            </a:fld>
            <a:endParaRPr lang="en-US" dirty="0"/>
          </a:p>
        </p:txBody>
      </p:sp>
    </p:spTree>
    <p:extLst>
      <p:ext uri="{BB962C8B-B14F-4D97-AF65-F5344CB8AC3E}">
        <p14:creationId xmlns:p14="http://schemas.microsoft.com/office/powerpoint/2010/main" val="1849845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r>
              <a:rPr lang="en-US" dirty="0"/>
              <a:t>Below is a summary of changes made and slide numbers</a:t>
            </a:r>
          </a:p>
          <a:p>
            <a:pPr lvl="1"/>
            <a:r>
              <a:rPr lang="en-US" dirty="0">
                <a:effectLst/>
              </a:rPr>
              <a:t>Updated Project Workflow Diagram </a:t>
            </a:r>
          </a:p>
          <a:p>
            <a:pPr lvl="2"/>
            <a:r>
              <a:rPr lang="en-US" dirty="0">
                <a:effectLst/>
              </a:rPr>
              <a:t>Downsizing Phases</a:t>
            </a:r>
          </a:p>
          <a:p>
            <a:pPr lvl="2"/>
            <a:r>
              <a:rPr lang="en-US" dirty="0">
                <a:effectLst/>
              </a:rPr>
              <a:t>Less details </a:t>
            </a:r>
          </a:p>
          <a:p>
            <a:pPr lvl="2"/>
            <a:r>
              <a:rPr lang="en-US" dirty="0">
                <a:effectLst/>
              </a:rPr>
              <a:t>Adding Report phase and subtopics </a:t>
            </a:r>
          </a:p>
          <a:p>
            <a:pPr lvl="1"/>
            <a:r>
              <a:rPr lang="en-US" dirty="0">
                <a:effectLst/>
              </a:rPr>
              <a:t>Data is now updated to the full extent from 2007-2022</a:t>
            </a:r>
          </a:p>
          <a:p>
            <a:pPr lvl="2"/>
            <a:r>
              <a:rPr lang="en-US" dirty="0">
                <a:effectLst/>
              </a:rPr>
              <a:t>Not the 2023 report, due to the goal of the project (predicting and then matching the predicted dataset to the 2023 report)</a:t>
            </a:r>
          </a:p>
          <a:p>
            <a:pPr lvl="2"/>
            <a:r>
              <a:rPr lang="en-US" dirty="0">
                <a:effectLst/>
              </a:rPr>
              <a:t>Zoom call is delayed (person of contact needed to reschedule [date TBD])</a:t>
            </a:r>
          </a:p>
          <a:p>
            <a:pPr lvl="2"/>
            <a:r>
              <a:rPr lang="en-US" dirty="0">
                <a:effectLst/>
              </a:rPr>
              <a:t>Assumption has been affirmed that blanks in the dataset means no instead of null data</a:t>
            </a:r>
          </a:p>
          <a:p>
            <a:pPr lvl="2"/>
            <a:r>
              <a:rPr lang="en-US" dirty="0">
                <a:effectLst/>
              </a:rPr>
              <a:t>During data cleaning/transformation process, I will have to encode “” to mean False or 0 for all Boolean variables.</a:t>
            </a:r>
          </a:p>
          <a:p>
            <a:pPr lvl="1"/>
            <a:r>
              <a:rPr lang="en-US" dirty="0"/>
              <a:t>Organize Data Column Description and Topic Benefits into Table</a:t>
            </a:r>
            <a:br>
              <a:rPr lang="en-US" dirty="0">
                <a:effectLst/>
              </a:rPr>
            </a:br>
            <a:endParaRPr lang="en-US" dirty="0">
              <a:effectLst/>
            </a:endParaRPr>
          </a:p>
          <a:p>
            <a:endParaRPr lang="en-US" dirty="0"/>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WK04 – </a:t>
            </a:r>
            <a:r>
              <a:rPr lang="en-US" dirty="0"/>
              <a:t>Review/revise work from previous week(s)</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9/27/23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32</a:t>
            </a:fld>
            <a:endParaRPr lang="en-US" dirty="0"/>
          </a:p>
        </p:txBody>
      </p:sp>
    </p:spTree>
    <p:extLst>
      <p:ext uri="{BB962C8B-B14F-4D97-AF65-F5344CB8AC3E}">
        <p14:creationId xmlns:p14="http://schemas.microsoft.com/office/powerpoint/2010/main" val="4204036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077"/>
            <a:ext cx="10515600" cy="5121886"/>
          </a:xfrm>
        </p:spPr>
        <p:txBody>
          <a:bodyPr>
            <a:normAutofit/>
          </a:bodyPr>
          <a:lstStyle/>
          <a:p>
            <a:pPr marL="0" indent="0">
              <a:spcBef>
                <a:spcPts val="0"/>
              </a:spcBef>
              <a:spcAft>
                <a:spcPts val="600"/>
              </a:spcAft>
              <a:buNone/>
            </a:pPr>
            <a:endParaRPr lang="en-US" sz="1600" dirty="0"/>
          </a:p>
          <a:p>
            <a:pPr lvl="1">
              <a:spcBef>
                <a:spcPts val="0"/>
              </a:spcBef>
              <a:spcAft>
                <a:spcPts val="600"/>
              </a:spcAft>
              <a:buFont typeface="Courier New" panose="02070309020205020404" pitchFamily="49" charset="0"/>
              <a:buChar char="o"/>
            </a:pPr>
            <a:endParaRPr lang="en-US" sz="1600" dirty="0"/>
          </a:p>
          <a:p>
            <a:pPr>
              <a:spcBef>
                <a:spcPts val="0"/>
              </a:spcBef>
              <a:spcAft>
                <a:spcPts val="600"/>
              </a:spcAft>
              <a:buFont typeface="Courier New" panose="02070309020205020404" pitchFamily="49" charset="0"/>
              <a:buChar char="o"/>
            </a:pPr>
            <a:endParaRPr lang="en-US" sz="2000" dirty="0"/>
          </a:p>
          <a:p>
            <a:pPr>
              <a:spcBef>
                <a:spcPts val="0"/>
              </a:spcBef>
              <a:spcAft>
                <a:spcPts val="600"/>
              </a:spcAft>
              <a:buFont typeface="Courier New" panose="02070309020205020404" pitchFamily="49" charset="0"/>
              <a:buChar char="o"/>
            </a:pPr>
            <a:endParaRPr lang="en-US" sz="1800"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WK04 – Project Workflow</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33</a:t>
            </a:fld>
            <a:endParaRPr lang="en-US" dirty="0"/>
          </a:p>
        </p:txBody>
      </p:sp>
      <p:sp>
        <p:nvSpPr>
          <p:cNvPr id="2" name="Date Placeholder 1">
            <a:extLst>
              <a:ext uri="{FF2B5EF4-FFF2-40B4-BE49-F238E27FC236}">
                <a16:creationId xmlns:a16="http://schemas.microsoft.com/office/drawing/2014/main" id="{29D91F5E-4184-9B35-1D7D-A13F5C4C2355}"/>
              </a:ext>
            </a:extLst>
          </p:cNvPr>
          <p:cNvSpPr>
            <a:spLocks noGrp="1"/>
          </p:cNvSpPr>
          <p:nvPr>
            <p:ph type="dt" sz="half" idx="10"/>
          </p:nvPr>
        </p:nvSpPr>
        <p:spPr>
          <a:xfrm>
            <a:off x="838200" y="6356350"/>
            <a:ext cx="2743200" cy="365125"/>
          </a:xfrm>
        </p:spPr>
        <p:txBody>
          <a:bodyPr/>
          <a:lstStyle/>
          <a:p>
            <a:r>
              <a:rPr lang="en-US" dirty="0"/>
              <a:t>9/12/23</a:t>
            </a:r>
          </a:p>
        </p:txBody>
      </p:sp>
      <p:pic>
        <p:nvPicPr>
          <p:cNvPr id="10" name="Picture 9">
            <a:extLst>
              <a:ext uri="{FF2B5EF4-FFF2-40B4-BE49-F238E27FC236}">
                <a16:creationId xmlns:a16="http://schemas.microsoft.com/office/drawing/2014/main" id="{381119D9-D8ED-C2A9-F13A-370A1D1FA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6" y="1385363"/>
            <a:ext cx="12068527" cy="4461313"/>
          </a:xfrm>
          <a:prstGeom prst="rect">
            <a:avLst/>
          </a:prstGeom>
        </p:spPr>
      </p:pic>
    </p:spTree>
    <p:extLst>
      <p:ext uri="{BB962C8B-B14F-4D97-AF65-F5344CB8AC3E}">
        <p14:creationId xmlns:p14="http://schemas.microsoft.com/office/powerpoint/2010/main" val="573718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077"/>
            <a:ext cx="10515600" cy="5121886"/>
          </a:xfrm>
        </p:spPr>
        <p:txBody>
          <a:bodyPr>
            <a:normAutofit/>
          </a:bodyPr>
          <a:lstStyle/>
          <a:p>
            <a:pPr marL="0" indent="0">
              <a:spcBef>
                <a:spcPts val="0"/>
              </a:spcBef>
              <a:spcAft>
                <a:spcPts val="600"/>
              </a:spcAft>
              <a:buNone/>
            </a:pPr>
            <a:endParaRPr lang="en-US" sz="1600" dirty="0"/>
          </a:p>
          <a:p>
            <a:pPr lvl="1">
              <a:spcBef>
                <a:spcPts val="0"/>
              </a:spcBef>
              <a:spcAft>
                <a:spcPts val="600"/>
              </a:spcAft>
              <a:buFont typeface="Courier New" panose="02070309020205020404" pitchFamily="49" charset="0"/>
              <a:buChar char="o"/>
            </a:pPr>
            <a:endParaRPr lang="en-US" sz="1600" dirty="0"/>
          </a:p>
          <a:p>
            <a:pPr>
              <a:spcBef>
                <a:spcPts val="0"/>
              </a:spcBef>
              <a:spcAft>
                <a:spcPts val="600"/>
              </a:spcAft>
              <a:buFont typeface="Courier New" panose="02070309020205020404" pitchFamily="49" charset="0"/>
              <a:buChar char="o"/>
            </a:pPr>
            <a:endParaRPr lang="en-US" sz="2000" dirty="0"/>
          </a:p>
          <a:p>
            <a:pPr>
              <a:spcBef>
                <a:spcPts val="0"/>
              </a:spcBef>
              <a:spcAft>
                <a:spcPts val="600"/>
              </a:spcAft>
              <a:buFont typeface="Courier New" panose="02070309020205020404" pitchFamily="49" charset="0"/>
              <a:buChar char="o"/>
            </a:pPr>
            <a:endParaRPr lang="en-US" sz="1800"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a:t>WK04 – Code Workflow</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34</a:t>
            </a:fld>
            <a:endParaRPr lang="en-US" dirty="0"/>
          </a:p>
        </p:txBody>
      </p:sp>
      <p:sp>
        <p:nvSpPr>
          <p:cNvPr id="2" name="Date Placeholder 1">
            <a:extLst>
              <a:ext uri="{FF2B5EF4-FFF2-40B4-BE49-F238E27FC236}">
                <a16:creationId xmlns:a16="http://schemas.microsoft.com/office/drawing/2014/main" id="{60FDDEF7-2968-55AE-E81B-61C0F82E3464}"/>
              </a:ext>
            </a:extLst>
          </p:cNvPr>
          <p:cNvSpPr>
            <a:spLocks noGrp="1"/>
          </p:cNvSpPr>
          <p:nvPr>
            <p:ph type="dt" sz="half" idx="10"/>
          </p:nvPr>
        </p:nvSpPr>
        <p:spPr>
          <a:xfrm>
            <a:off x="838200" y="6356350"/>
            <a:ext cx="2743200" cy="365125"/>
          </a:xfrm>
        </p:spPr>
        <p:txBody>
          <a:bodyPr/>
          <a:lstStyle/>
          <a:p>
            <a:r>
              <a:rPr lang="en-US"/>
              <a:t>9/12/23</a:t>
            </a:r>
            <a:endParaRPr lang="en-US" dirty="0"/>
          </a:p>
        </p:txBody>
      </p:sp>
      <p:pic>
        <p:nvPicPr>
          <p:cNvPr id="9" name="Picture 8">
            <a:extLst>
              <a:ext uri="{FF2B5EF4-FFF2-40B4-BE49-F238E27FC236}">
                <a16:creationId xmlns:a16="http://schemas.microsoft.com/office/drawing/2014/main" id="{DE174305-9BA6-CDB7-3AEC-FC88265D9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762" y="1607193"/>
            <a:ext cx="11858476" cy="3944521"/>
          </a:xfrm>
          <a:prstGeom prst="rect">
            <a:avLst/>
          </a:prstGeom>
        </p:spPr>
      </p:pic>
    </p:spTree>
    <p:extLst>
      <p:ext uri="{BB962C8B-B14F-4D97-AF65-F5344CB8AC3E}">
        <p14:creationId xmlns:p14="http://schemas.microsoft.com/office/powerpoint/2010/main" val="1253124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a:spcBef>
                <a:spcPts val="0"/>
              </a:spcBef>
              <a:spcAft>
                <a:spcPts val="600"/>
              </a:spcAft>
            </a:pPr>
            <a:r>
              <a:rPr lang="en-US" sz="2000" dirty="0"/>
              <a:t>Data Information</a:t>
            </a:r>
          </a:p>
          <a:p>
            <a:pPr lvl="1">
              <a:spcBef>
                <a:spcPts val="0"/>
              </a:spcBef>
              <a:spcAft>
                <a:spcPts val="600"/>
              </a:spcAft>
            </a:pPr>
            <a:r>
              <a:rPr lang="en-US" sz="1800" dirty="0"/>
              <a:t>Size of the data</a:t>
            </a:r>
          </a:p>
          <a:p>
            <a:pPr lvl="2">
              <a:spcBef>
                <a:spcPts val="0"/>
              </a:spcBef>
              <a:spcAft>
                <a:spcPts val="600"/>
              </a:spcAft>
            </a:pPr>
            <a:r>
              <a:rPr lang="en-US" sz="1600" dirty="0"/>
              <a:t>Number of columns: 13</a:t>
            </a:r>
          </a:p>
          <a:p>
            <a:pPr lvl="2">
              <a:spcBef>
                <a:spcPts val="0"/>
              </a:spcBef>
              <a:spcAft>
                <a:spcPts val="600"/>
              </a:spcAft>
            </a:pPr>
            <a:r>
              <a:rPr lang="en-US" sz="1600" dirty="0"/>
              <a:t>Number of rows:  22994</a:t>
            </a:r>
          </a:p>
          <a:p>
            <a:pPr lvl="2">
              <a:spcBef>
                <a:spcPts val="0"/>
              </a:spcBef>
              <a:spcAft>
                <a:spcPts val="600"/>
              </a:spcAft>
            </a:pPr>
            <a:r>
              <a:rPr lang="en-US" sz="1600" dirty="0"/>
              <a:t>File size in MB:  1.5MB </a:t>
            </a:r>
          </a:p>
          <a:p>
            <a:pPr>
              <a:spcBef>
                <a:spcPts val="0"/>
              </a:spcBef>
              <a:spcAft>
                <a:spcPts val="600"/>
              </a:spcAft>
            </a:pPr>
            <a:r>
              <a:rPr lang="en-US" sz="2200" dirty="0"/>
              <a:t>Format</a:t>
            </a:r>
          </a:p>
          <a:p>
            <a:pPr lvl="1">
              <a:spcBef>
                <a:spcPts val="0"/>
              </a:spcBef>
              <a:spcAft>
                <a:spcPts val="600"/>
              </a:spcAft>
            </a:pPr>
            <a:r>
              <a:rPr lang="en-US" sz="1600" dirty="0"/>
              <a:t>The original format was in PDF for each report year, which were converted to a XLSX file then, a CSV file.</a:t>
            </a:r>
          </a:p>
          <a:p>
            <a:pPr lvl="1">
              <a:spcBef>
                <a:spcPts val="0"/>
              </a:spcBef>
              <a:spcAft>
                <a:spcPts val="600"/>
              </a:spcAft>
            </a:pPr>
            <a:r>
              <a:rPr lang="en-US" sz="1600" dirty="0"/>
              <a:t>The dataset from 2007-2022 reports are in a CSV file.</a:t>
            </a:r>
          </a:p>
          <a:p>
            <a:pPr lvl="1">
              <a:spcBef>
                <a:spcPts val="0"/>
              </a:spcBef>
              <a:spcAft>
                <a:spcPts val="600"/>
              </a:spcAft>
            </a:pPr>
            <a:r>
              <a:rPr lang="en-US" sz="1600" dirty="0"/>
              <a:t>The 2023 Report will be compared to the predicted dataset.</a:t>
            </a:r>
            <a:endParaRPr lang="en-US" sz="1800" dirty="0"/>
          </a:p>
          <a:p>
            <a:pPr lvl="1"/>
            <a:endParaRPr lang="en-US" sz="1800"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WK04 – Updated </a:t>
            </a:r>
            <a:r>
              <a:rPr lang="en-US" dirty="0"/>
              <a:t>Data</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9/27/23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35</a:t>
            </a:fld>
            <a:endParaRPr lang="en-US" dirty="0"/>
          </a:p>
        </p:txBody>
      </p:sp>
    </p:spTree>
    <p:extLst>
      <p:ext uri="{BB962C8B-B14F-4D97-AF65-F5344CB8AC3E}">
        <p14:creationId xmlns:p14="http://schemas.microsoft.com/office/powerpoint/2010/main" val="2682857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69B8-3114-6A23-244E-CC2E4D0D1435}"/>
              </a:ext>
            </a:extLst>
          </p:cNvPr>
          <p:cNvSpPr>
            <a:spLocks noGrp="1"/>
          </p:cNvSpPr>
          <p:nvPr>
            <p:ph type="title"/>
          </p:nvPr>
        </p:nvSpPr>
        <p:spPr/>
        <p:txBody>
          <a:bodyPr/>
          <a:lstStyle/>
          <a:p>
            <a:r>
              <a:rPr lang="en-US" b="1" dirty="0"/>
              <a:t>WK04 – Updated </a:t>
            </a:r>
            <a:r>
              <a:rPr lang="en-US" dirty="0"/>
              <a:t>Data (2)</a:t>
            </a:r>
          </a:p>
        </p:txBody>
      </p:sp>
      <p:sp>
        <p:nvSpPr>
          <p:cNvPr id="4" name="Date Placeholder 3">
            <a:extLst>
              <a:ext uri="{FF2B5EF4-FFF2-40B4-BE49-F238E27FC236}">
                <a16:creationId xmlns:a16="http://schemas.microsoft.com/office/drawing/2014/main" id="{CB97DC8C-33C2-4046-1FCC-54F43091996A}"/>
              </a:ext>
            </a:extLst>
          </p:cNvPr>
          <p:cNvSpPr>
            <a:spLocks noGrp="1"/>
          </p:cNvSpPr>
          <p:nvPr>
            <p:ph type="dt" sz="half" idx="10"/>
          </p:nvPr>
        </p:nvSpPr>
        <p:spPr/>
        <p:txBody>
          <a:bodyPr/>
          <a:lstStyle/>
          <a:p>
            <a:r>
              <a:rPr lang="en-US" dirty="0"/>
              <a:t>9/12/23</a:t>
            </a:r>
          </a:p>
        </p:txBody>
      </p:sp>
      <p:sp>
        <p:nvSpPr>
          <p:cNvPr id="5" name="Slide Number Placeholder 4">
            <a:extLst>
              <a:ext uri="{FF2B5EF4-FFF2-40B4-BE49-F238E27FC236}">
                <a16:creationId xmlns:a16="http://schemas.microsoft.com/office/drawing/2014/main" id="{3E524F97-519E-FF37-36E0-44630A1B72E5}"/>
              </a:ext>
            </a:extLst>
          </p:cNvPr>
          <p:cNvSpPr>
            <a:spLocks noGrp="1"/>
          </p:cNvSpPr>
          <p:nvPr>
            <p:ph type="sldNum" sz="quarter" idx="12"/>
          </p:nvPr>
        </p:nvSpPr>
        <p:spPr/>
        <p:txBody>
          <a:bodyPr/>
          <a:lstStyle/>
          <a:p>
            <a:fld id="{084F86B3-D3F4-4BE8-8D92-1FAB04CE9786}" type="slidenum">
              <a:rPr lang="en-US" smtClean="0"/>
              <a:t>36</a:t>
            </a:fld>
            <a:endParaRPr lang="en-US" dirty="0"/>
          </a:p>
        </p:txBody>
      </p:sp>
      <p:graphicFrame>
        <p:nvGraphicFramePr>
          <p:cNvPr id="6" name="Table 8">
            <a:extLst>
              <a:ext uri="{FF2B5EF4-FFF2-40B4-BE49-F238E27FC236}">
                <a16:creationId xmlns:a16="http://schemas.microsoft.com/office/drawing/2014/main" id="{F778B6A6-C09D-FCA5-CC8E-E58817421D1A}"/>
              </a:ext>
            </a:extLst>
          </p:cNvPr>
          <p:cNvGraphicFramePr>
            <a:graphicFrameLocks noGrp="1"/>
          </p:cNvGraphicFramePr>
          <p:nvPr>
            <p:extLst>
              <p:ext uri="{D42A27DB-BD31-4B8C-83A1-F6EECF244321}">
                <p14:modId xmlns:p14="http://schemas.microsoft.com/office/powerpoint/2010/main" val="4126916271"/>
              </p:ext>
            </p:extLst>
          </p:nvPr>
        </p:nvGraphicFramePr>
        <p:xfrm>
          <a:off x="500743" y="1892997"/>
          <a:ext cx="11190514" cy="3224406"/>
        </p:xfrm>
        <a:graphic>
          <a:graphicData uri="http://schemas.openxmlformats.org/drawingml/2006/table">
            <a:tbl>
              <a:tblPr firstRow="1" bandRow="1">
                <a:tableStyleId>{5C22544A-7EE6-4342-B048-85BDC9FD1C3A}</a:tableStyleId>
              </a:tblPr>
              <a:tblGrid>
                <a:gridCol w="801189">
                  <a:extLst>
                    <a:ext uri="{9D8B030D-6E8A-4147-A177-3AD203B41FA5}">
                      <a16:colId xmlns:a16="http://schemas.microsoft.com/office/drawing/2014/main" val="489005456"/>
                    </a:ext>
                  </a:extLst>
                </a:gridCol>
                <a:gridCol w="718076">
                  <a:extLst>
                    <a:ext uri="{9D8B030D-6E8A-4147-A177-3AD203B41FA5}">
                      <a16:colId xmlns:a16="http://schemas.microsoft.com/office/drawing/2014/main" val="2267596364"/>
                    </a:ext>
                  </a:extLst>
                </a:gridCol>
                <a:gridCol w="677645">
                  <a:extLst>
                    <a:ext uri="{9D8B030D-6E8A-4147-A177-3AD203B41FA5}">
                      <a16:colId xmlns:a16="http://schemas.microsoft.com/office/drawing/2014/main" val="4206857017"/>
                    </a:ext>
                  </a:extLst>
                </a:gridCol>
                <a:gridCol w="912111">
                  <a:extLst>
                    <a:ext uri="{9D8B030D-6E8A-4147-A177-3AD203B41FA5}">
                      <a16:colId xmlns:a16="http://schemas.microsoft.com/office/drawing/2014/main" val="1219269782"/>
                    </a:ext>
                  </a:extLst>
                </a:gridCol>
                <a:gridCol w="804226">
                  <a:extLst>
                    <a:ext uri="{9D8B030D-6E8A-4147-A177-3AD203B41FA5}">
                      <a16:colId xmlns:a16="http://schemas.microsoft.com/office/drawing/2014/main" val="1825717330"/>
                    </a:ext>
                  </a:extLst>
                </a:gridCol>
                <a:gridCol w="882688">
                  <a:extLst>
                    <a:ext uri="{9D8B030D-6E8A-4147-A177-3AD203B41FA5}">
                      <a16:colId xmlns:a16="http://schemas.microsoft.com/office/drawing/2014/main" val="4052893397"/>
                    </a:ext>
                  </a:extLst>
                </a:gridCol>
                <a:gridCol w="735573">
                  <a:extLst>
                    <a:ext uri="{9D8B030D-6E8A-4147-A177-3AD203B41FA5}">
                      <a16:colId xmlns:a16="http://schemas.microsoft.com/office/drawing/2014/main" val="3729737698"/>
                    </a:ext>
                  </a:extLst>
                </a:gridCol>
                <a:gridCol w="745380">
                  <a:extLst>
                    <a:ext uri="{9D8B030D-6E8A-4147-A177-3AD203B41FA5}">
                      <a16:colId xmlns:a16="http://schemas.microsoft.com/office/drawing/2014/main" val="3368751784"/>
                    </a:ext>
                  </a:extLst>
                </a:gridCol>
                <a:gridCol w="750220">
                  <a:extLst>
                    <a:ext uri="{9D8B030D-6E8A-4147-A177-3AD203B41FA5}">
                      <a16:colId xmlns:a16="http://schemas.microsoft.com/office/drawing/2014/main" val="3059194169"/>
                    </a:ext>
                  </a:extLst>
                </a:gridCol>
                <a:gridCol w="754912">
                  <a:extLst>
                    <a:ext uri="{9D8B030D-6E8A-4147-A177-3AD203B41FA5}">
                      <a16:colId xmlns:a16="http://schemas.microsoft.com/office/drawing/2014/main" val="3882825418"/>
                    </a:ext>
                  </a:extLst>
                </a:gridCol>
                <a:gridCol w="789854">
                  <a:extLst>
                    <a:ext uri="{9D8B030D-6E8A-4147-A177-3AD203B41FA5}">
                      <a16:colId xmlns:a16="http://schemas.microsoft.com/office/drawing/2014/main" val="3545743747"/>
                    </a:ext>
                  </a:extLst>
                </a:gridCol>
                <a:gridCol w="863073">
                  <a:extLst>
                    <a:ext uri="{9D8B030D-6E8A-4147-A177-3AD203B41FA5}">
                      <a16:colId xmlns:a16="http://schemas.microsoft.com/office/drawing/2014/main" val="2122700013"/>
                    </a:ext>
                  </a:extLst>
                </a:gridCol>
                <a:gridCol w="736383">
                  <a:extLst>
                    <a:ext uri="{9D8B030D-6E8A-4147-A177-3AD203B41FA5}">
                      <a16:colId xmlns:a16="http://schemas.microsoft.com/office/drawing/2014/main" val="524555631"/>
                    </a:ext>
                  </a:extLst>
                </a:gridCol>
                <a:gridCol w="1019184">
                  <a:extLst>
                    <a:ext uri="{9D8B030D-6E8A-4147-A177-3AD203B41FA5}">
                      <a16:colId xmlns:a16="http://schemas.microsoft.com/office/drawing/2014/main" val="3357616557"/>
                    </a:ext>
                  </a:extLst>
                </a:gridCol>
              </a:tblGrid>
              <a:tr h="0">
                <a:tc>
                  <a:txBody>
                    <a:bodyPr/>
                    <a:lstStyle/>
                    <a:p>
                      <a:pPr algn="l"/>
                      <a:r>
                        <a:rPr lang="en-US" sz="1000" b="1" dirty="0">
                          <a:solidFill>
                            <a:schemeClr val="bg1"/>
                          </a:solidFill>
                        </a:rPr>
                        <a:t>Column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Assigned Breach Number</a:t>
                      </a:r>
                      <a:br>
                        <a:rPr lang="en-US" sz="1000" dirty="0"/>
                      </a:br>
                      <a:endParaRPr lang="en-US" sz="1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Date Reported</a:t>
                      </a:r>
                    </a:p>
                    <a:p>
                      <a:pPr algn="l"/>
                      <a:endParaRPr lang="en-US" sz="1000" dirty="0"/>
                    </a:p>
                    <a:p>
                      <a:pPr algn="l"/>
                      <a:endParaRPr lang="en-US" sz="1000" dirty="0"/>
                    </a:p>
                    <a:p>
                      <a:pPr algn="r"/>
                      <a:r>
                        <a:rPr lang="en-US" sz="1000" dirty="0"/>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Organization Name</a:t>
                      </a:r>
                    </a:p>
                    <a:p>
                      <a:pPr algn="l"/>
                      <a:endParaRPr lang="en-US" sz="1000" dirty="0"/>
                    </a:p>
                    <a:p>
                      <a:pPr algn="l"/>
                      <a:endParaRPr lang="en-US" sz="1000" dirty="0"/>
                    </a:p>
                    <a:p>
                      <a:pPr algn="r"/>
                      <a:r>
                        <a:rPr lang="en-US" sz="1000" dirty="0"/>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Breach Type Description</a:t>
                      </a:r>
                    </a:p>
                    <a:p>
                      <a:pPr algn="l"/>
                      <a:endParaRPr lang="en-US" sz="1000" dirty="0"/>
                    </a:p>
                    <a:p>
                      <a:pPr algn="r"/>
                      <a:r>
                        <a:rPr lang="en-US" sz="1000" dirty="0"/>
                        <a:t>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Breach Occurrence at Reporting Entity?</a:t>
                      </a:r>
                    </a:p>
                    <a:p>
                      <a:pPr algn="r"/>
                      <a:r>
                        <a:rPr lang="en-US" sz="1000" dirty="0"/>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MA Residents Affected</a:t>
                      </a:r>
                    </a:p>
                    <a:p>
                      <a:pPr algn="l"/>
                      <a:endParaRPr lang="en-US" sz="1000" dirty="0"/>
                    </a:p>
                    <a:p>
                      <a:pPr algn="r"/>
                      <a:r>
                        <a:rPr lang="en-US" sz="1000" dirty="0"/>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SSN Breached?</a:t>
                      </a:r>
                    </a:p>
                    <a:p>
                      <a:pPr algn="l"/>
                      <a:endParaRPr lang="en-US" sz="1000" dirty="0"/>
                    </a:p>
                    <a:p>
                      <a:pPr algn="l"/>
                      <a:endParaRPr lang="en-US" sz="1000" dirty="0"/>
                    </a:p>
                    <a:p>
                      <a:pPr algn="r"/>
                      <a:r>
                        <a:rPr lang="en-US" sz="1000" dirty="0"/>
                        <a:t>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Account Number Breached?</a:t>
                      </a:r>
                    </a:p>
                    <a:p>
                      <a:pPr algn="l"/>
                      <a:endParaRPr lang="en-US" sz="1000" dirty="0"/>
                    </a:p>
                    <a:p>
                      <a:pPr algn="r"/>
                      <a:r>
                        <a:rPr lang="en-US" sz="1000" dirty="0"/>
                        <a:t>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Driver’s Licenses Breached?</a:t>
                      </a:r>
                    </a:p>
                    <a:p>
                      <a:pPr algn="l"/>
                      <a:endParaRPr lang="en-US" sz="1000" dirty="0"/>
                    </a:p>
                    <a:p>
                      <a:pPr algn="r"/>
                      <a:r>
                        <a:rPr lang="en-US" sz="1000" dirty="0"/>
                        <a:t>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Credit Debit Numbers Breached?</a:t>
                      </a:r>
                    </a:p>
                    <a:p>
                      <a:pPr algn="r"/>
                      <a:r>
                        <a:rPr lang="en-US" sz="1000" dirty="0"/>
                        <a:t>10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Provided Credit Monitoring</a:t>
                      </a:r>
                    </a:p>
                    <a:p>
                      <a:pPr algn="l"/>
                      <a:endParaRPr lang="en-US" sz="1000" dirty="0"/>
                    </a:p>
                    <a:p>
                      <a:pPr algn="r"/>
                      <a:r>
                        <a:rPr lang="en-US" sz="1000" dirty="0"/>
                        <a:t>11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Data Encrypted</a:t>
                      </a:r>
                    </a:p>
                    <a:p>
                      <a:pPr algn="l"/>
                      <a:endParaRPr lang="en-US" sz="1000" dirty="0"/>
                    </a:p>
                    <a:p>
                      <a:pPr algn="l"/>
                      <a:endParaRPr lang="en-US" sz="1000" dirty="0"/>
                    </a:p>
                    <a:p>
                      <a:pPr algn="r"/>
                      <a:r>
                        <a:rPr lang="en-US" sz="1000" dirty="0"/>
                        <a:t>12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Mobile Device Lost Stolen</a:t>
                      </a:r>
                    </a:p>
                    <a:p>
                      <a:pPr algn="l"/>
                      <a:endParaRPr lang="en-US" sz="1000" dirty="0"/>
                    </a:p>
                    <a:p>
                      <a:pPr algn="l"/>
                      <a:endParaRPr lang="en-US" sz="1000" dirty="0"/>
                    </a:p>
                    <a:p>
                      <a:pPr algn="r"/>
                      <a:r>
                        <a:rPr lang="en-US" sz="1000" dirty="0"/>
                        <a:t>13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391072787"/>
                  </a:ext>
                </a:extLst>
              </a:tr>
              <a:tr h="450726">
                <a:tc>
                  <a:txBody>
                    <a:bodyPr/>
                    <a:lstStyle/>
                    <a:p>
                      <a:r>
                        <a:rPr lang="en-US" sz="1000" b="1" dirty="0">
                          <a:solidFill>
                            <a:schemeClr val="bg1"/>
                          </a:solidFill>
                        </a:rPr>
                        <a:t>Data Type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000" dirty="0"/>
                        <a:t>Numerical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Date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Categorical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Categorical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Numerical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6EB"/>
                    </a:solidFill>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Boolean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0804271"/>
                  </a:ext>
                </a:extLst>
              </a:tr>
              <a:tr h="943859">
                <a:tc>
                  <a:txBody>
                    <a:bodyPr/>
                    <a:lstStyle/>
                    <a:p>
                      <a:r>
                        <a:rPr lang="en-US" sz="1000" b="1" dirty="0">
                          <a:solidFill>
                            <a:schemeClr val="bg1"/>
                          </a:solidFill>
                        </a:rPr>
                        <a:t>Description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000" dirty="0"/>
                        <a:t>A unique identifier for each data breach incident.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The date when the data breach occurred.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The name of the business or organization affected by the data breach.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The format in which the data was compromised, such as "Electronic" or "Paper.”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b="0" i="0" u="none" strike="noStrike" dirty="0">
                          <a:solidFill>
                            <a:srgbClr val="000000"/>
                          </a:solidFill>
                          <a:effectLst/>
                        </a:rPr>
                        <a:t>Whether the breach occurred at the </a:t>
                      </a:r>
                      <a:r>
                        <a:rPr lang="en-US" sz="1000" dirty="0">
                          <a:solidFill>
                            <a:srgbClr val="000000"/>
                          </a:solidFill>
                        </a:rPr>
                        <a:t>r</a:t>
                      </a:r>
                      <a:r>
                        <a:rPr lang="en-US" sz="1000" b="0" i="0" u="none" strike="noStrike" dirty="0">
                          <a:solidFill>
                            <a:srgbClr val="000000"/>
                          </a:solidFill>
                          <a:effectLst/>
                        </a:rPr>
                        <a:t>eporting </a:t>
                      </a:r>
                      <a:r>
                        <a:rPr lang="en-US" sz="1000" dirty="0">
                          <a:solidFill>
                            <a:srgbClr val="000000"/>
                          </a:solidFill>
                        </a:rPr>
                        <a:t>e</a:t>
                      </a:r>
                      <a:r>
                        <a:rPr lang="en-US" sz="1000" b="0" i="0" u="none" strike="noStrike" dirty="0">
                          <a:solidFill>
                            <a:srgbClr val="000000"/>
                          </a:solidFill>
                          <a:effectLst/>
                        </a:rPr>
                        <a:t>ntity. </a:t>
                      </a:r>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How many Massachusetts residents were affected by this breach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Social Security Numbers (SSNs) were compromised, with values like "Yes" or empty cells.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account numbers were compromised.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driver’s license numbers were compromised.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credit/debit card numbers were compromised.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the organization offers credit monitoring to individuals/consumers.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data was encrypted or not for that organization.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Whether mobile device was lost or stolen.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7930090"/>
                  </a:ext>
                </a:extLst>
              </a:tr>
            </a:tbl>
          </a:graphicData>
        </a:graphic>
      </p:graphicFrame>
    </p:spTree>
    <p:extLst>
      <p:ext uri="{BB962C8B-B14F-4D97-AF65-F5344CB8AC3E}">
        <p14:creationId xmlns:p14="http://schemas.microsoft.com/office/powerpoint/2010/main" val="1666259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499B-3197-57E2-FA9B-627882E7F0A5}"/>
              </a:ext>
            </a:extLst>
          </p:cNvPr>
          <p:cNvSpPr>
            <a:spLocks noGrp="1"/>
          </p:cNvSpPr>
          <p:nvPr>
            <p:ph type="title"/>
          </p:nvPr>
        </p:nvSpPr>
        <p:spPr/>
        <p:txBody>
          <a:bodyPr/>
          <a:lstStyle/>
          <a:p>
            <a:r>
              <a:rPr lang="en-US" b="1" dirty="0"/>
              <a:t>WK04 – Updated </a:t>
            </a:r>
            <a:r>
              <a:rPr lang="en-US" dirty="0"/>
              <a:t>Data (3)</a:t>
            </a:r>
          </a:p>
        </p:txBody>
      </p:sp>
      <p:graphicFrame>
        <p:nvGraphicFramePr>
          <p:cNvPr id="7" name="Content Placeholder 6">
            <a:extLst>
              <a:ext uri="{FF2B5EF4-FFF2-40B4-BE49-F238E27FC236}">
                <a16:creationId xmlns:a16="http://schemas.microsoft.com/office/drawing/2014/main" id="{673C363F-2EF5-D2AF-A342-2C389480CE9F}"/>
              </a:ext>
            </a:extLst>
          </p:cNvPr>
          <p:cNvGraphicFramePr>
            <a:graphicFrameLocks noGrp="1"/>
          </p:cNvGraphicFramePr>
          <p:nvPr>
            <p:ph idx="1"/>
            <p:extLst>
              <p:ext uri="{D42A27DB-BD31-4B8C-83A1-F6EECF244321}">
                <p14:modId xmlns:p14="http://schemas.microsoft.com/office/powerpoint/2010/main" val="3209449398"/>
              </p:ext>
            </p:extLst>
          </p:nvPr>
        </p:nvGraphicFramePr>
        <p:xfrm>
          <a:off x="664060" y="1925648"/>
          <a:ext cx="10863879" cy="3006704"/>
        </p:xfrm>
        <a:graphic>
          <a:graphicData uri="http://schemas.openxmlformats.org/drawingml/2006/table">
            <a:tbl>
              <a:tblPr>
                <a:tableStyleId>{5C22544A-7EE6-4342-B048-85BDC9FD1C3A}</a:tableStyleId>
              </a:tblPr>
              <a:tblGrid>
                <a:gridCol w="711218">
                  <a:extLst>
                    <a:ext uri="{9D8B030D-6E8A-4147-A177-3AD203B41FA5}">
                      <a16:colId xmlns:a16="http://schemas.microsoft.com/office/drawing/2014/main" val="1120670611"/>
                    </a:ext>
                  </a:extLst>
                </a:gridCol>
                <a:gridCol w="900752">
                  <a:extLst>
                    <a:ext uri="{9D8B030D-6E8A-4147-A177-3AD203B41FA5}">
                      <a16:colId xmlns:a16="http://schemas.microsoft.com/office/drawing/2014/main" val="3414203156"/>
                    </a:ext>
                  </a:extLst>
                </a:gridCol>
                <a:gridCol w="1385117">
                  <a:extLst>
                    <a:ext uri="{9D8B030D-6E8A-4147-A177-3AD203B41FA5}">
                      <a16:colId xmlns:a16="http://schemas.microsoft.com/office/drawing/2014/main" val="694438403"/>
                    </a:ext>
                  </a:extLst>
                </a:gridCol>
                <a:gridCol w="925730">
                  <a:extLst>
                    <a:ext uri="{9D8B030D-6E8A-4147-A177-3AD203B41FA5}">
                      <a16:colId xmlns:a16="http://schemas.microsoft.com/office/drawing/2014/main" val="4212925805"/>
                    </a:ext>
                  </a:extLst>
                </a:gridCol>
                <a:gridCol w="804902">
                  <a:extLst>
                    <a:ext uri="{9D8B030D-6E8A-4147-A177-3AD203B41FA5}">
                      <a16:colId xmlns:a16="http://schemas.microsoft.com/office/drawing/2014/main" val="3778256349"/>
                    </a:ext>
                  </a:extLst>
                </a:gridCol>
                <a:gridCol w="608646">
                  <a:extLst>
                    <a:ext uri="{9D8B030D-6E8A-4147-A177-3AD203B41FA5}">
                      <a16:colId xmlns:a16="http://schemas.microsoft.com/office/drawing/2014/main" val="3196402479"/>
                    </a:ext>
                  </a:extLst>
                </a:gridCol>
                <a:gridCol w="747715">
                  <a:extLst>
                    <a:ext uri="{9D8B030D-6E8A-4147-A177-3AD203B41FA5}">
                      <a16:colId xmlns:a16="http://schemas.microsoft.com/office/drawing/2014/main" val="608806801"/>
                    </a:ext>
                  </a:extLst>
                </a:gridCol>
                <a:gridCol w="887902">
                  <a:extLst>
                    <a:ext uri="{9D8B030D-6E8A-4147-A177-3AD203B41FA5}">
                      <a16:colId xmlns:a16="http://schemas.microsoft.com/office/drawing/2014/main" val="2054131101"/>
                    </a:ext>
                  </a:extLst>
                </a:gridCol>
                <a:gridCol w="994611">
                  <a:extLst>
                    <a:ext uri="{9D8B030D-6E8A-4147-A177-3AD203B41FA5}">
                      <a16:colId xmlns:a16="http://schemas.microsoft.com/office/drawing/2014/main" val="3586612309"/>
                    </a:ext>
                  </a:extLst>
                </a:gridCol>
                <a:gridCol w="689810">
                  <a:extLst>
                    <a:ext uri="{9D8B030D-6E8A-4147-A177-3AD203B41FA5}">
                      <a16:colId xmlns:a16="http://schemas.microsoft.com/office/drawing/2014/main" val="293480532"/>
                    </a:ext>
                  </a:extLst>
                </a:gridCol>
                <a:gridCol w="1096586">
                  <a:extLst>
                    <a:ext uri="{9D8B030D-6E8A-4147-A177-3AD203B41FA5}">
                      <a16:colId xmlns:a16="http://schemas.microsoft.com/office/drawing/2014/main" val="2800171902"/>
                    </a:ext>
                  </a:extLst>
                </a:gridCol>
                <a:gridCol w="598172">
                  <a:extLst>
                    <a:ext uri="{9D8B030D-6E8A-4147-A177-3AD203B41FA5}">
                      <a16:colId xmlns:a16="http://schemas.microsoft.com/office/drawing/2014/main" val="3355408863"/>
                    </a:ext>
                  </a:extLst>
                </a:gridCol>
                <a:gridCol w="512718">
                  <a:extLst>
                    <a:ext uri="{9D8B030D-6E8A-4147-A177-3AD203B41FA5}">
                      <a16:colId xmlns:a16="http://schemas.microsoft.com/office/drawing/2014/main" val="1628246836"/>
                    </a:ext>
                  </a:extLst>
                </a:gridCol>
              </a:tblGrid>
              <a:tr h="925139">
                <a:tc>
                  <a:txBody>
                    <a:bodyPr/>
                    <a:lstStyle/>
                    <a:p>
                      <a:pPr algn="l" fontAlgn="t"/>
                      <a:r>
                        <a:rPr lang="en-US" sz="1000" b="1" u="none" strike="noStrike" dirty="0">
                          <a:solidFill>
                            <a:schemeClr val="bg1"/>
                          </a:solidFill>
                          <a:effectLst/>
                          <a:latin typeface="+mn-lt"/>
                        </a:rPr>
                        <a:t>Assigned Breach Number</a:t>
                      </a:r>
                      <a:endParaRPr lang="en-US" sz="1000" b="1" i="0" u="none" strike="noStrike" dirty="0">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t"/>
                      <a:r>
                        <a:rPr lang="en-US" sz="1000" b="1" u="none" strike="noStrike" dirty="0">
                          <a:solidFill>
                            <a:schemeClr val="bg1"/>
                          </a:solidFill>
                          <a:effectLst/>
                          <a:latin typeface="+mn-lt"/>
                        </a:rPr>
                        <a:t>Date Reported To OCA</a:t>
                      </a:r>
                      <a:endParaRPr lang="en-US" sz="1000" b="1" i="0" u="none" strike="noStrike" dirty="0">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t"/>
                      <a:r>
                        <a:rPr lang="en-US" sz="1000" b="1" u="none" strike="noStrike">
                          <a:solidFill>
                            <a:schemeClr val="bg1"/>
                          </a:solidFill>
                          <a:effectLst/>
                          <a:latin typeface="+mn-lt"/>
                        </a:rPr>
                        <a:t>Organization Name</a:t>
                      </a:r>
                      <a:endParaRPr lang="en-US" sz="1000" b="1" i="0" u="none" strike="noStrike">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l" fontAlgn="t"/>
                      <a:r>
                        <a:rPr lang="en-US" sz="1000" b="1" u="none" strike="noStrike">
                          <a:solidFill>
                            <a:schemeClr val="bg1"/>
                          </a:solidFill>
                          <a:effectLst/>
                          <a:latin typeface="+mn-lt"/>
                        </a:rPr>
                        <a:t>Breach Type Description</a:t>
                      </a:r>
                      <a:endParaRPr lang="en-US" sz="1000" b="1" i="0" u="none" strike="noStrike">
                        <a:solidFill>
                          <a:schemeClr val="bg1"/>
                        </a:solidFill>
                        <a:effectLst/>
                        <a:latin typeface="+mn-lt"/>
                      </a:endParaRPr>
                    </a:p>
                  </a:txBody>
                  <a:tcPr marL="63319"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t"/>
                      <a:r>
                        <a:rPr lang="en-US" sz="1000" b="1" u="none" strike="noStrike">
                          <a:solidFill>
                            <a:schemeClr val="bg1"/>
                          </a:solidFill>
                          <a:effectLst/>
                          <a:latin typeface="+mn-lt"/>
                        </a:rPr>
                        <a:t>Breach Occur at the Reporting Entity?</a:t>
                      </a:r>
                      <a:endParaRPr lang="en-US" sz="1000" b="1" i="0" u="none" strike="noStrike">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l" fontAlgn="t"/>
                      <a:r>
                        <a:rPr lang="en-US" sz="1000" b="1" u="none" strike="noStrike" dirty="0">
                          <a:solidFill>
                            <a:schemeClr val="bg1"/>
                          </a:solidFill>
                          <a:effectLst/>
                          <a:latin typeface="+mn-lt"/>
                        </a:rPr>
                        <a:t>MA Residents Affected</a:t>
                      </a:r>
                      <a:endParaRPr lang="en-US" sz="1000" b="1" i="0" u="none" strike="noStrike" dirty="0">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t"/>
                      <a:r>
                        <a:rPr lang="en-US" sz="1000" b="1" u="none" strike="noStrike" dirty="0">
                          <a:solidFill>
                            <a:schemeClr val="bg1"/>
                          </a:solidFill>
                          <a:effectLst/>
                          <a:latin typeface="+mn-lt"/>
                        </a:rPr>
                        <a:t>SSN</a:t>
                      </a:r>
                    </a:p>
                    <a:p>
                      <a:pPr algn="ctr" fontAlgn="t"/>
                      <a:r>
                        <a:rPr lang="en-US" sz="1000" b="1" u="none" strike="noStrike" dirty="0">
                          <a:solidFill>
                            <a:schemeClr val="bg1"/>
                          </a:solidFill>
                          <a:effectLst/>
                          <a:latin typeface="+mn-lt"/>
                        </a:rPr>
                        <a:t>Breached</a:t>
                      </a:r>
                      <a:endParaRPr lang="en-US" sz="1000" b="1" i="0" u="none" strike="noStrike" dirty="0">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l" fontAlgn="t"/>
                      <a:r>
                        <a:rPr lang="en-US" sz="1000" b="1" u="none" strike="noStrike" dirty="0">
                          <a:solidFill>
                            <a:schemeClr val="bg1"/>
                          </a:solidFill>
                          <a:effectLst/>
                          <a:latin typeface="+mn-lt"/>
                        </a:rPr>
                        <a:t>Account Number Breached</a:t>
                      </a:r>
                      <a:endParaRPr lang="en-US" sz="1000" b="1" i="0" u="none" strike="noStrike" dirty="0">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l" fontAlgn="t"/>
                      <a:r>
                        <a:rPr lang="en-US" sz="1000" b="1" u="none" strike="noStrike" dirty="0">
                          <a:solidFill>
                            <a:schemeClr val="bg1"/>
                          </a:solidFill>
                          <a:effectLst/>
                          <a:latin typeface="+mn-lt"/>
                        </a:rPr>
                        <a:t>Drivers Licenses Breached</a:t>
                      </a:r>
                      <a:endParaRPr lang="en-US" sz="1000" b="1" i="0" u="none" strike="noStrike" dirty="0">
                        <a:solidFill>
                          <a:schemeClr val="bg1"/>
                        </a:solidFill>
                        <a:effectLst/>
                        <a:latin typeface="+mn-lt"/>
                      </a:endParaRPr>
                    </a:p>
                  </a:txBody>
                  <a:tcPr marL="63319"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l" fontAlgn="t"/>
                      <a:r>
                        <a:rPr lang="en-US" sz="1000" b="1" u="none" strike="noStrike" dirty="0">
                          <a:solidFill>
                            <a:schemeClr val="bg1"/>
                          </a:solidFill>
                          <a:effectLst/>
                          <a:latin typeface="+mn-lt"/>
                        </a:rPr>
                        <a:t>Credit Debit Numbers Breached</a:t>
                      </a:r>
                      <a:endParaRPr lang="en-US" sz="1000" b="1" i="0" u="none" strike="noStrike" dirty="0">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t"/>
                      <a:r>
                        <a:rPr lang="en-US" sz="1000" b="1" u="none" strike="noStrike">
                          <a:solidFill>
                            <a:schemeClr val="bg1"/>
                          </a:solidFill>
                          <a:effectLst/>
                          <a:latin typeface="+mn-lt"/>
                        </a:rPr>
                        <a:t>Provided Credit Monitoring</a:t>
                      </a:r>
                      <a:endParaRPr lang="en-US" sz="1000" b="1" i="0" u="none" strike="noStrike">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l" fontAlgn="t"/>
                      <a:r>
                        <a:rPr lang="en-US" sz="1000" b="1" u="none" strike="noStrike">
                          <a:solidFill>
                            <a:schemeClr val="bg1"/>
                          </a:solidFill>
                          <a:effectLst/>
                          <a:latin typeface="+mn-lt"/>
                        </a:rPr>
                        <a:t>Data Encrypted</a:t>
                      </a:r>
                      <a:endParaRPr lang="en-US" sz="1000" b="1" i="0" u="none" strike="noStrike">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fontAlgn="t"/>
                      <a:r>
                        <a:rPr lang="en-US" sz="1000" b="1" u="none" strike="noStrike" dirty="0">
                          <a:solidFill>
                            <a:schemeClr val="bg1"/>
                          </a:solidFill>
                          <a:effectLst/>
                          <a:latin typeface="+mn-lt"/>
                        </a:rPr>
                        <a:t>Mobile Device Lost Stolen</a:t>
                      </a:r>
                      <a:endParaRPr lang="en-US" sz="1000" b="1" i="0" u="none" strike="noStrike" dirty="0">
                        <a:solidFill>
                          <a:schemeClr val="bg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3366801822"/>
                  </a:ext>
                </a:extLst>
              </a:tr>
              <a:tr h="416313">
                <a:tc>
                  <a:txBody>
                    <a:bodyPr/>
                    <a:lstStyle/>
                    <a:p>
                      <a:pPr algn="ctr" fontAlgn="t"/>
                      <a:r>
                        <a:rPr lang="en-US" sz="1000" b="0" u="none" strike="noStrike" dirty="0">
                          <a:solidFill>
                            <a:schemeClr val="tx1"/>
                          </a:solidFill>
                          <a:effectLst/>
                          <a:latin typeface="+mn-lt"/>
                        </a:rPr>
                        <a:t>250</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dirty="0">
                          <a:solidFill>
                            <a:schemeClr val="tx1"/>
                          </a:solidFill>
                          <a:effectLst/>
                          <a:latin typeface="+mn-lt"/>
                        </a:rPr>
                        <a:t>8/16/2007</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a:solidFill>
                            <a:schemeClr val="tx1"/>
                          </a:solidFill>
                          <a:effectLst/>
                          <a:latin typeface="+mn-lt"/>
                        </a:rPr>
                        <a:t>Hewlett Packard Company</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a:solidFill>
                            <a:schemeClr val="tx1"/>
                          </a:solidFill>
                          <a:effectLst/>
                          <a:latin typeface="+mn-lt"/>
                        </a:rPr>
                        <a:t>Electronic</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endParaRPr lang="en-US" sz="1000" b="0" i="0" u="none" strike="noStrike" dirty="0">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a:solidFill>
                            <a:schemeClr val="tx1"/>
                          </a:solidFill>
                          <a:effectLst/>
                          <a:latin typeface="+mn-lt"/>
                        </a:rPr>
                        <a:t>52</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a:solidFill>
                            <a:schemeClr val="tx1"/>
                          </a:solidFill>
                          <a:effectLst/>
                          <a:latin typeface="+mn-lt"/>
                        </a:rPr>
                        <a:t>Yes</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b="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b="0" u="none" strike="noStrike">
                          <a:solidFill>
                            <a:schemeClr val="tx1"/>
                          </a:solidFill>
                          <a:effectLst/>
                          <a:latin typeface="+mn-lt"/>
                        </a:rPr>
                        <a:t> </a:t>
                      </a:r>
                      <a:endParaRPr lang="en-US" sz="1000" b="0" i="0" u="none" strike="noStrike">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u="none" strike="noStrike">
                          <a:effectLst/>
                          <a:latin typeface="+mn-lt"/>
                        </a:rPr>
                        <a:t> </a:t>
                      </a:r>
                      <a:endParaRPr lang="en-US" sz="1000" b="0" i="0" u="none" strike="noStrike">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u="none" strike="noStrike">
                          <a:effectLst/>
                          <a:latin typeface="+mn-lt"/>
                        </a:rPr>
                        <a:t>Yes</a:t>
                      </a:r>
                      <a:endParaRPr lang="en-US" sz="1000" b="0" i="0" u="none" strike="noStrike">
                        <a:solidFill>
                          <a:srgbClr val="000000"/>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u="none" strike="noStrike">
                          <a:effectLst/>
                          <a:latin typeface="+mn-lt"/>
                        </a:rPr>
                        <a:t> </a:t>
                      </a:r>
                      <a:endParaRPr lang="en-US" sz="1000" b="0" i="0" u="none" strike="noStrike">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u="none" strike="noStrike" dirty="0">
                          <a:effectLst/>
                          <a:latin typeface="+mn-lt"/>
                        </a:rPr>
                        <a:t>Yes</a:t>
                      </a:r>
                      <a:endParaRPr lang="en-US" sz="1000" b="0" i="0" u="none" strike="noStrike" dirty="0">
                        <a:solidFill>
                          <a:srgbClr val="000000"/>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extLst>
                  <a:ext uri="{0D108BD9-81ED-4DB2-BD59-A6C34878D82A}">
                    <a16:rowId xmlns:a16="http://schemas.microsoft.com/office/drawing/2014/main" val="2568787581"/>
                  </a:ext>
                </a:extLst>
              </a:tr>
              <a:tr h="416313">
                <a:tc>
                  <a:txBody>
                    <a:bodyPr/>
                    <a:lstStyle/>
                    <a:p>
                      <a:pPr algn="ctr" fontAlgn="t"/>
                      <a:r>
                        <a:rPr lang="en-US" sz="1000" b="0" u="none" strike="noStrike" dirty="0">
                          <a:solidFill>
                            <a:schemeClr val="tx1"/>
                          </a:solidFill>
                          <a:effectLst/>
                          <a:latin typeface="+mn-lt"/>
                        </a:rPr>
                        <a:t>252</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a:solidFill>
                            <a:schemeClr val="tx1"/>
                          </a:solidFill>
                          <a:effectLst/>
                          <a:latin typeface="+mn-lt"/>
                        </a:rPr>
                        <a:t>9/11/2007</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a:solidFill>
                            <a:schemeClr val="tx1"/>
                          </a:solidFill>
                          <a:effectLst/>
                          <a:latin typeface="+mn-lt"/>
                        </a:rPr>
                        <a:t>Kraft Foods</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a:solidFill>
                            <a:schemeClr val="tx1"/>
                          </a:solidFill>
                          <a:effectLst/>
                          <a:latin typeface="+mn-lt"/>
                        </a:rPr>
                        <a:t>Electronic</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b="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a:solidFill>
                            <a:schemeClr val="tx1"/>
                          </a:solidFill>
                          <a:effectLst/>
                          <a:latin typeface="+mn-lt"/>
                        </a:rPr>
                        <a:t>460</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dirty="0">
                          <a:solidFill>
                            <a:schemeClr val="tx1"/>
                          </a:solidFill>
                          <a:effectLst/>
                          <a:latin typeface="+mn-lt"/>
                        </a:rPr>
                        <a:t>Yes</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b="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b="0" u="none" strike="noStrike">
                          <a:solidFill>
                            <a:schemeClr val="tx1"/>
                          </a:solidFill>
                          <a:effectLst/>
                          <a:latin typeface="+mn-lt"/>
                        </a:rPr>
                        <a:t> </a:t>
                      </a:r>
                      <a:endParaRPr lang="en-US" sz="1000" b="0" i="0" u="none" strike="noStrike">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u="none" strike="noStrike">
                          <a:effectLst/>
                          <a:latin typeface="+mn-lt"/>
                        </a:rPr>
                        <a:t> </a:t>
                      </a:r>
                      <a:endParaRPr lang="en-US" sz="1000" b="0" i="0" u="none" strike="noStrike">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u="none" strike="noStrike">
                          <a:effectLst/>
                          <a:latin typeface="+mn-lt"/>
                        </a:rPr>
                        <a:t>Yes</a:t>
                      </a:r>
                      <a:endParaRPr lang="en-US" sz="1000" b="0" i="0" u="none" strike="noStrike">
                        <a:solidFill>
                          <a:srgbClr val="000000"/>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u="none" strike="noStrike">
                          <a:effectLst/>
                          <a:latin typeface="+mn-lt"/>
                        </a:rPr>
                        <a:t> </a:t>
                      </a:r>
                      <a:endParaRPr lang="en-US" sz="1000" b="0" i="0" u="none" strike="noStrike">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u="none" strike="noStrike" dirty="0">
                          <a:effectLst/>
                          <a:latin typeface="+mn-lt"/>
                        </a:rPr>
                        <a:t>Yes</a:t>
                      </a:r>
                      <a:endParaRPr lang="en-US" sz="1000" b="0" i="0" u="none" strike="noStrike" dirty="0">
                        <a:solidFill>
                          <a:srgbClr val="000000"/>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extLst>
                  <a:ext uri="{0D108BD9-81ED-4DB2-BD59-A6C34878D82A}">
                    <a16:rowId xmlns:a16="http://schemas.microsoft.com/office/drawing/2014/main" val="3337023412"/>
                  </a:ext>
                </a:extLst>
              </a:tr>
              <a:tr h="416313">
                <a:tc>
                  <a:txBody>
                    <a:bodyPr/>
                    <a:lstStyle/>
                    <a:p>
                      <a:pPr algn="ctr" fontAlgn="t"/>
                      <a:r>
                        <a:rPr lang="en-US" sz="1000" b="0" u="none" strike="noStrike" dirty="0">
                          <a:solidFill>
                            <a:schemeClr val="tx1"/>
                          </a:solidFill>
                          <a:effectLst/>
                          <a:latin typeface="+mn-lt"/>
                        </a:rPr>
                        <a:t>244</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a:solidFill>
                            <a:schemeClr val="tx1"/>
                          </a:solidFill>
                          <a:effectLst/>
                          <a:latin typeface="+mn-lt"/>
                        </a:rPr>
                        <a:t>9/12/2007</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dirty="0">
                          <a:solidFill>
                            <a:schemeClr val="tx1"/>
                          </a:solidFill>
                          <a:effectLst/>
                          <a:latin typeface="+mn-lt"/>
                        </a:rPr>
                        <a:t>The Hartford</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a:solidFill>
                            <a:schemeClr val="tx1"/>
                          </a:solidFill>
                          <a:effectLst/>
                          <a:latin typeface="+mn-lt"/>
                        </a:rPr>
                        <a:t>Electronic</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b="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a:solidFill>
                            <a:schemeClr val="tx1"/>
                          </a:solidFill>
                          <a:effectLst/>
                          <a:latin typeface="+mn-lt"/>
                        </a:rPr>
                        <a:t>18</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a:solidFill>
                            <a:schemeClr val="tx1"/>
                          </a:solidFill>
                          <a:effectLst/>
                          <a:latin typeface="+mn-lt"/>
                        </a:rPr>
                        <a:t>Yes</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b="0" u="none" strike="noStrike" dirty="0">
                          <a:solidFill>
                            <a:schemeClr val="tx1"/>
                          </a:solidFill>
                          <a:effectLst/>
                          <a:latin typeface="+mn-lt"/>
                        </a:rPr>
                        <a:t>Yes</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b="0" u="none" strike="noStrike">
                          <a:solidFill>
                            <a:schemeClr val="tx1"/>
                          </a:solidFill>
                          <a:effectLst/>
                          <a:latin typeface="+mn-lt"/>
                        </a:rPr>
                        <a:t> </a:t>
                      </a:r>
                      <a:endParaRPr lang="en-US" sz="1000" b="0" i="0" u="none" strike="noStrike">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u="none" strike="noStrike">
                          <a:effectLst/>
                          <a:latin typeface="+mn-lt"/>
                        </a:rPr>
                        <a:t> </a:t>
                      </a:r>
                      <a:endParaRPr lang="en-US" sz="1000" b="0" i="0" u="none" strike="noStrike">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ctr" fontAlgn="t"/>
                      <a:r>
                        <a:rPr lang="en-US" sz="1000" u="none" strike="noStrike">
                          <a:effectLst/>
                          <a:latin typeface="+mn-lt"/>
                        </a:rPr>
                        <a:t>Yes</a:t>
                      </a:r>
                      <a:endParaRPr lang="en-US" sz="1000" b="0" i="0" u="none" strike="noStrike">
                        <a:solidFill>
                          <a:srgbClr val="000000"/>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u="none" strike="noStrike">
                          <a:effectLst/>
                          <a:latin typeface="+mn-lt"/>
                        </a:rPr>
                        <a:t> </a:t>
                      </a:r>
                      <a:endParaRPr lang="en-US" sz="1000" b="0" i="0" u="none" strike="noStrike">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tc>
                  <a:txBody>
                    <a:bodyPr/>
                    <a:lstStyle/>
                    <a:p>
                      <a:pPr algn="l" fontAlgn="b"/>
                      <a:r>
                        <a:rPr lang="en-US" sz="1000" u="none" strike="noStrike" dirty="0">
                          <a:effectLst/>
                          <a:latin typeface="+mn-lt"/>
                        </a:rPr>
                        <a:t> </a:t>
                      </a:r>
                      <a:endParaRPr lang="en-US" sz="1000" b="0" i="0" u="none" strike="noStrike" dirty="0">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FD6EB"/>
                    </a:solidFill>
                  </a:tcPr>
                </a:tc>
                <a:extLst>
                  <a:ext uri="{0D108BD9-81ED-4DB2-BD59-A6C34878D82A}">
                    <a16:rowId xmlns:a16="http://schemas.microsoft.com/office/drawing/2014/main" val="3853397499"/>
                  </a:ext>
                </a:extLst>
              </a:tr>
              <a:tr h="416313">
                <a:tc>
                  <a:txBody>
                    <a:bodyPr/>
                    <a:lstStyle/>
                    <a:p>
                      <a:pPr algn="ctr" fontAlgn="t"/>
                      <a:r>
                        <a:rPr lang="en-US" sz="1000" b="0" u="none" strike="noStrike">
                          <a:solidFill>
                            <a:schemeClr val="tx1"/>
                          </a:solidFill>
                          <a:effectLst/>
                          <a:latin typeface="+mn-lt"/>
                        </a:rPr>
                        <a:t>270</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dirty="0">
                          <a:solidFill>
                            <a:schemeClr val="tx1"/>
                          </a:solidFill>
                          <a:effectLst/>
                          <a:latin typeface="+mn-lt"/>
                        </a:rPr>
                        <a:t>9/21/2007</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a:solidFill>
                            <a:schemeClr val="tx1"/>
                          </a:solidFill>
                          <a:effectLst/>
                          <a:latin typeface="+mn-lt"/>
                        </a:rPr>
                        <a:t>Symantec Corporation</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dirty="0">
                          <a:solidFill>
                            <a:schemeClr val="tx1"/>
                          </a:solidFill>
                          <a:effectLst/>
                          <a:latin typeface="+mn-lt"/>
                        </a:rPr>
                        <a:t>Undefined</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b="0" u="none" strike="noStrike">
                          <a:solidFill>
                            <a:schemeClr val="tx1"/>
                          </a:solidFill>
                          <a:effectLst/>
                          <a:latin typeface="+mn-lt"/>
                        </a:rPr>
                        <a:t> </a:t>
                      </a:r>
                      <a:endParaRPr lang="en-US" sz="1000" b="0" i="0" u="none" strike="noStrike">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dirty="0">
                          <a:solidFill>
                            <a:schemeClr val="tx1"/>
                          </a:solidFill>
                          <a:effectLst/>
                          <a:latin typeface="+mn-lt"/>
                        </a:rPr>
                        <a:t>1</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b="0" u="none" strike="noStrike">
                          <a:solidFill>
                            <a:schemeClr val="tx1"/>
                          </a:solidFill>
                          <a:effectLst/>
                          <a:latin typeface="+mn-lt"/>
                        </a:rPr>
                        <a:t>Yes</a:t>
                      </a:r>
                      <a:endParaRPr lang="en-US" sz="1000" b="0" i="0" u="none" strike="noStrike">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b="0" u="none" strike="noStrike">
                          <a:solidFill>
                            <a:schemeClr val="tx1"/>
                          </a:solidFill>
                          <a:effectLst/>
                          <a:latin typeface="+mn-lt"/>
                        </a:rPr>
                        <a:t> </a:t>
                      </a:r>
                      <a:endParaRPr lang="en-US" sz="1000" b="0" i="0" u="none" strike="noStrike">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b="0" u="none" strike="noStrike">
                          <a:solidFill>
                            <a:schemeClr val="tx1"/>
                          </a:solidFill>
                          <a:effectLst/>
                          <a:latin typeface="+mn-lt"/>
                        </a:rPr>
                        <a:t> </a:t>
                      </a:r>
                      <a:endParaRPr lang="en-US" sz="1000" b="0" i="0" u="none" strike="noStrike">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u="none" strike="noStrike">
                          <a:effectLst/>
                          <a:latin typeface="+mn-lt"/>
                        </a:rPr>
                        <a:t> </a:t>
                      </a:r>
                      <a:endParaRPr lang="en-US" sz="1000" b="0" i="0" u="none" strike="noStrike">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ctr" fontAlgn="t"/>
                      <a:r>
                        <a:rPr lang="en-US" sz="1000" u="none" strike="noStrike" dirty="0">
                          <a:effectLst/>
                          <a:latin typeface="+mn-lt"/>
                        </a:rPr>
                        <a:t>Yes</a:t>
                      </a:r>
                      <a:endParaRPr lang="en-US" sz="1000" b="0" i="0" u="none" strike="noStrike" dirty="0">
                        <a:solidFill>
                          <a:srgbClr val="000000"/>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u="none" strike="noStrike">
                          <a:effectLst/>
                          <a:latin typeface="+mn-lt"/>
                        </a:rPr>
                        <a:t> </a:t>
                      </a:r>
                      <a:endParaRPr lang="en-US" sz="1000" b="0" i="0" u="none" strike="noStrike">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tc>
                  <a:txBody>
                    <a:bodyPr/>
                    <a:lstStyle/>
                    <a:p>
                      <a:pPr algn="l" fontAlgn="b"/>
                      <a:r>
                        <a:rPr lang="en-US" sz="1000" u="none" strike="noStrike" dirty="0">
                          <a:effectLst/>
                          <a:latin typeface="+mn-lt"/>
                        </a:rPr>
                        <a:t> </a:t>
                      </a:r>
                      <a:endParaRPr lang="en-US" sz="1000" b="0" i="0" u="none" strike="noStrike" dirty="0">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EBF6"/>
                    </a:solidFill>
                  </a:tcPr>
                </a:tc>
                <a:extLst>
                  <a:ext uri="{0D108BD9-81ED-4DB2-BD59-A6C34878D82A}">
                    <a16:rowId xmlns:a16="http://schemas.microsoft.com/office/drawing/2014/main" val="2581641559"/>
                  </a:ext>
                </a:extLst>
              </a:tr>
              <a:tr h="416313">
                <a:tc>
                  <a:txBody>
                    <a:bodyPr/>
                    <a:lstStyle/>
                    <a:p>
                      <a:pPr algn="ctr" fontAlgn="t"/>
                      <a:r>
                        <a:rPr lang="en-US" sz="1000" b="0" u="none" strike="noStrike" dirty="0">
                          <a:solidFill>
                            <a:schemeClr val="tx1"/>
                          </a:solidFill>
                          <a:effectLst/>
                          <a:latin typeface="+mn-lt"/>
                        </a:rPr>
                        <a:t>243</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ctr" fontAlgn="t"/>
                      <a:r>
                        <a:rPr lang="en-US" sz="1000" b="0" u="none" strike="noStrike" dirty="0">
                          <a:solidFill>
                            <a:schemeClr val="tx1"/>
                          </a:solidFill>
                          <a:effectLst/>
                          <a:latin typeface="+mn-lt"/>
                        </a:rPr>
                        <a:t>10/5/2007</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ctr" fontAlgn="t"/>
                      <a:r>
                        <a:rPr lang="en-US" sz="1000" b="0" u="none" strike="noStrike" dirty="0">
                          <a:solidFill>
                            <a:schemeClr val="tx1"/>
                          </a:solidFill>
                          <a:effectLst/>
                          <a:latin typeface="+mn-lt"/>
                        </a:rPr>
                        <a:t>The Hartford</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ctr" fontAlgn="t"/>
                      <a:r>
                        <a:rPr lang="en-US" sz="1000" b="0" u="none" strike="noStrike" dirty="0">
                          <a:solidFill>
                            <a:schemeClr val="tx1"/>
                          </a:solidFill>
                          <a:effectLst/>
                          <a:latin typeface="+mn-lt"/>
                        </a:rPr>
                        <a:t>Electronic</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l" fontAlgn="b"/>
                      <a:r>
                        <a:rPr lang="en-US" sz="1000" b="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l" fontAlgn="b"/>
                      <a:endParaRPr lang="en-US" sz="1000" b="0" i="0" u="none" strike="noStrike" dirty="0">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ctr" fontAlgn="t"/>
                      <a:r>
                        <a:rPr lang="en-US" sz="1000" b="0" u="none" strike="noStrike" dirty="0">
                          <a:solidFill>
                            <a:schemeClr val="tx1"/>
                          </a:solidFill>
                          <a:effectLst/>
                          <a:latin typeface="+mn-lt"/>
                        </a:rPr>
                        <a:t>Yes</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l" fontAlgn="b"/>
                      <a:r>
                        <a:rPr lang="en-US" sz="1000" b="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ctr" fontAlgn="t"/>
                      <a:r>
                        <a:rPr lang="en-US" sz="1000" b="0" u="none" strike="noStrike" dirty="0">
                          <a:solidFill>
                            <a:schemeClr val="tx1"/>
                          </a:solidFill>
                          <a:effectLst/>
                          <a:latin typeface="+mn-lt"/>
                        </a:rPr>
                        <a:t>Yes</a:t>
                      </a:r>
                      <a:endParaRPr lang="en-US" sz="1000" b="0" i="0" u="none" strike="noStrike" dirty="0">
                        <a:solidFill>
                          <a:schemeClr val="tx1"/>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l" fontAlgn="b"/>
                      <a:r>
                        <a:rPr lang="en-US" sz="1000" u="none" strike="noStrike" dirty="0">
                          <a:effectLst/>
                          <a:latin typeface="+mn-lt"/>
                        </a:rPr>
                        <a:t> </a:t>
                      </a:r>
                      <a:endParaRPr lang="en-US" sz="1000" b="0" i="0" u="none" strike="noStrike" dirty="0">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l" fontAlgn="b"/>
                      <a:r>
                        <a:rPr lang="en-US" sz="1000" u="none" strike="noStrike" dirty="0">
                          <a:effectLst/>
                          <a:latin typeface="+mn-lt"/>
                        </a:rPr>
                        <a:t> </a:t>
                      </a:r>
                      <a:endParaRPr lang="en-US" sz="1000" b="0" i="0" u="none" strike="noStrike" dirty="0">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l" fontAlgn="b"/>
                      <a:r>
                        <a:rPr lang="en-US" sz="1000" u="none" strike="noStrike" dirty="0">
                          <a:effectLst/>
                          <a:latin typeface="+mn-lt"/>
                        </a:rPr>
                        <a:t> </a:t>
                      </a:r>
                      <a:endParaRPr lang="en-US" sz="1000" b="0" i="0" u="none" strike="noStrike" dirty="0">
                        <a:solidFill>
                          <a:srgbClr val="000000"/>
                        </a:solidFill>
                        <a:effectLst/>
                        <a:latin typeface="+mn-lt"/>
                      </a:endParaRPr>
                    </a:p>
                  </a:txBody>
                  <a:tcPr marL="7035" marR="7035" marT="703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tc>
                  <a:txBody>
                    <a:bodyPr/>
                    <a:lstStyle/>
                    <a:p>
                      <a:pPr algn="ctr" fontAlgn="t"/>
                      <a:r>
                        <a:rPr lang="en-US" sz="1000" u="none" strike="noStrike" dirty="0">
                          <a:effectLst/>
                          <a:latin typeface="+mn-lt"/>
                        </a:rPr>
                        <a:t>Yes</a:t>
                      </a:r>
                      <a:endParaRPr lang="en-US" sz="1000" b="0" i="0" u="none" strike="noStrike" dirty="0">
                        <a:solidFill>
                          <a:srgbClr val="000000"/>
                        </a:solidFill>
                        <a:effectLst/>
                        <a:latin typeface="+mn-lt"/>
                      </a:endParaRPr>
                    </a:p>
                  </a:txBody>
                  <a:tcPr marL="7035" marR="7035" marT="703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C9C7"/>
                    </a:solidFill>
                  </a:tcPr>
                </a:tc>
                <a:extLst>
                  <a:ext uri="{0D108BD9-81ED-4DB2-BD59-A6C34878D82A}">
                    <a16:rowId xmlns:a16="http://schemas.microsoft.com/office/drawing/2014/main" val="97648790"/>
                  </a:ext>
                </a:extLst>
              </a:tr>
            </a:tbl>
          </a:graphicData>
        </a:graphic>
      </p:graphicFrame>
      <p:sp>
        <p:nvSpPr>
          <p:cNvPr id="4" name="Date Placeholder 3">
            <a:extLst>
              <a:ext uri="{FF2B5EF4-FFF2-40B4-BE49-F238E27FC236}">
                <a16:creationId xmlns:a16="http://schemas.microsoft.com/office/drawing/2014/main" id="{71F389AA-1692-7C4A-CE9B-08FB63CCEE88}"/>
              </a:ext>
            </a:extLst>
          </p:cNvPr>
          <p:cNvSpPr>
            <a:spLocks noGrp="1"/>
          </p:cNvSpPr>
          <p:nvPr>
            <p:ph type="dt" sz="half" idx="10"/>
          </p:nvPr>
        </p:nvSpPr>
        <p:spPr/>
        <p:txBody>
          <a:bodyPr/>
          <a:lstStyle/>
          <a:p>
            <a:fld id="{4423F810-0947-4B99-95AB-50445555D6BA}" type="datetime1">
              <a:rPr lang="en-US" smtClean="0"/>
              <a:t>9/27/23</a:t>
            </a:fld>
            <a:endParaRPr lang="en-US" dirty="0"/>
          </a:p>
        </p:txBody>
      </p:sp>
      <p:sp>
        <p:nvSpPr>
          <p:cNvPr id="5" name="Slide Number Placeholder 4">
            <a:extLst>
              <a:ext uri="{FF2B5EF4-FFF2-40B4-BE49-F238E27FC236}">
                <a16:creationId xmlns:a16="http://schemas.microsoft.com/office/drawing/2014/main" id="{71BEA1DA-40C5-9BB7-2214-1E290C84BE6F}"/>
              </a:ext>
            </a:extLst>
          </p:cNvPr>
          <p:cNvSpPr>
            <a:spLocks noGrp="1"/>
          </p:cNvSpPr>
          <p:nvPr>
            <p:ph type="sldNum" sz="quarter" idx="12"/>
          </p:nvPr>
        </p:nvSpPr>
        <p:spPr/>
        <p:txBody>
          <a:bodyPr/>
          <a:lstStyle/>
          <a:p>
            <a:fld id="{084F86B3-D3F4-4BE8-8D92-1FAB04CE9786}" type="slidenum">
              <a:rPr lang="en-US" smtClean="0"/>
              <a:t>37</a:t>
            </a:fld>
            <a:endParaRPr lang="en-US" dirty="0"/>
          </a:p>
        </p:txBody>
      </p:sp>
      <p:sp>
        <p:nvSpPr>
          <p:cNvPr id="9" name="Content Placeholder 2">
            <a:extLst>
              <a:ext uri="{FF2B5EF4-FFF2-40B4-BE49-F238E27FC236}">
                <a16:creationId xmlns:a16="http://schemas.microsoft.com/office/drawing/2014/main" id="{A6C8A372-2486-AA64-3F63-C83950110CB3}"/>
              </a:ext>
            </a:extLst>
          </p:cNvPr>
          <p:cNvSpPr txBox="1">
            <a:spLocks/>
          </p:cNvSpPr>
          <p:nvPr/>
        </p:nvSpPr>
        <p:spPr>
          <a:xfrm>
            <a:off x="838200" y="1040130"/>
            <a:ext cx="10515600" cy="5136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sz="2000" dirty="0"/>
              <a:t>Sample Data</a:t>
            </a:r>
            <a:endParaRPr lang="en-US" sz="1800" dirty="0"/>
          </a:p>
          <a:p>
            <a:pPr lvl="1"/>
            <a:endParaRPr lang="en-US" sz="1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4269474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71AE25B5-6128-11F9-86F0-F2C927774B8D}"/>
              </a:ext>
            </a:extLst>
          </p:cNvPr>
          <p:cNvSpPr txBox="1">
            <a:spLocks/>
          </p:cNvSpPr>
          <p:nvPr/>
        </p:nvSpPr>
        <p:spPr>
          <a:xfrm>
            <a:off x="990600" y="1192530"/>
            <a:ext cx="10515600" cy="5136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sz="2000" dirty="0"/>
              <a:t>Statistical Analysis of Numerical Values</a:t>
            </a:r>
          </a:p>
          <a:p>
            <a:pPr lvl="1">
              <a:spcBef>
                <a:spcPts val="0"/>
              </a:spcBef>
              <a:spcAft>
                <a:spcPts val="600"/>
              </a:spcAft>
            </a:pPr>
            <a:endParaRPr lang="en-US" dirty="0"/>
          </a:p>
          <a:p>
            <a:pPr lvl="1">
              <a:spcBef>
                <a:spcPts val="0"/>
              </a:spcBef>
              <a:spcAft>
                <a:spcPts val="600"/>
              </a:spcAft>
            </a:pPr>
            <a:endParaRPr lang="en-US" sz="2200" dirty="0"/>
          </a:p>
          <a:p>
            <a:pPr lvl="1">
              <a:spcBef>
                <a:spcPts val="0"/>
              </a:spcBef>
              <a:spcAft>
                <a:spcPts val="600"/>
              </a:spcAft>
            </a:pPr>
            <a:endParaRPr lang="en-US" sz="2200" dirty="0"/>
          </a:p>
          <a:p>
            <a:pPr lvl="1">
              <a:spcBef>
                <a:spcPts val="0"/>
              </a:spcBef>
              <a:spcAft>
                <a:spcPts val="600"/>
              </a:spcAft>
            </a:pPr>
            <a:endParaRPr lang="en-US" sz="2200" dirty="0"/>
          </a:p>
          <a:p>
            <a:pPr lvl="1">
              <a:spcBef>
                <a:spcPts val="0"/>
              </a:spcBef>
              <a:spcAft>
                <a:spcPts val="600"/>
              </a:spcAft>
            </a:pPr>
            <a:endParaRPr lang="en-US" sz="2200" dirty="0"/>
          </a:p>
          <a:p>
            <a:pPr marL="457200" lvl="1" indent="0">
              <a:buFont typeface="Arial" panose="020B0604020202020204" pitchFamily="34" charset="0"/>
              <a:buNone/>
            </a:pPr>
            <a:endParaRPr lang="en-US" sz="2400" dirty="0"/>
          </a:p>
          <a:p>
            <a:pPr lvl="1"/>
            <a:endParaRPr lang="en-US" dirty="0"/>
          </a:p>
          <a:p>
            <a:pPr lvl="1"/>
            <a:endParaRPr lang="en-US" dirty="0"/>
          </a:p>
          <a:p>
            <a:pPr marL="0" indent="0">
              <a:buFont typeface="Arial" panose="020B0604020202020204" pitchFamily="34" charset="0"/>
              <a:buNone/>
            </a:pPr>
            <a:endParaRPr lang="en-US" dirty="0"/>
          </a:p>
        </p:txBody>
      </p:sp>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a:spcBef>
                <a:spcPts val="0"/>
              </a:spcBef>
              <a:spcAft>
                <a:spcPts val="600"/>
              </a:spcAft>
            </a:pPr>
            <a:endParaRPr lang="en-US" sz="2000" dirty="0"/>
          </a:p>
          <a:p>
            <a:pPr lvl="1">
              <a:spcBef>
                <a:spcPts val="0"/>
              </a:spcBef>
              <a:spcAft>
                <a:spcPts val="600"/>
              </a:spcAft>
            </a:pPr>
            <a:endParaRPr lang="en-US" dirty="0"/>
          </a:p>
          <a:p>
            <a:pPr lvl="1">
              <a:spcBef>
                <a:spcPts val="0"/>
              </a:spcBef>
              <a:spcAft>
                <a:spcPts val="600"/>
              </a:spcAft>
            </a:pPr>
            <a:endParaRPr lang="en-US" sz="2200" dirty="0"/>
          </a:p>
          <a:p>
            <a:pPr lvl="1">
              <a:spcBef>
                <a:spcPts val="0"/>
              </a:spcBef>
              <a:spcAft>
                <a:spcPts val="600"/>
              </a:spcAft>
            </a:pPr>
            <a:endParaRPr lang="en-US" sz="2200" dirty="0"/>
          </a:p>
          <a:p>
            <a:pPr lvl="1">
              <a:spcBef>
                <a:spcPts val="0"/>
              </a:spcBef>
              <a:spcAft>
                <a:spcPts val="600"/>
              </a:spcAft>
            </a:pPr>
            <a:endParaRPr lang="en-US" sz="2200" dirty="0"/>
          </a:p>
          <a:p>
            <a:pPr lvl="1">
              <a:spcBef>
                <a:spcPts val="0"/>
              </a:spcBef>
              <a:spcAft>
                <a:spcPts val="600"/>
              </a:spcAft>
            </a:pPr>
            <a:endParaRPr lang="en-US" sz="2200" dirty="0"/>
          </a:p>
          <a:p>
            <a:pPr marL="457200" lvl="1" indent="0">
              <a:buNone/>
            </a:pPr>
            <a:endParaRPr lang="en-US" sz="2400" dirty="0"/>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WK04 – Updated </a:t>
            </a:r>
            <a:r>
              <a:rPr lang="en-US" dirty="0"/>
              <a:t>Data (4)</a:t>
            </a:r>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38</a:t>
            </a:fld>
            <a:endParaRPr lang="en-US" dirty="0"/>
          </a:p>
        </p:txBody>
      </p:sp>
      <p:graphicFrame>
        <p:nvGraphicFramePr>
          <p:cNvPr id="8" name="Table 8">
            <a:extLst>
              <a:ext uri="{FF2B5EF4-FFF2-40B4-BE49-F238E27FC236}">
                <a16:creationId xmlns:a16="http://schemas.microsoft.com/office/drawing/2014/main" id="{247BC6A1-C9E5-EA84-2353-1B833A8E151C}"/>
              </a:ext>
            </a:extLst>
          </p:cNvPr>
          <p:cNvGraphicFramePr>
            <a:graphicFrameLocks noGrp="1"/>
          </p:cNvGraphicFramePr>
          <p:nvPr>
            <p:extLst>
              <p:ext uri="{D42A27DB-BD31-4B8C-83A1-F6EECF244321}">
                <p14:modId xmlns:p14="http://schemas.microsoft.com/office/powerpoint/2010/main" val="907666257"/>
              </p:ext>
            </p:extLst>
          </p:nvPr>
        </p:nvGraphicFramePr>
        <p:xfrm>
          <a:off x="990600" y="1986393"/>
          <a:ext cx="4385734" cy="3549105"/>
        </p:xfrm>
        <a:graphic>
          <a:graphicData uri="http://schemas.openxmlformats.org/drawingml/2006/table">
            <a:tbl>
              <a:tblPr firstRow="1" bandRow="1">
                <a:tableStyleId>{5C22544A-7EE6-4342-B048-85BDC9FD1C3A}</a:tableStyleId>
              </a:tblPr>
              <a:tblGrid>
                <a:gridCol w="2192867">
                  <a:extLst>
                    <a:ext uri="{9D8B030D-6E8A-4147-A177-3AD203B41FA5}">
                      <a16:colId xmlns:a16="http://schemas.microsoft.com/office/drawing/2014/main" val="2800910029"/>
                    </a:ext>
                  </a:extLst>
                </a:gridCol>
                <a:gridCol w="2192867">
                  <a:extLst>
                    <a:ext uri="{9D8B030D-6E8A-4147-A177-3AD203B41FA5}">
                      <a16:colId xmlns:a16="http://schemas.microsoft.com/office/drawing/2014/main" val="2671137440"/>
                    </a:ext>
                  </a:extLst>
                </a:gridCol>
              </a:tblGrid>
              <a:tr h="581805">
                <a:tc>
                  <a:txBody>
                    <a:bodyPr/>
                    <a:lstStyle/>
                    <a:p>
                      <a:r>
                        <a:rPr lang="en-US" b="1" dirty="0">
                          <a:solidFill>
                            <a:schemeClr val="bg1"/>
                          </a:solidFill>
                        </a:rPr>
                        <a:t>Statistic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solidFill>
                            <a:schemeClr val="bg1"/>
                          </a:solidFill>
                        </a:rPr>
                        <a:t>MA Residents Affected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145884311"/>
                  </a:ext>
                </a:extLst>
              </a:tr>
              <a:tr h="581805">
                <a:tc>
                  <a:txBody>
                    <a:bodyPr/>
                    <a:lstStyle/>
                    <a:p>
                      <a:r>
                        <a:rPr lang="en-US" b="1" dirty="0">
                          <a:solidFill>
                            <a:schemeClr val="bg1"/>
                          </a:solidFill>
                        </a:rPr>
                        <a:t>Min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9609047"/>
                  </a:ext>
                </a:extLst>
              </a:tr>
              <a:tr h="581805">
                <a:tc>
                  <a:txBody>
                    <a:bodyPr/>
                    <a:lstStyle/>
                    <a:p>
                      <a:r>
                        <a:rPr lang="en-US" b="1" dirty="0">
                          <a:solidFill>
                            <a:schemeClr val="bg1"/>
                          </a:solidFill>
                        </a:rPr>
                        <a:t>Max</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2982421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07631129"/>
                  </a:ext>
                </a:extLst>
              </a:tr>
              <a:tr h="581805">
                <a:tc>
                  <a:txBody>
                    <a:bodyPr/>
                    <a:lstStyle/>
                    <a:p>
                      <a:r>
                        <a:rPr lang="en-US" b="1">
                          <a:solidFill>
                            <a:schemeClr val="bg1"/>
                          </a:solidFill>
                        </a:rPr>
                        <a:t>Mean</a:t>
                      </a:r>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715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01841202"/>
                  </a:ext>
                </a:extLst>
              </a:tr>
              <a:tr h="581805">
                <a:tc>
                  <a:txBody>
                    <a:bodyPr/>
                    <a:lstStyle/>
                    <a:p>
                      <a:r>
                        <a:rPr lang="en-US" b="1">
                          <a:solidFill>
                            <a:schemeClr val="bg1"/>
                          </a:solidFill>
                        </a:rPr>
                        <a:t>Median</a:t>
                      </a:r>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6337039"/>
                  </a:ext>
                </a:extLst>
              </a:tr>
              <a:tr h="581805">
                <a:tc>
                  <a:txBody>
                    <a:bodyPr/>
                    <a:lstStyle/>
                    <a:p>
                      <a:r>
                        <a:rPr lang="en-US" b="1" dirty="0">
                          <a:solidFill>
                            <a:schemeClr val="bg1"/>
                          </a:solidFill>
                        </a:rPr>
                        <a:t>Standard Deviation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24198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91952840"/>
                  </a:ext>
                </a:extLst>
              </a:tr>
            </a:tbl>
          </a:graphicData>
        </a:graphic>
      </p:graphicFrame>
      <p:sp>
        <p:nvSpPr>
          <p:cNvPr id="10" name="Date Placeholder 1">
            <a:extLst>
              <a:ext uri="{FF2B5EF4-FFF2-40B4-BE49-F238E27FC236}">
                <a16:creationId xmlns:a16="http://schemas.microsoft.com/office/drawing/2014/main" id="{730EAD78-C57F-F6DE-4B9C-C3CF0FBC8ECA}"/>
              </a:ext>
            </a:extLst>
          </p:cNvPr>
          <p:cNvSpPr>
            <a:spLocks noGrp="1"/>
          </p:cNvSpPr>
          <p:nvPr>
            <p:ph type="dt" sz="half" idx="10"/>
          </p:nvPr>
        </p:nvSpPr>
        <p:spPr>
          <a:xfrm>
            <a:off x="838200" y="6356350"/>
            <a:ext cx="2743200" cy="365125"/>
          </a:xfrm>
        </p:spPr>
        <p:txBody>
          <a:bodyPr/>
          <a:lstStyle/>
          <a:p>
            <a:r>
              <a:rPr lang="en-US" dirty="0"/>
              <a:t>9/12/23</a:t>
            </a:r>
          </a:p>
        </p:txBody>
      </p:sp>
      <p:sp>
        <p:nvSpPr>
          <p:cNvPr id="2" name="TextBox 1">
            <a:extLst>
              <a:ext uri="{FF2B5EF4-FFF2-40B4-BE49-F238E27FC236}">
                <a16:creationId xmlns:a16="http://schemas.microsoft.com/office/drawing/2014/main" id="{4B62074D-A455-C97B-4A1F-39AF97CE71C0}"/>
              </a:ext>
            </a:extLst>
          </p:cNvPr>
          <p:cNvSpPr txBox="1"/>
          <p:nvPr/>
        </p:nvSpPr>
        <p:spPr>
          <a:xfrm>
            <a:off x="5615355" y="2365399"/>
            <a:ext cx="5738445" cy="3170099"/>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maximum of 2,982,421 indicates that in some instances, a very large number of Massachusetts residents were affected. This is probably due to a significant event or disaster.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This is around 715 on average. This value gives us an idea of the typical number of residents affected when looking at the dataset.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median value for MA Residents Affected is 3, which is significantly lower than the mean. This suggests that half of the data points have fewer than 3 Massachusetts residents affected.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standard deviation is 24,189, which is a high standard deviation. This indicates that the data points are widely spread out from the mean.</a:t>
            </a:r>
            <a:endParaRPr lang="en-US" sz="1400" b="1"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515960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a:spcBef>
                <a:spcPts val="0"/>
              </a:spcBef>
              <a:spcAft>
                <a:spcPts val="600"/>
              </a:spcAft>
            </a:pPr>
            <a:r>
              <a:rPr lang="en-US" sz="2000" dirty="0"/>
              <a:t>With the new and complete dataset, we can see the proportion of targeted data breaches that are electronic, paper, undefined, or both electronic and paper.</a:t>
            </a:r>
          </a:p>
          <a:p>
            <a:pPr marL="457200" lvl="1" indent="0">
              <a:buNone/>
            </a:pPr>
            <a:endParaRPr lang="en-US" sz="1800" dirty="0"/>
          </a:p>
          <a:p>
            <a:pPr lvl="1"/>
            <a:endParaRPr lang="en-US" sz="1600"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WK04 – Updated </a:t>
            </a:r>
            <a:r>
              <a:rPr lang="en-US" dirty="0"/>
              <a:t>Data (5)</a:t>
            </a:r>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39</a:t>
            </a:fld>
            <a:endParaRPr lang="en-US" dirty="0"/>
          </a:p>
        </p:txBody>
      </p:sp>
      <p:sp>
        <p:nvSpPr>
          <p:cNvPr id="7" name="Date Placeholder 1">
            <a:extLst>
              <a:ext uri="{FF2B5EF4-FFF2-40B4-BE49-F238E27FC236}">
                <a16:creationId xmlns:a16="http://schemas.microsoft.com/office/drawing/2014/main" id="{15BAA3A5-7DA6-0A17-91C1-C0D6AB8C215B}"/>
              </a:ext>
            </a:extLst>
          </p:cNvPr>
          <p:cNvSpPr>
            <a:spLocks noGrp="1"/>
          </p:cNvSpPr>
          <p:nvPr>
            <p:ph type="dt" sz="half" idx="10"/>
          </p:nvPr>
        </p:nvSpPr>
        <p:spPr>
          <a:xfrm>
            <a:off x="838200" y="6356350"/>
            <a:ext cx="2743200" cy="365125"/>
          </a:xfrm>
        </p:spPr>
        <p:txBody>
          <a:bodyPr/>
          <a:lstStyle/>
          <a:p>
            <a:r>
              <a:rPr lang="en-US"/>
              <a:t>9/12/23</a:t>
            </a:r>
            <a:endParaRPr lang="en-US" dirty="0"/>
          </a:p>
        </p:txBody>
      </p:sp>
      <p:pic>
        <p:nvPicPr>
          <p:cNvPr id="9" name="Picture 8">
            <a:extLst>
              <a:ext uri="{FF2B5EF4-FFF2-40B4-BE49-F238E27FC236}">
                <a16:creationId xmlns:a16="http://schemas.microsoft.com/office/drawing/2014/main" id="{894CB8D8-8B93-B7D7-4EAA-DDD5195C0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623" y="1724043"/>
            <a:ext cx="4395077" cy="2617293"/>
          </a:xfrm>
          <a:prstGeom prst="rect">
            <a:avLst/>
          </a:prstGeom>
        </p:spPr>
      </p:pic>
      <p:pic>
        <p:nvPicPr>
          <p:cNvPr id="11" name="Picture 10" descr="A graph of data breaches&#10;&#10;Description automatically generated">
            <a:extLst>
              <a:ext uri="{FF2B5EF4-FFF2-40B4-BE49-F238E27FC236}">
                <a16:creationId xmlns:a16="http://schemas.microsoft.com/office/drawing/2014/main" id="{846A51D0-5705-C5CA-B3C1-0A03F4640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8723" y="1724043"/>
            <a:ext cx="4395077" cy="2617293"/>
          </a:xfrm>
          <a:prstGeom prst="rect">
            <a:avLst/>
          </a:prstGeom>
        </p:spPr>
      </p:pic>
      <p:pic>
        <p:nvPicPr>
          <p:cNvPr id="13" name="Picture 12" descr="A graph of data breaches&#10;&#10;Description automatically generated">
            <a:extLst>
              <a:ext uri="{FF2B5EF4-FFF2-40B4-BE49-F238E27FC236}">
                <a16:creationId xmlns:a16="http://schemas.microsoft.com/office/drawing/2014/main" id="{E82707DB-C765-B9CE-2D04-F03C1D8814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8139" y="4196228"/>
            <a:ext cx="4164146" cy="2617292"/>
          </a:xfrm>
          <a:prstGeom prst="rect">
            <a:avLst/>
          </a:prstGeom>
        </p:spPr>
      </p:pic>
      <p:sp>
        <p:nvSpPr>
          <p:cNvPr id="2" name="TextBox 1">
            <a:extLst>
              <a:ext uri="{FF2B5EF4-FFF2-40B4-BE49-F238E27FC236}">
                <a16:creationId xmlns:a16="http://schemas.microsoft.com/office/drawing/2014/main" id="{A2BB1075-B08E-8B36-C12F-16560D9549C0}"/>
              </a:ext>
            </a:extLst>
          </p:cNvPr>
          <p:cNvSpPr txBox="1"/>
          <p:nvPr/>
        </p:nvSpPr>
        <p:spPr>
          <a:xfrm>
            <a:off x="8267422" y="4986873"/>
            <a:ext cx="2991240" cy="830997"/>
          </a:xfrm>
          <a:prstGeom prst="rect">
            <a:avLst/>
          </a:prstGeom>
          <a:noFill/>
        </p:spPr>
        <p:txBody>
          <a:bodyPr wrap="square" rtlCol="0">
            <a:spAutoFit/>
          </a:bodyPr>
          <a:lstStyle/>
          <a:p>
            <a:pPr marL="285750" indent="-285750">
              <a:buFont typeface="Wingdings" pitchFamily="2" charset="2"/>
              <a:buChar char="ß"/>
            </a:pPr>
            <a:r>
              <a:rPr lang="en-US" sz="1600" dirty="0"/>
              <a:t>In this plot, approximately 38% of the data breaches were by paper. </a:t>
            </a:r>
          </a:p>
        </p:txBody>
      </p:sp>
    </p:spTree>
    <p:extLst>
      <p:ext uri="{BB962C8B-B14F-4D97-AF65-F5344CB8AC3E}">
        <p14:creationId xmlns:p14="http://schemas.microsoft.com/office/powerpoint/2010/main" val="299560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6254-B4B9-9BCB-6FE4-6C4CE9473037}"/>
              </a:ext>
            </a:extLst>
          </p:cNvPr>
          <p:cNvSpPr>
            <a:spLocks noGrp="1"/>
          </p:cNvSpPr>
          <p:nvPr>
            <p:ph type="title"/>
          </p:nvPr>
        </p:nvSpPr>
        <p:spPr/>
        <p:txBody>
          <a:bodyPr/>
          <a:lstStyle/>
          <a:p>
            <a:r>
              <a:rPr lang="en-US" dirty="0"/>
              <a:t>Topic Background</a:t>
            </a:r>
          </a:p>
        </p:txBody>
      </p:sp>
      <p:sp>
        <p:nvSpPr>
          <p:cNvPr id="3" name="Content Placeholder 2">
            <a:extLst>
              <a:ext uri="{FF2B5EF4-FFF2-40B4-BE49-F238E27FC236}">
                <a16:creationId xmlns:a16="http://schemas.microsoft.com/office/drawing/2014/main" id="{B4EED0A3-4E47-2E08-7A87-43DC10985650}"/>
              </a:ext>
            </a:extLst>
          </p:cNvPr>
          <p:cNvSpPr>
            <a:spLocks noGrp="1"/>
          </p:cNvSpPr>
          <p:nvPr>
            <p:ph idx="1"/>
          </p:nvPr>
        </p:nvSpPr>
        <p:spPr>
          <a:xfrm>
            <a:off x="838201" y="1336124"/>
            <a:ext cx="6149453" cy="5020226"/>
          </a:xfrm>
        </p:spPr>
        <p:txBody>
          <a:bodyPr>
            <a:normAutofit lnSpcReduction="10000"/>
          </a:bodyPr>
          <a:lstStyle/>
          <a:p>
            <a:r>
              <a:rPr lang="en-US" dirty="0"/>
              <a:t>Topic summary</a:t>
            </a:r>
          </a:p>
          <a:p>
            <a:pPr lvl="1"/>
            <a:r>
              <a:rPr lang="en-US" dirty="0"/>
              <a:t>Data breaches occur when unauthorized people get a hold of private information, which has increased in its frequency and severity. These data breaches can lead to financial loss, harm a reputation, and result in legal trouble for the people and organizations involved. These breaches have increased in frequency and severity; therefore, experts are using sophisticated technologies like machine learning and geospatial analysis to forecast and prevent data breaches. In cybersecurity, there seems to be a missing component in efforts, which is geographical information. </a:t>
            </a:r>
          </a:p>
          <a:p>
            <a:pPr lvl="1"/>
            <a:r>
              <a:rPr lang="en-US" b="1" dirty="0"/>
              <a:t>In this study, The data breaches will be analyzed along with geographic information to identify regions or countries that are more susceptible to data breaches, considering factors like cyber-infrastructure, policies, and regulations.</a:t>
            </a:r>
          </a:p>
        </p:txBody>
      </p:sp>
      <p:sp>
        <p:nvSpPr>
          <p:cNvPr id="4" name="Date Placeholder 3">
            <a:extLst>
              <a:ext uri="{FF2B5EF4-FFF2-40B4-BE49-F238E27FC236}">
                <a16:creationId xmlns:a16="http://schemas.microsoft.com/office/drawing/2014/main" id="{4CC0846B-DA11-8EE0-0867-75B75609C9EB}"/>
              </a:ext>
            </a:extLst>
          </p:cNvPr>
          <p:cNvSpPr>
            <a:spLocks noGrp="1"/>
          </p:cNvSpPr>
          <p:nvPr>
            <p:ph type="dt" sz="half" idx="10"/>
          </p:nvPr>
        </p:nvSpPr>
        <p:spPr/>
        <p:txBody>
          <a:bodyPr/>
          <a:lstStyle/>
          <a:p>
            <a:fld id="{4423F810-0947-4B99-95AB-50445555D6BA}" type="datetime1">
              <a:rPr lang="en-US" smtClean="0"/>
              <a:t>9/27/23</a:t>
            </a:fld>
            <a:endParaRPr lang="en-US" dirty="0"/>
          </a:p>
        </p:txBody>
      </p:sp>
      <p:sp>
        <p:nvSpPr>
          <p:cNvPr id="5" name="Slide Number Placeholder 4">
            <a:extLst>
              <a:ext uri="{FF2B5EF4-FFF2-40B4-BE49-F238E27FC236}">
                <a16:creationId xmlns:a16="http://schemas.microsoft.com/office/drawing/2014/main" id="{829C627B-4281-90A8-E488-7B9857F2A33F}"/>
              </a:ext>
            </a:extLst>
          </p:cNvPr>
          <p:cNvSpPr>
            <a:spLocks noGrp="1"/>
          </p:cNvSpPr>
          <p:nvPr>
            <p:ph type="sldNum" sz="quarter" idx="12"/>
          </p:nvPr>
        </p:nvSpPr>
        <p:spPr/>
        <p:txBody>
          <a:bodyPr/>
          <a:lstStyle/>
          <a:p>
            <a:fld id="{084F86B3-D3F4-4BE8-8D92-1FAB04CE9786}" type="slidenum">
              <a:rPr lang="en-US" smtClean="0"/>
              <a:t>4</a:t>
            </a:fld>
            <a:endParaRPr lang="en-US" dirty="0"/>
          </a:p>
        </p:txBody>
      </p:sp>
      <p:pic>
        <p:nvPicPr>
          <p:cNvPr id="8" name="Picture 7" descr="A map with a pin and squares&#10;&#10;Description automatically generated with medium confidence">
            <a:extLst>
              <a:ext uri="{FF2B5EF4-FFF2-40B4-BE49-F238E27FC236}">
                <a16:creationId xmlns:a16="http://schemas.microsoft.com/office/drawing/2014/main" id="{45764F55-769E-6699-28CC-3E3CED2B0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0" y="1336124"/>
            <a:ext cx="3839757" cy="4802463"/>
          </a:xfrm>
          <a:prstGeom prst="rect">
            <a:avLst/>
          </a:prstGeom>
        </p:spPr>
      </p:pic>
    </p:spTree>
    <p:extLst>
      <p:ext uri="{BB962C8B-B14F-4D97-AF65-F5344CB8AC3E}">
        <p14:creationId xmlns:p14="http://schemas.microsoft.com/office/powerpoint/2010/main" val="1590920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62990"/>
            <a:ext cx="10515600" cy="5113973"/>
          </a:xfrm>
        </p:spPr>
        <p:txBody>
          <a:bodyPr>
            <a:normAutofit/>
          </a:bodyPr>
          <a:lstStyle/>
          <a:p>
            <a:pPr>
              <a:spcBef>
                <a:spcPts val="0"/>
              </a:spcBef>
              <a:spcAft>
                <a:spcPts val="600"/>
              </a:spcAft>
            </a:pPr>
            <a:r>
              <a:rPr lang="en-US" sz="2000" dirty="0"/>
              <a:t>Project purpose</a:t>
            </a:r>
          </a:p>
          <a:p>
            <a:pPr lvl="1">
              <a:spcBef>
                <a:spcPts val="0"/>
              </a:spcBef>
              <a:spcAft>
                <a:spcPts val="600"/>
              </a:spcAft>
            </a:pPr>
            <a:r>
              <a:rPr lang="en-US" sz="1600" dirty="0"/>
              <a:t>The purpose of this project is to predict and determine organized data breaches by considering the type of Personal Personally Identifiable Information (PPI) targeted, such as credit card information or social security numbers,  and pinpointing the geographical regions where these breaches are most likely to occur.</a:t>
            </a:r>
          </a:p>
          <a:p>
            <a:pPr marL="457200" lvl="1" indent="0">
              <a:spcBef>
                <a:spcPts val="0"/>
              </a:spcBef>
              <a:spcAft>
                <a:spcPts val="600"/>
              </a:spcAft>
              <a:buNone/>
            </a:pPr>
            <a:endParaRPr lang="en-US" sz="1600" dirty="0"/>
          </a:p>
          <a:p>
            <a:pPr>
              <a:spcBef>
                <a:spcPts val="0"/>
              </a:spcBef>
              <a:spcAft>
                <a:spcPts val="600"/>
              </a:spcAft>
            </a:pPr>
            <a:r>
              <a:rPr lang="en-US" sz="2000" dirty="0"/>
              <a:t>Motivation</a:t>
            </a:r>
          </a:p>
          <a:p>
            <a:pPr lvl="1">
              <a:spcBef>
                <a:spcPts val="0"/>
              </a:spcBef>
              <a:spcAft>
                <a:spcPts val="600"/>
              </a:spcAft>
            </a:pPr>
            <a:r>
              <a:rPr lang="en-US" sz="1600" dirty="0"/>
              <a:t>This project’s motivation stems from the alarming rise in both the frequency and severity of data breaches, which cause issues such as financial setbacks, reputation tarnishing, and legal entanglements. Current cybersecurity efforts frequently overlook a geographical component. This highlights the importance of including geographic data to strengthen our ability to predict and prevent data breaches.</a:t>
            </a:r>
          </a:p>
          <a:p>
            <a:pPr marL="457200" lvl="1" indent="0">
              <a:spcBef>
                <a:spcPts val="0"/>
              </a:spcBef>
              <a:spcAft>
                <a:spcPts val="600"/>
              </a:spcAft>
              <a:buNone/>
            </a:pPr>
            <a:endParaRPr lang="en-US" sz="1600" dirty="0"/>
          </a:p>
          <a:p>
            <a:pPr>
              <a:spcBef>
                <a:spcPts val="0"/>
              </a:spcBef>
              <a:spcAft>
                <a:spcPts val="600"/>
              </a:spcAft>
            </a:pPr>
            <a:r>
              <a:rPr lang="en-US" sz="2000" dirty="0"/>
              <a:t>Examples to explain the motivation for the project topic</a:t>
            </a:r>
          </a:p>
          <a:p>
            <a:pPr lvl="1">
              <a:spcBef>
                <a:spcPts val="0"/>
              </a:spcBef>
              <a:spcAft>
                <a:spcPts val="600"/>
              </a:spcAft>
            </a:pPr>
            <a:r>
              <a:rPr lang="en-US" sz="1600" dirty="0"/>
              <a:t>Major retail chains have faced substantial financial losses and damage to their reputation due to data breaches, highlighting the urgent need for more precise and location-aware breach prediction strategies.</a:t>
            </a:r>
          </a:p>
          <a:p>
            <a:pPr lvl="1">
              <a:spcBef>
                <a:spcPts val="0"/>
              </a:spcBef>
              <a:spcAft>
                <a:spcPts val="600"/>
              </a:spcAft>
            </a:pPr>
            <a:endParaRPr lang="en-US" sz="1600" dirty="0"/>
          </a:p>
          <a:p>
            <a:pPr lvl="1">
              <a:spcBef>
                <a:spcPts val="0"/>
              </a:spcBef>
              <a:spcAft>
                <a:spcPts val="600"/>
              </a:spcAft>
            </a:pPr>
            <a:r>
              <a:rPr lang="en-US" sz="1600" dirty="0"/>
              <a:t>Government agencies have struggled to protect citizens' sensitive information in different regions, and the project aims to provide them with tools to tailor their cybersecurity measures based on geographical risk factors.</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WK04 – Project Purpose and Questions  </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40</a:t>
            </a:fld>
            <a:endParaRPr lang="en-US" dirty="0"/>
          </a:p>
        </p:txBody>
      </p:sp>
      <p:sp>
        <p:nvSpPr>
          <p:cNvPr id="2" name="Date Placeholder 1">
            <a:extLst>
              <a:ext uri="{FF2B5EF4-FFF2-40B4-BE49-F238E27FC236}">
                <a16:creationId xmlns:a16="http://schemas.microsoft.com/office/drawing/2014/main" id="{F5449E06-C8EF-2C2B-8D3F-0F27BD837D59}"/>
              </a:ext>
            </a:extLst>
          </p:cNvPr>
          <p:cNvSpPr>
            <a:spLocks noGrp="1"/>
          </p:cNvSpPr>
          <p:nvPr>
            <p:ph type="dt" sz="half" idx="10"/>
          </p:nvPr>
        </p:nvSpPr>
        <p:spPr>
          <a:xfrm>
            <a:off x="838200" y="6356350"/>
            <a:ext cx="2743200" cy="365125"/>
          </a:xfrm>
        </p:spPr>
        <p:txBody>
          <a:bodyPr/>
          <a:lstStyle/>
          <a:p>
            <a:r>
              <a:rPr lang="en-US" dirty="0"/>
              <a:t>9/12/23</a:t>
            </a:r>
          </a:p>
        </p:txBody>
      </p:sp>
    </p:spTree>
    <p:extLst>
      <p:ext uri="{BB962C8B-B14F-4D97-AF65-F5344CB8AC3E}">
        <p14:creationId xmlns:p14="http://schemas.microsoft.com/office/powerpoint/2010/main" val="3510080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245553"/>
            <a:ext cx="10515600" cy="5293359"/>
          </a:xfrm>
        </p:spPr>
        <p:txBody>
          <a:bodyPr>
            <a:normAutofit/>
          </a:bodyPr>
          <a:lstStyle/>
          <a:p>
            <a:pPr>
              <a:spcBef>
                <a:spcPts val="0"/>
              </a:spcBef>
              <a:spcAft>
                <a:spcPts val="600"/>
              </a:spcAft>
            </a:pPr>
            <a:r>
              <a:rPr lang="en-US" sz="2500" dirty="0"/>
              <a:t>Benefit(s) of the project (benefits who and how)</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WK04 – Project Purpose and Questions (2)  </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41</a:t>
            </a:fld>
            <a:endParaRPr lang="en-US" dirty="0"/>
          </a:p>
        </p:txBody>
      </p:sp>
      <p:graphicFrame>
        <p:nvGraphicFramePr>
          <p:cNvPr id="2" name="Table 5">
            <a:extLst>
              <a:ext uri="{FF2B5EF4-FFF2-40B4-BE49-F238E27FC236}">
                <a16:creationId xmlns:a16="http://schemas.microsoft.com/office/drawing/2014/main" id="{B7879539-42F6-61A7-94C0-37B60A9DE985}"/>
              </a:ext>
            </a:extLst>
          </p:cNvPr>
          <p:cNvGraphicFramePr>
            <a:graphicFrameLocks noGrp="1"/>
          </p:cNvGraphicFramePr>
          <p:nvPr/>
        </p:nvGraphicFramePr>
        <p:xfrm>
          <a:off x="2032000" y="2017712"/>
          <a:ext cx="8128000" cy="3840828"/>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411013196"/>
                    </a:ext>
                  </a:extLst>
                </a:gridCol>
                <a:gridCol w="1625600">
                  <a:extLst>
                    <a:ext uri="{9D8B030D-6E8A-4147-A177-3AD203B41FA5}">
                      <a16:colId xmlns:a16="http://schemas.microsoft.com/office/drawing/2014/main" val="2150517514"/>
                    </a:ext>
                  </a:extLst>
                </a:gridCol>
                <a:gridCol w="1625600">
                  <a:extLst>
                    <a:ext uri="{9D8B030D-6E8A-4147-A177-3AD203B41FA5}">
                      <a16:colId xmlns:a16="http://schemas.microsoft.com/office/drawing/2014/main" val="2012788495"/>
                    </a:ext>
                  </a:extLst>
                </a:gridCol>
                <a:gridCol w="1625600">
                  <a:extLst>
                    <a:ext uri="{9D8B030D-6E8A-4147-A177-3AD203B41FA5}">
                      <a16:colId xmlns:a16="http://schemas.microsoft.com/office/drawing/2014/main" val="3712478010"/>
                    </a:ext>
                  </a:extLst>
                </a:gridCol>
                <a:gridCol w="1625600">
                  <a:extLst>
                    <a:ext uri="{9D8B030D-6E8A-4147-A177-3AD203B41FA5}">
                      <a16:colId xmlns:a16="http://schemas.microsoft.com/office/drawing/2014/main" val="506300151"/>
                    </a:ext>
                  </a:extLst>
                </a:gridCol>
              </a:tblGrid>
              <a:tr h="468394">
                <a:tc>
                  <a:txBody>
                    <a:bodyPr/>
                    <a:lstStyle/>
                    <a:p>
                      <a:r>
                        <a:rPr lang="en-US" sz="1200" dirty="0"/>
                        <a:t>Benefits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Localized Risk Assessment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Targeted Resource Allocation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Improving Regulations and Policies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Targeted Security Measures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1046932292"/>
                  </a:ext>
                </a:extLst>
              </a:tr>
              <a:tr h="1405181">
                <a:tc>
                  <a:txBody>
                    <a:bodyPr/>
                    <a:lstStyle/>
                    <a:p>
                      <a:r>
                        <a:rPr lang="en-US" sz="1200" b="1" dirty="0">
                          <a:solidFill>
                            <a:schemeClr val="bg1"/>
                          </a:solidFill>
                        </a:rPr>
                        <a:t>Who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Any type of organization, government agencies, businesses operating in different regions, and individuals/consumers.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Any type of organization, government agencies, and businesses operating in different regions.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Policymakers, regulatory bodies, and government agencies responsible for cybersecurity.</a:t>
                      </a:r>
                    </a:p>
                    <a:p>
                      <a:endParaRPr 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dirty="0"/>
                        <a:t>Any type of organization, government agencies, businesses operating in different regions, and individuals/consumers.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89116406"/>
                  </a:ext>
                </a:extLst>
              </a:tr>
              <a:tr h="1967253">
                <a:tc>
                  <a:txBody>
                    <a:bodyPr/>
                    <a:lstStyle/>
                    <a:p>
                      <a:r>
                        <a:rPr lang="en-US" sz="1200" b="1" dirty="0">
                          <a:solidFill>
                            <a:schemeClr val="bg1"/>
                          </a:solidFill>
                        </a:rPr>
                        <a:t>How</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By analyzing data breaches in relation to geographical locations, stakeholders can identify regions that are at a higher risk of data breaches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Predictive analysis can help these entities allocate their resources, such as cybersecurity personnel, tools, and budgets, more efficiently.</a:t>
                      </a:r>
                    </a:p>
                    <a:p>
                      <a:endParaRPr 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dirty="0"/>
                        <a:t>By gaining insights into data breach patterns across different regions, policymakers and regulatory bodies can develop and enhance regulations and policies that address regional vulnerabilities.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With a better understanding of which regions and data types are at higher risk, entities can implement targeted security measures.</a:t>
                      </a:r>
                    </a:p>
                    <a:p>
                      <a:endParaRPr 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53485158"/>
                  </a:ext>
                </a:extLst>
              </a:tr>
            </a:tbl>
          </a:graphicData>
        </a:graphic>
      </p:graphicFrame>
      <p:sp>
        <p:nvSpPr>
          <p:cNvPr id="6" name="Date Placeholder 1">
            <a:extLst>
              <a:ext uri="{FF2B5EF4-FFF2-40B4-BE49-F238E27FC236}">
                <a16:creationId xmlns:a16="http://schemas.microsoft.com/office/drawing/2014/main" id="{05B2A4A4-4692-AB8D-5C6D-BD9C33CAF0DA}"/>
              </a:ext>
            </a:extLst>
          </p:cNvPr>
          <p:cNvSpPr>
            <a:spLocks noGrp="1"/>
          </p:cNvSpPr>
          <p:nvPr>
            <p:ph type="dt" sz="half" idx="10"/>
          </p:nvPr>
        </p:nvSpPr>
        <p:spPr>
          <a:xfrm>
            <a:off x="838200" y="6356350"/>
            <a:ext cx="2743200" cy="365125"/>
          </a:xfrm>
        </p:spPr>
        <p:txBody>
          <a:bodyPr/>
          <a:lstStyle/>
          <a:p>
            <a:r>
              <a:rPr lang="en-US" dirty="0"/>
              <a:t>9/12/23</a:t>
            </a:r>
          </a:p>
        </p:txBody>
      </p:sp>
    </p:spTree>
    <p:extLst>
      <p:ext uri="{BB962C8B-B14F-4D97-AF65-F5344CB8AC3E}">
        <p14:creationId xmlns:p14="http://schemas.microsoft.com/office/powerpoint/2010/main" val="1645196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62990"/>
            <a:ext cx="10515600" cy="5113973"/>
          </a:xfrm>
        </p:spPr>
        <p:txBody>
          <a:bodyPr>
            <a:normAutofit/>
          </a:bodyPr>
          <a:lstStyle/>
          <a:p>
            <a:pPr>
              <a:spcBef>
                <a:spcPts val="0"/>
              </a:spcBef>
              <a:spcAft>
                <a:spcPts val="600"/>
              </a:spcAft>
            </a:pPr>
            <a:r>
              <a:rPr lang="en-US" sz="2000" dirty="0"/>
              <a:t>Research questions</a:t>
            </a:r>
          </a:p>
          <a:p>
            <a:pPr marL="800100" lvl="1" indent="-342900">
              <a:spcBef>
                <a:spcPts val="0"/>
              </a:spcBef>
              <a:spcAft>
                <a:spcPts val="600"/>
              </a:spcAft>
              <a:buFont typeface="+mj-lt"/>
              <a:buAutoNum type="arabicPeriod"/>
            </a:pPr>
            <a:r>
              <a:rPr lang="en-US" sz="1600" dirty="0"/>
              <a:t>Are certain geographical regions more susceptible to data breaches than others?</a:t>
            </a:r>
          </a:p>
          <a:p>
            <a:pPr marL="800100" lvl="1" indent="-342900">
              <a:spcBef>
                <a:spcPts val="0"/>
              </a:spcBef>
              <a:spcAft>
                <a:spcPts val="600"/>
              </a:spcAft>
              <a:buFont typeface="+mj-lt"/>
              <a:buAutoNum type="arabicPeriod"/>
            </a:pPr>
            <a:r>
              <a:rPr lang="en-US" sz="1600" dirty="0"/>
              <a:t>Is there evidence to suggest that some data breaches are organized? </a:t>
            </a:r>
          </a:p>
          <a:p>
            <a:pPr marL="800100" lvl="1" indent="-342900">
              <a:spcBef>
                <a:spcPts val="0"/>
              </a:spcBef>
              <a:spcAft>
                <a:spcPts val="600"/>
              </a:spcAft>
              <a:buFont typeface="+mj-lt"/>
              <a:buAutoNum type="arabicPeriod"/>
            </a:pPr>
            <a:r>
              <a:rPr lang="en-US" sz="1600" dirty="0"/>
              <a:t>Can the predicted output explain patterns and motivations behind organized data breaches and insights about their targets?</a:t>
            </a:r>
          </a:p>
          <a:p>
            <a:pPr marL="457200" lvl="1" indent="0">
              <a:spcBef>
                <a:spcPts val="0"/>
              </a:spcBef>
              <a:spcAft>
                <a:spcPts val="600"/>
              </a:spcAft>
              <a:buNone/>
            </a:pPr>
            <a:endParaRPr lang="en-US" sz="1600" dirty="0"/>
          </a:p>
          <a:p>
            <a:pPr>
              <a:spcBef>
                <a:spcPts val="0"/>
              </a:spcBef>
              <a:spcAft>
                <a:spcPts val="600"/>
              </a:spcAft>
            </a:pPr>
            <a:r>
              <a:rPr lang="en-US" sz="2000" dirty="0"/>
              <a:t>Project Objectives</a:t>
            </a:r>
          </a:p>
          <a:p>
            <a:pPr marL="800100" lvl="1" indent="-342900">
              <a:spcBef>
                <a:spcPts val="0"/>
              </a:spcBef>
              <a:spcAft>
                <a:spcPts val="600"/>
              </a:spcAft>
              <a:buFont typeface="+mj-lt"/>
              <a:buAutoNum type="arabicPeriod"/>
            </a:pPr>
            <a:r>
              <a:rPr lang="en-US" sz="1600" dirty="0"/>
              <a:t>Identify regions with varying vulnerabilities to data breaches.</a:t>
            </a:r>
            <a:endParaRPr lang="en-US" dirty="0"/>
          </a:p>
          <a:p>
            <a:pPr marL="800100" lvl="1" indent="-342900">
              <a:spcBef>
                <a:spcPts val="0"/>
              </a:spcBef>
              <a:spcAft>
                <a:spcPts val="600"/>
              </a:spcAft>
              <a:buFont typeface="+mj-lt"/>
              <a:buAutoNum type="arabicPeriod"/>
            </a:pPr>
            <a:r>
              <a:rPr lang="en-US" sz="1600" dirty="0"/>
              <a:t>Find evidence of organized data breach activities.</a:t>
            </a:r>
          </a:p>
          <a:p>
            <a:pPr marL="800100" lvl="1" indent="-342900">
              <a:spcBef>
                <a:spcPts val="0"/>
              </a:spcBef>
              <a:spcAft>
                <a:spcPts val="600"/>
              </a:spcAft>
              <a:buFont typeface="+mj-lt"/>
              <a:buAutoNum type="arabicPeriod"/>
            </a:pPr>
            <a:r>
              <a:rPr lang="en-US" sz="1600" dirty="0"/>
              <a:t>Create a predictive model to understand the patterns and motivations behind organized data breaches and their target selection.</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WK04 – Project Purpose and Questions (4)  </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42</a:t>
            </a:fld>
            <a:endParaRPr lang="en-US" dirty="0"/>
          </a:p>
        </p:txBody>
      </p:sp>
      <p:sp>
        <p:nvSpPr>
          <p:cNvPr id="2" name="Date Placeholder 1">
            <a:extLst>
              <a:ext uri="{FF2B5EF4-FFF2-40B4-BE49-F238E27FC236}">
                <a16:creationId xmlns:a16="http://schemas.microsoft.com/office/drawing/2014/main" id="{56A56BED-F97D-423C-E54F-ABD3E92EC237}"/>
              </a:ext>
            </a:extLst>
          </p:cNvPr>
          <p:cNvSpPr>
            <a:spLocks noGrp="1"/>
          </p:cNvSpPr>
          <p:nvPr>
            <p:ph type="dt" sz="half" idx="10"/>
          </p:nvPr>
        </p:nvSpPr>
        <p:spPr>
          <a:xfrm>
            <a:off x="838200" y="6356350"/>
            <a:ext cx="2743200" cy="365125"/>
          </a:xfrm>
        </p:spPr>
        <p:txBody>
          <a:bodyPr/>
          <a:lstStyle/>
          <a:p>
            <a:r>
              <a:rPr lang="en-US" dirty="0"/>
              <a:t>9/12/23</a:t>
            </a:r>
          </a:p>
        </p:txBody>
      </p:sp>
    </p:spTree>
    <p:extLst>
      <p:ext uri="{BB962C8B-B14F-4D97-AF65-F5344CB8AC3E}">
        <p14:creationId xmlns:p14="http://schemas.microsoft.com/office/powerpoint/2010/main" val="2982390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62990"/>
            <a:ext cx="10515600" cy="5113973"/>
          </a:xfrm>
        </p:spPr>
        <p:txBody>
          <a:bodyPr>
            <a:normAutofit/>
          </a:bodyPr>
          <a:lstStyle/>
          <a:p>
            <a:pPr marL="0" indent="0">
              <a:spcBef>
                <a:spcPts val="0"/>
              </a:spcBef>
              <a:spcAft>
                <a:spcPts val="600"/>
              </a:spcAft>
              <a:buNone/>
            </a:pPr>
            <a:r>
              <a:rPr lang="en-US" sz="1600" dirty="0"/>
              <a:t> </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WK04 – Objectives and Parameters</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43</a:t>
            </a:fld>
            <a:endParaRPr lang="en-US" dirty="0"/>
          </a:p>
        </p:txBody>
      </p:sp>
      <p:sp>
        <p:nvSpPr>
          <p:cNvPr id="2" name="Date Placeholder 1">
            <a:extLst>
              <a:ext uri="{FF2B5EF4-FFF2-40B4-BE49-F238E27FC236}">
                <a16:creationId xmlns:a16="http://schemas.microsoft.com/office/drawing/2014/main" id="{762854BE-B386-7475-6370-C9F6D6F53820}"/>
              </a:ext>
            </a:extLst>
          </p:cNvPr>
          <p:cNvSpPr>
            <a:spLocks noGrp="1"/>
          </p:cNvSpPr>
          <p:nvPr>
            <p:ph type="dt" sz="half" idx="10"/>
          </p:nvPr>
        </p:nvSpPr>
        <p:spPr>
          <a:xfrm>
            <a:off x="838200" y="6356350"/>
            <a:ext cx="2743200" cy="365125"/>
          </a:xfrm>
        </p:spPr>
        <p:txBody>
          <a:bodyPr/>
          <a:lstStyle/>
          <a:p>
            <a:r>
              <a:rPr lang="en-US" dirty="0"/>
              <a:t>9/12/23</a:t>
            </a:r>
          </a:p>
        </p:txBody>
      </p:sp>
      <p:graphicFrame>
        <p:nvGraphicFramePr>
          <p:cNvPr id="6" name="Table 6">
            <a:extLst>
              <a:ext uri="{FF2B5EF4-FFF2-40B4-BE49-F238E27FC236}">
                <a16:creationId xmlns:a16="http://schemas.microsoft.com/office/drawing/2014/main" id="{D59174C6-338F-B046-379A-C315E331B321}"/>
              </a:ext>
            </a:extLst>
          </p:cNvPr>
          <p:cNvGraphicFramePr>
            <a:graphicFrameLocks noGrp="1"/>
          </p:cNvGraphicFramePr>
          <p:nvPr>
            <p:extLst>
              <p:ext uri="{D42A27DB-BD31-4B8C-83A1-F6EECF244321}">
                <p14:modId xmlns:p14="http://schemas.microsoft.com/office/powerpoint/2010/main" val="52894249"/>
              </p:ext>
            </p:extLst>
          </p:nvPr>
        </p:nvGraphicFramePr>
        <p:xfrm>
          <a:off x="1159398" y="1382300"/>
          <a:ext cx="9873204" cy="4475352"/>
        </p:xfrm>
        <a:graphic>
          <a:graphicData uri="http://schemas.openxmlformats.org/drawingml/2006/table">
            <a:tbl>
              <a:tblPr firstRow="1" bandRow="1">
                <a:tableStyleId>{5C22544A-7EE6-4342-B048-85BDC9FD1C3A}</a:tableStyleId>
              </a:tblPr>
              <a:tblGrid>
                <a:gridCol w="2468301">
                  <a:extLst>
                    <a:ext uri="{9D8B030D-6E8A-4147-A177-3AD203B41FA5}">
                      <a16:colId xmlns:a16="http://schemas.microsoft.com/office/drawing/2014/main" val="3760219570"/>
                    </a:ext>
                  </a:extLst>
                </a:gridCol>
                <a:gridCol w="2468301">
                  <a:extLst>
                    <a:ext uri="{9D8B030D-6E8A-4147-A177-3AD203B41FA5}">
                      <a16:colId xmlns:a16="http://schemas.microsoft.com/office/drawing/2014/main" val="1000509534"/>
                    </a:ext>
                  </a:extLst>
                </a:gridCol>
                <a:gridCol w="2468301">
                  <a:extLst>
                    <a:ext uri="{9D8B030D-6E8A-4147-A177-3AD203B41FA5}">
                      <a16:colId xmlns:a16="http://schemas.microsoft.com/office/drawing/2014/main" val="2065818088"/>
                    </a:ext>
                  </a:extLst>
                </a:gridCol>
                <a:gridCol w="2468301">
                  <a:extLst>
                    <a:ext uri="{9D8B030D-6E8A-4147-A177-3AD203B41FA5}">
                      <a16:colId xmlns:a16="http://schemas.microsoft.com/office/drawing/2014/main" val="46457455"/>
                    </a:ext>
                  </a:extLst>
                </a:gridCol>
              </a:tblGrid>
              <a:tr h="1527302">
                <a:tc>
                  <a:txBody>
                    <a:bodyPr/>
                    <a:lstStyle/>
                    <a:p>
                      <a:r>
                        <a:rPr lang="en-US" sz="1600" dirty="0"/>
                        <a:t>Objectives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Identify regions with varying vulnerabilities to data breaches.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Find evidence of organized data breach activities.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Create a predictive model to understand the patterns and motivations behind organized data breaches and their target selection.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792465684"/>
                  </a:ext>
                </a:extLst>
              </a:tr>
              <a:tr h="2948050">
                <a:tc>
                  <a:txBody>
                    <a:bodyPr/>
                    <a:lstStyle/>
                    <a:p>
                      <a:r>
                        <a:rPr lang="en-US" sz="1600" b="1" dirty="0">
                          <a:solidFill>
                            <a:schemeClr val="bg1"/>
                          </a:solidFill>
                        </a:rPr>
                        <a:t>Parameters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285750" indent="-285750">
                        <a:buFont typeface="Arial" panose="020B0604020202020204" pitchFamily="34" charset="0"/>
                        <a:buChar char="•"/>
                      </a:pPr>
                      <a:r>
                        <a:rPr lang="en-US" sz="1600" dirty="0"/>
                        <a:t>Geographical Data</a:t>
                      </a:r>
                    </a:p>
                    <a:p>
                      <a:pPr marL="285750" indent="-285750">
                        <a:buFont typeface="Arial" panose="020B0604020202020204" pitchFamily="34" charset="0"/>
                        <a:buChar char="•"/>
                      </a:pPr>
                      <a:r>
                        <a:rPr lang="en-US" sz="1600" dirty="0"/>
                        <a:t>Organization Names</a:t>
                      </a:r>
                    </a:p>
                    <a:p>
                      <a:pPr marL="285750" indent="-285750">
                        <a:buFont typeface="Arial" panose="020B0604020202020204" pitchFamily="34" charset="0"/>
                        <a:buChar char="•"/>
                      </a:pPr>
                      <a:r>
                        <a:rPr lang="en-US" sz="1600" dirty="0"/>
                        <a:t>Possibly demographic info about MA regions </a:t>
                      </a:r>
                    </a:p>
                    <a:p>
                      <a:pPr marL="285750" indent="-285750">
                        <a:buFont typeface="Arial" panose="020B0604020202020204" pitchFamily="34" charset="0"/>
                        <a:buChar char="•"/>
                      </a:pPr>
                      <a:r>
                        <a:rPr lang="en-US" sz="1600" dirty="0"/>
                        <a:t>MA Residents Affected</a:t>
                      </a:r>
                    </a:p>
                    <a:p>
                      <a:pPr marL="285750" indent="-285750">
                        <a:buFont typeface="Arial" panose="020B0604020202020204" pitchFamily="34" charset="0"/>
                        <a:buChar char="•"/>
                      </a:pPr>
                      <a:r>
                        <a:rPr lang="en-US" sz="1600" dirty="0"/>
                        <a:t>Provided Credit Monitoring?</a:t>
                      </a:r>
                    </a:p>
                    <a:p>
                      <a:pPr marL="285750" indent="-285750">
                        <a:buFont typeface="Arial" panose="020B0604020202020204" pitchFamily="34" charset="0"/>
                        <a:buChar char="•"/>
                      </a:pPr>
                      <a:r>
                        <a:rPr lang="en-US" sz="1600" dirty="0"/>
                        <a:t>Mobile Device Lost or Stolen?</a:t>
                      </a:r>
                    </a:p>
                    <a:p>
                      <a:pPr marL="285750" indent="-285750">
                        <a:buFont typeface="Arial" panose="020B0604020202020204" pitchFamily="34" charset="0"/>
                        <a:buChar char="•"/>
                      </a:pPr>
                      <a:r>
                        <a:rPr lang="en-US" sz="1600" dirty="0"/>
                        <a:t>Data Encrypted?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t>Geographical Data</a:t>
                      </a:r>
                    </a:p>
                    <a:p>
                      <a:pPr marL="285750" indent="-285750">
                        <a:buFont typeface="Arial" panose="020B0604020202020204" pitchFamily="34" charset="0"/>
                        <a:buChar char="•"/>
                      </a:pPr>
                      <a:r>
                        <a:rPr lang="en-US" sz="1600" dirty="0"/>
                        <a:t>Organization Names</a:t>
                      </a:r>
                    </a:p>
                    <a:p>
                      <a:pPr marL="285750" indent="-285750">
                        <a:buFont typeface="Arial" panose="020B0604020202020204" pitchFamily="34" charset="0"/>
                        <a:buChar char="•"/>
                      </a:pPr>
                      <a:r>
                        <a:rPr lang="en-US" sz="1600" dirty="0"/>
                        <a:t>Targeted Data Breached? </a:t>
                      </a:r>
                    </a:p>
                    <a:p>
                      <a:pPr marL="742950" lvl="1" indent="-285750">
                        <a:buFont typeface="Arial" panose="020B0604020202020204" pitchFamily="34" charset="0"/>
                        <a:buChar char="•"/>
                      </a:pPr>
                      <a:r>
                        <a:rPr lang="en-US" sz="1600" dirty="0"/>
                        <a:t>SSN</a:t>
                      </a:r>
                    </a:p>
                    <a:p>
                      <a:pPr marL="742950" lvl="1" indent="-285750">
                        <a:buFont typeface="Arial" panose="020B0604020202020204" pitchFamily="34" charset="0"/>
                        <a:buChar char="•"/>
                      </a:pPr>
                      <a:r>
                        <a:rPr lang="en-US" sz="1600" dirty="0"/>
                        <a:t>Credit/Debit</a:t>
                      </a:r>
                    </a:p>
                    <a:p>
                      <a:pPr marL="742950" lvl="1" indent="-285750">
                        <a:buFont typeface="Arial" panose="020B0604020202020204" pitchFamily="34" charset="0"/>
                        <a:buChar char="•"/>
                      </a:pPr>
                      <a:r>
                        <a:rPr lang="en-US" sz="1600" dirty="0"/>
                        <a:t>Account number</a:t>
                      </a:r>
                    </a:p>
                    <a:p>
                      <a:pPr marL="742950" lvl="1" indent="-285750">
                        <a:buFont typeface="Arial" panose="020B0604020202020204" pitchFamily="34" charset="0"/>
                        <a:buChar char="•"/>
                      </a:pPr>
                      <a:r>
                        <a:rPr lang="en-US" sz="1600" dirty="0"/>
                        <a:t>Driver’s License</a:t>
                      </a:r>
                    </a:p>
                    <a:p>
                      <a:pPr marL="285750" indent="-285750">
                        <a:buFont typeface="Arial" panose="020B0604020202020204" pitchFamily="34" charset="0"/>
                        <a:buChar char="•"/>
                      </a:pPr>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t>Geographical Data</a:t>
                      </a:r>
                    </a:p>
                    <a:p>
                      <a:pPr marL="285750" indent="-285750">
                        <a:buFont typeface="Arial" panose="020B0604020202020204" pitchFamily="34" charset="0"/>
                        <a:buChar char="•"/>
                      </a:pPr>
                      <a:r>
                        <a:rPr lang="en-US" sz="1600" dirty="0"/>
                        <a:t>Organization Names</a:t>
                      </a:r>
                    </a:p>
                    <a:p>
                      <a:pPr marL="285750" indent="-285750">
                        <a:buFont typeface="Arial" panose="020B0604020202020204" pitchFamily="34" charset="0"/>
                        <a:buChar char="•"/>
                      </a:pPr>
                      <a:r>
                        <a:rPr lang="en-US" sz="1600" dirty="0"/>
                        <a:t>Targeted Data Breached? </a:t>
                      </a:r>
                    </a:p>
                    <a:p>
                      <a:pPr marL="742950" lvl="1" indent="-285750">
                        <a:buFont typeface="Arial" panose="020B0604020202020204" pitchFamily="34" charset="0"/>
                        <a:buChar char="•"/>
                      </a:pPr>
                      <a:r>
                        <a:rPr lang="en-US" sz="1600" dirty="0"/>
                        <a:t>SSN</a:t>
                      </a:r>
                    </a:p>
                    <a:p>
                      <a:pPr marL="742950" lvl="1" indent="-285750">
                        <a:buFont typeface="Arial" panose="020B0604020202020204" pitchFamily="34" charset="0"/>
                        <a:buChar char="•"/>
                      </a:pPr>
                      <a:r>
                        <a:rPr lang="en-US" sz="1600" dirty="0"/>
                        <a:t>Credit/Debit</a:t>
                      </a:r>
                    </a:p>
                    <a:p>
                      <a:pPr marL="742950" lvl="1" indent="-285750">
                        <a:buFont typeface="Arial" panose="020B0604020202020204" pitchFamily="34" charset="0"/>
                        <a:buChar char="•"/>
                      </a:pPr>
                      <a:r>
                        <a:rPr lang="en-US" sz="1600" dirty="0"/>
                        <a:t>Account number</a:t>
                      </a:r>
                    </a:p>
                    <a:p>
                      <a:pPr marL="742950" lvl="1" indent="-285750">
                        <a:buFont typeface="Arial" panose="020B0604020202020204" pitchFamily="34" charset="0"/>
                        <a:buChar char="•"/>
                      </a:pPr>
                      <a:r>
                        <a:rPr lang="en-US" sz="1600" dirty="0"/>
                        <a:t>Driver’s License</a:t>
                      </a:r>
                    </a:p>
                    <a:p>
                      <a:pPr marL="285750" indent="-285750">
                        <a:buFont typeface="Arial" panose="020B0604020202020204" pitchFamily="34" charset="0"/>
                        <a:buChar char="•"/>
                      </a:pPr>
                      <a:r>
                        <a:rPr lang="en-US" sz="1600" dirty="0"/>
                        <a:t>MA Residents Affected</a:t>
                      </a:r>
                    </a:p>
                    <a:p>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81204067"/>
                  </a:ext>
                </a:extLst>
              </a:tr>
            </a:tbl>
          </a:graphicData>
        </a:graphic>
      </p:graphicFrame>
      <p:sp>
        <p:nvSpPr>
          <p:cNvPr id="7" name="TextBox 6">
            <a:extLst>
              <a:ext uri="{FF2B5EF4-FFF2-40B4-BE49-F238E27FC236}">
                <a16:creationId xmlns:a16="http://schemas.microsoft.com/office/drawing/2014/main" id="{434F9DA3-BB86-3E40-D513-FBA416A704A2}"/>
              </a:ext>
            </a:extLst>
          </p:cNvPr>
          <p:cNvSpPr txBox="1"/>
          <p:nvPr/>
        </p:nvSpPr>
        <p:spPr>
          <a:xfrm>
            <a:off x="-3020992" y="-221076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29662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6AA5-7A7B-D531-E0F1-43E281B93DE5}"/>
              </a:ext>
            </a:extLst>
          </p:cNvPr>
          <p:cNvSpPr>
            <a:spLocks noGrp="1"/>
          </p:cNvSpPr>
          <p:nvPr>
            <p:ph type="ctrTitle"/>
          </p:nvPr>
        </p:nvSpPr>
        <p:spPr/>
        <p:txBody>
          <a:bodyPr/>
          <a:lstStyle/>
          <a:p>
            <a:r>
              <a:rPr lang="en-US" b="1" dirty="0">
                <a:solidFill>
                  <a:schemeClr val="bg1"/>
                </a:solidFill>
              </a:rPr>
              <a:t>Week - 05</a:t>
            </a:r>
            <a:endParaRPr lang="en-US" dirty="0">
              <a:solidFill>
                <a:schemeClr val="bg1"/>
              </a:solidFill>
            </a:endParaRPr>
          </a:p>
        </p:txBody>
      </p:sp>
      <p:sp>
        <p:nvSpPr>
          <p:cNvPr id="3" name="Date Placeholder 2">
            <a:extLst>
              <a:ext uri="{FF2B5EF4-FFF2-40B4-BE49-F238E27FC236}">
                <a16:creationId xmlns:a16="http://schemas.microsoft.com/office/drawing/2014/main" id="{39D31CEF-7984-2D10-2D42-74386319FF05}"/>
              </a:ext>
            </a:extLst>
          </p:cNvPr>
          <p:cNvSpPr>
            <a:spLocks noGrp="1"/>
          </p:cNvSpPr>
          <p:nvPr>
            <p:ph type="dt" sz="half" idx="10"/>
          </p:nvPr>
        </p:nvSpPr>
        <p:spPr/>
        <p:txBody>
          <a:bodyPr/>
          <a:lstStyle/>
          <a:p>
            <a:fld id="{5DE91A8C-EFD1-4627-87C2-5BD81A6BF6BA}" type="datetime1">
              <a:rPr lang="en-US" smtClean="0"/>
              <a:t>9/27/23</a:t>
            </a:fld>
            <a:endParaRPr lang="en-US" dirty="0"/>
          </a:p>
        </p:txBody>
      </p:sp>
      <p:sp>
        <p:nvSpPr>
          <p:cNvPr id="4" name="Slide Number Placeholder 3">
            <a:extLst>
              <a:ext uri="{FF2B5EF4-FFF2-40B4-BE49-F238E27FC236}">
                <a16:creationId xmlns:a16="http://schemas.microsoft.com/office/drawing/2014/main" id="{7A770178-4DB9-220A-0258-70ADD6E8BD28}"/>
              </a:ext>
            </a:extLst>
          </p:cNvPr>
          <p:cNvSpPr>
            <a:spLocks noGrp="1"/>
          </p:cNvSpPr>
          <p:nvPr>
            <p:ph type="sldNum" sz="quarter" idx="12"/>
          </p:nvPr>
        </p:nvSpPr>
        <p:spPr/>
        <p:txBody>
          <a:bodyPr/>
          <a:lstStyle/>
          <a:p>
            <a:fld id="{084F86B3-D3F4-4BE8-8D92-1FAB04CE9786}" type="slidenum">
              <a:rPr lang="en-US" smtClean="0"/>
              <a:t>44</a:t>
            </a:fld>
            <a:endParaRPr lang="en-US" dirty="0"/>
          </a:p>
        </p:txBody>
      </p:sp>
    </p:spTree>
    <p:extLst>
      <p:ext uri="{BB962C8B-B14F-4D97-AF65-F5344CB8AC3E}">
        <p14:creationId xmlns:p14="http://schemas.microsoft.com/office/powerpoint/2010/main" val="3966474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DD24-BF44-B823-7210-19C62E225C41}"/>
              </a:ext>
            </a:extLst>
          </p:cNvPr>
          <p:cNvSpPr>
            <a:spLocks noGrp="1"/>
          </p:cNvSpPr>
          <p:nvPr>
            <p:ph type="title"/>
          </p:nvPr>
        </p:nvSpPr>
        <p:spPr>
          <a:xfrm>
            <a:off x="838200" y="44480"/>
            <a:ext cx="10515600" cy="898201"/>
          </a:xfrm>
          <a:solidFill>
            <a:schemeClr val="tx2"/>
          </a:solidFill>
        </p:spPr>
        <p:txBody>
          <a:bodyPr/>
          <a:lstStyle/>
          <a:p>
            <a:r>
              <a:rPr lang="en-US" b="1" dirty="0">
                <a:solidFill>
                  <a:schemeClr val="bg1"/>
                </a:solidFill>
              </a:rPr>
              <a:t>Outline</a:t>
            </a:r>
          </a:p>
        </p:txBody>
      </p:sp>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332335"/>
            <a:ext cx="10365121" cy="5024015"/>
          </a:xfrm>
        </p:spPr>
        <p:txBody>
          <a:bodyPr>
            <a:normAutofit fontScale="70000" lnSpcReduction="20000"/>
          </a:bodyPr>
          <a:lstStyle/>
          <a:p>
            <a:r>
              <a:rPr lang="en-US" dirty="0"/>
              <a:t>WK05 – Review/revise work from previous week(s)</a:t>
            </a:r>
          </a:p>
          <a:p>
            <a:pPr lvl="1"/>
            <a:r>
              <a:rPr lang="en-US" dirty="0"/>
              <a:t>Summary of changes</a:t>
            </a:r>
          </a:p>
          <a:p>
            <a:r>
              <a:rPr lang="en-US" dirty="0"/>
              <a:t>WK05 – Project Workflow Updated</a:t>
            </a:r>
          </a:p>
          <a:p>
            <a:pPr lvl="1"/>
            <a:r>
              <a:rPr lang="en-US" dirty="0"/>
              <a:t>Updated Project Workflow Diagram</a:t>
            </a:r>
          </a:p>
          <a:p>
            <a:r>
              <a:rPr lang="en-US" dirty="0"/>
              <a:t>WK05 – Code Workflow Updated</a:t>
            </a:r>
          </a:p>
          <a:p>
            <a:pPr lvl="1"/>
            <a:r>
              <a:rPr lang="en-US" dirty="0"/>
              <a:t>Updated Project Workflow Diagram</a:t>
            </a:r>
          </a:p>
          <a:p>
            <a:r>
              <a:rPr lang="en-US" dirty="0"/>
              <a:t>WK05 – Updated Data</a:t>
            </a:r>
          </a:p>
          <a:p>
            <a:pPr lvl="1"/>
            <a:r>
              <a:rPr lang="en-US" dirty="0"/>
              <a:t>Updated Information About Data</a:t>
            </a:r>
          </a:p>
          <a:p>
            <a:pPr lvl="1"/>
            <a:r>
              <a:rPr lang="en-US" dirty="0"/>
              <a:t>Table of Statistics (do not have many numerical values)</a:t>
            </a:r>
          </a:p>
          <a:p>
            <a:pPr lvl="1"/>
            <a:r>
              <a:rPr lang="en-US" dirty="0"/>
              <a:t>Plot of Parameters</a:t>
            </a:r>
          </a:p>
          <a:p>
            <a:r>
              <a:rPr lang="en-US" dirty="0"/>
              <a:t>WK05 – Project Purpose and Questions  </a:t>
            </a:r>
          </a:p>
          <a:p>
            <a:pPr lvl="1"/>
            <a:r>
              <a:rPr lang="en-US" dirty="0"/>
              <a:t>Purpose</a:t>
            </a:r>
          </a:p>
          <a:p>
            <a:pPr lvl="1"/>
            <a:r>
              <a:rPr lang="en-US" dirty="0"/>
              <a:t>Motivation</a:t>
            </a:r>
          </a:p>
          <a:p>
            <a:pPr lvl="1"/>
            <a:r>
              <a:rPr lang="en-US" dirty="0"/>
              <a:t>Examples to explain motivation</a:t>
            </a:r>
          </a:p>
          <a:p>
            <a:pPr lvl="1"/>
            <a:r>
              <a:rPr lang="en-US" dirty="0"/>
              <a:t>Benefits: affected stakeholders and how</a:t>
            </a:r>
          </a:p>
          <a:p>
            <a:pPr lvl="1"/>
            <a:r>
              <a:rPr lang="en-US" dirty="0"/>
              <a:t>Research questions</a:t>
            </a:r>
          </a:p>
          <a:p>
            <a:pPr lvl="1"/>
            <a:r>
              <a:rPr lang="en-US" dirty="0"/>
              <a:t>Project objectives</a:t>
            </a:r>
          </a:p>
          <a:p>
            <a:r>
              <a:rPr lang="en-US" dirty="0"/>
              <a:t>WK05 – Objectives and SMART</a:t>
            </a:r>
          </a:p>
          <a:p>
            <a:r>
              <a:rPr lang="en-US" dirty="0"/>
              <a:t>WK05 – Updated Objectives and Parameters</a:t>
            </a:r>
          </a:p>
          <a:p>
            <a:pPr lvl="1"/>
            <a:endParaRPr lang="en-US" dirty="0"/>
          </a:p>
          <a:p>
            <a:pPr lvl="1"/>
            <a:endParaRPr lang="en-US" dirty="0"/>
          </a:p>
          <a:p>
            <a:pPr lvl="1"/>
            <a:endParaRPr lang="en-US" dirty="0"/>
          </a:p>
          <a:p>
            <a:pPr marL="0" indent="0">
              <a:buNone/>
            </a:pPr>
            <a:endParaRPr lang="en-US" dirty="0"/>
          </a:p>
        </p:txBody>
      </p:sp>
      <p:sp>
        <p:nvSpPr>
          <p:cNvPr id="4" name="Date Placeholder 3">
            <a:extLst>
              <a:ext uri="{FF2B5EF4-FFF2-40B4-BE49-F238E27FC236}">
                <a16:creationId xmlns:a16="http://schemas.microsoft.com/office/drawing/2014/main" id="{A82A730F-629D-41B2-EACB-2467B77BA7E7}"/>
              </a:ext>
            </a:extLst>
          </p:cNvPr>
          <p:cNvSpPr>
            <a:spLocks noGrp="1"/>
          </p:cNvSpPr>
          <p:nvPr>
            <p:ph type="dt" sz="half" idx="10"/>
          </p:nvPr>
        </p:nvSpPr>
        <p:spPr/>
        <p:txBody>
          <a:bodyPr/>
          <a:lstStyle/>
          <a:p>
            <a:fld id="{97FD6C32-6440-46D1-BB78-D92A6CCFF250}" type="datetime1">
              <a:rPr lang="en-US" smtClean="0"/>
              <a:t>9/27/23</a:t>
            </a:fld>
            <a:endParaRPr lang="en-US" dirty="0"/>
          </a:p>
        </p:txBody>
      </p:sp>
      <p:sp>
        <p:nvSpPr>
          <p:cNvPr id="6" name="Slide Number Placeholder 5">
            <a:extLst>
              <a:ext uri="{FF2B5EF4-FFF2-40B4-BE49-F238E27FC236}">
                <a16:creationId xmlns:a16="http://schemas.microsoft.com/office/drawing/2014/main" id="{C3775541-E8BC-F039-FB08-0BE8C4DA0634}"/>
              </a:ext>
            </a:extLst>
          </p:cNvPr>
          <p:cNvSpPr>
            <a:spLocks noGrp="1"/>
          </p:cNvSpPr>
          <p:nvPr>
            <p:ph type="sldNum" sz="quarter" idx="12"/>
          </p:nvPr>
        </p:nvSpPr>
        <p:spPr/>
        <p:txBody>
          <a:bodyPr/>
          <a:lstStyle/>
          <a:p>
            <a:fld id="{084F86B3-D3F4-4BE8-8D92-1FAB04CE9786}" type="slidenum">
              <a:rPr lang="en-US" smtClean="0"/>
              <a:t>45</a:t>
            </a:fld>
            <a:endParaRPr lang="en-US" dirty="0"/>
          </a:p>
        </p:txBody>
      </p:sp>
    </p:spTree>
    <p:extLst>
      <p:ext uri="{BB962C8B-B14F-4D97-AF65-F5344CB8AC3E}">
        <p14:creationId xmlns:p14="http://schemas.microsoft.com/office/powerpoint/2010/main" val="1674548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r>
              <a:rPr lang="en-US" dirty="0"/>
              <a:t>Below is a summary of changes made and slide numbers</a:t>
            </a:r>
          </a:p>
          <a:p>
            <a:pPr lvl="1"/>
            <a:r>
              <a:rPr lang="en-US" dirty="0"/>
              <a:t>Changed plots into faceted plot (more readable)</a:t>
            </a:r>
          </a:p>
          <a:p>
            <a:pPr lvl="1"/>
            <a:r>
              <a:rPr lang="en-US" dirty="0"/>
              <a:t>Better statistic table with explanations of results.</a:t>
            </a:r>
          </a:p>
          <a:p>
            <a:pPr lvl="1"/>
            <a:r>
              <a:rPr lang="en-US" dirty="0"/>
              <a:t>Modified Code Workflow and Project Workflow</a:t>
            </a:r>
          </a:p>
          <a:p>
            <a:pPr lvl="2"/>
            <a:r>
              <a:rPr lang="en-US" dirty="0"/>
              <a:t> Broke off Analysis Phase from Reporting Phase</a:t>
            </a:r>
          </a:p>
          <a:p>
            <a:pPr lvl="1"/>
            <a:r>
              <a:rPr lang="en-US" dirty="0"/>
              <a:t>Updated Objectives and parameters table </a:t>
            </a:r>
          </a:p>
          <a:p>
            <a:pPr lvl="2"/>
            <a:r>
              <a:rPr lang="en-US" dirty="0"/>
              <a:t>Check marks for each parameter column</a:t>
            </a:r>
          </a:p>
          <a:p>
            <a:pPr lvl="2"/>
            <a:r>
              <a:rPr lang="en-US" dirty="0"/>
              <a:t>Highlighted data that’s either not used (red) or not yet attained (yellow)</a:t>
            </a:r>
          </a:p>
          <a:p>
            <a:pPr lvl="1"/>
            <a:r>
              <a:rPr lang="en-US" dirty="0"/>
              <a:t>Reviewed Project motivation, purpose, research questions, objectives, benefits, and examples</a:t>
            </a:r>
          </a:p>
          <a:p>
            <a:pPr lvl="2"/>
            <a:r>
              <a:rPr lang="en-US" dirty="0"/>
              <a:t>Decided that what I currently have does align with the SMART guide.</a:t>
            </a:r>
          </a:p>
          <a:p>
            <a:pPr lvl="1"/>
            <a:r>
              <a:rPr lang="en-US" dirty="0"/>
              <a:t>Elaborated on Specifics, Measurability, Achievability, Relevancy, and Time-bound for each objective</a:t>
            </a:r>
          </a:p>
          <a:p>
            <a:pPr lvl="1"/>
            <a:endParaRPr lang="en-US"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WK05 – </a:t>
            </a:r>
            <a:r>
              <a:rPr lang="en-US" dirty="0"/>
              <a:t>Review/revise work from previous week(s)</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9/27/23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46</a:t>
            </a:fld>
            <a:endParaRPr lang="en-US" dirty="0"/>
          </a:p>
        </p:txBody>
      </p:sp>
    </p:spTree>
    <p:extLst>
      <p:ext uri="{BB962C8B-B14F-4D97-AF65-F5344CB8AC3E}">
        <p14:creationId xmlns:p14="http://schemas.microsoft.com/office/powerpoint/2010/main" val="30710525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077"/>
            <a:ext cx="10515600" cy="5121886"/>
          </a:xfrm>
        </p:spPr>
        <p:txBody>
          <a:bodyPr>
            <a:normAutofit/>
          </a:bodyPr>
          <a:lstStyle/>
          <a:p>
            <a:pPr marL="0" indent="0">
              <a:spcBef>
                <a:spcPts val="0"/>
              </a:spcBef>
              <a:spcAft>
                <a:spcPts val="600"/>
              </a:spcAft>
              <a:buNone/>
            </a:pPr>
            <a:endParaRPr lang="en-US" sz="1600" dirty="0"/>
          </a:p>
          <a:p>
            <a:pPr lvl="1">
              <a:spcBef>
                <a:spcPts val="0"/>
              </a:spcBef>
              <a:spcAft>
                <a:spcPts val="600"/>
              </a:spcAft>
              <a:buFont typeface="Courier New" panose="02070309020205020404" pitchFamily="49" charset="0"/>
              <a:buChar char="o"/>
            </a:pPr>
            <a:endParaRPr lang="en-US" sz="1600" dirty="0"/>
          </a:p>
          <a:p>
            <a:pPr>
              <a:spcBef>
                <a:spcPts val="0"/>
              </a:spcBef>
              <a:spcAft>
                <a:spcPts val="600"/>
              </a:spcAft>
              <a:buFont typeface="Courier New" panose="02070309020205020404" pitchFamily="49" charset="0"/>
              <a:buChar char="o"/>
            </a:pPr>
            <a:endParaRPr lang="en-US" sz="2000" dirty="0"/>
          </a:p>
          <a:p>
            <a:pPr>
              <a:spcBef>
                <a:spcPts val="0"/>
              </a:spcBef>
              <a:spcAft>
                <a:spcPts val="600"/>
              </a:spcAft>
              <a:buFont typeface="Courier New" panose="02070309020205020404" pitchFamily="49" charset="0"/>
              <a:buChar char="o"/>
            </a:pPr>
            <a:endParaRPr lang="en-US" sz="1800"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WK05 – Project Workflow Update</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47</a:t>
            </a:fld>
            <a:endParaRPr lang="en-US" dirty="0"/>
          </a:p>
        </p:txBody>
      </p:sp>
      <p:sp>
        <p:nvSpPr>
          <p:cNvPr id="9" name="Date Placeholder 1">
            <a:extLst>
              <a:ext uri="{FF2B5EF4-FFF2-40B4-BE49-F238E27FC236}">
                <a16:creationId xmlns:a16="http://schemas.microsoft.com/office/drawing/2014/main" id="{2627D2D2-821C-D418-3257-297D53B130F6}"/>
              </a:ext>
            </a:extLst>
          </p:cNvPr>
          <p:cNvSpPr>
            <a:spLocks noGrp="1"/>
          </p:cNvSpPr>
          <p:nvPr>
            <p:ph type="dt" sz="half" idx="10"/>
          </p:nvPr>
        </p:nvSpPr>
        <p:spPr>
          <a:xfrm>
            <a:off x="838200" y="6356350"/>
            <a:ext cx="2743200" cy="365125"/>
          </a:xfrm>
        </p:spPr>
        <p:txBody>
          <a:bodyPr/>
          <a:lstStyle/>
          <a:p>
            <a:r>
              <a:rPr lang="en-US" dirty="0"/>
              <a:t>9/19/23</a:t>
            </a:r>
          </a:p>
        </p:txBody>
      </p:sp>
      <p:pic>
        <p:nvPicPr>
          <p:cNvPr id="6" name="Picture 5">
            <a:extLst>
              <a:ext uri="{FF2B5EF4-FFF2-40B4-BE49-F238E27FC236}">
                <a16:creationId xmlns:a16="http://schemas.microsoft.com/office/drawing/2014/main" id="{EC0767FB-35E5-8E24-20C2-6F6941236D08}"/>
              </a:ext>
            </a:extLst>
          </p:cNvPr>
          <p:cNvPicPr>
            <a:picLocks noChangeAspect="1"/>
          </p:cNvPicPr>
          <p:nvPr/>
        </p:nvPicPr>
        <p:blipFill rotWithShape="1">
          <a:blip r:embed="rId2">
            <a:extLst>
              <a:ext uri="{28A0092B-C50C-407E-A947-70E740481C1C}">
                <a14:useLocalDpi xmlns:a14="http://schemas.microsoft.com/office/drawing/2010/main" val="0"/>
              </a:ext>
            </a:extLst>
          </a:blip>
          <a:srcRect l="2188" t="2259" r="1697" b="33085"/>
          <a:stretch/>
        </p:blipFill>
        <p:spPr>
          <a:xfrm>
            <a:off x="778201" y="1282574"/>
            <a:ext cx="10635597" cy="4666891"/>
          </a:xfrm>
          <a:prstGeom prst="rect">
            <a:avLst/>
          </a:prstGeom>
        </p:spPr>
      </p:pic>
    </p:spTree>
    <p:extLst>
      <p:ext uri="{BB962C8B-B14F-4D97-AF65-F5344CB8AC3E}">
        <p14:creationId xmlns:p14="http://schemas.microsoft.com/office/powerpoint/2010/main" val="818244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077"/>
            <a:ext cx="10515600" cy="5121886"/>
          </a:xfrm>
        </p:spPr>
        <p:txBody>
          <a:bodyPr>
            <a:normAutofit/>
          </a:bodyPr>
          <a:lstStyle/>
          <a:p>
            <a:pPr marL="0" indent="0">
              <a:spcBef>
                <a:spcPts val="0"/>
              </a:spcBef>
              <a:spcAft>
                <a:spcPts val="600"/>
              </a:spcAft>
              <a:buNone/>
            </a:pPr>
            <a:endParaRPr lang="en-US" sz="1600" dirty="0"/>
          </a:p>
          <a:p>
            <a:pPr lvl="1">
              <a:spcBef>
                <a:spcPts val="0"/>
              </a:spcBef>
              <a:spcAft>
                <a:spcPts val="600"/>
              </a:spcAft>
              <a:buFont typeface="Courier New" panose="02070309020205020404" pitchFamily="49" charset="0"/>
              <a:buChar char="o"/>
            </a:pPr>
            <a:endParaRPr lang="en-US" sz="1600" dirty="0"/>
          </a:p>
          <a:p>
            <a:pPr>
              <a:spcBef>
                <a:spcPts val="0"/>
              </a:spcBef>
              <a:spcAft>
                <a:spcPts val="600"/>
              </a:spcAft>
              <a:buFont typeface="Courier New" panose="02070309020205020404" pitchFamily="49" charset="0"/>
              <a:buChar char="o"/>
            </a:pPr>
            <a:endParaRPr lang="en-US" sz="2000" dirty="0"/>
          </a:p>
          <a:p>
            <a:pPr>
              <a:spcBef>
                <a:spcPts val="0"/>
              </a:spcBef>
              <a:spcAft>
                <a:spcPts val="600"/>
              </a:spcAft>
              <a:buFont typeface="Courier New" panose="02070309020205020404" pitchFamily="49" charset="0"/>
              <a:buChar char="o"/>
            </a:pPr>
            <a:endParaRPr lang="en-US" sz="1800"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WK05 – Code </a:t>
            </a:r>
            <a:r>
              <a:rPr lang="en-US" b="1"/>
              <a:t>Workflow Update</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48</a:t>
            </a:fld>
            <a:endParaRPr lang="en-US" dirty="0"/>
          </a:p>
        </p:txBody>
      </p:sp>
      <p:sp>
        <p:nvSpPr>
          <p:cNvPr id="7" name="Date Placeholder 1">
            <a:extLst>
              <a:ext uri="{FF2B5EF4-FFF2-40B4-BE49-F238E27FC236}">
                <a16:creationId xmlns:a16="http://schemas.microsoft.com/office/drawing/2014/main" id="{8273B3A8-B1F9-7280-86CB-FFA911DA3EE9}"/>
              </a:ext>
            </a:extLst>
          </p:cNvPr>
          <p:cNvSpPr>
            <a:spLocks noGrp="1"/>
          </p:cNvSpPr>
          <p:nvPr>
            <p:ph type="dt" sz="half" idx="10"/>
          </p:nvPr>
        </p:nvSpPr>
        <p:spPr>
          <a:xfrm>
            <a:off x="838200" y="6356350"/>
            <a:ext cx="2743200" cy="365125"/>
          </a:xfrm>
        </p:spPr>
        <p:txBody>
          <a:bodyPr/>
          <a:lstStyle/>
          <a:p>
            <a:r>
              <a:rPr lang="en-US" dirty="0"/>
              <a:t>9/19/23</a:t>
            </a:r>
          </a:p>
        </p:txBody>
      </p:sp>
      <p:pic>
        <p:nvPicPr>
          <p:cNvPr id="6" name="Picture 5">
            <a:extLst>
              <a:ext uri="{FF2B5EF4-FFF2-40B4-BE49-F238E27FC236}">
                <a16:creationId xmlns:a16="http://schemas.microsoft.com/office/drawing/2014/main" id="{C66614CF-264C-65A6-57BD-0790AA46EB1A}"/>
              </a:ext>
            </a:extLst>
          </p:cNvPr>
          <p:cNvPicPr>
            <a:picLocks noChangeAspect="1"/>
          </p:cNvPicPr>
          <p:nvPr/>
        </p:nvPicPr>
        <p:blipFill rotWithShape="1">
          <a:blip r:embed="rId2">
            <a:extLst>
              <a:ext uri="{28A0092B-C50C-407E-A947-70E740481C1C}">
                <a14:useLocalDpi xmlns:a14="http://schemas.microsoft.com/office/drawing/2010/main" val="0"/>
              </a:ext>
            </a:extLst>
          </a:blip>
          <a:srcRect l="1741" r="1692" b="13302"/>
          <a:stretch/>
        </p:blipFill>
        <p:spPr>
          <a:xfrm>
            <a:off x="80764" y="1695928"/>
            <a:ext cx="12030472" cy="3324307"/>
          </a:xfrm>
          <a:prstGeom prst="rect">
            <a:avLst/>
          </a:prstGeom>
        </p:spPr>
      </p:pic>
    </p:spTree>
    <p:extLst>
      <p:ext uri="{BB962C8B-B14F-4D97-AF65-F5344CB8AC3E}">
        <p14:creationId xmlns:p14="http://schemas.microsoft.com/office/powerpoint/2010/main" val="3957224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71AE25B5-6128-11F9-86F0-F2C927774B8D}"/>
              </a:ext>
            </a:extLst>
          </p:cNvPr>
          <p:cNvSpPr txBox="1">
            <a:spLocks/>
          </p:cNvSpPr>
          <p:nvPr/>
        </p:nvSpPr>
        <p:spPr>
          <a:xfrm>
            <a:off x="990600" y="1192530"/>
            <a:ext cx="10515600" cy="5136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sz="2000" dirty="0"/>
              <a:t>Statistical Analysis of Numerical Value (MA Residents Affected is the only numerical columns)</a:t>
            </a:r>
          </a:p>
          <a:p>
            <a:pPr lvl="1">
              <a:spcBef>
                <a:spcPts val="0"/>
              </a:spcBef>
              <a:spcAft>
                <a:spcPts val="600"/>
              </a:spcAft>
            </a:pPr>
            <a:endParaRPr lang="en-US" dirty="0"/>
          </a:p>
          <a:p>
            <a:pPr lvl="1">
              <a:spcBef>
                <a:spcPts val="0"/>
              </a:spcBef>
              <a:spcAft>
                <a:spcPts val="600"/>
              </a:spcAft>
            </a:pPr>
            <a:endParaRPr lang="en-US" sz="2200" dirty="0"/>
          </a:p>
          <a:p>
            <a:pPr lvl="1">
              <a:spcBef>
                <a:spcPts val="0"/>
              </a:spcBef>
              <a:spcAft>
                <a:spcPts val="600"/>
              </a:spcAft>
            </a:pPr>
            <a:endParaRPr lang="en-US" sz="2200" dirty="0"/>
          </a:p>
          <a:p>
            <a:pPr lvl="1">
              <a:spcBef>
                <a:spcPts val="0"/>
              </a:spcBef>
              <a:spcAft>
                <a:spcPts val="600"/>
              </a:spcAft>
            </a:pPr>
            <a:endParaRPr lang="en-US" sz="2200" dirty="0"/>
          </a:p>
          <a:p>
            <a:pPr lvl="1">
              <a:spcBef>
                <a:spcPts val="0"/>
              </a:spcBef>
              <a:spcAft>
                <a:spcPts val="600"/>
              </a:spcAft>
            </a:pPr>
            <a:endParaRPr lang="en-US" sz="2200" dirty="0"/>
          </a:p>
          <a:p>
            <a:pPr marL="457200" lvl="1" indent="0">
              <a:buFont typeface="Arial" panose="020B0604020202020204" pitchFamily="34" charset="0"/>
              <a:buNone/>
            </a:pPr>
            <a:endParaRPr lang="en-US" sz="2400" dirty="0"/>
          </a:p>
          <a:p>
            <a:pPr lvl="1"/>
            <a:endParaRPr lang="en-US" dirty="0"/>
          </a:p>
          <a:p>
            <a:pPr lvl="1"/>
            <a:endParaRPr lang="en-US" dirty="0"/>
          </a:p>
          <a:p>
            <a:pPr marL="0" indent="0">
              <a:buFont typeface="Arial" panose="020B0604020202020204" pitchFamily="34" charse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WK05 – Updated </a:t>
            </a:r>
            <a:r>
              <a:rPr lang="en-US" dirty="0"/>
              <a:t>Data (1)</a:t>
            </a:r>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49</a:t>
            </a:fld>
            <a:endParaRPr lang="en-US" dirty="0"/>
          </a:p>
        </p:txBody>
      </p:sp>
      <p:graphicFrame>
        <p:nvGraphicFramePr>
          <p:cNvPr id="8" name="Table 8">
            <a:extLst>
              <a:ext uri="{FF2B5EF4-FFF2-40B4-BE49-F238E27FC236}">
                <a16:creationId xmlns:a16="http://schemas.microsoft.com/office/drawing/2014/main" id="{247BC6A1-C9E5-EA84-2353-1B833A8E151C}"/>
              </a:ext>
            </a:extLst>
          </p:cNvPr>
          <p:cNvGraphicFramePr>
            <a:graphicFrameLocks noGrp="1"/>
          </p:cNvGraphicFramePr>
          <p:nvPr/>
        </p:nvGraphicFramePr>
        <p:xfrm>
          <a:off x="990600" y="1986393"/>
          <a:ext cx="4385734" cy="3549105"/>
        </p:xfrm>
        <a:graphic>
          <a:graphicData uri="http://schemas.openxmlformats.org/drawingml/2006/table">
            <a:tbl>
              <a:tblPr firstRow="1" bandRow="1">
                <a:tableStyleId>{5C22544A-7EE6-4342-B048-85BDC9FD1C3A}</a:tableStyleId>
              </a:tblPr>
              <a:tblGrid>
                <a:gridCol w="2192867">
                  <a:extLst>
                    <a:ext uri="{9D8B030D-6E8A-4147-A177-3AD203B41FA5}">
                      <a16:colId xmlns:a16="http://schemas.microsoft.com/office/drawing/2014/main" val="2800910029"/>
                    </a:ext>
                  </a:extLst>
                </a:gridCol>
                <a:gridCol w="2192867">
                  <a:extLst>
                    <a:ext uri="{9D8B030D-6E8A-4147-A177-3AD203B41FA5}">
                      <a16:colId xmlns:a16="http://schemas.microsoft.com/office/drawing/2014/main" val="2671137440"/>
                    </a:ext>
                  </a:extLst>
                </a:gridCol>
              </a:tblGrid>
              <a:tr h="581805">
                <a:tc>
                  <a:txBody>
                    <a:bodyPr/>
                    <a:lstStyle/>
                    <a:p>
                      <a:r>
                        <a:rPr lang="en-US" b="1" dirty="0">
                          <a:solidFill>
                            <a:schemeClr val="bg1"/>
                          </a:solidFill>
                        </a:rPr>
                        <a:t>Statistic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solidFill>
                            <a:schemeClr val="bg1"/>
                          </a:solidFill>
                        </a:rPr>
                        <a:t>MA Residents Affected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145884311"/>
                  </a:ext>
                </a:extLst>
              </a:tr>
              <a:tr h="581805">
                <a:tc>
                  <a:txBody>
                    <a:bodyPr/>
                    <a:lstStyle/>
                    <a:p>
                      <a:r>
                        <a:rPr lang="en-US" b="1" dirty="0">
                          <a:solidFill>
                            <a:schemeClr val="bg1"/>
                          </a:solidFill>
                        </a:rPr>
                        <a:t>Min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9609047"/>
                  </a:ext>
                </a:extLst>
              </a:tr>
              <a:tr h="581805">
                <a:tc>
                  <a:txBody>
                    <a:bodyPr/>
                    <a:lstStyle/>
                    <a:p>
                      <a:r>
                        <a:rPr lang="en-US" b="1" dirty="0">
                          <a:solidFill>
                            <a:schemeClr val="bg1"/>
                          </a:solidFill>
                        </a:rPr>
                        <a:t>Max</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2982421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07631129"/>
                  </a:ext>
                </a:extLst>
              </a:tr>
              <a:tr h="581805">
                <a:tc>
                  <a:txBody>
                    <a:bodyPr/>
                    <a:lstStyle/>
                    <a:p>
                      <a:r>
                        <a:rPr lang="en-US" b="1" dirty="0">
                          <a:solidFill>
                            <a:schemeClr val="bg1"/>
                          </a:solidFill>
                        </a:rPr>
                        <a:t>Mean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715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01841202"/>
                  </a:ext>
                </a:extLst>
              </a:tr>
              <a:tr h="581805">
                <a:tc>
                  <a:txBody>
                    <a:bodyPr/>
                    <a:lstStyle/>
                    <a:p>
                      <a:r>
                        <a:rPr lang="en-US" b="1">
                          <a:solidFill>
                            <a:schemeClr val="bg1"/>
                          </a:solidFill>
                        </a:rPr>
                        <a:t>Median</a:t>
                      </a:r>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6337039"/>
                  </a:ext>
                </a:extLst>
              </a:tr>
              <a:tr h="581805">
                <a:tc>
                  <a:txBody>
                    <a:bodyPr/>
                    <a:lstStyle/>
                    <a:p>
                      <a:r>
                        <a:rPr lang="en-US" b="1" dirty="0">
                          <a:solidFill>
                            <a:schemeClr val="bg1"/>
                          </a:solidFill>
                        </a:rPr>
                        <a:t>Standard Deviation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24198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91952840"/>
                  </a:ext>
                </a:extLst>
              </a:tr>
            </a:tbl>
          </a:graphicData>
        </a:graphic>
      </p:graphicFrame>
      <p:sp>
        <p:nvSpPr>
          <p:cNvPr id="2" name="TextBox 1">
            <a:extLst>
              <a:ext uri="{FF2B5EF4-FFF2-40B4-BE49-F238E27FC236}">
                <a16:creationId xmlns:a16="http://schemas.microsoft.com/office/drawing/2014/main" id="{4B62074D-A455-C97B-4A1F-39AF97CE71C0}"/>
              </a:ext>
            </a:extLst>
          </p:cNvPr>
          <p:cNvSpPr txBox="1"/>
          <p:nvPr/>
        </p:nvSpPr>
        <p:spPr>
          <a:xfrm>
            <a:off x="5615355" y="2365399"/>
            <a:ext cx="5738445" cy="3170099"/>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maximum of 2,982,421 indicates that in some instances, a very large number of Massachusetts residents were affected. This is probably due to a significant event or disaster.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This is around 715 on average. This value gives us an idea of the typical number of residents affected when looking at the dataset.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median value for MA Residents Affected is 3, which is significantly lower than the mean. This suggests that half of the data points have fewer than 3 Massachusetts residents affected.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standard deviation is 24,189, which is a high standard deviation. This indicates that the data points are widely spread out from the mean.</a:t>
            </a:r>
            <a:endParaRPr lang="en-US" sz="1400" b="1" dirty="0"/>
          </a:p>
          <a:p>
            <a:pPr marL="285750" indent="-285750">
              <a:buFont typeface="Arial" panose="020B0604020202020204" pitchFamily="34" charset="0"/>
              <a:buChar char="•"/>
            </a:pPr>
            <a:endParaRPr lang="en-US" b="1" dirty="0"/>
          </a:p>
        </p:txBody>
      </p:sp>
      <p:sp>
        <p:nvSpPr>
          <p:cNvPr id="6" name="Date Placeholder 1">
            <a:extLst>
              <a:ext uri="{FF2B5EF4-FFF2-40B4-BE49-F238E27FC236}">
                <a16:creationId xmlns:a16="http://schemas.microsoft.com/office/drawing/2014/main" id="{49DC39E7-ABB0-E8AB-CF66-A113B6F9F3CF}"/>
              </a:ext>
            </a:extLst>
          </p:cNvPr>
          <p:cNvSpPr>
            <a:spLocks noGrp="1"/>
          </p:cNvSpPr>
          <p:nvPr>
            <p:ph type="dt" sz="half" idx="10"/>
          </p:nvPr>
        </p:nvSpPr>
        <p:spPr>
          <a:xfrm>
            <a:off x="838200" y="6356350"/>
            <a:ext cx="2743200" cy="365125"/>
          </a:xfrm>
        </p:spPr>
        <p:txBody>
          <a:bodyPr/>
          <a:lstStyle/>
          <a:p>
            <a:r>
              <a:rPr lang="en-US" dirty="0"/>
              <a:t>9/19/23</a:t>
            </a:r>
          </a:p>
        </p:txBody>
      </p:sp>
    </p:spTree>
    <p:extLst>
      <p:ext uri="{BB962C8B-B14F-4D97-AF65-F5344CB8AC3E}">
        <p14:creationId xmlns:p14="http://schemas.microsoft.com/office/powerpoint/2010/main" val="214292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BCA36-861F-5AA2-FB07-66DC5CC1AFF5}"/>
              </a:ext>
            </a:extLst>
          </p:cNvPr>
          <p:cNvSpPr>
            <a:spLocks noGrp="1"/>
          </p:cNvSpPr>
          <p:nvPr>
            <p:ph type="title"/>
          </p:nvPr>
        </p:nvSpPr>
        <p:spPr/>
        <p:txBody>
          <a:bodyPr/>
          <a:lstStyle/>
          <a:p>
            <a:r>
              <a:rPr lang="en-US" dirty="0"/>
              <a:t>Rationale</a:t>
            </a:r>
          </a:p>
        </p:txBody>
      </p:sp>
      <p:sp>
        <p:nvSpPr>
          <p:cNvPr id="3" name="Content Placeholder 2">
            <a:extLst>
              <a:ext uri="{FF2B5EF4-FFF2-40B4-BE49-F238E27FC236}">
                <a16:creationId xmlns:a16="http://schemas.microsoft.com/office/drawing/2014/main" id="{7594F839-195A-5C8D-4A82-0DE62B3356BC}"/>
              </a:ext>
            </a:extLst>
          </p:cNvPr>
          <p:cNvSpPr>
            <a:spLocks noGrp="1"/>
          </p:cNvSpPr>
          <p:nvPr>
            <p:ph idx="1"/>
          </p:nvPr>
        </p:nvSpPr>
        <p:spPr/>
        <p:txBody>
          <a:bodyPr/>
          <a:lstStyle/>
          <a:p>
            <a:r>
              <a:rPr lang="en-US" dirty="0"/>
              <a:t>Benefits of Geographical Locations of Data Breaches</a:t>
            </a:r>
          </a:p>
          <a:p>
            <a:endParaRPr lang="en-US" dirty="0"/>
          </a:p>
          <a:p>
            <a:pPr lvl="1"/>
            <a:r>
              <a:rPr lang="en-US" dirty="0"/>
              <a:t>Predicting data breaches in regions could be used to give a localized risk assessment</a:t>
            </a:r>
          </a:p>
          <a:p>
            <a:pPr marL="457200" lvl="1" indent="0">
              <a:buNone/>
            </a:pPr>
            <a:endParaRPr lang="en-US" dirty="0"/>
          </a:p>
          <a:p>
            <a:pPr lvl="1"/>
            <a:r>
              <a:rPr lang="en-US" dirty="0"/>
              <a:t>Allocate more security and resources </a:t>
            </a:r>
          </a:p>
          <a:p>
            <a:pPr lvl="1"/>
            <a:endParaRPr lang="en-US" dirty="0"/>
          </a:p>
          <a:p>
            <a:pPr lvl="1"/>
            <a:r>
              <a:rPr lang="en-US" dirty="0"/>
              <a:t>Predict data breaches</a:t>
            </a:r>
          </a:p>
          <a:p>
            <a:pPr lvl="1"/>
            <a:endParaRPr lang="en-US" dirty="0"/>
          </a:p>
          <a:p>
            <a:pPr lvl="1"/>
            <a:r>
              <a:rPr lang="en-US" dirty="0"/>
              <a:t>Improve regulations and policies</a:t>
            </a:r>
          </a:p>
          <a:p>
            <a:pPr lvl="1"/>
            <a:endParaRPr lang="en-US" dirty="0"/>
          </a:p>
          <a:p>
            <a:pPr lvl="1"/>
            <a:r>
              <a:rPr lang="en-US" dirty="0"/>
              <a:t>Target security measures for the region</a:t>
            </a:r>
          </a:p>
          <a:p>
            <a:pPr lvl="1"/>
            <a:endParaRPr lang="en-US" dirty="0"/>
          </a:p>
          <a:p>
            <a:pPr lvl="1"/>
            <a:endParaRPr lang="en-US" dirty="0"/>
          </a:p>
        </p:txBody>
      </p:sp>
      <p:sp>
        <p:nvSpPr>
          <p:cNvPr id="4" name="Date Placeholder 3">
            <a:extLst>
              <a:ext uri="{FF2B5EF4-FFF2-40B4-BE49-F238E27FC236}">
                <a16:creationId xmlns:a16="http://schemas.microsoft.com/office/drawing/2014/main" id="{9D2CAF66-737A-D636-1C64-EB59B7D8E737}"/>
              </a:ext>
            </a:extLst>
          </p:cNvPr>
          <p:cNvSpPr>
            <a:spLocks noGrp="1"/>
          </p:cNvSpPr>
          <p:nvPr>
            <p:ph type="dt" sz="half" idx="10"/>
          </p:nvPr>
        </p:nvSpPr>
        <p:spPr/>
        <p:txBody>
          <a:bodyPr/>
          <a:lstStyle/>
          <a:p>
            <a:fld id="{4423F810-0947-4B99-95AB-50445555D6BA}" type="datetime1">
              <a:rPr lang="en-US" smtClean="0"/>
              <a:t>9/27/23</a:t>
            </a:fld>
            <a:endParaRPr lang="en-US" dirty="0"/>
          </a:p>
        </p:txBody>
      </p:sp>
      <p:sp>
        <p:nvSpPr>
          <p:cNvPr id="5" name="Slide Number Placeholder 4">
            <a:extLst>
              <a:ext uri="{FF2B5EF4-FFF2-40B4-BE49-F238E27FC236}">
                <a16:creationId xmlns:a16="http://schemas.microsoft.com/office/drawing/2014/main" id="{03AF7B45-E4E2-432B-8950-7870DC0A32EE}"/>
              </a:ext>
            </a:extLst>
          </p:cNvPr>
          <p:cNvSpPr>
            <a:spLocks noGrp="1"/>
          </p:cNvSpPr>
          <p:nvPr>
            <p:ph type="sldNum" sz="quarter" idx="12"/>
          </p:nvPr>
        </p:nvSpPr>
        <p:spPr/>
        <p:txBody>
          <a:bodyPr/>
          <a:lstStyle/>
          <a:p>
            <a:fld id="{084F86B3-D3F4-4BE8-8D92-1FAB04CE9786}" type="slidenum">
              <a:rPr lang="en-US" smtClean="0"/>
              <a:t>5</a:t>
            </a:fld>
            <a:endParaRPr lang="en-US" dirty="0"/>
          </a:p>
        </p:txBody>
      </p:sp>
      <p:pic>
        <p:nvPicPr>
          <p:cNvPr id="9" name="Picture 8">
            <a:extLst>
              <a:ext uri="{FF2B5EF4-FFF2-40B4-BE49-F238E27FC236}">
                <a16:creationId xmlns:a16="http://schemas.microsoft.com/office/drawing/2014/main" id="{AAF91E72-8C26-6AD3-D61B-A62FF7C14BEB}"/>
              </a:ext>
            </a:extLst>
          </p:cNvPr>
          <p:cNvPicPr>
            <a:picLocks noChangeAspect="1"/>
          </p:cNvPicPr>
          <p:nvPr/>
        </p:nvPicPr>
        <p:blipFill>
          <a:blip r:embed="rId2"/>
          <a:stretch>
            <a:fillRect/>
          </a:stretch>
        </p:blipFill>
        <p:spPr>
          <a:xfrm>
            <a:off x="6649156" y="2925145"/>
            <a:ext cx="3084689" cy="3084689"/>
          </a:xfrm>
          <a:prstGeom prst="rect">
            <a:avLst/>
          </a:prstGeom>
        </p:spPr>
      </p:pic>
    </p:spTree>
    <p:extLst>
      <p:ext uri="{BB962C8B-B14F-4D97-AF65-F5344CB8AC3E}">
        <p14:creationId xmlns:p14="http://schemas.microsoft.com/office/powerpoint/2010/main" val="40959790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40130"/>
            <a:ext cx="10515600" cy="5136833"/>
          </a:xfrm>
        </p:spPr>
        <p:txBody>
          <a:bodyPr>
            <a:normAutofit/>
          </a:bodyPr>
          <a:lstStyle/>
          <a:p>
            <a:pPr>
              <a:spcBef>
                <a:spcPts val="0"/>
              </a:spcBef>
              <a:spcAft>
                <a:spcPts val="600"/>
              </a:spcAft>
            </a:pPr>
            <a:r>
              <a:rPr lang="en-US" sz="2000" dirty="0"/>
              <a:t>Facet Plot with 5 parameters</a:t>
            </a:r>
          </a:p>
          <a:p>
            <a:pPr>
              <a:spcBef>
                <a:spcPts val="0"/>
              </a:spcBef>
              <a:spcAft>
                <a:spcPts val="600"/>
              </a:spcAft>
            </a:pPr>
            <a:r>
              <a:rPr lang="en-US" sz="2000" dirty="0"/>
              <a:t>This is a facet plot that represents the number of data breaches based on different breach types.</a:t>
            </a:r>
          </a:p>
          <a:p>
            <a:pPr>
              <a:spcBef>
                <a:spcPts val="0"/>
              </a:spcBef>
              <a:spcAft>
                <a:spcPts val="600"/>
              </a:spcAft>
            </a:pPr>
            <a:r>
              <a:rPr lang="en-US" sz="2000" dirty="0"/>
              <a:t>Explanation of the lowest and highest values for each plot:</a:t>
            </a:r>
          </a:p>
          <a:p>
            <a:pPr lvl="1">
              <a:spcBef>
                <a:spcPts val="0"/>
              </a:spcBef>
              <a:spcAft>
                <a:spcPts val="600"/>
              </a:spcAft>
            </a:pPr>
            <a:r>
              <a:rPr lang="en-US" sz="1600" dirty="0"/>
              <a:t>Credit/Debit Numbers has the highest count of electronic type data breaches, while Driver’s licenses has the lowest.</a:t>
            </a:r>
          </a:p>
          <a:p>
            <a:pPr lvl="2">
              <a:spcBef>
                <a:spcPts val="0"/>
              </a:spcBef>
              <a:spcAft>
                <a:spcPts val="600"/>
              </a:spcAft>
            </a:pPr>
            <a:r>
              <a:rPr lang="en-US" sz="1400" dirty="0"/>
              <a:t>They both have about the same count of paper type breaches.</a:t>
            </a:r>
          </a:p>
          <a:p>
            <a:pPr lvl="1">
              <a:spcBef>
                <a:spcPts val="0"/>
              </a:spcBef>
              <a:spcAft>
                <a:spcPts val="600"/>
              </a:spcAft>
            </a:pPr>
            <a:r>
              <a:rPr lang="en-US" sz="1600" dirty="0"/>
              <a:t>Approximately 40% of the total count of account number data breaches are paper type breaches.</a:t>
            </a:r>
          </a:p>
          <a:p>
            <a:pPr lvl="1">
              <a:spcBef>
                <a:spcPts val="0"/>
              </a:spcBef>
              <a:spcAft>
                <a:spcPts val="600"/>
              </a:spcAft>
            </a:pPr>
            <a:endParaRPr lang="en-US" sz="1600" dirty="0"/>
          </a:p>
          <a:p>
            <a:pPr>
              <a:spcBef>
                <a:spcPts val="0"/>
              </a:spcBef>
              <a:spcAft>
                <a:spcPts val="600"/>
              </a:spcAft>
            </a:pPr>
            <a:endParaRPr lang="en-US" sz="2000" dirty="0"/>
          </a:p>
          <a:p>
            <a:pPr>
              <a:spcBef>
                <a:spcPts val="0"/>
              </a:spcBef>
              <a:spcAft>
                <a:spcPts val="600"/>
              </a:spcAft>
            </a:pPr>
            <a:endParaRPr lang="en-US" sz="2000" dirty="0"/>
          </a:p>
          <a:p>
            <a:pPr marL="457200" lvl="1" indent="0">
              <a:buNone/>
            </a:pPr>
            <a:endParaRPr lang="en-US" sz="1800" dirty="0"/>
          </a:p>
          <a:p>
            <a:pPr lvl="1"/>
            <a:endParaRPr lang="en-US" sz="1600" dirty="0"/>
          </a:p>
          <a:p>
            <a:pPr lvl="1"/>
            <a:endParaRPr lang="en-US" dirty="0"/>
          </a:p>
          <a:p>
            <a:pPr marL="0" indent="0">
              <a:buNone/>
            </a:pPr>
            <a:endParaRPr lang="en-US" dirty="0"/>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lstStyle/>
          <a:p>
            <a:r>
              <a:rPr lang="en-US" b="1" dirty="0"/>
              <a:t>WK05 – Updated </a:t>
            </a:r>
            <a:r>
              <a:rPr lang="en-US" dirty="0"/>
              <a:t>Data (2)</a:t>
            </a:r>
          </a:p>
        </p:txBody>
      </p:sp>
      <p:sp>
        <p:nvSpPr>
          <p:cNvPr id="2" name="Date Placeholder 1">
            <a:extLst>
              <a:ext uri="{FF2B5EF4-FFF2-40B4-BE49-F238E27FC236}">
                <a16:creationId xmlns:a16="http://schemas.microsoft.com/office/drawing/2014/main" id="{2F953D20-4C91-F9B1-E3B1-FD3014002B95}"/>
              </a:ext>
            </a:extLst>
          </p:cNvPr>
          <p:cNvSpPr>
            <a:spLocks noGrp="1"/>
          </p:cNvSpPr>
          <p:nvPr>
            <p:ph type="dt" sz="half" idx="10"/>
          </p:nvPr>
        </p:nvSpPr>
        <p:spPr/>
        <p:txBody>
          <a:bodyPr/>
          <a:lstStyle/>
          <a:p>
            <a:fld id="{45409A54-239F-4C9D-B50C-2F299CBE1E3A}" type="datetime1">
              <a:rPr lang="en-US" smtClean="0"/>
              <a:t>9/27/23</a:t>
            </a:fld>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50</a:t>
            </a:fld>
            <a:endParaRPr lang="en-US" dirty="0"/>
          </a:p>
        </p:txBody>
      </p:sp>
      <p:pic>
        <p:nvPicPr>
          <p:cNvPr id="12" name="Picture 11" descr="A graph showing a number of credit and debit type&#10;&#10;Description automatically generated">
            <a:extLst>
              <a:ext uri="{FF2B5EF4-FFF2-40B4-BE49-F238E27FC236}">
                <a16:creationId xmlns:a16="http://schemas.microsoft.com/office/drawing/2014/main" id="{17F50B15-6FE7-28CD-8379-C42419F14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5" y="3077987"/>
            <a:ext cx="11352590" cy="3278363"/>
          </a:xfrm>
          <a:prstGeom prst="rect">
            <a:avLst/>
          </a:prstGeom>
        </p:spPr>
      </p:pic>
    </p:spTree>
    <p:extLst>
      <p:ext uri="{BB962C8B-B14F-4D97-AF65-F5344CB8AC3E}">
        <p14:creationId xmlns:p14="http://schemas.microsoft.com/office/powerpoint/2010/main" val="3679087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62990"/>
            <a:ext cx="10515600" cy="5113973"/>
          </a:xfrm>
        </p:spPr>
        <p:txBody>
          <a:bodyPr>
            <a:normAutofit/>
          </a:bodyPr>
          <a:lstStyle/>
          <a:p>
            <a:pPr>
              <a:spcBef>
                <a:spcPts val="0"/>
              </a:spcBef>
              <a:spcAft>
                <a:spcPts val="600"/>
              </a:spcAft>
            </a:pPr>
            <a:r>
              <a:rPr lang="en-US" sz="2000" dirty="0"/>
              <a:t>Project purpose</a:t>
            </a:r>
          </a:p>
          <a:p>
            <a:pPr lvl="1">
              <a:spcBef>
                <a:spcPts val="0"/>
              </a:spcBef>
              <a:spcAft>
                <a:spcPts val="600"/>
              </a:spcAft>
            </a:pPr>
            <a:r>
              <a:rPr lang="en-US" sz="1600" dirty="0"/>
              <a:t>The purpose of this project is to predict and determine organized data breaches by considering the type of Personal Identifiable Information (PII) targeted, such as credit card information or social security numbers,  and pinpointing the geographical regions where these breaches are most likely to occur.</a:t>
            </a:r>
          </a:p>
          <a:p>
            <a:pPr marL="457200" lvl="1" indent="0">
              <a:spcBef>
                <a:spcPts val="0"/>
              </a:spcBef>
              <a:spcAft>
                <a:spcPts val="600"/>
              </a:spcAft>
              <a:buNone/>
            </a:pPr>
            <a:endParaRPr lang="en-US" sz="1600" dirty="0"/>
          </a:p>
          <a:p>
            <a:pPr>
              <a:spcBef>
                <a:spcPts val="0"/>
              </a:spcBef>
              <a:spcAft>
                <a:spcPts val="600"/>
              </a:spcAft>
            </a:pPr>
            <a:r>
              <a:rPr lang="en-US" sz="2000" dirty="0"/>
              <a:t>Motivation</a:t>
            </a:r>
          </a:p>
          <a:p>
            <a:pPr lvl="1">
              <a:spcBef>
                <a:spcPts val="0"/>
              </a:spcBef>
              <a:spcAft>
                <a:spcPts val="600"/>
              </a:spcAft>
            </a:pPr>
            <a:r>
              <a:rPr lang="en-US" sz="1600" dirty="0"/>
              <a:t>This project’s motivation stems from the alarming rise in both the frequency and severity of data breaches, which cause issues such as financial setbacks, reputation tarnishing, and legal entanglements. Current cybersecurity efforts frequently overlook a geographical component. This highlights the importance of including geographic data to strengthen our ability to predict and prevent data breaches.</a:t>
            </a:r>
          </a:p>
          <a:p>
            <a:pPr marL="457200" lvl="1" indent="0">
              <a:spcBef>
                <a:spcPts val="0"/>
              </a:spcBef>
              <a:spcAft>
                <a:spcPts val="600"/>
              </a:spcAft>
              <a:buNone/>
            </a:pPr>
            <a:endParaRPr lang="en-US" sz="1600" dirty="0"/>
          </a:p>
          <a:p>
            <a:pPr>
              <a:spcBef>
                <a:spcPts val="0"/>
              </a:spcBef>
              <a:spcAft>
                <a:spcPts val="600"/>
              </a:spcAft>
            </a:pPr>
            <a:r>
              <a:rPr lang="en-US" sz="2000" dirty="0"/>
              <a:t>Examples to explain the motivation for the project topic</a:t>
            </a:r>
          </a:p>
          <a:p>
            <a:pPr lvl="1">
              <a:spcBef>
                <a:spcPts val="0"/>
              </a:spcBef>
              <a:spcAft>
                <a:spcPts val="600"/>
              </a:spcAft>
            </a:pPr>
            <a:r>
              <a:rPr lang="en-US" sz="1600" dirty="0"/>
              <a:t>Major retail chains have faced substantial financial losses and damage to their reputation due to data breaches, highlighting the urgent need for more precise and location-aware breach prediction strategies.</a:t>
            </a:r>
          </a:p>
          <a:p>
            <a:pPr lvl="1">
              <a:spcBef>
                <a:spcPts val="0"/>
              </a:spcBef>
              <a:spcAft>
                <a:spcPts val="600"/>
              </a:spcAft>
            </a:pPr>
            <a:endParaRPr lang="en-US" sz="1600" dirty="0"/>
          </a:p>
          <a:p>
            <a:pPr lvl="1">
              <a:spcBef>
                <a:spcPts val="0"/>
              </a:spcBef>
              <a:spcAft>
                <a:spcPts val="600"/>
              </a:spcAft>
            </a:pPr>
            <a:r>
              <a:rPr lang="en-US" sz="1600" dirty="0"/>
              <a:t>Government agencies have struggled to protect citizens' sensitive information in different regions, and the project aims to provide them with tools to tailor their cybersecurity measures based on geographical risk factors.</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WK05 – Project Purpose and Questions (1) (Revise)</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51</a:t>
            </a:fld>
            <a:endParaRPr lang="en-US" dirty="0"/>
          </a:p>
        </p:txBody>
      </p:sp>
      <p:sp>
        <p:nvSpPr>
          <p:cNvPr id="6" name="Date Placeholder 1">
            <a:extLst>
              <a:ext uri="{FF2B5EF4-FFF2-40B4-BE49-F238E27FC236}">
                <a16:creationId xmlns:a16="http://schemas.microsoft.com/office/drawing/2014/main" id="{7B280F0A-E36A-D21A-4E1A-0F88556BBD31}"/>
              </a:ext>
            </a:extLst>
          </p:cNvPr>
          <p:cNvSpPr>
            <a:spLocks noGrp="1"/>
          </p:cNvSpPr>
          <p:nvPr>
            <p:ph type="dt" sz="half" idx="10"/>
          </p:nvPr>
        </p:nvSpPr>
        <p:spPr>
          <a:xfrm>
            <a:off x="838200" y="6356350"/>
            <a:ext cx="2743200" cy="365125"/>
          </a:xfrm>
        </p:spPr>
        <p:txBody>
          <a:bodyPr/>
          <a:lstStyle/>
          <a:p>
            <a:r>
              <a:rPr lang="en-US" dirty="0"/>
              <a:t>9/19/23</a:t>
            </a:r>
          </a:p>
        </p:txBody>
      </p:sp>
    </p:spTree>
    <p:extLst>
      <p:ext uri="{BB962C8B-B14F-4D97-AF65-F5344CB8AC3E}">
        <p14:creationId xmlns:p14="http://schemas.microsoft.com/office/powerpoint/2010/main" val="1162792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245553"/>
            <a:ext cx="10515600" cy="5293359"/>
          </a:xfrm>
        </p:spPr>
        <p:txBody>
          <a:bodyPr>
            <a:normAutofit/>
          </a:bodyPr>
          <a:lstStyle/>
          <a:p>
            <a:pPr>
              <a:spcBef>
                <a:spcPts val="0"/>
              </a:spcBef>
              <a:spcAft>
                <a:spcPts val="600"/>
              </a:spcAft>
            </a:pPr>
            <a:r>
              <a:rPr lang="en-US" sz="2500" dirty="0"/>
              <a:t>Benefit(s) of the project (benefits who and how)</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WK05 – Project Purpose and Questions (2) (Revise)</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52</a:t>
            </a:fld>
            <a:endParaRPr lang="en-US" dirty="0"/>
          </a:p>
        </p:txBody>
      </p:sp>
      <p:graphicFrame>
        <p:nvGraphicFramePr>
          <p:cNvPr id="2" name="Table 5">
            <a:extLst>
              <a:ext uri="{FF2B5EF4-FFF2-40B4-BE49-F238E27FC236}">
                <a16:creationId xmlns:a16="http://schemas.microsoft.com/office/drawing/2014/main" id="{B7879539-42F6-61A7-94C0-37B60A9DE985}"/>
              </a:ext>
            </a:extLst>
          </p:cNvPr>
          <p:cNvGraphicFramePr>
            <a:graphicFrameLocks noGrp="1"/>
          </p:cNvGraphicFramePr>
          <p:nvPr/>
        </p:nvGraphicFramePr>
        <p:xfrm>
          <a:off x="2032000" y="2017712"/>
          <a:ext cx="8128000" cy="3840828"/>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411013196"/>
                    </a:ext>
                  </a:extLst>
                </a:gridCol>
                <a:gridCol w="1625600">
                  <a:extLst>
                    <a:ext uri="{9D8B030D-6E8A-4147-A177-3AD203B41FA5}">
                      <a16:colId xmlns:a16="http://schemas.microsoft.com/office/drawing/2014/main" val="2150517514"/>
                    </a:ext>
                  </a:extLst>
                </a:gridCol>
                <a:gridCol w="1625600">
                  <a:extLst>
                    <a:ext uri="{9D8B030D-6E8A-4147-A177-3AD203B41FA5}">
                      <a16:colId xmlns:a16="http://schemas.microsoft.com/office/drawing/2014/main" val="2012788495"/>
                    </a:ext>
                  </a:extLst>
                </a:gridCol>
                <a:gridCol w="1625600">
                  <a:extLst>
                    <a:ext uri="{9D8B030D-6E8A-4147-A177-3AD203B41FA5}">
                      <a16:colId xmlns:a16="http://schemas.microsoft.com/office/drawing/2014/main" val="3712478010"/>
                    </a:ext>
                  </a:extLst>
                </a:gridCol>
                <a:gridCol w="1625600">
                  <a:extLst>
                    <a:ext uri="{9D8B030D-6E8A-4147-A177-3AD203B41FA5}">
                      <a16:colId xmlns:a16="http://schemas.microsoft.com/office/drawing/2014/main" val="506300151"/>
                    </a:ext>
                  </a:extLst>
                </a:gridCol>
              </a:tblGrid>
              <a:tr h="468394">
                <a:tc>
                  <a:txBody>
                    <a:bodyPr/>
                    <a:lstStyle/>
                    <a:p>
                      <a:r>
                        <a:rPr lang="en-US" sz="1200" dirty="0"/>
                        <a:t>Benefits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Localized Risk Assessment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Targeted Resource Allocation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Improving Regulations and Policies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Targeted Security Measures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1046932292"/>
                  </a:ext>
                </a:extLst>
              </a:tr>
              <a:tr h="1405181">
                <a:tc>
                  <a:txBody>
                    <a:bodyPr/>
                    <a:lstStyle/>
                    <a:p>
                      <a:r>
                        <a:rPr lang="en-US" sz="1200" b="1" dirty="0">
                          <a:solidFill>
                            <a:schemeClr val="bg1"/>
                          </a:solidFill>
                        </a:rPr>
                        <a:t>Who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Any type of organization, government agencies, businesses operating in different regions, and individuals/consumers.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Any type of organization, government agencies, and businesses operating in different regions.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Policymakers, regulatory bodies, and government agencies responsible for cybersecurity.</a:t>
                      </a:r>
                    </a:p>
                    <a:p>
                      <a:endParaRPr 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dirty="0"/>
                        <a:t>Any type of organization, government agencies, businesses operating in different regions, and individuals/consumers.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89116406"/>
                  </a:ext>
                </a:extLst>
              </a:tr>
              <a:tr h="1967253">
                <a:tc>
                  <a:txBody>
                    <a:bodyPr/>
                    <a:lstStyle/>
                    <a:p>
                      <a:r>
                        <a:rPr lang="en-US" sz="1200" b="1" dirty="0">
                          <a:solidFill>
                            <a:schemeClr val="bg1"/>
                          </a:solidFill>
                        </a:rPr>
                        <a:t>How</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dirty="0"/>
                        <a:t>By analyzing data breaches in relation to geographical locations, stakeholders can identify regions that are at a higher risk of data breaches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Predictive analysis can help these entities allocate their resources, such as cybersecurity personnel, tools, and budgets, more efficiently.</a:t>
                      </a:r>
                    </a:p>
                    <a:p>
                      <a:endParaRPr 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dirty="0"/>
                        <a:t>By gaining insights into data breach patterns across different regions, policymakers and regulatory bodies can develop and enhance regulations and policies that address regional vulnerabilities.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With a better understanding of which regions and data types are at higher risk, entities can implement targeted security measures.</a:t>
                      </a:r>
                    </a:p>
                    <a:p>
                      <a:endParaRPr 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53485158"/>
                  </a:ext>
                </a:extLst>
              </a:tr>
            </a:tbl>
          </a:graphicData>
        </a:graphic>
      </p:graphicFrame>
      <p:sp>
        <p:nvSpPr>
          <p:cNvPr id="6" name="Date Placeholder 1">
            <a:extLst>
              <a:ext uri="{FF2B5EF4-FFF2-40B4-BE49-F238E27FC236}">
                <a16:creationId xmlns:a16="http://schemas.microsoft.com/office/drawing/2014/main" id="{05B2A4A4-4692-AB8D-5C6D-BD9C33CAF0DA}"/>
              </a:ext>
            </a:extLst>
          </p:cNvPr>
          <p:cNvSpPr>
            <a:spLocks noGrp="1"/>
          </p:cNvSpPr>
          <p:nvPr>
            <p:ph type="dt" sz="half" idx="10"/>
          </p:nvPr>
        </p:nvSpPr>
        <p:spPr>
          <a:xfrm>
            <a:off x="838200" y="6356350"/>
            <a:ext cx="2743200" cy="365125"/>
          </a:xfrm>
        </p:spPr>
        <p:txBody>
          <a:bodyPr/>
          <a:lstStyle/>
          <a:p>
            <a:r>
              <a:rPr lang="en-US" dirty="0"/>
              <a:t>9/19/23</a:t>
            </a:r>
          </a:p>
        </p:txBody>
      </p:sp>
    </p:spTree>
    <p:extLst>
      <p:ext uri="{BB962C8B-B14F-4D97-AF65-F5344CB8AC3E}">
        <p14:creationId xmlns:p14="http://schemas.microsoft.com/office/powerpoint/2010/main" val="3556945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62990"/>
            <a:ext cx="10515600" cy="5113973"/>
          </a:xfrm>
        </p:spPr>
        <p:txBody>
          <a:bodyPr>
            <a:normAutofit/>
          </a:bodyPr>
          <a:lstStyle/>
          <a:p>
            <a:pPr>
              <a:spcBef>
                <a:spcPts val="0"/>
              </a:spcBef>
              <a:spcAft>
                <a:spcPts val="600"/>
              </a:spcAft>
            </a:pPr>
            <a:r>
              <a:rPr lang="en-US" sz="2000" dirty="0"/>
              <a:t>Research questions</a:t>
            </a:r>
          </a:p>
          <a:p>
            <a:pPr marL="800100" lvl="1" indent="-342900">
              <a:spcBef>
                <a:spcPts val="0"/>
              </a:spcBef>
              <a:spcAft>
                <a:spcPts val="600"/>
              </a:spcAft>
              <a:buFont typeface="+mj-lt"/>
              <a:buAutoNum type="arabicPeriod"/>
            </a:pPr>
            <a:r>
              <a:rPr lang="en-US" sz="1600" dirty="0"/>
              <a:t>Are certain geographical regions more susceptible to data breaches than others?</a:t>
            </a:r>
          </a:p>
          <a:p>
            <a:pPr marL="800100" lvl="1" indent="-342900">
              <a:spcBef>
                <a:spcPts val="0"/>
              </a:spcBef>
              <a:spcAft>
                <a:spcPts val="600"/>
              </a:spcAft>
              <a:buFont typeface="+mj-lt"/>
              <a:buAutoNum type="arabicPeriod"/>
            </a:pPr>
            <a:r>
              <a:rPr lang="en-US" sz="1600" dirty="0"/>
              <a:t>Is there evidence to suggest that some data breaches are organized? </a:t>
            </a:r>
          </a:p>
          <a:p>
            <a:pPr marL="800100" lvl="1" indent="-342900">
              <a:spcBef>
                <a:spcPts val="0"/>
              </a:spcBef>
              <a:spcAft>
                <a:spcPts val="600"/>
              </a:spcAft>
              <a:buFont typeface="+mj-lt"/>
              <a:buAutoNum type="arabicPeriod"/>
            </a:pPr>
            <a:r>
              <a:rPr lang="en-US" sz="1600" dirty="0"/>
              <a:t>Can the predicted output explain patterns and motivations behind organized data breaches and insights about their targets?</a:t>
            </a:r>
          </a:p>
          <a:p>
            <a:pPr marL="457200" lvl="1" indent="0">
              <a:spcBef>
                <a:spcPts val="0"/>
              </a:spcBef>
              <a:spcAft>
                <a:spcPts val="600"/>
              </a:spcAft>
              <a:buNone/>
            </a:pPr>
            <a:endParaRPr lang="en-US" sz="1600" dirty="0"/>
          </a:p>
          <a:p>
            <a:pPr>
              <a:spcBef>
                <a:spcPts val="0"/>
              </a:spcBef>
              <a:spcAft>
                <a:spcPts val="600"/>
              </a:spcAft>
            </a:pPr>
            <a:r>
              <a:rPr lang="en-US" sz="2000" dirty="0"/>
              <a:t>Project Objectives</a:t>
            </a:r>
          </a:p>
          <a:p>
            <a:pPr marL="800100" lvl="1" indent="-342900">
              <a:spcBef>
                <a:spcPts val="0"/>
              </a:spcBef>
              <a:spcAft>
                <a:spcPts val="600"/>
              </a:spcAft>
              <a:buFont typeface="+mj-lt"/>
              <a:buAutoNum type="arabicPeriod"/>
            </a:pPr>
            <a:r>
              <a:rPr lang="en-US" sz="1600" dirty="0"/>
              <a:t>Identify regions with varying vulnerabilities to data breaches.</a:t>
            </a:r>
            <a:endParaRPr lang="en-US" dirty="0"/>
          </a:p>
          <a:p>
            <a:pPr marL="800100" lvl="1" indent="-342900">
              <a:spcBef>
                <a:spcPts val="0"/>
              </a:spcBef>
              <a:spcAft>
                <a:spcPts val="600"/>
              </a:spcAft>
              <a:buFont typeface="+mj-lt"/>
              <a:buAutoNum type="arabicPeriod"/>
            </a:pPr>
            <a:r>
              <a:rPr lang="en-US" sz="1600" dirty="0"/>
              <a:t>Find evidence of organized data breach activities.</a:t>
            </a:r>
          </a:p>
          <a:p>
            <a:pPr marL="800100" lvl="1" indent="-342900">
              <a:spcBef>
                <a:spcPts val="0"/>
              </a:spcBef>
              <a:spcAft>
                <a:spcPts val="600"/>
              </a:spcAft>
              <a:buFont typeface="+mj-lt"/>
              <a:buAutoNum type="arabicPeriod"/>
            </a:pPr>
            <a:r>
              <a:rPr lang="en-US" sz="1600" dirty="0"/>
              <a:t>Create a predictive model to understand the patterns and motivations behind organized data breaches and their target selection.</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WK05 – Project Purpose and Questions (3) (Revise)</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53</a:t>
            </a:fld>
            <a:endParaRPr lang="en-US" dirty="0"/>
          </a:p>
        </p:txBody>
      </p:sp>
      <p:sp>
        <p:nvSpPr>
          <p:cNvPr id="7" name="Date Placeholder 1">
            <a:extLst>
              <a:ext uri="{FF2B5EF4-FFF2-40B4-BE49-F238E27FC236}">
                <a16:creationId xmlns:a16="http://schemas.microsoft.com/office/drawing/2014/main" id="{94571662-B353-FBEF-C11D-8BF79CBBB8E4}"/>
              </a:ext>
            </a:extLst>
          </p:cNvPr>
          <p:cNvSpPr>
            <a:spLocks noGrp="1"/>
          </p:cNvSpPr>
          <p:nvPr>
            <p:ph type="dt" sz="half" idx="10"/>
          </p:nvPr>
        </p:nvSpPr>
        <p:spPr>
          <a:xfrm>
            <a:off x="838200" y="6356350"/>
            <a:ext cx="2743200" cy="365125"/>
          </a:xfrm>
        </p:spPr>
        <p:txBody>
          <a:bodyPr/>
          <a:lstStyle/>
          <a:p>
            <a:r>
              <a:rPr lang="en-US" dirty="0"/>
              <a:t>9/19/23</a:t>
            </a:r>
          </a:p>
        </p:txBody>
      </p:sp>
    </p:spTree>
    <p:extLst>
      <p:ext uri="{BB962C8B-B14F-4D97-AF65-F5344CB8AC3E}">
        <p14:creationId xmlns:p14="http://schemas.microsoft.com/office/powerpoint/2010/main" val="3234711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62990"/>
            <a:ext cx="10515600" cy="5113973"/>
          </a:xfrm>
        </p:spPr>
        <p:txBody>
          <a:bodyPr>
            <a:normAutofit/>
          </a:bodyPr>
          <a:lstStyle/>
          <a:p>
            <a:pPr marL="0" indent="0">
              <a:spcBef>
                <a:spcPts val="0"/>
              </a:spcBef>
              <a:spcAft>
                <a:spcPts val="600"/>
              </a:spcAft>
              <a:buNone/>
            </a:pPr>
            <a:r>
              <a:rPr lang="en-US" sz="1600" dirty="0"/>
              <a:t> </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WK05 – Objectives and  SMART (1)</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54</a:t>
            </a:fld>
            <a:endParaRPr lang="en-US" dirty="0"/>
          </a:p>
        </p:txBody>
      </p:sp>
      <p:graphicFrame>
        <p:nvGraphicFramePr>
          <p:cNvPr id="2" name="Table 5">
            <a:extLst>
              <a:ext uri="{FF2B5EF4-FFF2-40B4-BE49-F238E27FC236}">
                <a16:creationId xmlns:a16="http://schemas.microsoft.com/office/drawing/2014/main" id="{E9990ED3-5AF3-5515-1D66-52D426C60828}"/>
              </a:ext>
            </a:extLst>
          </p:cNvPr>
          <p:cNvGraphicFramePr>
            <a:graphicFrameLocks noGrp="1"/>
          </p:cNvGraphicFramePr>
          <p:nvPr>
            <p:extLst>
              <p:ext uri="{D42A27DB-BD31-4B8C-83A1-F6EECF244321}">
                <p14:modId xmlns:p14="http://schemas.microsoft.com/office/powerpoint/2010/main" val="1909252816"/>
              </p:ext>
            </p:extLst>
          </p:nvPr>
        </p:nvGraphicFramePr>
        <p:xfrm>
          <a:off x="838200" y="1101049"/>
          <a:ext cx="10554730" cy="2763520"/>
        </p:xfrm>
        <a:graphic>
          <a:graphicData uri="http://schemas.openxmlformats.org/drawingml/2006/table">
            <a:tbl>
              <a:tblPr firstRow="1" bandRow="1">
                <a:tableStyleId>{5C22544A-7EE6-4342-B048-85BDC9FD1C3A}</a:tableStyleId>
              </a:tblPr>
              <a:tblGrid>
                <a:gridCol w="1584411">
                  <a:extLst>
                    <a:ext uri="{9D8B030D-6E8A-4147-A177-3AD203B41FA5}">
                      <a16:colId xmlns:a16="http://schemas.microsoft.com/office/drawing/2014/main" val="356527021"/>
                    </a:ext>
                  </a:extLst>
                </a:gridCol>
                <a:gridCol w="8970319">
                  <a:extLst>
                    <a:ext uri="{9D8B030D-6E8A-4147-A177-3AD203B41FA5}">
                      <a16:colId xmlns:a16="http://schemas.microsoft.com/office/drawing/2014/main" val="3577994316"/>
                    </a:ext>
                  </a:extLst>
                </a:gridCol>
              </a:tblGrid>
              <a:tr h="370840">
                <a:tc>
                  <a:txBody>
                    <a:bodyPr/>
                    <a:lstStyle/>
                    <a:p>
                      <a:r>
                        <a:rPr lang="en-US" dirty="0">
                          <a:solidFill>
                            <a:schemeClr val="bg1"/>
                          </a:solidFill>
                        </a:rPr>
                        <a:t>Objective 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rPr>
                        <a:t>Identify regions with varying vulnerabilities to data breaches.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345863039"/>
                  </a:ext>
                </a:extLst>
              </a:tr>
              <a:tr h="370840">
                <a:tc>
                  <a:txBody>
                    <a:bodyPr/>
                    <a:lstStyle/>
                    <a:p>
                      <a:r>
                        <a:rPr lang="en-US" b="1" dirty="0">
                          <a:solidFill>
                            <a:schemeClr val="bg1"/>
                          </a:solidFill>
                        </a:rPr>
                        <a:t>Specific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800" b="0" i="0" kern="1200" dirty="0">
                          <a:solidFill>
                            <a:schemeClr val="dk1"/>
                          </a:solidFill>
                          <a:effectLst/>
                          <a:latin typeface="+mn-lt"/>
                          <a:ea typeface="+mn-ea"/>
                          <a:cs typeface="+mn-cs"/>
                        </a:rPr>
                        <a:t>Regions with the most/less breaches over time will be identified.</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25974289"/>
                  </a:ext>
                </a:extLst>
              </a:tr>
              <a:tr h="370840">
                <a:tc>
                  <a:txBody>
                    <a:bodyPr/>
                    <a:lstStyle/>
                    <a:p>
                      <a:r>
                        <a:rPr lang="en-US" b="1" dirty="0">
                          <a:solidFill>
                            <a:schemeClr val="bg1"/>
                          </a:solidFill>
                        </a:rPr>
                        <a:t>Measurable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800" b="0" i="0" kern="1200" dirty="0">
                          <a:solidFill>
                            <a:schemeClr val="dk1"/>
                          </a:solidFill>
                          <a:effectLst/>
                          <a:latin typeface="+mn-lt"/>
                          <a:ea typeface="+mn-ea"/>
                          <a:cs typeface="+mn-cs"/>
                        </a:rPr>
                        <a:t>By quantifying and comparing the vulnerabilities in different regions, through a vulnerability score or index or through EDA.</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4755608"/>
                  </a:ext>
                </a:extLst>
              </a:tr>
              <a:tr h="370840">
                <a:tc>
                  <a:txBody>
                    <a:bodyPr/>
                    <a:lstStyle/>
                    <a:p>
                      <a:r>
                        <a:rPr lang="en-US" b="1" dirty="0">
                          <a:solidFill>
                            <a:schemeClr val="bg1"/>
                          </a:solidFill>
                        </a:rPr>
                        <a:t>Achievable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800" b="0" i="0" kern="1200" dirty="0">
                          <a:solidFill>
                            <a:schemeClr val="dk1"/>
                          </a:solidFill>
                          <a:effectLst/>
                          <a:latin typeface="+mn-lt"/>
                          <a:ea typeface="+mn-ea"/>
                          <a:cs typeface="+mn-cs"/>
                        </a:rPr>
                        <a:t>Conducting vulnerability assessments in different regions.</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40422189"/>
                  </a:ext>
                </a:extLst>
              </a:tr>
              <a:tr h="370840">
                <a:tc>
                  <a:txBody>
                    <a:bodyPr/>
                    <a:lstStyle/>
                    <a:p>
                      <a:r>
                        <a:rPr lang="en-US" b="1" dirty="0">
                          <a:solidFill>
                            <a:schemeClr val="bg1"/>
                          </a:solidFill>
                        </a:rPr>
                        <a:t>Relevant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800" b="0" i="0" kern="1200" dirty="0">
                          <a:solidFill>
                            <a:schemeClr val="dk1"/>
                          </a:solidFill>
                          <a:effectLst/>
                          <a:latin typeface="+mn-lt"/>
                          <a:ea typeface="+mn-ea"/>
                          <a:cs typeface="+mn-cs"/>
                        </a:rPr>
                        <a:t>Understanding regional vulnerabilities is crucial for predicting data breaches within the cybersecurity industry.</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62012260"/>
                  </a:ext>
                </a:extLst>
              </a:tr>
              <a:tr h="370840">
                <a:tc>
                  <a:txBody>
                    <a:bodyPr/>
                    <a:lstStyle/>
                    <a:p>
                      <a:r>
                        <a:rPr lang="en-US" b="1" dirty="0">
                          <a:solidFill>
                            <a:schemeClr val="bg1"/>
                          </a:solidFill>
                        </a:rPr>
                        <a:t>Time-bound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Regions will be identified by Week 7 or 8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7488896"/>
                  </a:ext>
                </a:extLst>
              </a:tr>
            </a:tbl>
          </a:graphicData>
        </a:graphic>
      </p:graphicFrame>
      <p:graphicFrame>
        <p:nvGraphicFramePr>
          <p:cNvPr id="6" name="Table 5">
            <a:extLst>
              <a:ext uri="{FF2B5EF4-FFF2-40B4-BE49-F238E27FC236}">
                <a16:creationId xmlns:a16="http://schemas.microsoft.com/office/drawing/2014/main" id="{4A140E10-FA41-DB75-E2DF-FD0567D0A51C}"/>
              </a:ext>
            </a:extLst>
          </p:cNvPr>
          <p:cNvGraphicFramePr>
            <a:graphicFrameLocks noGrp="1"/>
          </p:cNvGraphicFramePr>
          <p:nvPr>
            <p:extLst>
              <p:ext uri="{D42A27DB-BD31-4B8C-83A1-F6EECF244321}">
                <p14:modId xmlns:p14="http://schemas.microsoft.com/office/powerpoint/2010/main" val="3953391418"/>
              </p:ext>
            </p:extLst>
          </p:nvPr>
        </p:nvGraphicFramePr>
        <p:xfrm>
          <a:off x="838200" y="4064976"/>
          <a:ext cx="10554730" cy="2225040"/>
        </p:xfrm>
        <a:graphic>
          <a:graphicData uri="http://schemas.openxmlformats.org/drawingml/2006/table">
            <a:tbl>
              <a:tblPr firstRow="1" bandRow="1">
                <a:tableStyleId>{5C22544A-7EE6-4342-B048-85BDC9FD1C3A}</a:tableStyleId>
              </a:tblPr>
              <a:tblGrid>
                <a:gridCol w="1584411">
                  <a:extLst>
                    <a:ext uri="{9D8B030D-6E8A-4147-A177-3AD203B41FA5}">
                      <a16:colId xmlns:a16="http://schemas.microsoft.com/office/drawing/2014/main" val="356527021"/>
                    </a:ext>
                  </a:extLst>
                </a:gridCol>
                <a:gridCol w="8970319">
                  <a:extLst>
                    <a:ext uri="{9D8B030D-6E8A-4147-A177-3AD203B41FA5}">
                      <a16:colId xmlns:a16="http://schemas.microsoft.com/office/drawing/2014/main" val="3577994316"/>
                    </a:ext>
                  </a:extLst>
                </a:gridCol>
              </a:tblGrid>
              <a:tr h="370840">
                <a:tc>
                  <a:txBody>
                    <a:bodyPr/>
                    <a:lstStyle/>
                    <a:p>
                      <a:r>
                        <a:rPr lang="en-US" dirty="0">
                          <a:solidFill>
                            <a:schemeClr val="bg1"/>
                          </a:solidFill>
                        </a:rPr>
                        <a:t>Objective 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rPr>
                        <a:t>Find evidence of organized data breach activities.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345863039"/>
                  </a:ext>
                </a:extLst>
              </a:tr>
              <a:tr h="370840">
                <a:tc>
                  <a:txBody>
                    <a:bodyPr/>
                    <a:lstStyle/>
                    <a:p>
                      <a:r>
                        <a:rPr lang="en-US" b="1" dirty="0">
                          <a:solidFill>
                            <a:schemeClr val="bg1"/>
                          </a:solidFill>
                        </a:rPr>
                        <a:t>Specific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800" b="0" i="0" kern="1200" dirty="0">
                          <a:solidFill>
                            <a:schemeClr val="dk1"/>
                          </a:solidFill>
                          <a:effectLst/>
                          <a:latin typeface="+mn-lt"/>
                          <a:ea typeface="+mn-ea"/>
                          <a:cs typeface="+mn-cs"/>
                        </a:rPr>
                        <a:t>Aiming to locate areas with the same type of data breach and targeted data.</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25974289"/>
                  </a:ext>
                </a:extLst>
              </a:tr>
              <a:tr h="370840">
                <a:tc>
                  <a:txBody>
                    <a:bodyPr/>
                    <a:lstStyle/>
                    <a:p>
                      <a:r>
                        <a:rPr lang="en-US" b="1" dirty="0">
                          <a:solidFill>
                            <a:schemeClr val="bg1"/>
                          </a:solidFill>
                        </a:rPr>
                        <a:t>Measurable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800" b="0" i="0" kern="1200" dirty="0">
                          <a:solidFill>
                            <a:schemeClr val="dk1"/>
                          </a:solidFill>
                          <a:effectLst/>
                          <a:latin typeface="+mn-lt"/>
                          <a:ea typeface="+mn-ea"/>
                          <a:cs typeface="+mn-cs"/>
                        </a:rPr>
                        <a:t>By finding a presence within the type of breach and targeted data within that region.</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4755608"/>
                  </a:ext>
                </a:extLst>
              </a:tr>
              <a:tr h="370840">
                <a:tc>
                  <a:txBody>
                    <a:bodyPr/>
                    <a:lstStyle/>
                    <a:p>
                      <a:r>
                        <a:rPr lang="en-US" b="1" dirty="0">
                          <a:solidFill>
                            <a:schemeClr val="bg1"/>
                          </a:solidFill>
                        </a:rPr>
                        <a:t>Achievable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800" b="0" i="0" kern="1200" dirty="0">
                          <a:solidFill>
                            <a:schemeClr val="dk1"/>
                          </a:solidFill>
                          <a:effectLst/>
                          <a:latin typeface="+mn-lt"/>
                          <a:ea typeface="+mn-ea"/>
                          <a:cs typeface="+mn-cs"/>
                        </a:rPr>
                        <a:t>Investigating and analyzing data to detect patterns of organized data breaches.</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40422189"/>
                  </a:ext>
                </a:extLst>
              </a:tr>
              <a:tr h="370840">
                <a:tc>
                  <a:txBody>
                    <a:bodyPr/>
                    <a:lstStyle/>
                    <a:p>
                      <a:r>
                        <a:rPr lang="en-US" b="1" dirty="0">
                          <a:solidFill>
                            <a:schemeClr val="bg1"/>
                          </a:solidFill>
                        </a:rPr>
                        <a:t>Relevant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800" b="0" i="0" kern="1200" dirty="0">
                          <a:solidFill>
                            <a:schemeClr val="dk1"/>
                          </a:solidFill>
                          <a:effectLst/>
                          <a:latin typeface="+mn-lt"/>
                          <a:ea typeface="+mn-ea"/>
                          <a:cs typeface="+mn-cs"/>
                        </a:rPr>
                        <a:t>Addresses the objective of identifying organized breach activities within an organization.</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62012260"/>
                  </a:ext>
                </a:extLst>
              </a:tr>
              <a:tr h="370840">
                <a:tc>
                  <a:txBody>
                    <a:bodyPr/>
                    <a:lstStyle/>
                    <a:p>
                      <a:r>
                        <a:rPr lang="en-US" b="1" dirty="0">
                          <a:solidFill>
                            <a:schemeClr val="bg1"/>
                          </a:solidFill>
                        </a:rPr>
                        <a:t>Time-bound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dirty="0"/>
                        <a:t>Evidence will be identified in Week 8 or 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7488896"/>
                  </a:ext>
                </a:extLst>
              </a:tr>
            </a:tbl>
          </a:graphicData>
        </a:graphic>
      </p:graphicFrame>
      <p:sp>
        <p:nvSpPr>
          <p:cNvPr id="7" name="Date Placeholder 1">
            <a:extLst>
              <a:ext uri="{FF2B5EF4-FFF2-40B4-BE49-F238E27FC236}">
                <a16:creationId xmlns:a16="http://schemas.microsoft.com/office/drawing/2014/main" id="{A485A8DC-CF87-267B-2734-292EF323F08E}"/>
              </a:ext>
            </a:extLst>
          </p:cNvPr>
          <p:cNvSpPr>
            <a:spLocks noGrp="1"/>
          </p:cNvSpPr>
          <p:nvPr>
            <p:ph type="dt" sz="half" idx="10"/>
          </p:nvPr>
        </p:nvSpPr>
        <p:spPr>
          <a:xfrm>
            <a:off x="838200" y="6356350"/>
            <a:ext cx="2743200" cy="365125"/>
          </a:xfrm>
        </p:spPr>
        <p:txBody>
          <a:bodyPr/>
          <a:lstStyle/>
          <a:p>
            <a:r>
              <a:rPr lang="en-US" dirty="0"/>
              <a:t>9/19/23</a:t>
            </a:r>
          </a:p>
        </p:txBody>
      </p:sp>
    </p:spTree>
    <p:extLst>
      <p:ext uri="{BB962C8B-B14F-4D97-AF65-F5344CB8AC3E}">
        <p14:creationId xmlns:p14="http://schemas.microsoft.com/office/powerpoint/2010/main" val="27794445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62990"/>
            <a:ext cx="10515600" cy="5113973"/>
          </a:xfrm>
        </p:spPr>
        <p:txBody>
          <a:bodyPr>
            <a:normAutofit/>
          </a:bodyPr>
          <a:lstStyle/>
          <a:p>
            <a:pPr marL="0" indent="0">
              <a:spcBef>
                <a:spcPts val="0"/>
              </a:spcBef>
              <a:spcAft>
                <a:spcPts val="600"/>
              </a:spcAft>
              <a:buNone/>
            </a:pPr>
            <a:r>
              <a:rPr lang="en-US" sz="1600" dirty="0"/>
              <a:t> </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WK05 – Objectives and  SMART (2)</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p:txBody>
          <a:bodyPr/>
          <a:lstStyle/>
          <a:p>
            <a:fld id="{084F86B3-D3F4-4BE8-8D92-1FAB04CE9786}" type="slidenum">
              <a:rPr lang="en-US" smtClean="0"/>
              <a:t>55</a:t>
            </a:fld>
            <a:endParaRPr lang="en-US" dirty="0"/>
          </a:p>
        </p:txBody>
      </p:sp>
      <p:graphicFrame>
        <p:nvGraphicFramePr>
          <p:cNvPr id="2" name="Table 5">
            <a:extLst>
              <a:ext uri="{FF2B5EF4-FFF2-40B4-BE49-F238E27FC236}">
                <a16:creationId xmlns:a16="http://schemas.microsoft.com/office/drawing/2014/main" id="{E9990ED3-5AF3-5515-1D66-52D426C60828}"/>
              </a:ext>
            </a:extLst>
          </p:cNvPr>
          <p:cNvGraphicFramePr>
            <a:graphicFrameLocks noGrp="1"/>
          </p:cNvGraphicFramePr>
          <p:nvPr>
            <p:extLst>
              <p:ext uri="{D42A27DB-BD31-4B8C-83A1-F6EECF244321}">
                <p14:modId xmlns:p14="http://schemas.microsoft.com/office/powerpoint/2010/main" val="480431545"/>
              </p:ext>
            </p:extLst>
          </p:nvPr>
        </p:nvGraphicFramePr>
        <p:xfrm>
          <a:off x="838200" y="1122069"/>
          <a:ext cx="10554730" cy="2763520"/>
        </p:xfrm>
        <a:graphic>
          <a:graphicData uri="http://schemas.openxmlformats.org/drawingml/2006/table">
            <a:tbl>
              <a:tblPr firstRow="1" bandRow="1">
                <a:tableStyleId>{5C22544A-7EE6-4342-B048-85BDC9FD1C3A}</a:tableStyleId>
              </a:tblPr>
              <a:tblGrid>
                <a:gridCol w="1584411">
                  <a:extLst>
                    <a:ext uri="{9D8B030D-6E8A-4147-A177-3AD203B41FA5}">
                      <a16:colId xmlns:a16="http://schemas.microsoft.com/office/drawing/2014/main" val="356527021"/>
                    </a:ext>
                  </a:extLst>
                </a:gridCol>
                <a:gridCol w="8970319">
                  <a:extLst>
                    <a:ext uri="{9D8B030D-6E8A-4147-A177-3AD203B41FA5}">
                      <a16:colId xmlns:a16="http://schemas.microsoft.com/office/drawing/2014/main" val="3577994316"/>
                    </a:ext>
                  </a:extLst>
                </a:gridCol>
              </a:tblGrid>
              <a:tr h="370840">
                <a:tc>
                  <a:txBody>
                    <a:bodyPr/>
                    <a:lstStyle/>
                    <a:p>
                      <a:r>
                        <a:rPr lang="en-US" b="1" dirty="0">
                          <a:solidFill>
                            <a:schemeClr val="bg1"/>
                          </a:solidFill>
                        </a:rPr>
                        <a:t>Objective 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rPr>
                        <a:t>Create a predictive model to understand the patterns and motivations behind organized data breaches and their target selection.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345863039"/>
                  </a:ext>
                </a:extLst>
              </a:tr>
              <a:tr h="370840">
                <a:tc>
                  <a:txBody>
                    <a:bodyPr/>
                    <a:lstStyle/>
                    <a:p>
                      <a:r>
                        <a:rPr lang="en-US" b="1" dirty="0">
                          <a:solidFill>
                            <a:schemeClr val="bg1"/>
                          </a:solidFill>
                        </a:rPr>
                        <a:t>Specific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dirty="0"/>
                        <a:t>Identifying the motivations behind data breaches by finding relationships between breaches using location, organization info, and target selection.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5974289"/>
                  </a:ext>
                </a:extLst>
              </a:tr>
              <a:tr h="370840">
                <a:tc>
                  <a:txBody>
                    <a:bodyPr/>
                    <a:lstStyle/>
                    <a:p>
                      <a:r>
                        <a:rPr lang="en-US" b="1" dirty="0">
                          <a:solidFill>
                            <a:schemeClr val="bg1"/>
                          </a:solidFill>
                        </a:rPr>
                        <a:t>Measurable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dirty="0"/>
                        <a:t>Predictive model will be analyzed based on its accuracy in performance.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755608"/>
                  </a:ext>
                </a:extLst>
              </a:tr>
              <a:tr h="370840">
                <a:tc>
                  <a:txBody>
                    <a:bodyPr/>
                    <a:lstStyle/>
                    <a:p>
                      <a:r>
                        <a:rPr lang="en-US" b="1" dirty="0">
                          <a:solidFill>
                            <a:schemeClr val="bg1"/>
                          </a:solidFill>
                        </a:rPr>
                        <a:t>Achievable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dirty="0"/>
                        <a:t>Using ML python libraries and data analysis techniques.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0422189"/>
                  </a:ext>
                </a:extLst>
              </a:tr>
              <a:tr h="370840">
                <a:tc>
                  <a:txBody>
                    <a:bodyPr/>
                    <a:lstStyle/>
                    <a:p>
                      <a:r>
                        <a:rPr lang="en-US" b="1" dirty="0">
                          <a:solidFill>
                            <a:schemeClr val="bg1"/>
                          </a:solidFill>
                        </a:rPr>
                        <a:t>Relevant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dirty="0"/>
                        <a:t>Understanding the underlying factors and motivations behind hackers and cyber criminals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2012260"/>
                  </a:ext>
                </a:extLst>
              </a:tr>
              <a:tr h="370840">
                <a:tc>
                  <a:txBody>
                    <a:bodyPr/>
                    <a:lstStyle/>
                    <a:p>
                      <a:r>
                        <a:rPr lang="en-US" b="1" dirty="0">
                          <a:solidFill>
                            <a:schemeClr val="bg1"/>
                          </a:solidFill>
                        </a:rPr>
                        <a:t>Time-bound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Predictive Model will be completed in Week 10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488896"/>
                  </a:ext>
                </a:extLst>
              </a:tr>
            </a:tbl>
          </a:graphicData>
        </a:graphic>
      </p:graphicFrame>
      <p:sp>
        <p:nvSpPr>
          <p:cNvPr id="6" name="Date Placeholder 1">
            <a:extLst>
              <a:ext uri="{FF2B5EF4-FFF2-40B4-BE49-F238E27FC236}">
                <a16:creationId xmlns:a16="http://schemas.microsoft.com/office/drawing/2014/main" id="{D3B8614D-872E-A630-A8F6-4084BBE608DA}"/>
              </a:ext>
            </a:extLst>
          </p:cNvPr>
          <p:cNvSpPr>
            <a:spLocks noGrp="1"/>
          </p:cNvSpPr>
          <p:nvPr>
            <p:ph type="dt" sz="half" idx="10"/>
          </p:nvPr>
        </p:nvSpPr>
        <p:spPr>
          <a:xfrm>
            <a:off x="838200" y="6356350"/>
            <a:ext cx="2743200" cy="365125"/>
          </a:xfrm>
        </p:spPr>
        <p:txBody>
          <a:bodyPr/>
          <a:lstStyle/>
          <a:p>
            <a:r>
              <a:rPr lang="en-US" dirty="0"/>
              <a:t>9/19/23</a:t>
            </a:r>
          </a:p>
        </p:txBody>
      </p:sp>
      <p:sp>
        <p:nvSpPr>
          <p:cNvPr id="7" name="TextBox 6">
            <a:extLst>
              <a:ext uri="{FF2B5EF4-FFF2-40B4-BE49-F238E27FC236}">
                <a16:creationId xmlns:a16="http://schemas.microsoft.com/office/drawing/2014/main" id="{76F721BC-2AAE-5AA6-F8A0-B9EC2D4242E0}"/>
              </a:ext>
            </a:extLst>
          </p:cNvPr>
          <p:cNvSpPr txBox="1"/>
          <p:nvPr/>
        </p:nvSpPr>
        <p:spPr>
          <a:xfrm>
            <a:off x="1977445" y="5735931"/>
            <a:ext cx="8276240" cy="369332"/>
          </a:xfrm>
          <a:prstGeom prst="rect">
            <a:avLst/>
          </a:prstGeom>
          <a:noFill/>
        </p:spPr>
        <p:txBody>
          <a:bodyPr wrap="none" rtlCol="0">
            <a:spAutoFit/>
          </a:bodyPr>
          <a:lstStyle/>
          <a:p>
            <a:r>
              <a:rPr lang="en-US" dirty="0"/>
              <a:t>After Week 10, I will be refining the project and working on communicating the results.</a:t>
            </a:r>
          </a:p>
        </p:txBody>
      </p:sp>
    </p:spTree>
    <p:extLst>
      <p:ext uri="{BB962C8B-B14F-4D97-AF65-F5344CB8AC3E}">
        <p14:creationId xmlns:p14="http://schemas.microsoft.com/office/powerpoint/2010/main" val="2154171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62990"/>
            <a:ext cx="10515600" cy="5113973"/>
          </a:xfrm>
        </p:spPr>
        <p:txBody>
          <a:bodyPr>
            <a:normAutofit/>
          </a:bodyPr>
          <a:lstStyle/>
          <a:p>
            <a:pPr marL="0" indent="0">
              <a:spcBef>
                <a:spcPts val="0"/>
              </a:spcBef>
              <a:spcAft>
                <a:spcPts val="600"/>
              </a:spcAft>
              <a:buNone/>
            </a:pPr>
            <a:r>
              <a:rPr lang="en-US" sz="1600" dirty="0"/>
              <a:t> </a:t>
            </a:r>
          </a:p>
        </p:txBody>
      </p:sp>
      <p:sp>
        <p:nvSpPr>
          <p:cNvPr id="5" name="Title 4">
            <a:extLst>
              <a:ext uri="{FF2B5EF4-FFF2-40B4-BE49-F238E27FC236}">
                <a16:creationId xmlns:a16="http://schemas.microsoft.com/office/drawing/2014/main" id="{F93CA172-5F29-D5E3-DB37-3F2C8AECF811}"/>
              </a:ext>
            </a:extLst>
          </p:cNvPr>
          <p:cNvSpPr>
            <a:spLocks noGrp="1"/>
          </p:cNvSpPr>
          <p:nvPr>
            <p:ph type="title"/>
          </p:nvPr>
        </p:nvSpPr>
        <p:spPr/>
        <p:txBody>
          <a:bodyPr>
            <a:normAutofit/>
          </a:bodyPr>
          <a:lstStyle/>
          <a:p>
            <a:r>
              <a:rPr lang="en-US" b="1" dirty="0"/>
              <a:t>WK05 – Objectives and parameters (Review)</a:t>
            </a:r>
            <a:endParaRPr lang="en-US" dirty="0"/>
          </a:p>
        </p:txBody>
      </p:sp>
      <p:sp>
        <p:nvSpPr>
          <p:cNvPr id="4" name="Slide Number Placeholder 3">
            <a:extLst>
              <a:ext uri="{FF2B5EF4-FFF2-40B4-BE49-F238E27FC236}">
                <a16:creationId xmlns:a16="http://schemas.microsoft.com/office/drawing/2014/main" id="{57A625AF-5B61-32B6-89FA-CBBF1E43F6DB}"/>
              </a:ext>
            </a:extLst>
          </p:cNvPr>
          <p:cNvSpPr>
            <a:spLocks noGrp="1"/>
          </p:cNvSpPr>
          <p:nvPr>
            <p:ph type="sldNum" sz="quarter" idx="12"/>
          </p:nvPr>
        </p:nvSpPr>
        <p:spPr>
          <a:xfrm>
            <a:off x="8610600" y="6037040"/>
            <a:ext cx="2743200" cy="365125"/>
          </a:xfrm>
        </p:spPr>
        <p:txBody>
          <a:bodyPr/>
          <a:lstStyle/>
          <a:p>
            <a:fld id="{084F86B3-D3F4-4BE8-8D92-1FAB04CE9786}" type="slidenum">
              <a:rPr lang="en-US" smtClean="0"/>
              <a:t>56</a:t>
            </a:fld>
            <a:endParaRPr lang="en-US" dirty="0"/>
          </a:p>
        </p:txBody>
      </p:sp>
      <p:graphicFrame>
        <p:nvGraphicFramePr>
          <p:cNvPr id="14" name="Table 8">
            <a:extLst>
              <a:ext uri="{FF2B5EF4-FFF2-40B4-BE49-F238E27FC236}">
                <a16:creationId xmlns:a16="http://schemas.microsoft.com/office/drawing/2014/main" id="{56419FBC-6275-22F7-6C34-B15262B3BF39}"/>
              </a:ext>
            </a:extLst>
          </p:cNvPr>
          <p:cNvGraphicFramePr>
            <a:graphicFrameLocks noGrp="1"/>
          </p:cNvGraphicFramePr>
          <p:nvPr>
            <p:extLst>
              <p:ext uri="{D42A27DB-BD31-4B8C-83A1-F6EECF244321}">
                <p14:modId xmlns:p14="http://schemas.microsoft.com/office/powerpoint/2010/main" val="3222379333"/>
              </p:ext>
            </p:extLst>
          </p:nvPr>
        </p:nvGraphicFramePr>
        <p:xfrm>
          <a:off x="287636" y="1608296"/>
          <a:ext cx="11736198" cy="4023360"/>
        </p:xfrm>
        <a:graphic>
          <a:graphicData uri="http://schemas.openxmlformats.org/drawingml/2006/table">
            <a:tbl>
              <a:tblPr firstRow="1" bandRow="1">
                <a:tableStyleId>{5C22544A-7EE6-4342-B048-85BDC9FD1C3A}</a:tableStyleId>
              </a:tblPr>
              <a:tblGrid>
                <a:gridCol w="1177027">
                  <a:extLst>
                    <a:ext uri="{9D8B030D-6E8A-4147-A177-3AD203B41FA5}">
                      <a16:colId xmlns:a16="http://schemas.microsoft.com/office/drawing/2014/main" val="489005456"/>
                    </a:ext>
                  </a:extLst>
                </a:gridCol>
                <a:gridCol w="672586">
                  <a:extLst>
                    <a:ext uri="{9D8B030D-6E8A-4147-A177-3AD203B41FA5}">
                      <a16:colId xmlns:a16="http://schemas.microsoft.com/office/drawing/2014/main" val="2267596364"/>
                    </a:ext>
                  </a:extLst>
                </a:gridCol>
                <a:gridCol w="686599">
                  <a:extLst>
                    <a:ext uri="{9D8B030D-6E8A-4147-A177-3AD203B41FA5}">
                      <a16:colId xmlns:a16="http://schemas.microsoft.com/office/drawing/2014/main" val="4206857017"/>
                    </a:ext>
                  </a:extLst>
                </a:gridCol>
                <a:gridCol w="868757">
                  <a:extLst>
                    <a:ext uri="{9D8B030D-6E8A-4147-A177-3AD203B41FA5}">
                      <a16:colId xmlns:a16="http://schemas.microsoft.com/office/drawing/2014/main" val="1219269782"/>
                    </a:ext>
                  </a:extLst>
                </a:gridCol>
                <a:gridCol w="806103">
                  <a:extLst>
                    <a:ext uri="{9D8B030D-6E8A-4147-A177-3AD203B41FA5}">
                      <a16:colId xmlns:a16="http://schemas.microsoft.com/office/drawing/2014/main" val="1825717330"/>
                    </a:ext>
                  </a:extLst>
                </a:gridCol>
                <a:gridCol w="824627">
                  <a:extLst>
                    <a:ext uri="{9D8B030D-6E8A-4147-A177-3AD203B41FA5}">
                      <a16:colId xmlns:a16="http://schemas.microsoft.com/office/drawing/2014/main" val="4052893397"/>
                    </a:ext>
                  </a:extLst>
                </a:gridCol>
                <a:gridCol w="700932">
                  <a:extLst>
                    <a:ext uri="{9D8B030D-6E8A-4147-A177-3AD203B41FA5}">
                      <a16:colId xmlns:a16="http://schemas.microsoft.com/office/drawing/2014/main" val="3729737698"/>
                    </a:ext>
                  </a:extLst>
                </a:gridCol>
                <a:gridCol w="754905">
                  <a:extLst>
                    <a:ext uri="{9D8B030D-6E8A-4147-A177-3AD203B41FA5}">
                      <a16:colId xmlns:a16="http://schemas.microsoft.com/office/drawing/2014/main" val="3368751784"/>
                    </a:ext>
                  </a:extLst>
                </a:gridCol>
                <a:gridCol w="735725">
                  <a:extLst>
                    <a:ext uri="{9D8B030D-6E8A-4147-A177-3AD203B41FA5}">
                      <a16:colId xmlns:a16="http://schemas.microsoft.com/office/drawing/2014/main" val="3059194169"/>
                    </a:ext>
                  </a:extLst>
                </a:gridCol>
                <a:gridCol w="735724">
                  <a:extLst>
                    <a:ext uri="{9D8B030D-6E8A-4147-A177-3AD203B41FA5}">
                      <a16:colId xmlns:a16="http://schemas.microsoft.com/office/drawing/2014/main" val="3882825418"/>
                    </a:ext>
                  </a:extLst>
                </a:gridCol>
                <a:gridCol w="756745">
                  <a:extLst>
                    <a:ext uri="{9D8B030D-6E8A-4147-A177-3AD203B41FA5}">
                      <a16:colId xmlns:a16="http://schemas.microsoft.com/office/drawing/2014/main" val="3545743747"/>
                    </a:ext>
                  </a:extLst>
                </a:gridCol>
                <a:gridCol w="809296">
                  <a:extLst>
                    <a:ext uri="{9D8B030D-6E8A-4147-A177-3AD203B41FA5}">
                      <a16:colId xmlns:a16="http://schemas.microsoft.com/office/drawing/2014/main" val="2122700013"/>
                    </a:ext>
                  </a:extLst>
                </a:gridCol>
                <a:gridCol w="725214">
                  <a:extLst>
                    <a:ext uri="{9D8B030D-6E8A-4147-A177-3AD203B41FA5}">
                      <a16:colId xmlns:a16="http://schemas.microsoft.com/office/drawing/2014/main" val="524555631"/>
                    </a:ext>
                  </a:extLst>
                </a:gridCol>
                <a:gridCol w="588579">
                  <a:extLst>
                    <a:ext uri="{9D8B030D-6E8A-4147-A177-3AD203B41FA5}">
                      <a16:colId xmlns:a16="http://schemas.microsoft.com/office/drawing/2014/main" val="3357616557"/>
                    </a:ext>
                  </a:extLst>
                </a:gridCol>
                <a:gridCol w="893379">
                  <a:extLst>
                    <a:ext uri="{9D8B030D-6E8A-4147-A177-3AD203B41FA5}">
                      <a16:colId xmlns:a16="http://schemas.microsoft.com/office/drawing/2014/main" val="2724328214"/>
                    </a:ext>
                  </a:extLst>
                </a:gridCol>
              </a:tblGrid>
              <a:tr h="0">
                <a:tc>
                  <a:txBody>
                    <a:bodyPr/>
                    <a:lstStyle/>
                    <a:p>
                      <a:pPr algn="l"/>
                      <a:endParaRPr lang="en-US" sz="10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Assigned Breach Number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Date Reported</a:t>
                      </a:r>
                    </a:p>
                    <a:p>
                      <a:pPr algn="l"/>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Organization Name</a:t>
                      </a:r>
                    </a:p>
                    <a:p>
                      <a:pPr algn="l"/>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Breach Type Description</a:t>
                      </a:r>
                    </a:p>
                    <a:p>
                      <a:pPr algn="l"/>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Breach Occurrence at Reporting Entity?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MA Residents Affected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SSN Breached?</a:t>
                      </a:r>
                    </a:p>
                    <a:p>
                      <a:pPr algn="l"/>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Account Number Breached?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Driver’s Licenses Breached?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Credit Debit Numbers Breached?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Provided Credit Monitoring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Data Encrypted</a:t>
                      </a:r>
                    </a:p>
                    <a:p>
                      <a:pPr algn="l"/>
                      <a:endParaRPr lang="en-US" sz="1000" dirty="0"/>
                    </a:p>
                    <a:p>
                      <a:pPr algn="l"/>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Mobile Device Lost Stolen</a:t>
                      </a:r>
                    </a:p>
                    <a:p>
                      <a:pPr algn="l"/>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lang="en-US" sz="1000" dirty="0"/>
                        <a:t>Geographical Location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391072787"/>
                  </a:ext>
                </a:extLst>
              </a:tr>
              <a:tr h="450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bg1"/>
                          </a:solidFill>
                        </a:rPr>
                        <a:t>Identify regions with varying vulnerabilities to data breaches.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endParaRPr lang="en-US" sz="1000" dirty="0">
                        <a:highlight>
                          <a:srgbClr val="FFFF00"/>
                        </a:highligh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C9C7"/>
                    </a:solidFill>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C9C7"/>
                    </a:solidFill>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C9C7"/>
                    </a:solidFill>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C9C7"/>
                    </a:solidFill>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C9C7"/>
                    </a:solidFill>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4270804271"/>
                  </a:ext>
                </a:extLst>
              </a:tr>
              <a:tr h="556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bg1"/>
                          </a:solidFill>
                        </a:rPr>
                        <a:t>Find evidence of organized data breach activities.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endParaRPr lang="en-US" sz="1000" dirty="0">
                        <a:highlight>
                          <a:srgbClr val="FFFF00"/>
                        </a:highligh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C9C7"/>
                    </a:solidFill>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C9C7"/>
                    </a:solidFill>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C9C7"/>
                    </a:solidFill>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C9C7"/>
                    </a:solidFill>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C9C7"/>
                    </a:solidFill>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937930090"/>
                  </a:ext>
                </a:extLst>
              </a:tr>
              <a:tr h="9438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bg1"/>
                          </a:solidFill>
                        </a:rPr>
                        <a:t>Create a predictive model to understand the patterns and motivations behind organized data breaches and their target selection.</a:t>
                      </a:r>
                    </a:p>
                    <a:p>
                      <a:endParaRPr lang="en-US" sz="10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endParaRPr lang="en-US" sz="1000" dirty="0">
                        <a:highlight>
                          <a:srgbClr val="FFFF00"/>
                        </a:highligh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C9C7"/>
                    </a:solidFill>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C9C7"/>
                    </a:solidFill>
                  </a:tcPr>
                </a:tc>
                <a:tc>
                  <a:txBody>
                    <a:bodyPr/>
                    <a:lstStyle/>
                    <a:p>
                      <a:endParaRPr 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126496673"/>
                  </a:ext>
                </a:extLst>
              </a:tr>
            </a:tbl>
          </a:graphicData>
        </a:graphic>
      </p:graphicFrame>
      <p:pic>
        <p:nvPicPr>
          <p:cNvPr id="21" name="Graphic 20" descr="Checkmark with solid fill">
            <a:extLst>
              <a:ext uri="{FF2B5EF4-FFF2-40B4-BE49-F238E27FC236}">
                <a16:creationId xmlns:a16="http://schemas.microsoft.com/office/drawing/2014/main" id="{632CB940-9D38-A11D-57DE-53CE833C0F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954" y="2693313"/>
            <a:ext cx="385141" cy="385141"/>
          </a:xfrm>
          <a:prstGeom prst="rect">
            <a:avLst/>
          </a:prstGeom>
        </p:spPr>
      </p:pic>
      <p:cxnSp>
        <p:nvCxnSpPr>
          <p:cNvPr id="23" name="Straight Connector 22">
            <a:extLst>
              <a:ext uri="{FF2B5EF4-FFF2-40B4-BE49-F238E27FC236}">
                <a16:creationId xmlns:a16="http://schemas.microsoft.com/office/drawing/2014/main" id="{DB5B6D2E-DA95-021B-2081-14F5FD718A27}"/>
              </a:ext>
            </a:extLst>
          </p:cNvPr>
          <p:cNvCxnSpPr>
            <a:cxnSpLocks/>
          </p:cNvCxnSpPr>
          <p:nvPr/>
        </p:nvCxnSpPr>
        <p:spPr>
          <a:xfrm>
            <a:off x="287636" y="1608296"/>
            <a:ext cx="1176305" cy="8585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4A184E8-1806-BD44-7859-C3CA8B10B147}"/>
              </a:ext>
            </a:extLst>
          </p:cNvPr>
          <p:cNvSpPr txBox="1"/>
          <p:nvPr/>
        </p:nvSpPr>
        <p:spPr>
          <a:xfrm rot="2141984">
            <a:off x="542457" y="1768928"/>
            <a:ext cx="797013" cy="246221"/>
          </a:xfrm>
          <a:prstGeom prst="rect">
            <a:avLst/>
          </a:prstGeom>
          <a:noFill/>
        </p:spPr>
        <p:txBody>
          <a:bodyPr wrap="none" rtlCol="0">
            <a:spAutoFit/>
          </a:bodyPr>
          <a:lstStyle/>
          <a:p>
            <a:r>
              <a:rPr lang="en-US" sz="1000" b="1" dirty="0">
                <a:solidFill>
                  <a:schemeClr val="bg1"/>
                </a:solidFill>
              </a:rPr>
              <a:t>Parameters</a:t>
            </a:r>
          </a:p>
        </p:txBody>
      </p:sp>
      <p:sp>
        <p:nvSpPr>
          <p:cNvPr id="28" name="TextBox 27">
            <a:extLst>
              <a:ext uri="{FF2B5EF4-FFF2-40B4-BE49-F238E27FC236}">
                <a16:creationId xmlns:a16="http://schemas.microsoft.com/office/drawing/2014/main" id="{2538EC52-FABD-3CAF-3C0A-239A85B0B13C}"/>
              </a:ext>
            </a:extLst>
          </p:cNvPr>
          <p:cNvSpPr txBox="1"/>
          <p:nvPr/>
        </p:nvSpPr>
        <p:spPr>
          <a:xfrm rot="2141984">
            <a:off x="366781" y="2009737"/>
            <a:ext cx="742511" cy="246221"/>
          </a:xfrm>
          <a:prstGeom prst="rect">
            <a:avLst/>
          </a:prstGeom>
          <a:noFill/>
        </p:spPr>
        <p:txBody>
          <a:bodyPr wrap="none" rtlCol="0">
            <a:spAutoFit/>
          </a:bodyPr>
          <a:lstStyle/>
          <a:p>
            <a:r>
              <a:rPr lang="en-US" sz="1000" b="1" dirty="0">
                <a:solidFill>
                  <a:schemeClr val="bg1"/>
                </a:solidFill>
              </a:rPr>
              <a:t>Objectives</a:t>
            </a:r>
          </a:p>
        </p:txBody>
      </p:sp>
      <p:pic>
        <p:nvPicPr>
          <p:cNvPr id="29" name="Graphic 28" descr="Checkmark with solid fill">
            <a:extLst>
              <a:ext uri="{FF2B5EF4-FFF2-40B4-BE49-F238E27FC236}">
                <a16:creationId xmlns:a16="http://schemas.microsoft.com/office/drawing/2014/main" id="{1109FA04-58F6-AD3C-3239-0C2226E424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53800" y="4618298"/>
            <a:ext cx="385141" cy="385141"/>
          </a:xfrm>
          <a:prstGeom prst="rect">
            <a:avLst/>
          </a:prstGeom>
        </p:spPr>
      </p:pic>
      <p:pic>
        <p:nvPicPr>
          <p:cNvPr id="30" name="Graphic 29" descr="Checkmark with solid fill">
            <a:extLst>
              <a:ext uri="{FF2B5EF4-FFF2-40B4-BE49-F238E27FC236}">
                <a16:creationId xmlns:a16="http://schemas.microsoft.com/office/drawing/2014/main" id="{A409BE72-1D09-0077-ED96-BC429E237E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48036" y="3484602"/>
            <a:ext cx="385141" cy="385141"/>
          </a:xfrm>
          <a:prstGeom prst="rect">
            <a:avLst/>
          </a:prstGeom>
        </p:spPr>
      </p:pic>
      <p:pic>
        <p:nvPicPr>
          <p:cNvPr id="31" name="Graphic 30" descr="Checkmark with solid fill">
            <a:extLst>
              <a:ext uri="{FF2B5EF4-FFF2-40B4-BE49-F238E27FC236}">
                <a16:creationId xmlns:a16="http://schemas.microsoft.com/office/drawing/2014/main" id="{2D678E1E-4F1D-976B-E83B-094FC31D11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48035" y="2675389"/>
            <a:ext cx="385141" cy="385141"/>
          </a:xfrm>
          <a:prstGeom prst="rect">
            <a:avLst/>
          </a:prstGeom>
        </p:spPr>
      </p:pic>
      <p:pic>
        <p:nvPicPr>
          <p:cNvPr id="32" name="Graphic 31" descr="Checkmark with solid fill">
            <a:extLst>
              <a:ext uri="{FF2B5EF4-FFF2-40B4-BE49-F238E27FC236}">
                <a16:creationId xmlns:a16="http://schemas.microsoft.com/office/drawing/2014/main" id="{34ACEBA8-F3E3-6B7D-3603-157AD42275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02889" y="4618298"/>
            <a:ext cx="385141" cy="385141"/>
          </a:xfrm>
          <a:prstGeom prst="rect">
            <a:avLst/>
          </a:prstGeom>
        </p:spPr>
      </p:pic>
      <p:pic>
        <p:nvPicPr>
          <p:cNvPr id="2" name="Graphic 1" descr="Checkmark with solid fill">
            <a:extLst>
              <a:ext uri="{FF2B5EF4-FFF2-40B4-BE49-F238E27FC236}">
                <a16:creationId xmlns:a16="http://schemas.microsoft.com/office/drawing/2014/main" id="{0888F2F2-5A63-6F3A-9658-B288B2B494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81083" y="4636223"/>
            <a:ext cx="385141" cy="385141"/>
          </a:xfrm>
          <a:prstGeom prst="rect">
            <a:avLst/>
          </a:prstGeom>
        </p:spPr>
      </p:pic>
      <p:pic>
        <p:nvPicPr>
          <p:cNvPr id="6" name="Graphic 5" descr="Checkmark with solid fill">
            <a:extLst>
              <a:ext uri="{FF2B5EF4-FFF2-40B4-BE49-F238E27FC236}">
                <a16:creationId xmlns:a16="http://schemas.microsoft.com/office/drawing/2014/main" id="{B7D51B5F-A3AD-B714-EF5E-560FA1472A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75319" y="3502527"/>
            <a:ext cx="385141" cy="385141"/>
          </a:xfrm>
          <a:prstGeom prst="rect">
            <a:avLst/>
          </a:prstGeom>
        </p:spPr>
      </p:pic>
      <p:pic>
        <p:nvPicPr>
          <p:cNvPr id="7" name="Graphic 6" descr="Checkmark with solid fill">
            <a:extLst>
              <a:ext uri="{FF2B5EF4-FFF2-40B4-BE49-F238E27FC236}">
                <a16:creationId xmlns:a16="http://schemas.microsoft.com/office/drawing/2014/main" id="{A3D0546B-BCB1-46FE-E5E0-D2A4709AFA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75318" y="2693314"/>
            <a:ext cx="385141" cy="385141"/>
          </a:xfrm>
          <a:prstGeom prst="rect">
            <a:avLst/>
          </a:prstGeom>
        </p:spPr>
      </p:pic>
      <p:pic>
        <p:nvPicPr>
          <p:cNvPr id="8" name="Graphic 7" descr="Checkmark with solid fill">
            <a:extLst>
              <a:ext uri="{FF2B5EF4-FFF2-40B4-BE49-F238E27FC236}">
                <a16:creationId xmlns:a16="http://schemas.microsoft.com/office/drawing/2014/main" id="{A6B0B497-CF6E-348F-28C0-8E6B482D78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20753" y="4618298"/>
            <a:ext cx="385141" cy="385141"/>
          </a:xfrm>
          <a:prstGeom prst="rect">
            <a:avLst/>
          </a:prstGeom>
        </p:spPr>
      </p:pic>
      <p:pic>
        <p:nvPicPr>
          <p:cNvPr id="9" name="Graphic 8" descr="Checkmark with solid fill">
            <a:extLst>
              <a:ext uri="{FF2B5EF4-FFF2-40B4-BE49-F238E27FC236}">
                <a16:creationId xmlns:a16="http://schemas.microsoft.com/office/drawing/2014/main" id="{1C06FD71-2218-6885-D51F-972187CE39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4989" y="3484602"/>
            <a:ext cx="385141" cy="385141"/>
          </a:xfrm>
          <a:prstGeom prst="rect">
            <a:avLst/>
          </a:prstGeom>
        </p:spPr>
      </p:pic>
      <p:pic>
        <p:nvPicPr>
          <p:cNvPr id="11" name="Graphic 10" descr="Checkmark with solid fill">
            <a:extLst>
              <a:ext uri="{FF2B5EF4-FFF2-40B4-BE49-F238E27FC236}">
                <a16:creationId xmlns:a16="http://schemas.microsoft.com/office/drawing/2014/main" id="{26EF273D-1CF6-B017-840A-D163DF287F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63887" y="4618298"/>
            <a:ext cx="385141" cy="385141"/>
          </a:xfrm>
          <a:prstGeom prst="rect">
            <a:avLst/>
          </a:prstGeom>
        </p:spPr>
      </p:pic>
      <p:pic>
        <p:nvPicPr>
          <p:cNvPr id="12" name="Graphic 11" descr="Checkmark with solid fill">
            <a:extLst>
              <a:ext uri="{FF2B5EF4-FFF2-40B4-BE49-F238E27FC236}">
                <a16:creationId xmlns:a16="http://schemas.microsoft.com/office/drawing/2014/main" id="{A1CF5AF0-8A4B-6576-09B2-0028AF01D2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8123" y="3484602"/>
            <a:ext cx="385141" cy="385141"/>
          </a:xfrm>
          <a:prstGeom prst="rect">
            <a:avLst/>
          </a:prstGeom>
        </p:spPr>
      </p:pic>
      <p:pic>
        <p:nvPicPr>
          <p:cNvPr id="18" name="Graphic 17" descr="Checkmark with solid fill">
            <a:extLst>
              <a:ext uri="{FF2B5EF4-FFF2-40B4-BE49-F238E27FC236}">
                <a16:creationId xmlns:a16="http://schemas.microsoft.com/office/drawing/2014/main" id="{D015FD46-8645-3DC2-2CA8-CEE3C3D92D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397" y="4618298"/>
            <a:ext cx="385141" cy="385141"/>
          </a:xfrm>
          <a:prstGeom prst="rect">
            <a:avLst/>
          </a:prstGeom>
        </p:spPr>
      </p:pic>
      <p:pic>
        <p:nvPicPr>
          <p:cNvPr id="19" name="Graphic 18" descr="Checkmark with solid fill">
            <a:extLst>
              <a:ext uri="{FF2B5EF4-FFF2-40B4-BE49-F238E27FC236}">
                <a16:creationId xmlns:a16="http://schemas.microsoft.com/office/drawing/2014/main" id="{C1FE53CF-F90B-C284-5D96-E0A4329613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1633" y="3484602"/>
            <a:ext cx="385141" cy="385141"/>
          </a:xfrm>
          <a:prstGeom prst="rect">
            <a:avLst/>
          </a:prstGeom>
        </p:spPr>
      </p:pic>
      <p:pic>
        <p:nvPicPr>
          <p:cNvPr id="35" name="Graphic 34" descr="Checkmark with solid fill">
            <a:extLst>
              <a:ext uri="{FF2B5EF4-FFF2-40B4-BE49-F238E27FC236}">
                <a16:creationId xmlns:a16="http://schemas.microsoft.com/office/drawing/2014/main" id="{0F1549ED-AF7B-AD4C-5BC9-5D5F59819E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7852" y="4618298"/>
            <a:ext cx="385141" cy="385141"/>
          </a:xfrm>
          <a:prstGeom prst="rect">
            <a:avLst/>
          </a:prstGeom>
        </p:spPr>
      </p:pic>
      <p:pic>
        <p:nvPicPr>
          <p:cNvPr id="36" name="Graphic 35" descr="Checkmark with solid fill">
            <a:extLst>
              <a:ext uri="{FF2B5EF4-FFF2-40B4-BE49-F238E27FC236}">
                <a16:creationId xmlns:a16="http://schemas.microsoft.com/office/drawing/2014/main" id="{2B6321CB-3E0E-3471-F52E-FDDDD84B15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2088" y="3484602"/>
            <a:ext cx="385141" cy="385141"/>
          </a:xfrm>
          <a:prstGeom prst="rect">
            <a:avLst/>
          </a:prstGeom>
        </p:spPr>
      </p:pic>
      <p:pic>
        <p:nvPicPr>
          <p:cNvPr id="45" name="Graphic 44" descr="Checkmark with solid fill">
            <a:extLst>
              <a:ext uri="{FF2B5EF4-FFF2-40B4-BE49-F238E27FC236}">
                <a16:creationId xmlns:a16="http://schemas.microsoft.com/office/drawing/2014/main" id="{1AA0D5A8-211A-128B-6CA2-D9F561F316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3383" y="4618298"/>
            <a:ext cx="385141" cy="385141"/>
          </a:xfrm>
          <a:prstGeom prst="rect">
            <a:avLst/>
          </a:prstGeom>
        </p:spPr>
      </p:pic>
      <p:pic>
        <p:nvPicPr>
          <p:cNvPr id="47" name="Graphic 46" descr="Checkmark with solid fill">
            <a:extLst>
              <a:ext uri="{FF2B5EF4-FFF2-40B4-BE49-F238E27FC236}">
                <a16:creationId xmlns:a16="http://schemas.microsoft.com/office/drawing/2014/main" id="{3D58824F-EB34-1890-91AD-70AA8E14DC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7618" y="2675389"/>
            <a:ext cx="385141" cy="385141"/>
          </a:xfrm>
          <a:prstGeom prst="rect">
            <a:avLst/>
          </a:prstGeom>
        </p:spPr>
      </p:pic>
      <p:pic>
        <p:nvPicPr>
          <p:cNvPr id="48" name="Graphic 47" descr="Checkmark with solid fill">
            <a:extLst>
              <a:ext uri="{FF2B5EF4-FFF2-40B4-BE49-F238E27FC236}">
                <a16:creationId xmlns:a16="http://schemas.microsoft.com/office/drawing/2014/main" id="{3BF5AB69-77F5-2BE2-E8E1-844849D54E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08201" y="4636223"/>
            <a:ext cx="385141" cy="385141"/>
          </a:xfrm>
          <a:prstGeom prst="rect">
            <a:avLst/>
          </a:prstGeom>
        </p:spPr>
      </p:pic>
      <p:pic>
        <p:nvPicPr>
          <p:cNvPr id="50" name="Graphic 49" descr="Checkmark with solid fill">
            <a:extLst>
              <a:ext uri="{FF2B5EF4-FFF2-40B4-BE49-F238E27FC236}">
                <a16:creationId xmlns:a16="http://schemas.microsoft.com/office/drawing/2014/main" id="{C7009AD7-9B99-9546-6A32-D32FD66FD4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02436" y="2693314"/>
            <a:ext cx="385141" cy="385141"/>
          </a:xfrm>
          <a:prstGeom prst="rect">
            <a:avLst/>
          </a:prstGeom>
        </p:spPr>
      </p:pic>
      <p:pic>
        <p:nvPicPr>
          <p:cNvPr id="51" name="Graphic 50" descr="Checkmark with solid fill">
            <a:extLst>
              <a:ext uri="{FF2B5EF4-FFF2-40B4-BE49-F238E27FC236}">
                <a16:creationId xmlns:a16="http://schemas.microsoft.com/office/drawing/2014/main" id="{FA7B1C98-56D3-0141-7D4F-1A914E77E5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02889" y="2693313"/>
            <a:ext cx="385141" cy="385141"/>
          </a:xfrm>
          <a:prstGeom prst="rect">
            <a:avLst/>
          </a:prstGeom>
        </p:spPr>
      </p:pic>
      <p:pic>
        <p:nvPicPr>
          <p:cNvPr id="53" name="Graphic 52" descr="Checkmark with solid fill">
            <a:extLst>
              <a:ext uri="{FF2B5EF4-FFF2-40B4-BE49-F238E27FC236}">
                <a16:creationId xmlns:a16="http://schemas.microsoft.com/office/drawing/2014/main" id="{647E123E-E134-5C86-EDAA-B4D68D871E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95925" y="4638528"/>
            <a:ext cx="385141" cy="385141"/>
          </a:xfrm>
          <a:prstGeom prst="rect">
            <a:avLst/>
          </a:prstGeom>
        </p:spPr>
      </p:pic>
      <p:pic>
        <p:nvPicPr>
          <p:cNvPr id="54" name="Graphic 53" descr="Checkmark with solid fill">
            <a:extLst>
              <a:ext uri="{FF2B5EF4-FFF2-40B4-BE49-F238E27FC236}">
                <a16:creationId xmlns:a16="http://schemas.microsoft.com/office/drawing/2014/main" id="{0484BE19-974B-5464-6F49-811D4FEAF7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90161" y="3504832"/>
            <a:ext cx="385141" cy="385141"/>
          </a:xfrm>
          <a:prstGeom prst="rect">
            <a:avLst/>
          </a:prstGeom>
        </p:spPr>
      </p:pic>
      <p:pic>
        <p:nvPicPr>
          <p:cNvPr id="55" name="Graphic 54" descr="Checkmark with solid fill">
            <a:extLst>
              <a:ext uri="{FF2B5EF4-FFF2-40B4-BE49-F238E27FC236}">
                <a16:creationId xmlns:a16="http://schemas.microsoft.com/office/drawing/2014/main" id="{6BBE6D1C-EA76-5E6B-8BA1-25308778FF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90160" y="2695619"/>
            <a:ext cx="385141" cy="385141"/>
          </a:xfrm>
          <a:prstGeom prst="rect">
            <a:avLst/>
          </a:prstGeom>
        </p:spPr>
      </p:pic>
      <p:pic>
        <p:nvPicPr>
          <p:cNvPr id="58" name="Graphic 57" descr="Checkmark with solid fill">
            <a:extLst>
              <a:ext uri="{FF2B5EF4-FFF2-40B4-BE49-F238E27FC236}">
                <a16:creationId xmlns:a16="http://schemas.microsoft.com/office/drawing/2014/main" id="{05CFBF63-1E24-7E43-2077-3FA3562BA3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95772" y="4638528"/>
            <a:ext cx="385141" cy="385141"/>
          </a:xfrm>
          <a:prstGeom prst="rect">
            <a:avLst/>
          </a:prstGeom>
        </p:spPr>
      </p:pic>
      <p:pic>
        <p:nvPicPr>
          <p:cNvPr id="59" name="Graphic 58" descr="Checkmark with solid fill">
            <a:extLst>
              <a:ext uri="{FF2B5EF4-FFF2-40B4-BE49-F238E27FC236}">
                <a16:creationId xmlns:a16="http://schemas.microsoft.com/office/drawing/2014/main" id="{711ABB73-E21B-FB6B-E247-347C24E214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90008" y="3504832"/>
            <a:ext cx="385141" cy="385141"/>
          </a:xfrm>
          <a:prstGeom prst="rect">
            <a:avLst/>
          </a:prstGeom>
        </p:spPr>
      </p:pic>
      <p:pic>
        <p:nvPicPr>
          <p:cNvPr id="60" name="Graphic 59" descr="Checkmark with solid fill">
            <a:extLst>
              <a:ext uri="{FF2B5EF4-FFF2-40B4-BE49-F238E27FC236}">
                <a16:creationId xmlns:a16="http://schemas.microsoft.com/office/drawing/2014/main" id="{DF15F63D-597C-0950-13A8-1A6F860AF6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90007" y="2695619"/>
            <a:ext cx="385141" cy="385141"/>
          </a:xfrm>
          <a:prstGeom prst="rect">
            <a:avLst/>
          </a:prstGeom>
        </p:spPr>
      </p:pic>
      <p:pic>
        <p:nvPicPr>
          <p:cNvPr id="61" name="Graphic 60" descr="Checkmark with solid fill">
            <a:extLst>
              <a:ext uri="{FF2B5EF4-FFF2-40B4-BE49-F238E27FC236}">
                <a16:creationId xmlns:a16="http://schemas.microsoft.com/office/drawing/2014/main" id="{4155FBF3-B4CC-7462-D0B7-AEBD9672FA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19848" y="2693313"/>
            <a:ext cx="385141" cy="385141"/>
          </a:xfrm>
          <a:prstGeom prst="rect">
            <a:avLst/>
          </a:prstGeom>
        </p:spPr>
      </p:pic>
      <p:pic>
        <p:nvPicPr>
          <p:cNvPr id="62" name="Graphic 61" descr="Checkmark with solid fill">
            <a:extLst>
              <a:ext uri="{FF2B5EF4-FFF2-40B4-BE49-F238E27FC236}">
                <a16:creationId xmlns:a16="http://schemas.microsoft.com/office/drawing/2014/main" id="{09E9A182-E59E-F95E-C576-27780DFA5A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19847" y="4636223"/>
            <a:ext cx="385141" cy="385141"/>
          </a:xfrm>
          <a:prstGeom prst="rect">
            <a:avLst/>
          </a:prstGeom>
        </p:spPr>
      </p:pic>
      <p:pic>
        <p:nvPicPr>
          <p:cNvPr id="63" name="Graphic 62" descr="Checkmark with solid fill">
            <a:extLst>
              <a:ext uri="{FF2B5EF4-FFF2-40B4-BE49-F238E27FC236}">
                <a16:creationId xmlns:a16="http://schemas.microsoft.com/office/drawing/2014/main" id="{8113A95F-4EC8-2D29-0638-DA28E4CD4B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19846" y="3472197"/>
            <a:ext cx="385141" cy="385141"/>
          </a:xfrm>
          <a:prstGeom prst="rect">
            <a:avLst/>
          </a:prstGeom>
        </p:spPr>
      </p:pic>
      <p:sp>
        <p:nvSpPr>
          <p:cNvPr id="64" name="Date Placeholder 1">
            <a:extLst>
              <a:ext uri="{FF2B5EF4-FFF2-40B4-BE49-F238E27FC236}">
                <a16:creationId xmlns:a16="http://schemas.microsoft.com/office/drawing/2014/main" id="{971EA763-8C54-9D97-52BD-ACA4508B90BF}"/>
              </a:ext>
            </a:extLst>
          </p:cNvPr>
          <p:cNvSpPr>
            <a:spLocks noGrp="1"/>
          </p:cNvSpPr>
          <p:nvPr>
            <p:ph type="dt" sz="half" idx="10"/>
          </p:nvPr>
        </p:nvSpPr>
        <p:spPr>
          <a:xfrm>
            <a:off x="838200" y="6356350"/>
            <a:ext cx="2743200" cy="365125"/>
          </a:xfrm>
        </p:spPr>
        <p:txBody>
          <a:bodyPr/>
          <a:lstStyle/>
          <a:p>
            <a:r>
              <a:rPr lang="en-US" dirty="0"/>
              <a:t>9/19/23</a:t>
            </a:r>
          </a:p>
        </p:txBody>
      </p:sp>
    </p:spTree>
    <p:extLst>
      <p:ext uri="{BB962C8B-B14F-4D97-AF65-F5344CB8AC3E}">
        <p14:creationId xmlns:p14="http://schemas.microsoft.com/office/powerpoint/2010/main" val="3989380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5900-D2A1-A781-507C-184A9E47C18C}"/>
              </a:ext>
            </a:extLst>
          </p:cNvPr>
          <p:cNvSpPr>
            <a:spLocks noGrp="1"/>
          </p:cNvSpPr>
          <p:nvPr>
            <p:ph type="title"/>
          </p:nvPr>
        </p:nvSpPr>
        <p:spPr/>
        <p:txBody>
          <a:bodyPr/>
          <a:lstStyle/>
          <a:p>
            <a:r>
              <a:rPr lang="en-US" dirty="0"/>
              <a:t>Foreseeable Issues</a:t>
            </a:r>
          </a:p>
        </p:txBody>
      </p:sp>
      <p:sp>
        <p:nvSpPr>
          <p:cNvPr id="3" name="Content Placeholder 2">
            <a:extLst>
              <a:ext uri="{FF2B5EF4-FFF2-40B4-BE49-F238E27FC236}">
                <a16:creationId xmlns:a16="http://schemas.microsoft.com/office/drawing/2014/main" id="{F1F3B384-BF6A-27C2-BDF1-E030CFC7A4CF}"/>
              </a:ext>
            </a:extLst>
          </p:cNvPr>
          <p:cNvSpPr>
            <a:spLocks noGrp="1"/>
          </p:cNvSpPr>
          <p:nvPr>
            <p:ph idx="1"/>
          </p:nvPr>
        </p:nvSpPr>
        <p:spPr/>
        <p:txBody>
          <a:bodyPr>
            <a:normAutofit lnSpcReduction="10000"/>
          </a:bodyPr>
          <a:lstStyle/>
          <a:p>
            <a:r>
              <a:rPr lang="en-US" dirty="0"/>
              <a:t>What issues can be expected to address the topic?</a:t>
            </a:r>
          </a:p>
          <a:p>
            <a:endParaRPr lang="en-US" dirty="0"/>
          </a:p>
          <a:p>
            <a:pPr lvl="1"/>
            <a:r>
              <a:rPr lang="en-US" dirty="0"/>
              <a:t>Data Integrity</a:t>
            </a:r>
          </a:p>
          <a:p>
            <a:pPr lvl="2"/>
            <a:r>
              <a:rPr lang="en-US" dirty="0"/>
              <a:t>Inaccurate or biased data can lead to incorrect predictions and decisions.</a:t>
            </a:r>
          </a:p>
          <a:p>
            <a:pPr marL="914400" lvl="2" indent="0">
              <a:buNone/>
            </a:pPr>
            <a:endParaRPr lang="en-US" dirty="0"/>
          </a:p>
          <a:p>
            <a:pPr lvl="1"/>
            <a:r>
              <a:rPr lang="en-US" dirty="0"/>
              <a:t>Privacy</a:t>
            </a:r>
          </a:p>
          <a:p>
            <a:pPr lvl="2"/>
            <a:r>
              <a:rPr lang="en-US" dirty="0"/>
              <a:t>When predicting and reducing data breaches, it's important to keep a balance between using data effectively and respecting privacy rights of individuals.</a:t>
            </a:r>
          </a:p>
          <a:p>
            <a:pPr lvl="2"/>
            <a:endParaRPr lang="en-US" dirty="0"/>
          </a:p>
          <a:p>
            <a:pPr lvl="1"/>
            <a:r>
              <a:rPr lang="en-US" dirty="0"/>
              <a:t>Feature selection</a:t>
            </a:r>
          </a:p>
          <a:p>
            <a:pPr lvl="2"/>
            <a:r>
              <a:rPr lang="en-US" dirty="0"/>
              <a:t>I</a:t>
            </a:r>
            <a:r>
              <a:rPr lang="en-US" b="0" i="0" u="none" strike="noStrike" dirty="0">
                <a:effectLst/>
              </a:rPr>
              <a:t>dentifying the most relevant features of the data, while removing noise is important</a:t>
            </a:r>
          </a:p>
          <a:p>
            <a:pPr lvl="2"/>
            <a:endParaRPr lang="en-US" dirty="0"/>
          </a:p>
          <a:p>
            <a:pPr lvl="1"/>
            <a:r>
              <a:rPr lang="en-US" dirty="0"/>
              <a:t>Bias and Generalization</a:t>
            </a:r>
          </a:p>
          <a:p>
            <a:pPr lvl="2"/>
            <a:r>
              <a:rPr lang="en-US" b="0" i="0" u="none" strike="noStrike" dirty="0">
                <a:effectLst/>
              </a:rPr>
              <a:t>It's important to ensure that predictions are not unfairly influenced by factors like race, gender, or other sensitive attributes.</a:t>
            </a:r>
          </a:p>
          <a:p>
            <a:pPr marL="914400" lvl="2" indent="0">
              <a:buNone/>
            </a:pPr>
            <a:endParaRPr lang="en-US" dirty="0"/>
          </a:p>
          <a:p>
            <a:pPr lvl="2"/>
            <a:endParaRPr lang="en-US" dirty="0"/>
          </a:p>
        </p:txBody>
      </p:sp>
      <p:sp>
        <p:nvSpPr>
          <p:cNvPr id="4" name="Date Placeholder 3">
            <a:extLst>
              <a:ext uri="{FF2B5EF4-FFF2-40B4-BE49-F238E27FC236}">
                <a16:creationId xmlns:a16="http://schemas.microsoft.com/office/drawing/2014/main" id="{B4F34AA6-2159-8ECD-C3DE-80725566D431}"/>
              </a:ext>
            </a:extLst>
          </p:cNvPr>
          <p:cNvSpPr>
            <a:spLocks noGrp="1"/>
          </p:cNvSpPr>
          <p:nvPr>
            <p:ph type="dt" sz="half" idx="10"/>
          </p:nvPr>
        </p:nvSpPr>
        <p:spPr/>
        <p:txBody>
          <a:bodyPr/>
          <a:lstStyle/>
          <a:p>
            <a:fld id="{4423F810-0947-4B99-95AB-50445555D6BA}" type="datetime1">
              <a:rPr lang="en-US" smtClean="0"/>
              <a:t>9/27/23</a:t>
            </a:fld>
            <a:endParaRPr lang="en-US" dirty="0"/>
          </a:p>
        </p:txBody>
      </p:sp>
      <p:sp>
        <p:nvSpPr>
          <p:cNvPr id="5" name="Slide Number Placeholder 4">
            <a:extLst>
              <a:ext uri="{FF2B5EF4-FFF2-40B4-BE49-F238E27FC236}">
                <a16:creationId xmlns:a16="http://schemas.microsoft.com/office/drawing/2014/main" id="{143AFC88-74E9-E30C-2108-31287B4150C1}"/>
              </a:ext>
            </a:extLst>
          </p:cNvPr>
          <p:cNvSpPr>
            <a:spLocks noGrp="1"/>
          </p:cNvSpPr>
          <p:nvPr>
            <p:ph type="sldNum" sz="quarter" idx="12"/>
          </p:nvPr>
        </p:nvSpPr>
        <p:spPr/>
        <p:txBody>
          <a:bodyPr/>
          <a:lstStyle/>
          <a:p>
            <a:fld id="{084F86B3-D3F4-4BE8-8D92-1FAB04CE9786}" type="slidenum">
              <a:rPr lang="en-US" smtClean="0"/>
              <a:t>6</a:t>
            </a:fld>
            <a:endParaRPr lang="en-US" dirty="0"/>
          </a:p>
        </p:txBody>
      </p:sp>
    </p:spTree>
    <p:extLst>
      <p:ext uri="{BB962C8B-B14F-4D97-AF65-F5344CB8AC3E}">
        <p14:creationId xmlns:p14="http://schemas.microsoft.com/office/powerpoint/2010/main" val="3292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5D1E3-530F-2B7A-74B7-AB6360F29EDD}"/>
              </a:ext>
            </a:extLst>
          </p:cNvPr>
          <p:cNvSpPr>
            <a:spLocks noGrp="1"/>
          </p:cNvSpPr>
          <p:nvPr>
            <p:ph idx="1"/>
          </p:nvPr>
        </p:nvSpPr>
        <p:spPr>
          <a:xfrm>
            <a:off x="838200" y="1055802"/>
            <a:ext cx="10515600" cy="5121161"/>
          </a:xfrm>
        </p:spPr>
        <p:txBody>
          <a:bodyPr>
            <a:normAutofit/>
          </a:bodyPr>
          <a:lstStyle/>
          <a:p>
            <a:r>
              <a:rPr lang="en-US" dirty="0"/>
              <a:t>Paper title</a:t>
            </a:r>
          </a:p>
          <a:p>
            <a:pPr lvl="1"/>
            <a:r>
              <a:rPr lang="en-US" b="1" dirty="0"/>
              <a:t>Examining the correlates and spatial distribution of organizational data breaches in the United States</a:t>
            </a:r>
          </a:p>
          <a:p>
            <a:r>
              <a:rPr lang="en-US" dirty="0"/>
              <a:t>Paper citation </a:t>
            </a:r>
          </a:p>
          <a:p>
            <a:pPr lvl="1"/>
            <a:r>
              <a:rPr lang="en-US" dirty="0" err="1"/>
              <a:t>Khey</a:t>
            </a:r>
            <a:r>
              <a:rPr lang="en-US" dirty="0"/>
              <a:t>, D. N., &amp; </a:t>
            </a:r>
            <a:r>
              <a:rPr lang="en-US" dirty="0" err="1"/>
              <a:t>Sainato</a:t>
            </a:r>
            <a:r>
              <a:rPr lang="en-US" dirty="0"/>
              <a:t>, V. A. (2013). Examining the correlates and spatial distribution of organizational data breaches in the United States. Security Journal, 26(4), 367–382. https://</a:t>
            </a:r>
            <a:r>
              <a:rPr lang="en-US" dirty="0" err="1"/>
              <a:t>doi.org</a:t>
            </a:r>
            <a:r>
              <a:rPr lang="en-US" dirty="0"/>
              <a:t>/10.1057/sj.2013.24 </a:t>
            </a:r>
          </a:p>
          <a:p>
            <a:r>
              <a:rPr lang="en-US" dirty="0"/>
              <a:t>Summary of what was investigated </a:t>
            </a:r>
          </a:p>
          <a:p>
            <a:pPr lvl="1"/>
            <a:r>
              <a:rPr lang="en-US" dirty="0"/>
              <a:t>The article investigates organizational data breaches in the United States, focusing on their geospatial patterns and situational prevention strategies. It explores the geographical distribution of data breaches across US counties and notes their clustering. The study used Routine Activity Theory and Situational Crime Prevention (SCP) to analyze these breaches. It discusses four dimensions of incident clusters: behaviors, place and space, persons, and time. The application of SCP techniques, like target hardening, access control, and self-policing, reduces the risk of data breaches and highlights the need for further research to better understand and mitigate this cybercrime issue.</a:t>
            </a:r>
          </a:p>
        </p:txBody>
      </p:sp>
      <p:sp>
        <p:nvSpPr>
          <p:cNvPr id="5" name="Title 4">
            <a:extLst>
              <a:ext uri="{FF2B5EF4-FFF2-40B4-BE49-F238E27FC236}">
                <a16:creationId xmlns:a16="http://schemas.microsoft.com/office/drawing/2014/main" id="{91A8344A-0815-E5D2-79A2-8606E6942F59}"/>
              </a:ext>
            </a:extLst>
          </p:cNvPr>
          <p:cNvSpPr>
            <a:spLocks noGrp="1"/>
          </p:cNvSpPr>
          <p:nvPr>
            <p:ph type="title"/>
          </p:nvPr>
        </p:nvSpPr>
        <p:spPr/>
        <p:txBody>
          <a:bodyPr/>
          <a:lstStyle/>
          <a:p>
            <a:r>
              <a:rPr lang="en-US" b="1" dirty="0"/>
              <a:t>WK01 – Literature Review | Paper 1</a:t>
            </a:r>
            <a:endParaRPr lang="en-US" dirty="0"/>
          </a:p>
        </p:txBody>
      </p:sp>
      <p:sp>
        <p:nvSpPr>
          <p:cNvPr id="6" name="Date Placeholder 5">
            <a:extLst>
              <a:ext uri="{FF2B5EF4-FFF2-40B4-BE49-F238E27FC236}">
                <a16:creationId xmlns:a16="http://schemas.microsoft.com/office/drawing/2014/main" id="{7146E1A0-3894-C715-BEA5-68F9355BFB2B}"/>
              </a:ext>
            </a:extLst>
          </p:cNvPr>
          <p:cNvSpPr>
            <a:spLocks noGrp="1"/>
          </p:cNvSpPr>
          <p:nvPr>
            <p:ph type="dt" sz="half" idx="10"/>
          </p:nvPr>
        </p:nvSpPr>
        <p:spPr/>
        <p:txBody>
          <a:bodyPr/>
          <a:lstStyle/>
          <a:p>
            <a:fld id="{76C08BEB-ED72-4EDE-8DB8-4BA18B8E92FA}" type="datetime1">
              <a:rPr lang="en-US" smtClean="0"/>
              <a:t>9/27/23</a:t>
            </a:fld>
            <a:endParaRPr lang="en-US" dirty="0"/>
          </a:p>
        </p:txBody>
      </p:sp>
      <p:sp>
        <p:nvSpPr>
          <p:cNvPr id="7" name="Slide Number Placeholder 6">
            <a:extLst>
              <a:ext uri="{FF2B5EF4-FFF2-40B4-BE49-F238E27FC236}">
                <a16:creationId xmlns:a16="http://schemas.microsoft.com/office/drawing/2014/main" id="{29D12181-A354-D98F-958D-16592FD4E31C}"/>
              </a:ext>
            </a:extLst>
          </p:cNvPr>
          <p:cNvSpPr>
            <a:spLocks noGrp="1"/>
          </p:cNvSpPr>
          <p:nvPr>
            <p:ph type="sldNum" sz="quarter" idx="12"/>
          </p:nvPr>
        </p:nvSpPr>
        <p:spPr/>
        <p:txBody>
          <a:bodyPr/>
          <a:lstStyle/>
          <a:p>
            <a:fld id="{084F86B3-D3F4-4BE8-8D92-1FAB04CE9786}" type="slidenum">
              <a:rPr lang="en-US" smtClean="0"/>
              <a:t>7</a:t>
            </a:fld>
            <a:endParaRPr lang="en-US" dirty="0"/>
          </a:p>
        </p:txBody>
      </p:sp>
    </p:spTree>
    <p:extLst>
      <p:ext uri="{BB962C8B-B14F-4D97-AF65-F5344CB8AC3E}">
        <p14:creationId xmlns:p14="http://schemas.microsoft.com/office/powerpoint/2010/main" val="272368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EC14-313C-6BE5-5E04-C222503658D7}"/>
              </a:ext>
            </a:extLst>
          </p:cNvPr>
          <p:cNvSpPr>
            <a:spLocks noGrp="1"/>
          </p:cNvSpPr>
          <p:nvPr>
            <p:ph type="title"/>
          </p:nvPr>
        </p:nvSpPr>
        <p:spPr/>
        <p:txBody>
          <a:bodyPr/>
          <a:lstStyle/>
          <a:p>
            <a:r>
              <a:rPr lang="en-US" b="1" dirty="0"/>
              <a:t>WK01 – Literature Review | Paper 1 (cont</a:t>
            </a:r>
            <a:r>
              <a:rPr lang="en-US" dirty="0"/>
              <a:t>.</a:t>
            </a:r>
            <a:r>
              <a:rPr lang="en-US" b="1" dirty="0"/>
              <a:t>)</a:t>
            </a:r>
            <a:endParaRPr lang="en-US" dirty="0"/>
          </a:p>
        </p:txBody>
      </p:sp>
      <p:sp>
        <p:nvSpPr>
          <p:cNvPr id="3" name="Content Placeholder 2">
            <a:extLst>
              <a:ext uri="{FF2B5EF4-FFF2-40B4-BE49-F238E27FC236}">
                <a16:creationId xmlns:a16="http://schemas.microsoft.com/office/drawing/2014/main" id="{7FACABDF-058C-131B-6D58-D09E81B4E752}"/>
              </a:ext>
            </a:extLst>
          </p:cNvPr>
          <p:cNvSpPr>
            <a:spLocks noGrp="1"/>
          </p:cNvSpPr>
          <p:nvPr>
            <p:ph idx="1"/>
          </p:nvPr>
        </p:nvSpPr>
        <p:spPr/>
        <p:txBody>
          <a:bodyPr/>
          <a:lstStyle/>
          <a:p>
            <a:r>
              <a:rPr lang="en-US" dirty="0"/>
              <a:t>Processing algorithms</a:t>
            </a:r>
          </a:p>
          <a:p>
            <a:pPr lvl="1"/>
            <a:r>
              <a:rPr lang="en-US" dirty="0"/>
              <a:t>The article does not mention the specific processing algorithms used in each paper. It primarily discusses concepts, theories, and findings related to geospatial patterns of organizational data breaches and situational crime prevention strategies.</a:t>
            </a:r>
          </a:p>
          <a:p>
            <a:pPr marL="457200" lvl="1" indent="0">
              <a:buNone/>
            </a:pPr>
            <a:endParaRPr lang="en-US" dirty="0"/>
          </a:p>
          <a:p>
            <a:r>
              <a:rPr lang="en-US" dirty="0"/>
              <a:t>What I liked about the paper</a:t>
            </a:r>
          </a:p>
          <a:p>
            <a:pPr lvl="1"/>
            <a:r>
              <a:rPr lang="en-US" dirty="0"/>
              <a:t>I liked that this paper is a predecessor to what my research project will visually show and its integration of theories within its study.</a:t>
            </a:r>
          </a:p>
          <a:p>
            <a:pPr marL="457200" lvl="1" indent="0">
              <a:buNone/>
            </a:pPr>
            <a:endParaRPr lang="en-US" dirty="0"/>
          </a:p>
          <a:p>
            <a:r>
              <a:rPr lang="en-US" dirty="0"/>
              <a:t>What additions I can provide to the topic</a:t>
            </a:r>
          </a:p>
          <a:p>
            <a:pPr lvl="1"/>
            <a:r>
              <a:rPr lang="en-US" dirty="0"/>
              <a:t> This project will provide the research to further emphasize that data breaches are correlated by geospatial distribution, while visually depicting the detected anomalies in a region of a country in real-time.</a:t>
            </a:r>
          </a:p>
          <a:p>
            <a:endParaRPr lang="en-US" dirty="0"/>
          </a:p>
        </p:txBody>
      </p:sp>
      <p:sp>
        <p:nvSpPr>
          <p:cNvPr id="4" name="Date Placeholder 3">
            <a:extLst>
              <a:ext uri="{FF2B5EF4-FFF2-40B4-BE49-F238E27FC236}">
                <a16:creationId xmlns:a16="http://schemas.microsoft.com/office/drawing/2014/main" id="{8236C20A-6113-BEF1-CB3A-12642640B7E6}"/>
              </a:ext>
            </a:extLst>
          </p:cNvPr>
          <p:cNvSpPr>
            <a:spLocks noGrp="1"/>
          </p:cNvSpPr>
          <p:nvPr>
            <p:ph type="dt" sz="half" idx="10"/>
          </p:nvPr>
        </p:nvSpPr>
        <p:spPr/>
        <p:txBody>
          <a:bodyPr/>
          <a:lstStyle/>
          <a:p>
            <a:fld id="{4423F810-0947-4B99-95AB-50445555D6BA}" type="datetime1">
              <a:rPr lang="en-US" smtClean="0"/>
              <a:t>9/27/23</a:t>
            </a:fld>
            <a:endParaRPr lang="en-US" dirty="0"/>
          </a:p>
        </p:txBody>
      </p:sp>
      <p:sp>
        <p:nvSpPr>
          <p:cNvPr id="5" name="Slide Number Placeholder 4">
            <a:extLst>
              <a:ext uri="{FF2B5EF4-FFF2-40B4-BE49-F238E27FC236}">
                <a16:creationId xmlns:a16="http://schemas.microsoft.com/office/drawing/2014/main" id="{60D93055-9965-8E3F-B0C9-517C09AD0FE1}"/>
              </a:ext>
            </a:extLst>
          </p:cNvPr>
          <p:cNvSpPr>
            <a:spLocks noGrp="1"/>
          </p:cNvSpPr>
          <p:nvPr>
            <p:ph type="sldNum" sz="quarter" idx="12"/>
          </p:nvPr>
        </p:nvSpPr>
        <p:spPr/>
        <p:txBody>
          <a:bodyPr/>
          <a:lstStyle/>
          <a:p>
            <a:fld id="{084F86B3-D3F4-4BE8-8D92-1FAB04CE9786}" type="slidenum">
              <a:rPr lang="en-US" smtClean="0"/>
              <a:t>8</a:t>
            </a:fld>
            <a:endParaRPr lang="en-US" dirty="0"/>
          </a:p>
        </p:txBody>
      </p:sp>
    </p:spTree>
    <p:extLst>
      <p:ext uri="{BB962C8B-B14F-4D97-AF65-F5344CB8AC3E}">
        <p14:creationId xmlns:p14="http://schemas.microsoft.com/office/powerpoint/2010/main" val="52989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6AA5-7A7B-D531-E0F1-43E281B93DE5}"/>
              </a:ext>
            </a:extLst>
          </p:cNvPr>
          <p:cNvSpPr>
            <a:spLocks noGrp="1"/>
          </p:cNvSpPr>
          <p:nvPr>
            <p:ph type="ctrTitle"/>
          </p:nvPr>
        </p:nvSpPr>
        <p:spPr>
          <a:xfrm>
            <a:off x="1524000" y="2235200"/>
            <a:ext cx="9144000" cy="2387600"/>
          </a:xfrm>
          <a:solidFill>
            <a:schemeClr val="tx2"/>
          </a:solidFill>
        </p:spPr>
        <p:txBody>
          <a:bodyPr/>
          <a:lstStyle/>
          <a:p>
            <a:r>
              <a:rPr lang="en-US" b="1" dirty="0">
                <a:solidFill>
                  <a:schemeClr val="bg1"/>
                </a:solidFill>
              </a:rPr>
              <a:t>Week - 02</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9076875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2908</TotalTime>
  <Words>5929</Words>
  <Application>Microsoft Macintosh PowerPoint</Application>
  <PresentationFormat>Widescreen</PresentationFormat>
  <Paragraphs>976</Paragraphs>
  <Slides>56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Courier New</vt:lpstr>
      <vt:lpstr>Wingdings</vt:lpstr>
      <vt:lpstr>Office Theme</vt:lpstr>
      <vt:lpstr>PowerPoint Presentation</vt:lpstr>
      <vt:lpstr>Week - 01 </vt:lpstr>
      <vt:lpstr>Outline</vt:lpstr>
      <vt:lpstr>Topic Background</vt:lpstr>
      <vt:lpstr>Rationale</vt:lpstr>
      <vt:lpstr>Foreseeable Issues</vt:lpstr>
      <vt:lpstr>WK01 – Literature Review | Paper 1</vt:lpstr>
      <vt:lpstr>WK01 – Literature Review | Paper 1 (cont.)</vt:lpstr>
      <vt:lpstr>Week - 02 </vt:lpstr>
      <vt:lpstr>Outline</vt:lpstr>
      <vt:lpstr>WK02 – Review/revise work from previous week(s)</vt:lpstr>
      <vt:lpstr>WK02 – Literature Review | Paper 2</vt:lpstr>
      <vt:lpstr>WK02 – Literature Review | Paper 2</vt:lpstr>
      <vt:lpstr>WK02 – Literature Review | Paper 3</vt:lpstr>
      <vt:lpstr>WK02 – Literature Review | Paper 3</vt:lpstr>
      <vt:lpstr>WK02 – Synthesis Matrix</vt:lpstr>
      <vt:lpstr>WK02 – Data Search</vt:lpstr>
      <vt:lpstr>Week - 03</vt:lpstr>
      <vt:lpstr>Outline</vt:lpstr>
      <vt:lpstr>WK03 – Review/revise work from previous week(s)</vt:lpstr>
      <vt:lpstr>WK03 – Class Folder</vt:lpstr>
      <vt:lpstr>WK03 – Workflow diagram</vt:lpstr>
      <vt:lpstr>WK03 – Project Purpose and Questions  </vt:lpstr>
      <vt:lpstr>WK03 – Project Purpose and Questions  </vt:lpstr>
      <vt:lpstr>WK03 – Project Purpose and Questions  </vt:lpstr>
      <vt:lpstr>WK03 – Data</vt:lpstr>
      <vt:lpstr>WK03 – Data</vt:lpstr>
      <vt:lpstr>WK03 – Data</vt:lpstr>
      <vt:lpstr>WK03 – Data</vt:lpstr>
      <vt:lpstr>Week - 04</vt:lpstr>
      <vt:lpstr>Outline</vt:lpstr>
      <vt:lpstr>WK04 – Review/revise work from previous week(s)</vt:lpstr>
      <vt:lpstr>WK04 – Project Workflow</vt:lpstr>
      <vt:lpstr>WK04 – Code Workflow</vt:lpstr>
      <vt:lpstr>WK04 – Updated Data</vt:lpstr>
      <vt:lpstr>WK04 – Updated Data (2)</vt:lpstr>
      <vt:lpstr>WK04 – Updated Data (3)</vt:lpstr>
      <vt:lpstr>WK04 – Updated Data (4)</vt:lpstr>
      <vt:lpstr>WK04 – Updated Data (5)</vt:lpstr>
      <vt:lpstr>WK04 – Project Purpose and Questions  </vt:lpstr>
      <vt:lpstr>WK04 – Project Purpose and Questions (2)  </vt:lpstr>
      <vt:lpstr>WK04 – Project Purpose and Questions (4)  </vt:lpstr>
      <vt:lpstr>WK04 – Objectives and Parameters</vt:lpstr>
      <vt:lpstr>Week - 05</vt:lpstr>
      <vt:lpstr>Outline</vt:lpstr>
      <vt:lpstr>WK05 – Review/revise work from previous week(s)</vt:lpstr>
      <vt:lpstr>WK05 – Project Workflow Update</vt:lpstr>
      <vt:lpstr>WK05 – Code Workflow Update</vt:lpstr>
      <vt:lpstr>WK05 – Updated Data (1)</vt:lpstr>
      <vt:lpstr>WK05 – Updated Data (2)</vt:lpstr>
      <vt:lpstr>WK05 – Project Purpose and Questions (1) (Revise)</vt:lpstr>
      <vt:lpstr>WK05 – Project Purpose and Questions (2) (Revise)</vt:lpstr>
      <vt:lpstr>WK05 – Project Purpose and Questions (3) (Revise)</vt:lpstr>
      <vt:lpstr>WK05 – Objectives and  SMART (1)</vt:lpstr>
      <vt:lpstr>WK05 – Objectives and  SMART (2)</vt:lpstr>
      <vt:lpstr>WK05 – Objectives and parameters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c:title>
  <dc:creator>Adel Slamani</dc:creator>
  <cp:lastModifiedBy>Yuta Sugiyama</cp:lastModifiedBy>
  <cp:revision>58</cp:revision>
  <dcterms:created xsi:type="dcterms:W3CDTF">2022-08-29T22:08:54Z</dcterms:created>
  <dcterms:modified xsi:type="dcterms:W3CDTF">2023-09-27T22:21:18Z</dcterms:modified>
</cp:coreProperties>
</file>