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63" r:id="rId6"/>
    <p:sldId id="265" r:id="rId7"/>
    <p:sldId id="275" r:id="rId8"/>
    <p:sldId id="270" r:id="rId9"/>
    <p:sldId id="276" r:id="rId10"/>
    <p:sldId id="261" r:id="rId11"/>
    <p:sldId id="277" r:id="rId12"/>
    <p:sldId id="262" r:id="rId13"/>
    <p:sldId id="279" r:id="rId14"/>
    <p:sldId id="259" r:id="rId15"/>
    <p:sldId id="280" r:id="rId16"/>
    <p:sldId id="272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5859"/>
  </p:normalViewPr>
  <p:slideViewPr>
    <p:cSldViewPr snapToGrid="0">
      <p:cViewPr varScale="1">
        <p:scale>
          <a:sx n="112" d="100"/>
          <a:sy n="112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neon-lights-neon-362164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08E6A4-65D1-3505-0A8C-5CBC056F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E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Comprehensive Analysis of Sales and Profit Metrics in BikeStore</a:t>
            </a:r>
            <a:br>
              <a:rPr lang="de-DE" sz="4000">
                <a:solidFill>
                  <a:srgbClr val="FEFFFF"/>
                </a:solidFill>
              </a:rPr>
            </a:br>
            <a:endParaRPr lang="de-DE" sz="4000">
              <a:solidFill>
                <a:srgbClr val="FEFFFF"/>
              </a:solidFill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raphic 5" descr="Upward trend">
            <a:extLst>
              <a:ext uri="{FF2B5EF4-FFF2-40B4-BE49-F238E27FC236}">
                <a16:creationId xmlns:a16="http://schemas.microsoft.com/office/drawing/2014/main" id="{ABB36779-5A80-4B4E-B1BF-4CB4A8B40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3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012E7-6A33-0F88-4F24-7E6EF6E6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835" y="71616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de-DE" b="1" i="0" u="none" strike="noStrike" dirty="0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Revenue and Profit Analysis </a:t>
            </a:r>
            <a:r>
              <a:rPr lang="de-DE" b="1" i="0" u="none" strike="noStrike" dirty="0" err="1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</a:t>
            </a:r>
            <a:r>
              <a:rPr lang="de-DE" b="1" i="0" u="none" strike="noStrike" dirty="0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Product </a:t>
            </a:r>
            <a:r>
              <a:rPr lang="de-DE" b="1" i="0" u="none" strike="noStrike" dirty="0" err="1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Category</a:t>
            </a:r>
            <a:r>
              <a:rPr lang="de-DE" b="1" i="0" u="none" strike="noStrike" dirty="0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Sub-</a:t>
            </a:r>
            <a:r>
              <a:rPr lang="de-DE" b="1" i="0" u="none" strike="noStrike" dirty="0" err="1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Category</a:t>
            </a:r>
            <a:endParaRPr lang="de-DE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Inhaltsplatzhalter 8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2406D557-0111-1E0B-0072-452767012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835" y="2203554"/>
            <a:ext cx="9106980" cy="3938280"/>
          </a:xfrm>
        </p:spPr>
      </p:pic>
    </p:spTree>
    <p:extLst>
      <p:ext uri="{BB962C8B-B14F-4D97-AF65-F5344CB8AC3E}">
        <p14:creationId xmlns:p14="http://schemas.microsoft.com/office/powerpoint/2010/main" val="88323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55B81-4D58-978E-E0AE-D4340E1E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925" y="922665"/>
            <a:ext cx="5936478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Loss-Making Products</a:t>
            </a:r>
            <a:endParaRPr lang="de-D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Inhaltsplatzhalter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3E825F7C-A777-E57D-DFC9-879CB1A3B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925" y="1977346"/>
            <a:ext cx="6153083" cy="3793868"/>
          </a:xfrm>
        </p:spPr>
      </p:pic>
    </p:spTree>
    <p:extLst>
      <p:ext uri="{BB962C8B-B14F-4D97-AF65-F5344CB8AC3E}">
        <p14:creationId xmlns:p14="http://schemas.microsoft.com/office/powerpoint/2010/main" val="421978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5353C-4EDD-F153-90D6-9D3CF0B7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10988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Profitability Status Overview</a:t>
            </a:r>
            <a:endParaRPr lang="de-DE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Inhaltsplatzhalter 8" descr="Ein Bild, das Text, Schrift, Screenshot, weiß enthält.&#10;&#10;Automatisch generierte Beschreibung">
            <a:extLst>
              <a:ext uri="{FF2B5EF4-FFF2-40B4-BE49-F238E27FC236}">
                <a16:creationId xmlns:a16="http://schemas.microsoft.com/office/drawing/2014/main" id="{5F276C4D-EF26-6DF2-DC04-BE5E4B371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036" y="2390775"/>
            <a:ext cx="5087926" cy="2810812"/>
          </a:xfrm>
        </p:spPr>
      </p:pic>
    </p:spTree>
    <p:extLst>
      <p:ext uri="{BB962C8B-B14F-4D97-AF65-F5344CB8AC3E}">
        <p14:creationId xmlns:p14="http://schemas.microsoft.com/office/powerpoint/2010/main" val="98466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47ABDA-78E7-0085-B277-3947B4B23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A896D533-6827-1F12-64D6-177ABFDA48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63" r="29048"/>
          <a:stretch/>
        </p:blipFill>
        <p:spPr>
          <a:xfrm>
            <a:off x="8229598" y="10"/>
            <a:ext cx="3962401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2A6E3EB-D2C3-E038-E839-5C107D744403}"/>
              </a:ext>
            </a:extLst>
          </p:cNvPr>
          <p:cNvSpPr txBox="1"/>
          <p:nvPr/>
        </p:nvSpPr>
        <p:spPr>
          <a:xfrm>
            <a:off x="805720" y="2031999"/>
            <a:ext cx="64944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0" indent="-571500" rtl="0">
              <a:buFont typeface="Arial" panose="020B0604020202020204" pitchFamily="34" charset="0"/>
              <a:buChar char="•"/>
              <a:tabLst>
                <a:tab pos="457200" algn="l"/>
                <a:tab pos="498475" algn="l"/>
              </a:tabLst>
            </a:pPr>
            <a:r>
              <a:rPr lang="en-US" sz="3600" b="1" kern="1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Analyzed yearly and monthly sales patterns , identified seasonality</a:t>
            </a:r>
            <a:endParaRPr lang="de-DE" sz="3600" b="1" kern="1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584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2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76" name="Group 3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89" name="Rectangle 5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 useBgFill="1">
        <p:nvSpPr>
          <p:cNvPr id="91" name="Rectangle 54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CA13026-36BE-461C-FA51-BB21C7B4E667}"/>
              </a:ext>
            </a:extLst>
          </p:cNvPr>
          <p:cNvSpPr txBox="1"/>
          <p:nvPr/>
        </p:nvSpPr>
        <p:spPr>
          <a:xfrm>
            <a:off x="540279" y="967417"/>
            <a:ext cx="3778870" cy="3943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FEFFFF"/>
                </a:solidFill>
                <a:effectLst/>
                <a:latin typeface="+mj-lt"/>
                <a:ea typeface="+mj-ea"/>
                <a:cs typeface="+mj-cs"/>
              </a:rPr>
              <a:t>Explore monthly and yearly trends</a:t>
            </a:r>
            <a:endParaRPr lang="en-US" sz="3600" dirty="0">
              <a:solidFill>
                <a:srgbClr val="FE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3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Grafik 1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9803418E-4E53-3458-97F2-480E7E9E0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1101244"/>
            <a:ext cx="5640502" cy="466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14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113BB5-FE5F-3CBE-CF6C-5C7150A2B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04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156" name="Group 118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5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6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6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6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6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6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6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6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69" name="Rectangle 132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 useBgFill="1">
        <p:nvSpPr>
          <p:cNvPr id="171" name="Rectangle 136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38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48F6F65-A58B-1C51-0675-2DAF39BD6E41}"/>
              </a:ext>
            </a:extLst>
          </p:cNvPr>
          <p:cNvSpPr txBox="1"/>
          <p:nvPr/>
        </p:nvSpPr>
        <p:spPr>
          <a:xfrm>
            <a:off x="540279" y="967417"/>
            <a:ext cx="3778870" cy="3943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FEFFFF"/>
                </a:solidFill>
                <a:effectLst/>
                <a:latin typeface="+mj-lt"/>
                <a:ea typeface="+mj-ea"/>
                <a:cs typeface="+mj-cs"/>
              </a:rPr>
              <a:t>Explore monthly and yearly trends</a:t>
            </a:r>
            <a:endParaRPr lang="en-US" sz="3600" dirty="0">
              <a:solidFill>
                <a:srgbClr val="FE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3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Grafik 2" descr="Ein Bild, das Text, Schrift, Screenshot, weiß enthält.&#10;&#10;Automatisch generierte Beschreibung">
            <a:extLst>
              <a:ext uri="{FF2B5EF4-FFF2-40B4-BE49-F238E27FC236}">
                <a16:creationId xmlns:a16="http://schemas.microsoft.com/office/drawing/2014/main" id="{8C00DB67-BC31-E941-80A2-4C4073215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1754781"/>
            <a:ext cx="5640502" cy="335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36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37B5A23F-7276-435D-91DA-09104D77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354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85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17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9C14C-2168-9F02-CD5D-25442908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i="0" u="none" strike="noStrike">
                <a:solidFill>
                  <a:srgbClr val="FEFFFF"/>
                </a:solidFill>
                <a:effectLst/>
              </a:rPr>
              <a:t>Conclusion:</a:t>
            </a:r>
            <a:endParaRPr lang="en-US" sz="3200" b="1">
              <a:solidFill>
                <a:srgbClr val="FEFFFF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5B5C01-9EDB-DA6F-AA01-66D5166116A4}"/>
              </a:ext>
            </a:extLst>
          </p:cNvPr>
          <p:cNvSpPr txBox="1"/>
          <p:nvPr/>
        </p:nvSpPr>
        <p:spPr>
          <a:xfrm>
            <a:off x="541866" y="2031999"/>
            <a:ext cx="7145867" cy="41669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b="0" i="0" u="none" strike="noStrike" dirty="0">
                <a:solidFill>
                  <a:srgbClr val="FEFFFF"/>
                </a:solidFill>
                <a:effectLst/>
              </a:rPr>
              <a:t>Adults between the ages of 35 and 64 make the most Revenue while the least are </a:t>
            </a:r>
            <a:r>
              <a:rPr lang="en-US" sz="2400" dirty="0">
                <a:solidFill>
                  <a:srgbClr val="FEFFFF"/>
                </a:solidFill>
              </a:rPr>
              <a:t>S</a:t>
            </a:r>
            <a:r>
              <a:rPr lang="en-US" sz="2400" b="0" i="0" u="none" strike="noStrike" dirty="0">
                <a:solidFill>
                  <a:srgbClr val="FEFFFF"/>
                </a:solidFill>
                <a:effectLst/>
              </a:rPr>
              <a:t>eniors.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b="0" i="0" u="none" strike="noStrike" dirty="0">
                <a:solidFill>
                  <a:srgbClr val="FEFFFF"/>
                </a:solidFill>
                <a:effectLst/>
              </a:rPr>
              <a:t>Males generate more </a:t>
            </a:r>
            <a:r>
              <a:rPr lang="en-US" sz="2400" dirty="0">
                <a:solidFill>
                  <a:srgbClr val="FEFFFF"/>
                </a:solidFill>
              </a:rPr>
              <a:t>revenue </a:t>
            </a:r>
            <a:r>
              <a:rPr lang="en-US" sz="2400" b="0" i="0" u="none" strike="noStrike" dirty="0">
                <a:solidFill>
                  <a:srgbClr val="FEFFFF"/>
                </a:solidFill>
                <a:effectLst/>
              </a:rPr>
              <a:t>, however Females have a higher Revenue per person.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rgbClr val="FEFFFF"/>
                </a:solidFill>
              </a:rPr>
              <a:t>USA achieves the most revenue while France achieves the lowest.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rgbClr val="FEFFFF"/>
                </a:solidFill>
              </a:rPr>
              <a:t>Bikes generate the  highest revenue &amp; profit , while Clothing  makes loss.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rgbClr val="FEFFFF"/>
                </a:solidFill>
              </a:rPr>
              <a:t>Summer is the season with the highest profits, followed by Winter.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rgbClr val="FEFFFF"/>
                </a:solidFill>
              </a:rPr>
              <a:t>The Store’s Profits increase annually , with a slight decrease in 2016.</a:t>
            </a:r>
            <a:endParaRPr lang="en-US" sz="2400" b="0" i="0" u="none" strike="noStrike" dirty="0">
              <a:solidFill>
                <a:srgbClr val="FEFFFF"/>
              </a:solidFill>
              <a:effectLst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b="0" i="0" u="none" strike="noStrike" dirty="0">
              <a:solidFill>
                <a:srgbClr val="FEFFFF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rgbClr val="FEFFFF"/>
              </a:solidFill>
            </a:endParaRPr>
          </a:p>
        </p:txBody>
      </p:sp>
      <p:pic>
        <p:nvPicPr>
          <p:cNvPr id="54" name="Picture 16" descr="Graph">
            <a:extLst>
              <a:ext uri="{FF2B5EF4-FFF2-40B4-BE49-F238E27FC236}">
                <a16:creationId xmlns:a16="http://schemas.microsoft.com/office/drawing/2014/main" id="{9A3EA4E1-07BE-F1A1-1880-AC2857B97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82" r="34348"/>
          <a:stretch/>
        </p:blipFill>
        <p:spPr>
          <a:xfrm>
            <a:off x="8898611" y="2032000"/>
            <a:ext cx="2630823" cy="3862496"/>
          </a:xfrm>
          <a:prstGeom prst="rect">
            <a:avLst/>
          </a:prstGeom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13117340-FF31-FD0C-D595-B4B17D5FB497}"/>
              </a:ext>
            </a:extLst>
          </p:cNvPr>
          <p:cNvSpPr txBox="1"/>
          <p:nvPr/>
        </p:nvSpPr>
        <p:spPr>
          <a:xfrm>
            <a:off x="6438191" y="2133600"/>
            <a:ext cx="5066419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60604" indent="-260604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347472" algn="l"/>
              </a:tabLst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FE29AA-BC8E-0CB8-768E-B16FC92906DE}"/>
              </a:ext>
            </a:extLst>
          </p:cNvPr>
          <p:cNvSpPr>
            <a:spLocks/>
          </p:cNvSpPr>
          <p:nvPr/>
        </p:nvSpPr>
        <p:spPr>
          <a:xfrm>
            <a:off x="4713144" y="1630212"/>
            <a:ext cx="6832212" cy="2894937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r>
              <a:rPr lang="de-DE" sz="13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620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fik 16" descr="Ein Bild, das Text, Handschrift, Schrift, Schild enthält.&#10;&#10;Automatisch generierte Beschreibung">
            <a:extLst>
              <a:ext uri="{FF2B5EF4-FFF2-40B4-BE49-F238E27FC236}">
                <a16:creationId xmlns:a16="http://schemas.microsoft.com/office/drawing/2014/main" id="{CF19B1B3-99E5-7A42-0E62-EC1CA71277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296" r="-1" b="-1"/>
          <a:stretch/>
        </p:blipFill>
        <p:spPr>
          <a:xfrm>
            <a:off x="1478280" y="426720"/>
            <a:ext cx="931164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21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08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51F84177-D544-484B-840F-230FCEB94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C9B9BC-356F-4894-B473-21807684E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0E7A09-2093-7981-E259-74C5063C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>
                <a:solidFill>
                  <a:srgbClr val="FEFFFF"/>
                </a:solidFill>
              </a:rPr>
              <a:t>INTRODUCTION</a:t>
            </a:r>
            <a:br>
              <a:rPr lang="en-US" sz="4000" b="1">
                <a:solidFill>
                  <a:srgbClr val="FEFFFF"/>
                </a:solidFill>
              </a:rPr>
            </a:br>
            <a:br>
              <a:rPr lang="en-US" sz="4000" b="1">
                <a:solidFill>
                  <a:srgbClr val="FEFFFF"/>
                </a:solidFill>
              </a:rPr>
            </a:br>
            <a:r>
              <a:rPr lang="en-US" sz="4000" b="1">
                <a:solidFill>
                  <a:srgbClr val="FEFFFF"/>
                </a:solidFill>
                <a:effectLst/>
              </a:rPr>
              <a:t>Uncovering Trends, Customer Insights, and Seasonal Patterns</a:t>
            </a:r>
            <a:br>
              <a:rPr lang="en-US" sz="4000">
                <a:solidFill>
                  <a:srgbClr val="FEFFFF"/>
                </a:solidFill>
                <a:effectLst/>
              </a:rPr>
            </a:br>
            <a:endParaRPr lang="en-US" sz="4000">
              <a:solidFill>
                <a:srgbClr val="FEFFFF"/>
              </a:solidFill>
            </a:endParaRPr>
          </a:p>
        </p:txBody>
      </p:sp>
      <p:pic>
        <p:nvPicPr>
          <p:cNvPr id="74" name="Picture 73" descr="Magnifying glass showing decling performance">
            <a:extLst>
              <a:ext uri="{FF2B5EF4-FFF2-40B4-BE49-F238E27FC236}">
                <a16:creationId xmlns:a16="http://schemas.microsoft.com/office/drawing/2014/main" id="{247132E1-0DFE-2D02-35E8-4FF384EA2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5" r="35689" b="-1"/>
          <a:stretch/>
        </p:blipFill>
        <p:spPr>
          <a:xfrm>
            <a:off x="6111242" y="10"/>
            <a:ext cx="6080758" cy="6857990"/>
          </a:xfrm>
          <a:prstGeom prst="rect">
            <a:avLst/>
          </a:prstGeom>
        </p:spPr>
      </p:pic>
      <p:sp>
        <p:nvSpPr>
          <p:cNvPr id="114" name="Freeform 27">
            <a:extLst>
              <a:ext uri="{FF2B5EF4-FFF2-40B4-BE49-F238E27FC236}">
                <a16:creationId xmlns:a16="http://schemas.microsoft.com/office/drawing/2014/main" id="{CFD42E53-DE7E-4891-9F3A-A1E195E8E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7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17422-B6A8-D9BB-D64A-16E6497E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317" y="892966"/>
            <a:ext cx="8911687" cy="1280890"/>
          </a:xfrm>
        </p:spPr>
        <p:txBody>
          <a:bodyPr/>
          <a:lstStyle/>
          <a:p>
            <a:pPr algn="ctr"/>
            <a:r>
              <a:rPr lang="de-DE" b="1" i="0" u="none" strike="noStrike" dirty="0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</a:t>
            </a:r>
            <a:r>
              <a:rPr lang="de-DE" b="1" i="0" u="none" strike="noStrike" dirty="0" err="1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Category</a:t>
            </a:r>
            <a:r>
              <a:rPr lang="de-DE" b="1" i="0" u="none" strike="noStrike" dirty="0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Financial </a:t>
            </a:r>
            <a:r>
              <a:rPr lang="de-DE" b="1" i="0" u="none" strike="noStrike" dirty="0" err="1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Overview</a:t>
            </a:r>
            <a:r>
              <a:rPr lang="de-DE" b="1" i="0" u="none" strike="noStrike" dirty="0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br>
              <a:rPr lang="de-DE" b="1" i="0" u="none" strike="noStrike" dirty="0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de-DE" b="1" i="0" u="none" strike="noStrike" dirty="0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de-DE" b="1" i="0" u="none" strike="noStrike" dirty="0" err="1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Cost</a:t>
            </a:r>
            <a:r>
              <a:rPr lang="de-DE" b="1" i="0" u="none" strike="noStrike" dirty="0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Revenue, and Profit Analysis</a:t>
            </a:r>
            <a:endParaRPr lang="de-DE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Inhaltsplatzhalter 4" descr="Ein Bild, das Text, Schrift, Screenshot, weiß enthält.&#10;&#10;Automatisch generierte Beschreibung">
            <a:extLst>
              <a:ext uri="{FF2B5EF4-FFF2-40B4-BE49-F238E27FC236}">
                <a16:creationId xmlns:a16="http://schemas.microsoft.com/office/drawing/2014/main" id="{4DA31224-F536-5142-32AA-EF76F992A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815337"/>
            <a:ext cx="7490473" cy="1961228"/>
          </a:xfrm>
        </p:spPr>
      </p:pic>
    </p:spTree>
    <p:extLst>
      <p:ext uri="{BB962C8B-B14F-4D97-AF65-F5344CB8AC3E}">
        <p14:creationId xmlns:p14="http://schemas.microsoft.com/office/powerpoint/2010/main" val="153666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0D9A7452-946E-09FA-DFBD-F6624D7DE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33" r="29078"/>
          <a:stretch/>
        </p:blipFill>
        <p:spPr>
          <a:xfrm>
            <a:off x="8229598" y="10"/>
            <a:ext cx="3962401" cy="6857990"/>
          </a:xfrm>
          <a:prstGeom prst="rect">
            <a:avLst/>
          </a:prstGeom>
        </p:spPr>
      </p:pic>
      <p:sp>
        <p:nvSpPr>
          <p:cNvPr id="42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E97407-0D57-6E80-3A28-180964F6A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22007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3600" b="0" i="0" u="none" strike="noStrike" dirty="0">
                <a:solidFill>
                  <a:srgbClr val="FE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Understand </a:t>
            </a:r>
            <a:r>
              <a:rPr lang="de-DE" sz="3600" b="0" i="0" u="none" strike="noStrike" dirty="0" err="1">
                <a:solidFill>
                  <a:srgbClr val="FE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customer</a:t>
            </a:r>
            <a:r>
              <a:rPr lang="de-DE" sz="3600" b="0" i="0" u="none" strike="noStrike" dirty="0">
                <a:solidFill>
                  <a:srgbClr val="FE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de-DE" sz="3600" b="0" i="0" u="none" strike="noStrike" dirty="0" err="1">
                <a:solidFill>
                  <a:srgbClr val="FE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demographics</a:t>
            </a:r>
            <a:r>
              <a:rPr lang="de-DE" sz="3600" b="0" i="0" u="none" strike="noStrike" dirty="0">
                <a:solidFill>
                  <a:srgbClr val="FE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de-DE" sz="3600" b="0" i="0" u="none" strike="noStrike" dirty="0" err="1">
                <a:solidFill>
                  <a:srgbClr val="FE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</a:t>
            </a:r>
            <a:r>
              <a:rPr lang="de-DE" sz="3600" b="0" i="0" u="none" strike="noStrike" dirty="0">
                <a:solidFill>
                  <a:srgbClr val="FE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de-DE" sz="3600" b="0" i="0" u="none" strike="noStrike" dirty="0" err="1">
                <a:solidFill>
                  <a:srgbClr val="FE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targeted</a:t>
            </a:r>
            <a:r>
              <a:rPr lang="de-DE" sz="3600" b="0" i="0" u="none" strike="noStrike" dirty="0">
                <a:solidFill>
                  <a:srgbClr val="FE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de-DE" sz="3600" b="0" i="0" u="none" strike="noStrike" dirty="0" err="1">
                <a:solidFill>
                  <a:srgbClr val="FE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insights</a:t>
            </a:r>
            <a:r>
              <a:rPr lang="de-DE" sz="3600" b="0" i="0" u="none" strike="noStrike" dirty="0">
                <a:solidFill>
                  <a:srgbClr val="FE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endParaRPr lang="de-DE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42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831AC6-7AEB-265A-E3E0-D3541CD5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727" y="1088569"/>
            <a:ext cx="6953577" cy="123005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DE" b="1" i="0" u="none" strike="noStrike" dirty="0" err="1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Analyzing</a:t>
            </a:r>
            <a:r>
              <a:rPr lang="de-DE" b="1" i="0" u="none" strike="noStrike" dirty="0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Customer </a:t>
            </a:r>
            <a:r>
              <a:rPr lang="de-DE" b="1" i="0" u="none" strike="noStrike" dirty="0" err="1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</a:t>
            </a:r>
            <a:r>
              <a:rPr lang="de-DE" b="1" i="0" u="none" strike="noStrike" dirty="0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br>
              <a:rPr lang="de-DE" b="1" i="0" u="none" strike="noStrike" dirty="0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de-DE" b="1" i="0" u="none" strike="noStrike" dirty="0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Age Group</a:t>
            </a:r>
            <a:endParaRPr lang="de-DE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5" name="Inhaltsplatzhalter 4" descr="Ein Bild, das Text, Schrift, Screenshot, weiß enthält.&#10;&#10;Automatisch generierte Beschreibung">
            <a:extLst>
              <a:ext uri="{FF2B5EF4-FFF2-40B4-BE49-F238E27FC236}">
                <a16:creationId xmlns:a16="http://schemas.microsoft.com/office/drawing/2014/main" id="{2B5DACFB-B674-EE83-C323-6872D8304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497" y="2323368"/>
            <a:ext cx="8445003" cy="2322375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6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C0370-012E-1E14-349A-1A6AAC8E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22418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de-DE" b="1" i="0" u="none" strike="noStrike" dirty="0" err="1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Analyzing</a:t>
            </a:r>
            <a:r>
              <a:rPr lang="de-DE" b="1" i="0" u="none" strike="noStrike" dirty="0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Customer </a:t>
            </a:r>
            <a:r>
              <a:rPr lang="de-DE" b="1" i="0" u="none" strike="noStrike" dirty="0" err="1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</a:t>
            </a:r>
            <a:r>
              <a:rPr lang="de-DE" b="1" i="0" u="none" strike="noStrike" dirty="0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Gender</a:t>
            </a:r>
            <a:endParaRPr lang="de-DE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5" name="Inhaltsplatzhalter 14" descr="Ein Bild, das Text, Schrift, Screenshot, Reihe enthält.&#10;&#10;Automatisch generierte Beschreibung">
            <a:extLst>
              <a:ext uri="{FF2B5EF4-FFF2-40B4-BE49-F238E27FC236}">
                <a16:creationId xmlns:a16="http://schemas.microsoft.com/office/drawing/2014/main" id="{287D0551-8704-C59D-1F53-085E4F4E9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964" y="2746154"/>
            <a:ext cx="8530069" cy="1606772"/>
          </a:xfrm>
        </p:spPr>
      </p:pic>
    </p:spTree>
    <p:extLst>
      <p:ext uri="{BB962C8B-B14F-4D97-AF65-F5344CB8AC3E}">
        <p14:creationId xmlns:p14="http://schemas.microsoft.com/office/powerpoint/2010/main" val="228686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9E490B-336F-BDB2-409D-5B375072B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E0273CB1-90D0-1591-AECD-3260E0929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63" r="29048"/>
          <a:stretch/>
        </p:blipFill>
        <p:spPr>
          <a:xfrm>
            <a:off x="8229598" y="10"/>
            <a:ext cx="3962401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36317-D82D-CF5A-0704-66F43F529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69" y="2353196"/>
            <a:ext cx="7145867" cy="206805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3600" b="1" i="0" u="none" strike="noStrike" dirty="0">
                <a:solidFill>
                  <a:srgbClr val="FE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de-DE" sz="3600" b="1" i="0" u="none" strike="noStrike" dirty="0" err="1">
                <a:solidFill>
                  <a:srgbClr val="FE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sales</a:t>
            </a:r>
            <a:r>
              <a:rPr lang="de-DE" sz="3600" b="1" i="0" u="none" strike="noStrike" dirty="0">
                <a:solidFill>
                  <a:srgbClr val="FE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de-DE" sz="3600" b="1" i="0" u="none" strike="noStrike" dirty="0" err="1">
                <a:solidFill>
                  <a:srgbClr val="FE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performance</a:t>
            </a:r>
            <a:r>
              <a:rPr lang="de-DE" sz="3600" b="1" i="0" u="none" strike="noStrike" dirty="0">
                <a:solidFill>
                  <a:srgbClr val="FE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de-DE" sz="3600" b="1" i="0" u="none" strike="noStrike" dirty="0" err="1">
                <a:solidFill>
                  <a:srgbClr val="FE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across</a:t>
            </a:r>
            <a:r>
              <a:rPr lang="de-DE" sz="3600" b="1" i="0" u="none" strike="noStrike" dirty="0">
                <a:solidFill>
                  <a:srgbClr val="FE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different countries and </a:t>
            </a:r>
            <a:r>
              <a:rPr lang="de-DE" sz="3600" b="1" i="0" u="none" strike="noStrike" dirty="0" err="1">
                <a:solidFill>
                  <a:srgbClr val="FE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states</a:t>
            </a:r>
            <a:endParaRPr lang="de-DE" sz="3600" b="1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8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reenshot, Schrift, weiß enthält.&#10;&#10;Automatisch generierte Beschreibung">
            <a:extLst>
              <a:ext uri="{FF2B5EF4-FFF2-40B4-BE49-F238E27FC236}">
                <a16:creationId xmlns:a16="http://schemas.microsoft.com/office/drawing/2014/main" id="{93F8C017-FEF8-51F9-96A9-D0D40F04C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458" y="2320565"/>
            <a:ext cx="6672056" cy="3190261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8D2039B-CD37-7375-6451-E3D853E25D66}"/>
              </a:ext>
            </a:extLst>
          </p:cNvPr>
          <p:cNvSpPr txBox="1"/>
          <p:nvPr/>
        </p:nvSpPr>
        <p:spPr>
          <a:xfrm>
            <a:off x="2635458" y="589936"/>
            <a:ext cx="624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de-DE" sz="3600" b="1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Sales Analysis </a:t>
            </a:r>
            <a:r>
              <a:rPr lang="de-DE" sz="3600" b="1" i="0" u="none" strike="noStrike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</a:t>
            </a:r>
            <a:r>
              <a:rPr lang="de-DE" sz="3600" b="1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Country </a:t>
            </a:r>
          </a:p>
          <a:p>
            <a:pPr marL="0" indent="0" algn="ctr">
              <a:buNone/>
            </a:pPr>
            <a:r>
              <a:rPr lang="de-DE" sz="3600" b="1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State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299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4696B4-8A03-E305-CDF1-4ADACAABE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2C0C9521-2820-DC70-1CC0-27FB8B1C2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63" r="29048"/>
          <a:stretch/>
        </p:blipFill>
        <p:spPr>
          <a:xfrm>
            <a:off x="8229598" y="10"/>
            <a:ext cx="3962401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93CB82-2D5A-4C34-AC68-2C118DCED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27907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36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Identify</a:t>
            </a:r>
            <a:r>
              <a:rPr lang="de-DE" sz="3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de-DE" sz="36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</a:t>
            </a:r>
            <a:r>
              <a:rPr lang="de-DE" sz="3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de-DE" sz="36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most</a:t>
            </a:r>
            <a:r>
              <a:rPr lang="de-DE" sz="3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least profitable </a:t>
            </a:r>
            <a:r>
              <a:rPr lang="de-DE" sz="36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</a:t>
            </a:r>
            <a:r>
              <a:rPr lang="de-DE" sz="3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de-DE" sz="36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categories</a:t>
            </a:r>
            <a:r>
              <a:rPr lang="de-DE" sz="3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sub-</a:t>
            </a:r>
            <a:r>
              <a:rPr lang="de-DE" sz="36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categories</a:t>
            </a:r>
            <a:r>
              <a:rPr lang="de-DE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de-DE" b="1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94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197</Words>
  <Application>Microsoft Macintosh PowerPoint</Application>
  <PresentationFormat>Breitbild</PresentationFormat>
  <Paragraphs>34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Lato</vt:lpstr>
      <vt:lpstr>Wingdings 3</vt:lpstr>
      <vt:lpstr>Fetzen</vt:lpstr>
      <vt:lpstr>Comprehensive Analysis of Sales and Profit Metrics in BikeStore </vt:lpstr>
      <vt:lpstr>INTRODUCTION  Uncovering Trends, Customer Insights, and Seasonal Patterns </vt:lpstr>
      <vt:lpstr>Product Category Financial Overview:   Cost, Revenue, and Profit Analysis</vt:lpstr>
      <vt:lpstr>PowerPoint-Präsentation</vt:lpstr>
      <vt:lpstr>Analyzing Customer by  Age Group</vt:lpstr>
      <vt:lpstr>Analyzing Customer by Gender</vt:lpstr>
      <vt:lpstr>PowerPoint-Präsentation</vt:lpstr>
      <vt:lpstr>PowerPoint-Präsentation</vt:lpstr>
      <vt:lpstr>PowerPoint-Präsentation</vt:lpstr>
      <vt:lpstr>Revenue and Profit Analysis by Product Category and Sub-Category</vt:lpstr>
      <vt:lpstr>Loss-Making Products</vt:lpstr>
      <vt:lpstr>Profitability Status Overview</vt:lpstr>
      <vt:lpstr>PowerPoint-Präsentation</vt:lpstr>
      <vt:lpstr>PowerPoint-Präsentation</vt:lpstr>
      <vt:lpstr>PowerPoint-Präsentation</vt:lpstr>
      <vt:lpstr>Conclusion: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Analysis of Sales and Profit Metrics in BikeStore </dc:title>
  <dc:creator>Nasr, Amat</dc:creator>
  <cp:lastModifiedBy>Nasr, Amat</cp:lastModifiedBy>
  <cp:revision>10</cp:revision>
  <dcterms:created xsi:type="dcterms:W3CDTF">2024-01-24T07:16:10Z</dcterms:created>
  <dcterms:modified xsi:type="dcterms:W3CDTF">2024-01-25T20:50:42Z</dcterms:modified>
</cp:coreProperties>
</file>