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0" r:id="rId3"/>
    <p:sldId id="257" r:id="rId4"/>
    <p:sldId id="269" r:id="rId5"/>
    <p:sldId id="258" r:id="rId6"/>
    <p:sldId id="259" r:id="rId7"/>
    <p:sldId id="260" r:id="rId8"/>
    <p:sldId id="261" r:id="rId9"/>
    <p:sldId id="267" r:id="rId10"/>
    <p:sldId id="268" r:id="rId11"/>
    <p:sldId id="263" r:id="rId12"/>
    <p:sldId id="264" r:id="rId13"/>
    <p:sldId id="265" r:id="rId14"/>
    <p:sldId id="266" r:id="rId15"/>
    <p:sldId id="271" r:id="rId16"/>
    <p:sldId id="272" r:id="rId17"/>
    <p:sldId id="273" r:id="rId18"/>
    <p:sldId id="274" r:id="rId19"/>
    <p:sldId id="281" r:id="rId20"/>
    <p:sldId id="275" r:id="rId21"/>
    <p:sldId id="276"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HL" lastIdx="9" clrIdx="0">
    <p:extLst>
      <p:ext uri="{19B8F6BF-5375-455C-9EA6-DF929625EA0E}">
        <p15:presenceInfo xmlns:p15="http://schemas.microsoft.com/office/powerpoint/2012/main" userId="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1T11:14:49.982" idx="2">
    <p:pos x="5744" y="1304"/>
    <p:text>N = 5,785 
Was created from merge of two scrapes of NFL dataset...combine results and draft lists:  No kickers. 
Seasons:  1984 through 2019.</p:text>
    <p:extLst>
      <p:ext uri="{C676402C-5697-4E1C-873F-D02D1690AC5C}">
        <p15:threadingInfo xmlns:p15="http://schemas.microsoft.com/office/powerpoint/2012/main" timeZoneBias="240"/>
      </p:ext>
    </p:extLst>
  </p:cm>
  <p:cm authorId="1" dt="2019-08-21T11:15:53.340" idx="3">
    <p:pos x="6256" y="1632"/>
    <p:text>N = 5,637 
Seasons:  2000 through 2017, missing all Kickers (but who cares) and all Centers (we care). Did not find any documentation about why these were excluded...perhaps some selective glitch in data handling where positions represented by a single letter (i.e., "K" and "C") got removed, but  the only other position with single letter representation, Punter ("P") WAS included... so go figure.  We removed the punters and kickers from the analyses anyway.</p:text>
    <p:extLst>
      <p:ext uri="{C676402C-5697-4E1C-873F-D02D1690AC5C}">
        <p15:threadingInfo xmlns:p15="http://schemas.microsoft.com/office/powerpoint/2012/main" timeZoneBias="240"/>
      </p:ext>
    </p:extLst>
  </p:cm>
  <p:cm authorId="1" dt="2019-08-21T11:36:02.435" idx="4">
    <p:pos x="5816" y="1968"/>
    <p:text>N = 6,219 
Seasons: 2000 through 2018 and partial 2019.</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8-21T11:49:56.944" idx="6">
    <p:pos x="7246" y="792"/>
    <p:text>I'd remove 2018 to 2020 from the chart. I don't think we ended up using 2018 and  2019's  inclusion may result in a questions that get us off track</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8-21T11:56:44.676" idx="7">
    <p:pos x="10" y="10"/>
    <p:text>Might be easiesr to speak to this page and draw folks in by sorting the rows by "Drafted" or by "40YD".  Might also consider moving "Drafted" to be the first data column.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8-21T12:00:42.011" idx="8">
    <p:pos x="10" y="10"/>
    <p:text>The correlations among all individual indicators are high.  You can see this this by the extreme slopes of the line. This is probably driven by a general athleticism.  Those who are fast are also strong.  Bench Press has the weakest correlations with the other, but that is because it is the only upper body strength indicator.  Even so, it is still correlated with the other indicators.</p:text>
    <p:extLst>
      <p:ext uri="{C676402C-5697-4E1C-873F-D02D1690AC5C}">
        <p15:threadingInfo xmlns:p15="http://schemas.microsoft.com/office/powerpoint/2012/main" timeZoneBias="240"/>
      </p:ext>
    </p:extLst>
  </p:cm>
  <p:cm authorId="1" dt="2019-08-21T12:06:34.007" idx="9">
    <p:pos x="106" y="106"/>
    <p:text>These plots are so small that folks won't really be able to get the draft vs. non draft concept in them. I might make this the second page and on the first page show one density and one scatter plot to describe the concept (one where the draft/non draft results differ at least somewhat).  Then then go to this page.  Let the folks know that we are looking for differences in slope and y intercept with the draft/non draft lines, but we found little in this regard here.</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96200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25292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76776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831794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45996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4093581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09028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692147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35878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96680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C3B6-9948-422D-B123-615F5B7A0E4A}"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73972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3C3B6-9948-422D-B123-615F5B7A0E4A}"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09966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3C3B6-9948-422D-B123-615F5B7A0E4A}"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52872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3C3B6-9948-422D-B123-615F5B7A0E4A}"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35052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C3B6-9948-422D-B123-615F5B7A0E4A}"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233886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67905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C3B6-9948-422D-B123-615F5B7A0E4A}"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AD7E1-3141-4FAF-BA9A-256FF2E5605C}" type="slidenum">
              <a:rPr lang="en-US" smtClean="0"/>
              <a:t>‹#›</a:t>
            </a:fld>
            <a:endParaRPr lang="en-US"/>
          </a:p>
        </p:txBody>
      </p:sp>
    </p:spTree>
    <p:extLst>
      <p:ext uri="{BB962C8B-B14F-4D97-AF65-F5344CB8AC3E}">
        <p14:creationId xmlns:p14="http://schemas.microsoft.com/office/powerpoint/2010/main" val="104564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93C3B6-9948-422D-B123-615F5B7A0E4A}" type="datetimeFigureOut">
              <a:rPr lang="en-US" smtClean="0"/>
              <a:t>8/22/2019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AD7E1-3141-4FAF-BA9A-256FF2E5605C}" type="slidenum">
              <a:rPr lang="en-US" smtClean="0"/>
              <a:t>‹#›</a:t>
            </a:fld>
            <a:endParaRPr lang="en-US"/>
          </a:p>
        </p:txBody>
      </p:sp>
    </p:spTree>
    <p:extLst>
      <p:ext uri="{BB962C8B-B14F-4D97-AF65-F5344CB8AC3E}">
        <p14:creationId xmlns:p14="http://schemas.microsoft.com/office/powerpoint/2010/main" val="39392828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fl.com/draft/history/fulldraft" TargetMode="External"/><Relationship Id="rId2" Type="http://schemas.openxmlformats.org/officeDocument/2006/relationships/hyperlink" Target="http://nflcombineresults.com/"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nflcombineresults.com/nflcombinedata.php" TargetMode="External"/><Relationship Id="rId4" Type="http://schemas.openxmlformats.org/officeDocument/2006/relationships/hyperlink" Target="https://www.kaggle.com/kbanta11/nfl-comb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26611" y="656726"/>
            <a:ext cx="7776412" cy="1828800"/>
          </a:xfrm>
        </p:spPr>
        <p:txBody>
          <a:bodyPr>
            <a:normAutofit fontScale="90000"/>
          </a:bodyPr>
          <a:lstStyle/>
          <a:p>
            <a:pPr algn="ctr"/>
            <a:r>
              <a:rPr lang="en-US" b="1" dirty="0"/>
              <a:t>PREDICTING                    THE NFL DRAFT</a:t>
            </a:r>
          </a:p>
        </p:txBody>
      </p:sp>
      <p:sp>
        <p:nvSpPr>
          <p:cNvPr id="3" name="Subtitle 2"/>
          <p:cNvSpPr>
            <a:spLocks noGrp="1"/>
          </p:cNvSpPr>
          <p:nvPr>
            <p:ph type="subTitle" idx="1"/>
          </p:nvPr>
        </p:nvSpPr>
        <p:spPr>
          <a:xfrm>
            <a:off x="4515378" y="4565611"/>
            <a:ext cx="6987645" cy="1388534"/>
          </a:xfrm>
        </p:spPr>
        <p:txBody>
          <a:bodyPr/>
          <a:lstStyle/>
          <a:p>
            <a:pPr algn="ctr"/>
            <a:r>
              <a:rPr lang="en-US" dirty="0"/>
              <a:t> </a:t>
            </a:r>
          </a:p>
          <a:p>
            <a:pPr algn="l"/>
            <a:r>
              <a:rPr lang="en-US" dirty="0"/>
              <a:t>        Ayo, </a:t>
            </a:r>
            <a:r>
              <a:rPr lang="en-US" dirty="0" err="1"/>
              <a:t>Diala</a:t>
            </a:r>
            <a:r>
              <a:rPr lang="en-US" dirty="0"/>
              <a:t>, Doug, Laura, Mark and Scott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395" y="2850582"/>
            <a:ext cx="2847975" cy="1594866"/>
          </a:xfrm>
          <a:prstGeom prst="rect">
            <a:avLst/>
          </a:prstGeom>
        </p:spPr>
      </p:pic>
    </p:spTree>
    <p:extLst>
      <p:ext uri="{BB962C8B-B14F-4D97-AF65-F5344CB8AC3E}">
        <p14:creationId xmlns:p14="http://schemas.microsoft.com/office/powerpoint/2010/main" val="36899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829" y="194095"/>
            <a:ext cx="9134806" cy="1272396"/>
          </a:xfrm>
        </p:spPr>
        <p:txBody>
          <a:bodyPr>
            <a:normAutofit/>
          </a:bodyPr>
          <a:lstStyle/>
          <a:p>
            <a:pPr marL="457200" indent="-457200" algn="l">
              <a:buFont typeface="Arial" panose="020B0604020202020204" pitchFamily="34" charset="0"/>
              <a:buChar char="•"/>
            </a:pPr>
            <a:r>
              <a:rPr lang="en-US" sz="2000" dirty="0"/>
              <a:t>The fourth </a:t>
            </a:r>
            <a:r>
              <a:rPr lang="en-US" sz="2000" dirty="0" err="1"/>
              <a:t>pairplot</a:t>
            </a:r>
            <a:r>
              <a:rPr lang="en-US" sz="2000" dirty="0"/>
              <a:t> shows the relationship between the mean value for height and weight for Offensive Guard.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691" y="1328467"/>
            <a:ext cx="6025113" cy="5241849"/>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690" y="1328466"/>
            <a:ext cx="6025113" cy="5241849"/>
          </a:xfrm>
          <a:prstGeom prst="rect">
            <a:avLst/>
          </a:prstGeom>
        </p:spPr>
      </p:pic>
    </p:spTree>
    <p:extLst>
      <p:ext uri="{BB962C8B-B14F-4D97-AF65-F5344CB8AC3E}">
        <p14:creationId xmlns:p14="http://schemas.microsoft.com/office/powerpoint/2010/main" val="233630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0E46-E19C-4EA7-9E51-AB882A569A79}"/>
              </a:ext>
            </a:extLst>
          </p:cNvPr>
          <p:cNvSpPr>
            <a:spLocks noGrp="1"/>
          </p:cNvSpPr>
          <p:nvPr>
            <p:ph type="title"/>
          </p:nvPr>
        </p:nvSpPr>
        <p:spPr>
          <a:xfrm>
            <a:off x="1501564" y="245853"/>
            <a:ext cx="10018713" cy="1752599"/>
          </a:xfrm>
        </p:spPr>
        <p:txBody>
          <a:bodyPr>
            <a:normAutofit/>
          </a:bodyPr>
          <a:lstStyle/>
          <a:p>
            <a:r>
              <a:rPr lang="en-US" sz="2400" dirty="0"/>
              <a:t>Can we predict: </a:t>
            </a:r>
            <a:br>
              <a:rPr lang="en-US" sz="2400" dirty="0"/>
            </a:br>
            <a:r>
              <a:rPr lang="en-US" sz="2400" b="1" dirty="0"/>
              <a:t>Is this person a lineman or not?</a:t>
            </a:r>
          </a:p>
        </p:txBody>
      </p:sp>
      <p:pic>
        <p:nvPicPr>
          <p:cNvPr id="1026" name="Picture 2">
            <a:extLst>
              <a:ext uri="{FF2B5EF4-FFF2-40B4-BE49-F238E27FC236}">
                <a16:creationId xmlns:a16="http://schemas.microsoft.com/office/drawing/2014/main" id="{03A3B96A-1358-484E-B9D6-65CC47FC98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9574" y="1992702"/>
            <a:ext cx="6878612" cy="450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41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B553-C332-4CFE-BCAF-33C5FDC51A4C}"/>
              </a:ext>
            </a:extLst>
          </p:cNvPr>
          <p:cNvSpPr>
            <a:spLocks noGrp="1"/>
          </p:cNvSpPr>
          <p:nvPr>
            <p:ph type="title"/>
          </p:nvPr>
        </p:nvSpPr>
        <p:spPr>
          <a:xfrm>
            <a:off x="1484311" y="496019"/>
            <a:ext cx="10018713" cy="1752599"/>
          </a:xfrm>
        </p:spPr>
        <p:txBody>
          <a:bodyPr>
            <a:normAutofit/>
          </a:bodyPr>
          <a:lstStyle/>
          <a:p>
            <a:r>
              <a:rPr lang="en-US" sz="2700" dirty="0"/>
              <a:t>Can we predict: </a:t>
            </a:r>
            <a:br>
              <a:rPr lang="en-US" sz="2700" dirty="0"/>
            </a:br>
            <a:r>
              <a:rPr lang="en-US" sz="2700" b="1" dirty="0"/>
              <a:t>Does this person play defense or offense?</a:t>
            </a:r>
            <a:br>
              <a:rPr lang="en-US" b="1" dirty="0"/>
            </a:br>
            <a:endParaRPr lang="en-US" dirty="0"/>
          </a:p>
        </p:txBody>
      </p:sp>
      <p:pic>
        <p:nvPicPr>
          <p:cNvPr id="2050" name="Picture 2">
            <a:extLst>
              <a:ext uri="{FF2B5EF4-FFF2-40B4-BE49-F238E27FC236}">
                <a16:creationId xmlns:a16="http://schemas.microsoft.com/office/drawing/2014/main" id="{C2D8865C-5114-4B69-955D-694229186F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8165" y="1978339"/>
            <a:ext cx="6711004" cy="448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9CB6-F875-4893-9C0B-3F3839A04082}"/>
              </a:ext>
            </a:extLst>
          </p:cNvPr>
          <p:cNvSpPr>
            <a:spLocks noGrp="1"/>
          </p:cNvSpPr>
          <p:nvPr>
            <p:ph type="title"/>
          </p:nvPr>
        </p:nvSpPr>
        <p:spPr>
          <a:xfrm>
            <a:off x="1484311" y="685801"/>
            <a:ext cx="10018713" cy="1393166"/>
          </a:xfrm>
        </p:spPr>
        <p:txBody>
          <a:bodyPr>
            <a:normAutofit fontScale="90000"/>
          </a:bodyPr>
          <a:lstStyle/>
          <a:p>
            <a:r>
              <a:rPr lang="en-US" sz="2700" dirty="0"/>
              <a:t>Can we predict: </a:t>
            </a:r>
            <a:br>
              <a:rPr lang="en-US" sz="2700" dirty="0"/>
            </a:br>
            <a:r>
              <a:rPr lang="en-US" sz="2700" b="1" dirty="0"/>
              <a:t>The broad category does this person fall into? </a:t>
            </a:r>
            <a:br>
              <a:rPr lang="en-US" b="1" dirty="0"/>
            </a:br>
            <a:endParaRPr lang="en-US" dirty="0"/>
          </a:p>
        </p:txBody>
      </p:sp>
      <p:pic>
        <p:nvPicPr>
          <p:cNvPr id="3074" name="Picture 2">
            <a:extLst>
              <a:ext uri="{FF2B5EF4-FFF2-40B4-BE49-F238E27FC236}">
                <a16:creationId xmlns:a16="http://schemas.microsoft.com/office/drawing/2014/main" id="{F34CCC39-8321-4C90-9D6E-A21E6F6B9D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928" y="2032430"/>
            <a:ext cx="6823477" cy="456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43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8B5B-0AC7-40DD-9685-A91AC0D74024}"/>
              </a:ext>
            </a:extLst>
          </p:cNvPr>
          <p:cNvSpPr>
            <a:spLocks noGrp="1"/>
          </p:cNvSpPr>
          <p:nvPr>
            <p:ph type="title"/>
          </p:nvPr>
        </p:nvSpPr>
        <p:spPr/>
        <p:txBody>
          <a:bodyPr>
            <a:normAutofit/>
          </a:bodyPr>
          <a:lstStyle/>
          <a:p>
            <a:r>
              <a:rPr lang="en-US" sz="2700" dirty="0"/>
              <a:t>Can we predict: </a:t>
            </a:r>
            <a:br>
              <a:rPr lang="en-US" sz="2700" dirty="0"/>
            </a:br>
            <a:r>
              <a:rPr lang="en-US" sz="2700" b="1" dirty="0"/>
              <a:t>What is the actual position of a player?</a:t>
            </a:r>
            <a:br>
              <a:rPr lang="en-US" b="1" dirty="0"/>
            </a:br>
            <a:endParaRPr lang="en-US" dirty="0"/>
          </a:p>
        </p:txBody>
      </p:sp>
      <p:pic>
        <p:nvPicPr>
          <p:cNvPr id="4098" name="Picture 2">
            <a:extLst>
              <a:ext uri="{FF2B5EF4-FFF2-40B4-BE49-F238E27FC236}">
                <a16:creationId xmlns:a16="http://schemas.microsoft.com/office/drawing/2014/main" id="{BCD678E1-030D-46A0-AC4D-9CAA63FFAF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922" y="1762785"/>
            <a:ext cx="7267490" cy="49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6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3" name="Content Placeholder 2">
            <a:extLst>
              <a:ext uri="{FF2B5EF4-FFF2-40B4-BE49-F238E27FC236}">
                <a16:creationId xmlns:a16="http://schemas.microsoft.com/office/drawing/2014/main" id="{BDC07693-EB2B-4FB0-A0D3-9914138A3576}"/>
              </a:ext>
            </a:extLst>
          </p:cNvPr>
          <p:cNvSpPr>
            <a:spLocks noGrp="1"/>
          </p:cNvSpPr>
          <p:nvPr>
            <p:ph idx="1"/>
          </p:nvPr>
        </p:nvSpPr>
        <p:spPr>
          <a:xfrm>
            <a:off x="1484310" y="1295868"/>
            <a:ext cx="10390698" cy="5023104"/>
          </a:xfrm>
        </p:spPr>
        <p:txBody>
          <a:bodyPr anchor="t"/>
          <a:lstStyle/>
          <a:p>
            <a:r>
              <a:rPr lang="en-US" dirty="0"/>
              <a:t>In partial answer to this, we chose to focus on Offensive Guard after examining all other possibilities  </a:t>
            </a:r>
          </a:p>
          <a:p>
            <a:endParaRPr lang="en-US" dirty="0"/>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pic>
        <p:nvPicPr>
          <p:cNvPr id="6" name="Picture 5">
            <a:extLst>
              <a:ext uri="{FF2B5EF4-FFF2-40B4-BE49-F238E27FC236}">
                <a16:creationId xmlns:a16="http://schemas.microsoft.com/office/drawing/2014/main" id="{F4611DBE-FDF2-48A0-8BDC-744C348F604D}"/>
              </a:ext>
            </a:extLst>
          </p:cNvPr>
          <p:cNvPicPr>
            <a:picLocks noChangeAspect="1"/>
          </p:cNvPicPr>
          <p:nvPr/>
        </p:nvPicPr>
        <p:blipFill>
          <a:blip r:embed="rId2"/>
          <a:stretch>
            <a:fillRect/>
          </a:stretch>
        </p:blipFill>
        <p:spPr>
          <a:xfrm>
            <a:off x="2655540" y="2133898"/>
            <a:ext cx="7943664" cy="4469829"/>
          </a:xfrm>
          <a:prstGeom prst="rect">
            <a:avLst/>
          </a:prstGeom>
        </p:spPr>
      </p:pic>
      <p:cxnSp>
        <p:nvCxnSpPr>
          <p:cNvPr id="8" name="Straight Arrow Connector 7">
            <a:extLst>
              <a:ext uri="{FF2B5EF4-FFF2-40B4-BE49-F238E27FC236}">
                <a16:creationId xmlns:a16="http://schemas.microsoft.com/office/drawing/2014/main" id="{1E135C9F-A511-41CD-A597-5847F5D86255}"/>
              </a:ext>
            </a:extLst>
          </p:cNvPr>
          <p:cNvCxnSpPr/>
          <p:nvPr/>
        </p:nvCxnSpPr>
        <p:spPr>
          <a:xfrm flipV="1">
            <a:off x="5161764" y="4943340"/>
            <a:ext cx="841248" cy="8778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1497BF8-8289-4285-81A8-7DB40D57A0D3}"/>
              </a:ext>
            </a:extLst>
          </p:cNvPr>
          <p:cNvCxnSpPr>
            <a:cxnSpLocks/>
          </p:cNvCxnSpPr>
          <p:nvPr/>
        </p:nvCxnSpPr>
        <p:spPr>
          <a:xfrm flipH="1" flipV="1">
            <a:off x="7053843" y="5008122"/>
            <a:ext cx="713232" cy="8595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484310" y="1274061"/>
            <a:ext cx="10018713" cy="1903091"/>
          </a:xfrm>
        </p:spPr>
        <p:txBody>
          <a:bodyPr>
            <a:normAutofit/>
          </a:bodyPr>
          <a:lstStyle/>
          <a:p>
            <a:r>
              <a:rPr lang="en-US" dirty="0"/>
              <a:t>Prior to model building we create a tree diagram of probability of being drafted by combine results…next page</a:t>
            </a:r>
          </a:p>
        </p:txBody>
      </p:sp>
    </p:spTree>
    <p:extLst>
      <p:ext uri="{BB962C8B-B14F-4D97-AF65-F5344CB8AC3E}">
        <p14:creationId xmlns:p14="http://schemas.microsoft.com/office/powerpoint/2010/main" val="114365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484310" y="1274062"/>
            <a:ext cx="10018713" cy="682753"/>
          </a:xfrm>
        </p:spPr>
        <p:txBody>
          <a:bodyPr>
            <a:normAutofit fontScale="92500" lnSpcReduction="20000"/>
          </a:bodyPr>
          <a:lstStyle/>
          <a:p>
            <a:r>
              <a:rPr lang="en-US" dirty="0"/>
              <a:t>Prior to model building we create a tree diagram of probability of being drafted by combine results</a:t>
            </a:r>
          </a:p>
        </p:txBody>
      </p:sp>
      <p:pic>
        <p:nvPicPr>
          <p:cNvPr id="11" name="Picture 10" descr="A picture containing boat, sky, different, showing&#10;&#10;Description automatically generated">
            <a:extLst>
              <a:ext uri="{FF2B5EF4-FFF2-40B4-BE49-F238E27FC236}">
                <a16:creationId xmlns:a16="http://schemas.microsoft.com/office/drawing/2014/main" id="{8D23B535-4FF6-4C40-A9BE-E4EE46E54E2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1"/>
            <a:ext cx="12291806" cy="6145903"/>
          </a:xfrm>
          <a:prstGeom prst="rect">
            <a:avLst/>
          </a:prstGeom>
        </p:spPr>
      </p:pic>
    </p:spTree>
    <p:extLst>
      <p:ext uri="{BB962C8B-B14F-4D97-AF65-F5344CB8AC3E}">
        <p14:creationId xmlns:p14="http://schemas.microsoft.com/office/powerpoint/2010/main" val="428401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266683"/>
            <a:ext cx="10018713" cy="1517688"/>
          </a:xfrm>
        </p:spPr>
        <p:txBody>
          <a:bodyPr>
            <a:normAutofit/>
          </a:bodyPr>
          <a:lstStyle/>
          <a:p>
            <a:r>
              <a:rPr lang="en-US" dirty="0"/>
              <a:t>Began with Random Forest defaults, attempted to optimize the number of trees to sample</a:t>
            </a:r>
          </a:p>
          <a:p>
            <a:r>
              <a:rPr lang="en-US" dirty="0"/>
              <a:t>See next page</a:t>
            </a:r>
          </a:p>
        </p:txBody>
      </p:sp>
    </p:spTree>
    <p:extLst>
      <p:ext uri="{BB962C8B-B14F-4D97-AF65-F5344CB8AC3E}">
        <p14:creationId xmlns:p14="http://schemas.microsoft.com/office/powerpoint/2010/main" val="352253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266683"/>
            <a:ext cx="10018713" cy="1517688"/>
          </a:xfrm>
        </p:spPr>
        <p:txBody>
          <a:bodyPr>
            <a:normAutofit/>
          </a:bodyPr>
          <a:lstStyle/>
          <a:p>
            <a:r>
              <a:rPr lang="en-US" dirty="0"/>
              <a:t>Began with Random Forest defaults, attempted to optimize the number of trees to sample</a:t>
            </a:r>
          </a:p>
          <a:p>
            <a:r>
              <a:rPr lang="en-US" dirty="0"/>
              <a:t>See next page</a:t>
            </a:r>
          </a:p>
        </p:txBody>
      </p:sp>
      <p:pic>
        <p:nvPicPr>
          <p:cNvPr id="5" name="Picture 4" descr="A close up of text on a white background&#10;&#10;Description automatically generated">
            <a:extLst>
              <a:ext uri="{FF2B5EF4-FFF2-40B4-BE49-F238E27FC236}">
                <a16:creationId xmlns:a16="http://schemas.microsoft.com/office/drawing/2014/main" id="{2BF08410-1AEB-4349-9A45-F5EBF694C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92" y="-1"/>
            <a:ext cx="11236008" cy="6934221"/>
          </a:xfrm>
          <a:prstGeom prst="rect">
            <a:avLst/>
          </a:prstGeom>
        </p:spPr>
      </p:pic>
      <p:cxnSp>
        <p:nvCxnSpPr>
          <p:cNvPr id="6" name="Straight Arrow Connector 5">
            <a:extLst>
              <a:ext uri="{FF2B5EF4-FFF2-40B4-BE49-F238E27FC236}">
                <a16:creationId xmlns:a16="http://schemas.microsoft.com/office/drawing/2014/main" id="{5D54A4E2-5F3D-4F30-8EFF-3789A442D904}"/>
              </a:ext>
            </a:extLst>
          </p:cNvPr>
          <p:cNvCxnSpPr>
            <a:cxnSpLocks/>
          </p:cNvCxnSpPr>
          <p:nvPr/>
        </p:nvCxnSpPr>
        <p:spPr>
          <a:xfrm flipH="1">
            <a:off x="6612936" y="1900967"/>
            <a:ext cx="1363851" cy="17668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37FCCCE-BE00-4726-84F3-E427C56739A1}"/>
              </a:ext>
            </a:extLst>
          </p:cNvPr>
          <p:cNvSpPr txBox="1"/>
          <p:nvPr/>
        </p:nvSpPr>
        <p:spPr>
          <a:xfrm>
            <a:off x="8012192" y="1379196"/>
            <a:ext cx="1224366" cy="646331"/>
          </a:xfrm>
          <a:prstGeom prst="rect">
            <a:avLst/>
          </a:prstGeom>
          <a:noFill/>
        </p:spPr>
        <p:txBody>
          <a:bodyPr wrap="square" rtlCol="0">
            <a:spAutoFit/>
          </a:bodyPr>
          <a:lstStyle/>
          <a:p>
            <a:r>
              <a:rPr lang="en-US" sz="3600" b="1" dirty="0"/>
              <a:t>275</a:t>
            </a:r>
          </a:p>
        </p:txBody>
      </p:sp>
    </p:spTree>
    <p:extLst>
      <p:ext uri="{BB962C8B-B14F-4D97-AF65-F5344CB8AC3E}">
        <p14:creationId xmlns:p14="http://schemas.microsoft.com/office/powerpoint/2010/main" val="68787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F2F04D-E517-4F2F-9F20-7336EB49774B}"/>
              </a:ext>
            </a:extLst>
          </p:cNvPr>
          <p:cNvPicPr>
            <a:picLocks noChangeAspect="1"/>
          </p:cNvPicPr>
          <p:nvPr/>
        </p:nvPicPr>
        <p:blipFill>
          <a:blip r:embed="rId2"/>
          <a:stretch>
            <a:fillRect/>
          </a:stretch>
        </p:blipFill>
        <p:spPr>
          <a:xfrm>
            <a:off x="1708031" y="303069"/>
            <a:ext cx="5079783" cy="2187021"/>
          </a:xfrm>
          <a:prstGeom prst="rect">
            <a:avLst/>
          </a:prstGeom>
        </p:spPr>
      </p:pic>
      <p:pic>
        <p:nvPicPr>
          <p:cNvPr id="7" name="Picture 6">
            <a:extLst>
              <a:ext uri="{FF2B5EF4-FFF2-40B4-BE49-F238E27FC236}">
                <a16:creationId xmlns:a16="http://schemas.microsoft.com/office/drawing/2014/main" id="{0381A5B9-2EDE-474A-8DD2-BDA57C6FDBED}"/>
              </a:ext>
            </a:extLst>
          </p:cNvPr>
          <p:cNvPicPr>
            <a:picLocks noChangeAspect="1"/>
          </p:cNvPicPr>
          <p:nvPr/>
        </p:nvPicPr>
        <p:blipFill>
          <a:blip r:embed="rId3"/>
          <a:stretch>
            <a:fillRect/>
          </a:stretch>
        </p:blipFill>
        <p:spPr>
          <a:xfrm>
            <a:off x="1708031" y="2490090"/>
            <a:ext cx="6238875" cy="2305050"/>
          </a:xfrm>
          <a:prstGeom prst="rect">
            <a:avLst/>
          </a:prstGeom>
        </p:spPr>
      </p:pic>
      <p:pic>
        <p:nvPicPr>
          <p:cNvPr id="8" name="Picture 7">
            <a:extLst>
              <a:ext uri="{FF2B5EF4-FFF2-40B4-BE49-F238E27FC236}">
                <a16:creationId xmlns:a16="http://schemas.microsoft.com/office/drawing/2014/main" id="{ABBE4C30-C7EB-4A53-A344-0B4F6A222487}"/>
              </a:ext>
            </a:extLst>
          </p:cNvPr>
          <p:cNvPicPr>
            <a:picLocks noChangeAspect="1"/>
          </p:cNvPicPr>
          <p:nvPr/>
        </p:nvPicPr>
        <p:blipFill>
          <a:blip r:embed="rId4"/>
          <a:stretch>
            <a:fillRect/>
          </a:stretch>
        </p:blipFill>
        <p:spPr>
          <a:xfrm>
            <a:off x="1819000" y="4838700"/>
            <a:ext cx="6238875" cy="2019300"/>
          </a:xfrm>
          <a:prstGeom prst="rect">
            <a:avLst/>
          </a:prstGeom>
        </p:spPr>
      </p:pic>
      <p:pic>
        <p:nvPicPr>
          <p:cNvPr id="9" name="Picture 8">
            <a:extLst>
              <a:ext uri="{FF2B5EF4-FFF2-40B4-BE49-F238E27FC236}">
                <a16:creationId xmlns:a16="http://schemas.microsoft.com/office/drawing/2014/main" id="{7A813687-0B9C-4676-B154-5BBFBFCEC0B8}"/>
              </a:ext>
            </a:extLst>
          </p:cNvPr>
          <p:cNvPicPr>
            <a:picLocks noChangeAspect="1"/>
          </p:cNvPicPr>
          <p:nvPr/>
        </p:nvPicPr>
        <p:blipFill rotWithShape="1">
          <a:blip r:embed="rId5"/>
          <a:srcRect t="13300" b="12738"/>
          <a:stretch/>
        </p:blipFill>
        <p:spPr>
          <a:xfrm>
            <a:off x="6787814" y="759125"/>
            <a:ext cx="4572000" cy="2536166"/>
          </a:xfrm>
          <a:prstGeom prst="rect">
            <a:avLst/>
          </a:prstGeom>
        </p:spPr>
      </p:pic>
      <p:pic>
        <p:nvPicPr>
          <p:cNvPr id="10" name="Picture 9">
            <a:extLst>
              <a:ext uri="{FF2B5EF4-FFF2-40B4-BE49-F238E27FC236}">
                <a16:creationId xmlns:a16="http://schemas.microsoft.com/office/drawing/2014/main" id="{2EB36EA7-23F4-48DC-B9FD-338076A9155F}"/>
              </a:ext>
            </a:extLst>
          </p:cNvPr>
          <p:cNvPicPr>
            <a:picLocks noChangeAspect="1"/>
          </p:cNvPicPr>
          <p:nvPr/>
        </p:nvPicPr>
        <p:blipFill rotWithShape="1">
          <a:blip r:embed="rId6"/>
          <a:srcRect l="21572" r="12390"/>
          <a:stretch/>
        </p:blipFill>
        <p:spPr>
          <a:xfrm>
            <a:off x="9074991" y="362310"/>
            <a:ext cx="2817955" cy="6400800"/>
          </a:xfrm>
          <a:prstGeom prst="rect">
            <a:avLst/>
          </a:prstGeom>
        </p:spPr>
      </p:pic>
      <p:pic>
        <p:nvPicPr>
          <p:cNvPr id="11" name="Picture 10">
            <a:extLst>
              <a:ext uri="{FF2B5EF4-FFF2-40B4-BE49-F238E27FC236}">
                <a16:creationId xmlns:a16="http://schemas.microsoft.com/office/drawing/2014/main" id="{104B1972-C526-440D-8BC9-232C683D8C21}"/>
              </a:ext>
            </a:extLst>
          </p:cNvPr>
          <p:cNvPicPr>
            <a:picLocks noChangeAspect="1"/>
          </p:cNvPicPr>
          <p:nvPr/>
        </p:nvPicPr>
        <p:blipFill rotWithShape="1">
          <a:blip r:embed="rId7"/>
          <a:srcRect b="21904"/>
          <a:stretch/>
        </p:blipFill>
        <p:spPr>
          <a:xfrm>
            <a:off x="3901121" y="3001547"/>
            <a:ext cx="5773386" cy="2536166"/>
          </a:xfrm>
          <a:prstGeom prst="rect">
            <a:avLst/>
          </a:prstGeom>
        </p:spPr>
      </p:pic>
      <p:sp>
        <p:nvSpPr>
          <p:cNvPr id="2" name="Rectangle 1">
            <a:extLst>
              <a:ext uri="{FF2B5EF4-FFF2-40B4-BE49-F238E27FC236}">
                <a16:creationId xmlns:a16="http://schemas.microsoft.com/office/drawing/2014/main" id="{6C263B13-E6C9-4F84-8753-3DB490C81936}"/>
              </a:ext>
            </a:extLst>
          </p:cNvPr>
          <p:cNvSpPr/>
          <p:nvPr/>
        </p:nvSpPr>
        <p:spPr>
          <a:xfrm>
            <a:off x="7112000" y="303069"/>
            <a:ext cx="4856480" cy="1810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Pictures in case we want incorporate any for entertainment or information. </a:t>
            </a:r>
          </a:p>
        </p:txBody>
      </p:sp>
    </p:spTree>
    <p:extLst>
      <p:ext uri="{BB962C8B-B14F-4D97-AF65-F5344CB8AC3E}">
        <p14:creationId xmlns:p14="http://schemas.microsoft.com/office/powerpoint/2010/main" val="148113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603580" y="1117024"/>
            <a:ext cx="10018713" cy="682753"/>
          </a:xfrm>
        </p:spPr>
        <p:txBody>
          <a:bodyPr>
            <a:normAutofit/>
          </a:bodyPr>
          <a:lstStyle/>
          <a:p>
            <a:r>
              <a:rPr lang="en-US" dirty="0"/>
              <a:t>Then optimized the </a:t>
            </a:r>
            <a:r>
              <a:rPr lang="en-US" dirty="0" err="1"/>
              <a:t>mtry</a:t>
            </a:r>
            <a:r>
              <a:rPr lang="en-US" dirty="0"/>
              <a:t> parameter. </a:t>
            </a:r>
          </a:p>
        </p:txBody>
      </p:sp>
      <p:pic>
        <p:nvPicPr>
          <p:cNvPr id="6" name="Picture 5" descr="A screenshot of a social media post&#10;&#10;Description automatically generated">
            <a:extLst>
              <a:ext uri="{FF2B5EF4-FFF2-40B4-BE49-F238E27FC236}">
                <a16:creationId xmlns:a16="http://schemas.microsoft.com/office/drawing/2014/main" id="{F937DCCB-BC01-4EE3-AD01-079FFC7A1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307" y="1799777"/>
            <a:ext cx="9740183" cy="5058223"/>
          </a:xfrm>
          <a:prstGeom prst="rect">
            <a:avLst/>
          </a:prstGeom>
        </p:spPr>
      </p:pic>
      <p:cxnSp>
        <p:nvCxnSpPr>
          <p:cNvPr id="8" name="Straight Arrow Connector 7">
            <a:extLst>
              <a:ext uri="{FF2B5EF4-FFF2-40B4-BE49-F238E27FC236}">
                <a16:creationId xmlns:a16="http://schemas.microsoft.com/office/drawing/2014/main" id="{65D78E16-E3B4-469F-9125-1CD08385F083}"/>
              </a:ext>
            </a:extLst>
          </p:cNvPr>
          <p:cNvCxnSpPr>
            <a:cxnSpLocks/>
          </p:cNvCxnSpPr>
          <p:nvPr/>
        </p:nvCxnSpPr>
        <p:spPr>
          <a:xfrm flipH="1">
            <a:off x="6338807" y="3704095"/>
            <a:ext cx="1363851" cy="176680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EA99C6-0691-4B47-95E0-622F193F8D47}"/>
              </a:ext>
            </a:extLst>
          </p:cNvPr>
          <p:cNvSpPr txBox="1"/>
          <p:nvPr/>
        </p:nvSpPr>
        <p:spPr>
          <a:xfrm>
            <a:off x="7625642" y="3049135"/>
            <a:ext cx="1224366" cy="646331"/>
          </a:xfrm>
          <a:prstGeom prst="rect">
            <a:avLst/>
          </a:prstGeom>
          <a:noFill/>
        </p:spPr>
        <p:txBody>
          <a:bodyPr wrap="square" rtlCol="0">
            <a:spAutoFit/>
          </a:bodyPr>
          <a:lstStyle/>
          <a:p>
            <a:r>
              <a:rPr lang="en-US" sz="3600" b="1" dirty="0"/>
              <a:t>4</a:t>
            </a:r>
          </a:p>
        </p:txBody>
      </p:sp>
    </p:spTree>
    <p:extLst>
      <p:ext uri="{BB962C8B-B14F-4D97-AF65-F5344CB8AC3E}">
        <p14:creationId xmlns:p14="http://schemas.microsoft.com/office/powerpoint/2010/main" val="207468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20556" y="1243583"/>
            <a:ext cx="10018713" cy="4196321"/>
          </a:xfrm>
        </p:spPr>
        <p:txBody>
          <a:bodyPr>
            <a:normAutofit/>
          </a:bodyPr>
          <a:lstStyle/>
          <a:p>
            <a:r>
              <a:rPr lang="en-US" dirty="0"/>
              <a:t>Also ran default Naïve Bayes and tuned Logistic Regression</a:t>
            </a:r>
          </a:p>
          <a:p>
            <a:r>
              <a:rPr lang="en-US" dirty="0"/>
              <a:t>All models produced results better than chance in the test sample</a:t>
            </a:r>
          </a:p>
          <a:p>
            <a:r>
              <a:rPr lang="en-US" dirty="0"/>
              <a:t>Which model provided the best results in the test sample? </a:t>
            </a:r>
          </a:p>
          <a:p>
            <a:r>
              <a:rPr lang="en-US" dirty="0"/>
              <a:t>Next page.</a:t>
            </a:r>
          </a:p>
          <a:p>
            <a:endParaRPr lang="en-US" dirty="0"/>
          </a:p>
        </p:txBody>
      </p:sp>
    </p:spTree>
    <p:extLst>
      <p:ext uri="{BB962C8B-B14F-4D97-AF65-F5344CB8AC3E}">
        <p14:creationId xmlns:p14="http://schemas.microsoft.com/office/powerpoint/2010/main" val="307176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20556" y="1086027"/>
            <a:ext cx="10018713" cy="682753"/>
          </a:xfrm>
        </p:spPr>
        <p:txBody>
          <a:bodyPr>
            <a:normAutofit fontScale="70000" lnSpcReduction="20000"/>
          </a:bodyPr>
          <a:lstStyle/>
          <a:p>
            <a:r>
              <a:rPr lang="en-US" dirty="0"/>
              <a:t>All models produced results better than chance in the test samples</a:t>
            </a:r>
          </a:p>
          <a:p>
            <a:r>
              <a:rPr lang="en-US" dirty="0"/>
              <a:t>See Next page.</a:t>
            </a:r>
          </a:p>
        </p:txBody>
      </p:sp>
      <p:pic>
        <p:nvPicPr>
          <p:cNvPr id="5" name="Picture 4" descr="A close up of a map&#10;&#10;Description automatically generated">
            <a:extLst>
              <a:ext uri="{FF2B5EF4-FFF2-40B4-BE49-F238E27FC236}">
                <a16:creationId xmlns:a16="http://schemas.microsoft.com/office/drawing/2014/main" id="{759AE2AB-4570-4B93-BC33-93064CE3AF8B}"/>
              </a:ext>
            </a:extLst>
          </p:cNvPr>
          <p:cNvPicPr>
            <a:picLocks noChangeAspect="1"/>
          </p:cNvPicPr>
          <p:nvPr/>
        </p:nvPicPr>
        <p:blipFill rotWithShape="1">
          <a:blip r:embed="rId2">
            <a:extLst>
              <a:ext uri="{28A0092B-C50C-407E-A947-70E740481C1C}">
                <a14:useLocalDpi xmlns:a14="http://schemas.microsoft.com/office/drawing/2010/main" val="0"/>
              </a:ext>
            </a:extLst>
          </a:blip>
          <a:srcRect l="8733" t="5439" r="-532"/>
          <a:stretch/>
        </p:blipFill>
        <p:spPr>
          <a:xfrm>
            <a:off x="1433199" y="0"/>
            <a:ext cx="10758801" cy="6839511"/>
          </a:xfrm>
          <a:prstGeom prst="rect">
            <a:avLst/>
          </a:prstGeom>
        </p:spPr>
      </p:pic>
    </p:spTree>
    <p:extLst>
      <p:ext uri="{BB962C8B-B14F-4D97-AF65-F5344CB8AC3E}">
        <p14:creationId xmlns:p14="http://schemas.microsoft.com/office/powerpoint/2010/main" val="106156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sp>
        <p:nvSpPr>
          <p:cNvPr id="7" name="Content Placeholder 6">
            <a:extLst>
              <a:ext uri="{FF2B5EF4-FFF2-40B4-BE49-F238E27FC236}">
                <a16:creationId xmlns:a16="http://schemas.microsoft.com/office/drawing/2014/main" id="{5B7C7ADB-9464-415B-B8B2-F98D534A53FE}"/>
              </a:ext>
            </a:extLst>
          </p:cNvPr>
          <p:cNvSpPr>
            <a:spLocks noGrp="1"/>
          </p:cNvSpPr>
          <p:nvPr>
            <p:ph idx="1"/>
          </p:nvPr>
        </p:nvSpPr>
        <p:spPr>
          <a:xfrm>
            <a:off x="1836054" y="1243582"/>
            <a:ext cx="10018713" cy="2670050"/>
          </a:xfrm>
        </p:spPr>
        <p:txBody>
          <a:bodyPr>
            <a:normAutofit/>
          </a:bodyPr>
          <a:lstStyle/>
          <a:p>
            <a:r>
              <a:rPr lang="en-US" dirty="0"/>
              <a:t>Which model provided the best results in predicting the next years drafts? </a:t>
            </a:r>
          </a:p>
          <a:p>
            <a:r>
              <a:rPr lang="en-US" dirty="0"/>
              <a:t>Next page.</a:t>
            </a:r>
          </a:p>
        </p:txBody>
      </p:sp>
    </p:spTree>
    <p:extLst>
      <p:ext uri="{BB962C8B-B14F-4D97-AF65-F5344CB8AC3E}">
        <p14:creationId xmlns:p14="http://schemas.microsoft.com/office/powerpoint/2010/main" val="364263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BD5F-52E5-45B8-8786-3260E3FEA2F1}"/>
              </a:ext>
            </a:extLst>
          </p:cNvPr>
          <p:cNvSpPr>
            <a:spLocks noGrp="1"/>
          </p:cNvSpPr>
          <p:nvPr>
            <p:ph type="title"/>
          </p:nvPr>
        </p:nvSpPr>
        <p:spPr>
          <a:xfrm>
            <a:off x="1603581" y="109330"/>
            <a:ext cx="10018713" cy="1134253"/>
          </a:xfrm>
        </p:spPr>
        <p:txBody>
          <a:bodyPr>
            <a:normAutofit fontScale="90000"/>
          </a:bodyPr>
          <a:lstStyle/>
          <a:p>
            <a:r>
              <a:rPr lang="en-US" dirty="0"/>
              <a:t>Can we develop a model to predict who will be drafted based on NFL Combine Results?</a:t>
            </a:r>
          </a:p>
        </p:txBody>
      </p:sp>
      <p:sp>
        <p:nvSpPr>
          <p:cNvPr id="4" name="TextBox 3">
            <a:extLst>
              <a:ext uri="{FF2B5EF4-FFF2-40B4-BE49-F238E27FC236}">
                <a16:creationId xmlns:a16="http://schemas.microsoft.com/office/drawing/2014/main" id="{2AFCC38F-9E61-46F9-994B-CA5684D702F4}"/>
              </a:ext>
            </a:extLst>
          </p:cNvPr>
          <p:cNvSpPr txBox="1"/>
          <p:nvPr/>
        </p:nvSpPr>
        <p:spPr>
          <a:xfrm rot="16200000">
            <a:off x="-1676025" y="1633650"/>
            <a:ext cx="3913632" cy="646331"/>
          </a:xfrm>
          <a:prstGeom prst="rect">
            <a:avLst/>
          </a:prstGeom>
          <a:noFill/>
        </p:spPr>
        <p:txBody>
          <a:bodyPr wrap="square" rtlCol="0">
            <a:spAutoFit/>
          </a:bodyPr>
          <a:lstStyle/>
          <a:p>
            <a:pPr algn="r"/>
            <a:r>
              <a:rPr lang="en-US" sz="3600" b="1" spc="50" dirty="0">
                <a:ln w="9525" cmpd="sng">
                  <a:solidFill>
                    <a:schemeClr val="accent1"/>
                  </a:solidFill>
                  <a:prstDash val="solid"/>
                </a:ln>
                <a:effectLst>
                  <a:glow rad="38100">
                    <a:schemeClr val="accent1">
                      <a:alpha val="40000"/>
                    </a:schemeClr>
                  </a:glow>
                </a:effectLst>
              </a:rPr>
              <a:t>Offensive Guard</a:t>
            </a:r>
          </a:p>
        </p:txBody>
      </p:sp>
      <p:pic>
        <p:nvPicPr>
          <p:cNvPr id="9" name="Picture 8" descr="A screenshot of a cell phone&#10;&#10;Description automatically generated">
            <a:extLst>
              <a:ext uri="{FF2B5EF4-FFF2-40B4-BE49-F238E27FC236}">
                <a16:creationId xmlns:a16="http://schemas.microsoft.com/office/drawing/2014/main" id="{B77A6638-9C29-45E9-8B73-DE79DAA3B930}"/>
              </a:ext>
            </a:extLst>
          </p:cNvPr>
          <p:cNvPicPr>
            <a:picLocks noChangeAspect="1"/>
          </p:cNvPicPr>
          <p:nvPr/>
        </p:nvPicPr>
        <p:blipFill rotWithShape="1">
          <a:blip r:embed="rId2">
            <a:extLst>
              <a:ext uri="{28A0092B-C50C-407E-A947-70E740481C1C}">
                <a14:useLocalDpi xmlns:a14="http://schemas.microsoft.com/office/drawing/2010/main" val="0"/>
              </a:ext>
            </a:extLst>
          </a:blip>
          <a:srcRect l="10803" t="5152" r="3483" b="2469"/>
          <a:stretch/>
        </p:blipFill>
        <p:spPr>
          <a:xfrm>
            <a:off x="1881325" y="0"/>
            <a:ext cx="10310675" cy="6858000"/>
          </a:xfrm>
          <a:prstGeom prst="rect">
            <a:avLst/>
          </a:prstGeom>
        </p:spPr>
      </p:pic>
      <p:sp>
        <p:nvSpPr>
          <p:cNvPr id="11" name="TextBox 10">
            <a:extLst>
              <a:ext uri="{FF2B5EF4-FFF2-40B4-BE49-F238E27FC236}">
                <a16:creationId xmlns:a16="http://schemas.microsoft.com/office/drawing/2014/main" id="{BB2A8B57-F295-4DB5-BAF1-647DD9DA00FD}"/>
              </a:ext>
            </a:extLst>
          </p:cNvPr>
          <p:cNvSpPr txBox="1"/>
          <p:nvPr/>
        </p:nvSpPr>
        <p:spPr>
          <a:xfrm>
            <a:off x="8012192" y="1379196"/>
            <a:ext cx="1224366" cy="646331"/>
          </a:xfrm>
          <a:prstGeom prst="rect">
            <a:avLst/>
          </a:prstGeom>
          <a:noFill/>
        </p:spPr>
        <p:txBody>
          <a:bodyPr wrap="square" rtlCol="0">
            <a:spAutoFit/>
          </a:bodyPr>
          <a:lstStyle/>
          <a:p>
            <a:r>
              <a:rPr lang="en-US" sz="3600" b="1" dirty="0"/>
              <a:t>275</a:t>
            </a:r>
          </a:p>
        </p:txBody>
      </p:sp>
      <p:sp>
        <p:nvSpPr>
          <p:cNvPr id="12" name="Arrow: Left 11">
            <a:extLst>
              <a:ext uri="{FF2B5EF4-FFF2-40B4-BE49-F238E27FC236}">
                <a16:creationId xmlns:a16="http://schemas.microsoft.com/office/drawing/2014/main" id="{41A470AE-AEC8-4E34-A030-4D87BE8AD55C}"/>
              </a:ext>
            </a:extLst>
          </p:cNvPr>
          <p:cNvSpPr/>
          <p:nvPr/>
        </p:nvSpPr>
        <p:spPr>
          <a:xfrm>
            <a:off x="8747354" y="5180618"/>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10 Points 12">
            <a:extLst>
              <a:ext uri="{FF2B5EF4-FFF2-40B4-BE49-F238E27FC236}">
                <a16:creationId xmlns:a16="http://schemas.microsoft.com/office/drawing/2014/main" id="{9DA82781-4F07-4E4D-A372-7072027FDC14}"/>
              </a:ext>
            </a:extLst>
          </p:cNvPr>
          <p:cNvSpPr/>
          <p:nvPr/>
        </p:nvSpPr>
        <p:spPr>
          <a:xfrm>
            <a:off x="5228762" y="4881966"/>
            <a:ext cx="867238" cy="898902"/>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44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9012"/>
            <a:ext cx="9893931" cy="1785667"/>
          </a:xfrm>
        </p:spPr>
        <p:txBody>
          <a:bodyPr/>
          <a:lstStyle/>
          <a:p>
            <a:r>
              <a:rPr lang="en-US" b="1" dirty="0"/>
              <a:t>Data Sources</a:t>
            </a:r>
          </a:p>
        </p:txBody>
      </p:sp>
      <p:sp>
        <p:nvSpPr>
          <p:cNvPr id="3" name="Content Placeholder 2"/>
          <p:cNvSpPr>
            <a:spLocks noGrp="1"/>
          </p:cNvSpPr>
          <p:nvPr>
            <p:ph idx="1"/>
          </p:nvPr>
        </p:nvSpPr>
        <p:spPr>
          <a:xfrm>
            <a:off x="1484310" y="1282700"/>
            <a:ext cx="10018714" cy="5194300"/>
          </a:xfrm>
        </p:spPr>
        <p:txBody>
          <a:bodyPr>
            <a:normAutofit/>
          </a:bodyPr>
          <a:lstStyle/>
          <a:p>
            <a:r>
              <a:rPr lang="en-US" dirty="0"/>
              <a:t>Scraped data </a:t>
            </a:r>
          </a:p>
          <a:p>
            <a:pPr lvl="1"/>
            <a:r>
              <a:rPr lang="en-US" b="1" dirty="0"/>
              <a:t>NFL Combine</a:t>
            </a:r>
            <a:r>
              <a:rPr lang="en-US" dirty="0"/>
              <a:t>: </a:t>
            </a:r>
            <a:r>
              <a:rPr lang="en-US" dirty="0">
                <a:hlinkClick r:id="rId2"/>
              </a:rPr>
              <a:t>http://nflcombineresults.com</a:t>
            </a:r>
            <a:r>
              <a:rPr lang="en-US" dirty="0"/>
              <a:t> </a:t>
            </a:r>
          </a:p>
          <a:p>
            <a:pPr lvl="1"/>
            <a:r>
              <a:rPr lang="en-US" b="1" dirty="0"/>
              <a:t>NFL Draft:  </a:t>
            </a:r>
            <a:r>
              <a:rPr lang="en-US" dirty="0">
                <a:hlinkClick r:id="rId3"/>
              </a:rPr>
              <a:t>http://www.nfl.com/draft/history/fulldraft</a:t>
            </a:r>
            <a:r>
              <a:rPr lang="en-US" dirty="0"/>
              <a:t> </a:t>
            </a:r>
          </a:p>
          <a:p>
            <a:r>
              <a:rPr lang="en-US" dirty="0"/>
              <a:t>Downloaded data</a:t>
            </a:r>
          </a:p>
          <a:p>
            <a:pPr lvl="1"/>
            <a:r>
              <a:rPr lang="en-US" b="1" dirty="0"/>
              <a:t>Kaggle</a:t>
            </a:r>
            <a:r>
              <a:rPr lang="en-US" dirty="0"/>
              <a:t>: </a:t>
            </a:r>
            <a:r>
              <a:rPr lang="en-US" dirty="0">
                <a:hlinkClick r:id="rId4"/>
              </a:rPr>
              <a:t>https://www.kaggle.com/kbanta11/nfl-combine</a:t>
            </a:r>
            <a:r>
              <a:rPr lang="en-US" dirty="0"/>
              <a:t>  </a:t>
            </a:r>
          </a:p>
          <a:p>
            <a:pPr lvl="1"/>
            <a:r>
              <a:rPr lang="en-US" dirty="0"/>
              <a:t> </a:t>
            </a:r>
            <a:r>
              <a:rPr lang="en-US" b="1" dirty="0"/>
              <a:t>NFL</a:t>
            </a:r>
            <a:r>
              <a:rPr lang="en-US" dirty="0"/>
              <a:t> </a:t>
            </a:r>
            <a:r>
              <a:rPr lang="en-US" b="1" dirty="0"/>
              <a:t>Combine</a:t>
            </a:r>
            <a:r>
              <a:rPr lang="en-US" dirty="0"/>
              <a:t>:  </a:t>
            </a:r>
            <a:r>
              <a:rPr lang="en-US" dirty="0">
                <a:hlinkClick r:id="rId5"/>
              </a:rPr>
              <a:t>http://nflcombineresults.com/nflcombinedata.php</a:t>
            </a:r>
            <a:r>
              <a:rPr lang="en-US" dirty="0"/>
              <a:t> </a:t>
            </a:r>
          </a:p>
          <a:p>
            <a:r>
              <a:rPr lang="en-US" dirty="0"/>
              <a:t>2000 - 2019 NFL Draft Scouting Combine Dataset with the following: Height, Weight, 40-Yard Dash, Bench Press, Vertical Leap, Broad Jump, Shuttle, 3-Cone. </a:t>
            </a:r>
          </a:p>
          <a:p>
            <a:r>
              <a:rPr lang="en-US" dirty="0"/>
              <a:t>These indicators were used for the NFL draft.</a:t>
            </a:r>
          </a:p>
          <a:p>
            <a:endParaRPr lang="en-US" sz="2800" dirty="0"/>
          </a:p>
        </p:txBody>
      </p:sp>
    </p:spTree>
    <p:extLst>
      <p:ext uri="{BB962C8B-B14F-4D97-AF65-F5344CB8AC3E}">
        <p14:creationId xmlns:p14="http://schemas.microsoft.com/office/powerpoint/2010/main" val="14432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C47FA9-D5F1-4886-86AB-63810464B9D2}"/>
              </a:ext>
            </a:extLst>
          </p:cNvPr>
          <p:cNvGraphicFramePr>
            <a:graphicFrameLocks noGrp="1"/>
          </p:cNvGraphicFramePr>
          <p:nvPr>
            <p:extLst>
              <p:ext uri="{D42A27DB-BD31-4B8C-83A1-F6EECF244321}">
                <p14:modId xmlns:p14="http://schemas.microsoft.com/office/powerpoint/2010/main" val="3829399875"/>
              </p:ext>
            </p:extLst>
          </p:nvPr>
        </p:nvGraphicFramePr>
        <p:xfrm>
          <a:off x="1278980" y="216550"/>
          <a:ext cx="3273142" cy="6424899"/>
        </p:xfrm>
        <a:graphic>
          <a:graphicData uri="http://schemas.openxmlformats.org/drawingml/2006/table">
            <a:tbl>
              <a:tblPr>
                <a:tableStyleId>{5C22544A-7EE6-4342-B048-85BDC9FD1C3A}</a:tableStyleId>
              </a:tblPr>
              <a:tblGrid>
                <a:gridCol w="614520">
                  <a:extLst>
                    <a:ext uri="{9D8B030D-6E8A-4147-A177-3AD203B41FA5}">
                      <a16:colId xmlns:a16="http://schemas.microsoft.com/office/drawing/2014/main" val="2014138090"/>
                    </a:ext>
                  </a:extLst>
                </a:gridCol>
                <a:gridCol w="862310">
                  <a:extLst>
                    <a:ext uri="{9D8B030D-6E8A-4147-A177-3AD203B41FA5}">
                      <a16:colId xmlns:a16="http://schemas.microsoft.com/office/drawing/2014/main" val="1453411154"/>
                    </a:ext>
                  </a:extLst>
                </a:gridCol>
                <a:gridCol w="862310">
                  <a:extLst>
                    <a:ext uri="{9D8B030D-6E8A-4147-A177-3AD203B41FA5}">
                      <a16:colId xmlns:a16="http://schemas.microsoft.com/office/drawing/2014/main" val="3540830963"/>
                    </a:ext>
                  </a:extLst>
                </a:gridCol>
                <a:gridCol w="934002">
                  <a:extLst>
                    <a:ext uri="{9D8B030D-6E8A-4147-A177-3AD203B41FA5}">
                      <a16:colId xmlns:a16="http://schemas.microsoft.com/office/drawing/2014/main" val="2407082240"/>
                    </a:ext>
                  </a:extLst>
                </a:gridCol>
              </a:tblGrid>
              <a:tr h="293441">
                <a:tc rowSpan="2">
                  <a:txBody>
                    <a:bodyPr/>
                    <a:lstStyle/>
                    <a:p>
                      <a:pPr algn="ctr" fontAlgn="b"/>
                      <a:r>
                        <a:rPr lang="en-US" sz="1800" u="none" strike="noStrike" dirty="0">
                          <a:effectLst/>
                        </a:rPr>
                        <a:t>Year</a:t>
                      </a:r>
                      <a:endParaRPr lang="en-US" sz="1800" b="1" i="0" u="none" strike="noStrike" dirty="0">
                        <a:solidFill>
                          <a:srgbClr val="000000"/>
                        </a:solidFill>
                        <a:effectLst/>
                        <a:latin typeface="Calibri" panose="020F0502020204030204" pitchFamily="34" charset="0"/>
                      </a:endParaRPr>
                    </a:p>
                  </a:txBody>
                  <a:tcPr marL="7439" marR="7439" marT="7439" marB="0" anchor="b"/>
                </a:tc>
                <a:tc gridSpan="2">
                  <a:txBody>
                    <a:bodyPr/>
                    <a:lstStyle/>
                    <a:p>
                      <a:pPr algn="ctr" fontAlgn="b"/>
                      <a:r>
                        <a:rPr lang="en-US" sz="1800" b="1" i="0" u="none" strike="noStrike" dirty="0">
                          <a:solidFill>
                            <a:srgbClr val="000000"/>
                          </a:solidFill>
                          <a:effectLst/>
                          <a:latin typeface="Calibri" panose="020F0502020204030204" pitchFamily="34" charset="0"/>
                        </a:rPr>
                        <a:t>Complete Indicator Data?</a:t>
                      </a:r>
                    </a:p>
                  </a:txBody>
                  <a:tcPr marL="7439" marR="7439" marT="7439" marB="0" anchor="b"/>
                </a:tc>
                <a:tc hMerge="1">
                  <a:txBody>
                    <a:bodyPr/>
                    <a:lstStyle/>
                    <a:p>
                      <a:pPr algn="r" fontAlgn="b"/>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958232894"/>
                  </a:ext>
                </a:extLst>
              </a:tr>
              <a:tr h="293441">
                <a:tc vMerge="1">
                  <a:txBody>
                    <a:bodyPr/>
                    <a:lstStyle/>
                    <a:p>
                      <a:pPr algn="l" fontAlgn="b"/>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No</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b="1" i="0" u="none" strike="noStrike" dirty="0">
                          <a:solidFill>
                            <a:srgbClr val="000000"/>
                          </a:solidFill>
                          <a:effectLst/>
                          <a:latin typeface="Calibri" panose="020F0502020204030204" pitchFamily="34" charset="0"/>
                        </a:rPr>
                        <a:t>Yes</a:t>
                      </a:r>
                    </a:p>
                  </a:txBody>
                  <a:tcPr marL="7439" marR="7439" marT="7439" marB="0" anchor="b"/>
                </a:tc>
                <a:tc>
                  <a:txBody>
                    <a:bodyPr/>
                    <a:lstStyle/>
                    <a:p>
                      <a:pPr algn="ctr" fontAlgn="b"/>
                      <a:r>
                        <a:rPr lang="en-US" sz="1800" u="none" strike="noStrike" dirty="0">
                          <a:effectLst/>
                        </a:rPr>
                        <a:t>Total</a:t>
                      </a:r>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657351556"/>
                  </a:ext>
                </a:extLst>
              </a:tr>
              <a:tr h="293441">
                <a:tc>
                  <a:txBody>
                    <a:bodyPr/>
                    <a:lstStyle/>
                    <a:p>
                      <a:pPr algn="r" fontAlgn="b"/>
                      <a:r>
                        <a:rPr lang="en-US" sz="1800" u="none" strike="noStrike">
                          <a:effectLst/>
                        </a:rPr>
                        <a:t>2000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189</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134</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323</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64477937"/>
                  </a:ext>
                </a:extLst>
              </a:tr>
              <a:tr h="293441">
                <a:tc>
                  <a:txBody>
                    <a:bodyPr/>
                    <a:lstStyle/>
                    <a:p>
                      <a:pPr algn="r" fontAlgn="b"/>
                      <a:r>
                        <a:rPr lang="en-US" sz="1800" u="none" strike="noStrike">
                          <a:effectLst/>
                        </a:rPr>
                        <a:t>2001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211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114</a:t>
                      </a:r>
                      <a:endParaRPr lang="en-US" sz="1800" b="0" i="0" u="none" strike="noStrike" dirty="0">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325</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500114568"/>
                  </a:ext>
                </a:extLst>
              </a:tr>
              <a:tr h="293441">
                <a:tc>
                  <a:txBody>
                    <a:bodyPr/>
                    <a:lstStyle/>
                    <a:p>
                      <a:pPr algn="r" fontAlgn="b"/>
                      <a:r>
                        <a:rPr lang="en-US" sz="1800" u="none" strike="noStrike">
                          <a:effectLst/>
                        </a:rPr>
                        <a:t>2002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185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74618784"/>
                  </a:ext>
                </a:extLst>
              </a:tr>
              <a:tr h="293441">
                <a:tc>
                  <a:txBody>
                    <a:bodyPr/>
                    <a:lstStyle/>
                    <a:p>
                      <a:pPr algn="r" fontAlgn="b"/>
                      <a:r>
                        <a:rPr lang="en-US" sz="1800" u="none" strike="noStrike">
                          <a:effectLst/>
                        </a:rPr>
                        <a:t>2003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190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269519766"/>
                  </a:ext>
                </a:extLst>
              </a:tr>
              <a:tr h="293441">
                <a:tc>
                  <a:txBody>
                    <a:bodyPr/>
                    <a:lstStyle/>
                    <a:p>
                      <a:pPr algn="r" fontAlgn="b"/>
                      <a:r>
                        <a:rPr lang="en-US" sz="1800" u="none" strike="noStrike">
                          <a:effectLst/>
                        </a:rPr>
                        <a:t>2004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206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130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2928146317"/>
                  </a:ext>
                </a:extLst>
              </a:tr>
              <a:tr h="293441">
                <a:tc>
                  <a:txBody>
                    <a:bodyPr/>
                    <a:lstStyle/>
                    <a:p>
                      <a:pPr algn="r" fontAlgn="b"/>
                      <a:r>
                        <a:rPr lang="en-US" sz="1800" u="none" strike="noStrike">
                          <a:effectLst/>
                        </a:rPr>
                        <a:t>2005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184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149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333</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06080355"/>
                  </a:ext>
                </a:extLst>
              </a:tr>
              <a:tr h="293441">
                <a:tc>
                  <a:txBody>
                    <a:bodyPr/>
                    <a:lstStyle/>
                    <a:p>
                      <a:pPr algn="r" fontAlgn="b"/>
                      <a:r>
                        <a:rPr lang="en-US" sz="1800" u="none" strike="noStrike">
                          <a:effectLst/>
                        </a:rPr>
                        <a:t>2006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94943930"/>
                  </a:ext>
                </a:extLst>
              </a:tr>
              <a:tr h="293441">
                <a:tc>
                  <a:txBody>
                    <a:bodyPr/>
                    <a:lstStyle/>
                    <a:p>
                      <a:pPr algn="r" fontAlgn="b"/>
                      <a:r>
                        <a:rPr lang="en-US" sz="1800" u="none" strike="noStrike">
                          <a:effectLst/>
                        </a:rPr>
                        <a:t>2007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148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327</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459337614"/>
                  </a:ext>
                </a:extLst>
              </a:tr>
              <a:tr h="293441">
                <a:tc>
                  <a:txBody>
                    <a:bodyPr/>
                    <a:lstStyle/>
                    <a:p>
                      <a:pPr algn="r" fontAlgn="b"/>
                      <a:r>
                        <a:rPr lang="en-US" sz="1800" u="none" strike="noStrike">
                          <a:effectLst/>
                        </a:rPr>
                        <a:t>2008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330</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09841891"/>
                  </a:ext>
                </a:extLst>
              </a:tr>
              <a:tr h="293441">
                <a:tc>
                  <a:txBody>
                    <a:bodyPr/>
                    <a:lstStyle/>
                    <a:p>
                      <a:pPr algn="r" fontAlgn="b"/>
                      <a:r>
                        <a:rPr lang="en-US" sz="1800" u="none" strike="noStrike">
                          <a:effectLst/>
                        </a:rPr>
                        <a:t>2009</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328</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811760425"/>
                  </a:ext>
                </a:extLst>
              </a:tr>
              <a:tr h="293441">
                <a:tc>
                  <a:txBody>
                    <a:bodyPr/>
                    <a:lstStyle/>
                    <a:p>
                      <a:pPr algn="r" fontAlgn="b"/>
                      <a:r>
                        <a:rPr lang="en-US" sz="1800" u="none" strike="noStrike">
                          <a:effectLst/>
                        </a:rPr>
                        <a:t>2010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72401293"/>
                  </a:ext>
                </a:extLst>
              </a:tr>
              <a:tr h="293441">
                <a:tc>
                  <a:txBody>
                    <a:bodyPr/>
                    <a:lstStyle/>
                    <a:p>
                      <a:pPr algn="r" fontAlgn="b"/>
                      <a:r>
                        <a:rPr lang="en-US" sz="1800" u="none" strike="noStrike">
                          <a:effectLst/>
                        </a:rPr>
                        <a:t>2011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203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329</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652057217"/>
                  </a:ext>
                </a:extLst>
              </a:tr>
              <a:tr h="293441">
                <a:tc>
                  <a:txBody>
                    <a:bodyPr/>
                    <a:lstStyle/>
                    <a:p>
                      <a:pPr algn="r" fontAlgn="b"/>
                      <a:r>
                        <a:rPr lang="en-US" sz="1800" u="none" strike="noStrike">
                          <a:effectLst/>
                        </a:rPr>
                        <a:t>2012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325</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628823190"/>
                  </a:ext>
                </a:extLst>
              </a:tr>
              <a:tr h="293441">
                <a:tc>
                  <a:txBody>
                    <a:bodyPr/>
                    <a:lstStyle/>
                    <a:p>
                      <a:pPr algn="r" fontAlgn="b"/>
                      <a:r>
                        <a:rPr lang="en-US" sz="1800" u="none" strike="noStrike">
                          <a:effectLst/>
                        </a:rPr>
                        <a:t>2013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161</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063333225"/>
                  </a:ext>
                </a:extLst>
              </a:tr>
              <a:tr h="293441">
                <a:tc>
                  <a:txBody>
                    <a:bodyPr/>
                    <a:lstStyle/>
                    <a:p>
                      <a:pPr algn="r" fontAlgn="b"/>
                      <a:r>
                        <a:rPr lang="en-US" sz="1800" u="none" strike="noStrike">
                          <a:effectLst/>
                        </a:rPr>
                        <a:t>2014</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336</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4258436987"/>
                  </a:ext>
                </a:extLst>
              </a:tr>
              <a:tr h="293441">
                <a:tc>
                  <a:txBody>
                    <a:bodyPr/>
                    <a:lstStyle/>
                    <a:p>
                      <a:pPr algn="r" fontAlgn="b"/>
                      <a:r>
                        <a:rPr lang="en-US" sz="1800" u="none" strike="noStrike">
                          <a:effectLst/>
                        </a:rPr>
                        <a:t>2015</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168</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328</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578922739"/>
                  </a:ext>
                </a:extLst>
              </a:tr>
              <a:tr h="293441">
                <a:tc>
                  <a:txBody>
                    <a:bodyPr/>
                    <a:lstStyle/>
                    <a:p>
                      <a:pPr algn="r" fontAlgn="b"/>
                      <a:r>
                        <a:rPr lang="en-US" sz="1800" u="none" strike="noStrike">
                          <a:effectLst/>
                        </a:rPr>
                        <a:t>2016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172</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160</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332</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434459974"/>
                  </a:ext>
                </a:extLst>
              </a:tr>
              <a:tr h="293441">
                <a:tc>
                  <a:txBody>
                    <a:bodyPr/>
                    <a:lstStyle/>
                    <a:p>
                      <a:pPr algn="r" fontAlgn="b"/>
                      <a:r>
                        <a:rPr lang="en-US" sz="1800" u="none" strike="noStrike">
                          <a:effectLst/>
                        </a:rPr>
                        <a:t>2017</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173</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7439" marR="7439" marT="7439" marB="0" anchor="b"/>
                </a:tc>
                <a:tc>
                  <a:txBody>
                    <a:bodyPr/>
                    <a:lstStyle/>
                    <a:p>
                      <a:pPr algn="ctr" fontAlgn="b"/>
                      <a:r>
                        <a:rPr lang="en-US" sz="1800" u="none" strike="noStrike" dirty="0">
                          <a:effectLst/>
                        </a:rPr>
                        <a:t>329</a:t>
                      </a:r>
                      <a:endParaRPr lang="en-US" sz="1800" b="0"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1422610422"/>
                  </a:ext>
                </a:extLst>
              </a:tr>
              <a:tr h="293441">
                <a:tc>
                  <a:txBody>
                    <a:bodyPr/>
                    <a:lstStyle/>
                    <a:p>
                      <a:pPr algn="l" fontAlgn="b"/>
                      <a:r>
                        <a:rPr lang="en-US" sz="1800" b="1" u="none" strike="noStrike" dirty="0">
                          <a:effectLst/>
                        </a:rPr>
                        <a:t> Total</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3,131</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2,780</a:t>
                      </a:r>
                      <a:endParaRPr lang="en-US" sz="1800" b="1" i="0" u="none" strike="noStrike" dirty="0">
                        <a:solidFill>
                          <a:srgbClr val="000000"/>
                        </a:solidFill>
                        <a:effectLst/>
                        <a:latin typeface="Calibri" panose="020F0502020204030204" pitchFamily="34" charset="0"/>
                      </a:endParaRPr>
                    </a:p>
                  </a:txBody>
                  <a:tcPr marL="7439" marR="7439" marT="7439" marB="0" anchor="b"/>
                </a:tc>
                <a:tc>
                  <a:txBody>
                    <a:bodyPr/>
                    <a:lstStyle/>
                    <a:p>
                      <a:pPr algn="r" fontAlgn="b"/>
                      <a:r>
                        <a:rPr lang="en-US" sz="1800" b="1" u="none" strike="noStrike" dirty="0">
                          <a:effectLst/>
                        </a:rPr>
                        <a:t>5,911</a:t>
                      </a:r>
                      <a:endParaRPr lang="en-US" sz="1800" b="1" i="0" u="none" strike="noStrike" dirty="0">
                        <a:solidFill>
                          <a:srgbClr val="000000"/>
                        </a:solidFill>
                        <a:effectLst/>
                        <a:latin typeface="Calibri" panose="020F0502020204030204" pitchFamily="34" charset="0"/>
                      </a:endParaRPr>
                    </a:p>
                  </a:txBody>
                  <a:tcPr marL="7439" marR="7439" marT="7439" marB="0" anchor="b"/>
                </a:tc>
                <a:extLst>
                  <a:ext uri="{0D108BD9-81ED-4DB2-BD59-A6C34878D82A}">
                    <a16:rowId xmlns:a16="http://schemas.microsoft.com/office/drawing/2014/main" val="3363294865"/>
                  </a:ext>
                </a:extLst>
              </a:tr>
            </a:tbl>
          </a:graphicData>
        </a:graphic>
      </p:graphicFrame>
      <p:sp>
        <p:nvSpPr>
          <p:cNvPr id="7" name="Rectangle: Rounded Corners 6">
            <a:extLst>
              <a:ext uri="{FF2B5EF4-FFF2-40B4-BE49-F238E27FC236}">
                <a16:creationId xmlns:a16="http://schemas.microsoft.com/office/drawing/2014/main" id="{3D91B91E-7432-4EF4-99DC-27DDFDE690F4}"/>
              </a:ext>
            </a:extLst>
          </p:cNvPr>
          <p:cNvSpPr/>
          <p:nvPr/>
        </p:nvSpPr>
        <p:spPr>
          <a:xfrm>
            <a:off x="2832652" y="785191"/>
            <a:ext cx="685800" cy="52578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9D6CA18-106E-4B38-96F7-F540A32B10B4}"/>
              </a:ext>
            </a:extLst>
          </p:cNvPr>
          <p:cNvSpPr/>
          <p:nvPr/>
        </p:nvSpPr>
        <p:spPr>
          <a:xfrm>
            <a:off x="2832652" y="6042991"/>
            <a:ext cx="685800" cy="28823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2858352-F895-47C2-A11A-CFA327AAA938}"/>
              </a:ext>
            </a:extLst>
          </p:cNvPr>
          <p:cNvSpPr/>
          <p:nvPr/>
        </p:nvSpPr>
        <p:spPr>
          <a:xfrm>
            <a:off x="4913100" y="1759226"/>
            <a:ext cx="1679713" cy="1232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 Cases to Use for Modeling</a:t>
            </a:r>
          </a:p>
          <a:p>
            <a:pPr algn="ctr"/>
            <a:r>
              <a:rPr lang="en-US" dirty="0"/>
              <a:t>N = 2,624</a:t>
            </a:r>
          </a:p>
        </p:txBody>
      </p:sp>
      <p:sp>
        <p:nvSpPr>
          <p:cNvPr id="10" name="Rectangle: Rounded Corners 9">
            <a:extLst>
              <a:ext uri="{FF2B5EF4-FFF2-40B4-BE49-F238E27FC236}">
                <a16:creationId xmlns:a16="http://schemas.microsoft.com/office/drawing/2014/main" id="{0B185A9A-73BD-48DA-8213-00F1EA5D11C9}"/>
              </a:ext>
            </a:extLst>
          </p:cNvPr>
          <p:cNvSpPr/>
          <p:nvPr/>
        </p:nvSpPr>
        <p:spPr>
          <a:xfrm>
            <a:off x="4913100" y="4277138"/>
            <a:ext cx="1679714" cy="1232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Cases</a:t>
            </a:r>
          </a:p>
          <a:p>
            <a:pPr algn="ctr"/>
            <a:r>
              <a:rPr lang="en-US" dirty="0"/>
              <a:t>N = 156</a:t>
            </a:r>
          </a:p>
        </p:txBody>
      </p:sp>
      <p:sp>
        <p:nvSpPr>
          <p:cNvPr id="11" name="Rectangle: Rounded Corners 10">
            <a:extLst>
              <a:ext uri="{FF2B5EF4-FFF2-40B4-BE49-F238E27FC236}">
                <a16:creationId xmlns:a16="http://schemas.microsoft.com/office/drawing/2014/main" id="{2795011A-2088-4624-A7E0-2C9D5D07F073}"/>
              </a:ext>
            </a:extLst>
          </p:cNvPr>
          <p:cNvSpPr/>
          <p:nvPr/>
        </p:nvSpPr>
        <p:spPr>
          <a:xfrm>
            <a:off x="7848458" y="1298714"/>
            <a:ext cx="1891891" cy="82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Training</a:t>
            </a:r>
          </a:p>
        </p:txBody>
      </p:sp>
      <p:sp>
        <p:nvSpPr>
          <p:cNvPr id="12" name="Rectangle: Rounded Corners 11">
            <a:extLst>
              <a:ext uri="{FF2B5EF4-FFF2-40B4-BE49-F238E27FC236}">
                <a16:creationId xmlns:a16="http://schemas.microsoft.com/office/drawing/2014/main" id="{82C3A33C-5057-4651-ABC7-5F5626AEE6C0}"/>
              </a:ext>
            </a:extLst>
          </p:cNvPr>
          <p:cNvSpPr/>
          <p:nvPr/>
        </p:nvSpPr>
        <p:spPr>
          <a:xfrm>
            <a:off x="7848457" y="2594112"/>
            <a:ext cx="1891891" cy="824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13" name="Rectangle: Rounded Corners 12">
            <a:extLst>
              <a:ext uri="{FF2B5EF4-FFF2-40B4-BE49-F238E27FC236}">
                <a16:creationId xmlns:a16="http://schemas.microsoft.com/office/drawing/2014/main" id="{8449777A-4196-4347-BFAF-7B15DC1B0784}"/>
              </a:ext>
            </a:extLst>
          </p:cNvPr>
          <p:cNvSpPr/>
          <p:nvPr/>
        </p:nvSpPr>
        <p:spPr>
          <a:xfrm>
            <a:off x="10038306" y="4480889"/>
            <a:ext cx="1891891" cy="824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Predictions</a:t>
            </a:r>
          </a:p>
        </p:txBody>
      </p:sp>
      <p:cxnSp>
        <p:nvCxnSpPr>
          <p:cNvPr id="15" name="Connector: Elbow 14">
            <a:extLst>
              <a:ext uri="{FF2B5EF4-FFF2-40B4-BE49-F238E27FC236}">
                <a16:creationId xmlns:a16="http://schemas.microsoft.com/office/drawing/2014/main" id="{E3F7354B-28A6-435A-85D2-6666B06ECCD4}"/>
              </a:ext>
            </a:extLst>
          </p:cNvPr>
          <p:cNvCxnSpPr>
            <a:cxnSpLocks/>
            <a:stCxn id="9" idx="3"/>
            <a:endCxn id="11" idx="1"/>
          </p:cNvCxnSpPr>
          <p:nvPr/>
        </p:nvCxnSpPr>
        <p:spPr>
          <a:xfrm flipV="1">
            <a:off x="6592813" y="1711188"/>
            <a:ext cx="1255645" cy="66426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3228F56-0277-4CB1-AC4E-76F222ECE748}"/>
              </a:ext>
            </a:extLst>
          </p:cNvPr>
          <p:cNvCxnSpPr>
            <a:cxnSpLocks/>
            <a:stCxn id="9" idx="3"/>
            <a:endCxn id="12" idx="1"/>
          </p:cNvCxnSpPr>
          <p:nvPr/>
        </p:nvCxnSpPr>
        <p:spPr>
          <a:xfrm>
            <a:off x="6592813" y="2375452"/>
            <a:ext cx="1255644" cy="631134"/>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A66EA0-40A5-4976-97C1-67C90C376212}"/>
              </a:ext>
            </a:extLst>
          </p:cNvPr>
          <p:cNvCxnSpPr>
            <a:cxnSpLocks/>
            <a:stCxn id="10" idx="3"/>
            <a:endCxn id="31" idx="2"/>
          </p:cNvCxnSpPr>
          <p:nvPr/>
        </p:nvCxnSpPr>
        <p:spPr>
          <a:xfrm flipV="1">
            <a:off x="6592814" y="4893363"/>
            <a:ext cx="1788826"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A55928B5-D6FE-4B4D-88CF-FFAA8625B088}"/>
              </a:ext>
            </a:extLst>
          </p:cNvPr>
          <p:cNvSpPr/>
          <p:nvPr/>
        </p:nvSpPr>
        <p:spPr>
          <a:xfrm>
            <a:off x="10144396" y="2574235"/>
            <a:ext cx="1679713" cy="834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Creation &amp; Refinement</a:t>
            </a:r>
          </a:p>
        </p:txBody>
      </p:sp>
      <p:cxnSp>
        <p:nvCxnSpPr>
          <p:cNvPr id="23" name="Connector: Elbow 22">
            <a:extLst>
              <a:ext uri="{FF2B5EF4-FFF2-40B4-BE49-F238E27FC236}">
                <a16:creationId xmlns:a16="http://schemas.microsoft.com/office/drawing/2014/main" id="{73ABA81A-62CD-4E3A-A943-5D58DB6CB122}"/>
              </a:ext>
            </a:extLst>
          </p:cNvPr>
          <p:cNvCxnSpPr>
            <a:cxnSpLocks/>
            <a:endCxn id="22" idx="1"/>
          </p:cNvCxnSpPr>
          <p:nvPr/>
        </p:nvCxnSpPr>
        <p:spPr>
          <a:xfrm flipV="1">
            <a:off x="9740347" y="2991678"/>
            <a:ext cx="404049" cy="8558"/>
          </a:xfrm>
          <a:prstGeom prst="bentConnector3">
            <a:avLst>
              <a:gd name="adj1" fmla="val 50000"/>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A672E8D-E2A6-4E60-A6B3-87E77B6EB1BE}"/>
              </a:ext>
            </a:extLst>
          </p:cNvPr>
          <p:cNvCxnSpPr>
            <a:cxnSpLocks/>
            <a:stCxn id="11" idx="3"/>
            <a:endCxn id="22" idx="0"/>
          </p:cNvCxnSpPr>
          <p:nvPr/>
        </p:nvCxnSpPr>
        <p:spPr>
          <a:xfrm>
            <a:off x="9740349" y="1711188"/>
            <a:ext cx="1243904" cy="863047"/>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Flowchart: Summing Junction 30">
            <a:extLst>
              <a:ext uri="{FF2B5EF4-FFF2-40B4-BE49-F238E27FC236}">
                <a16:creationId xmlns:a16="http://schemas.microsoft.com/office/drawing/2014/main" id="{2B8D6CE9-6B4C-4896-8B94-8F071005E2BA}"/>
              </a:ext>
            </a:extLst>
          </p:cNvPr>
          <p:cNvSpPr/>
          <p:nvPr/>
        </p:nvSpPr>
        <p:spPr>
          <a:xfrm>
            <a:off x="8381640" y="4611753"/>
            <a:ext cx="596347" cy="56322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onnector: Elbow 32">
            <a:extLst>
              <a:ext uri="{FF2B5EF4-FFF2-40B4-BE49-F238E27FC236}">
                <a16:creationId xmlns:a16="http://schemas.microsoft.com/office/drawing/2014/main" id="{6203BEED-4D24-4FC2-AB24-4199B2B485CE}"/>
              </a:ext>
            </a:extLst>
          </p:cNvPr>
          <p:cNvCxnSpPr>
            <a:cxnSpLocks/>
            <a:stCxn id="22" idx="2"/>
            <a:endCxn id="31" idx="0"/>
          </p:cNvCxnSpPr>
          <p:nvPr/>
        </p:nvCxnSpPr>
        <p:spPr>
          <a:xfrm rot="5400000">
            <a:off x="9230718" y="2858218"/>
            <a:ext cx="1202632" cy="2304439"/>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A6CCEB76-8C2B-40DD-B9D8-A73E4E43AB2E}"/>
              </a:ext>
            </a:extLst>
          </p:cNvPr>
          <p:cNvCxnSpPr>
            <a:cxnSpLocks/>
            <a:stCxn id="31" idx="6"/>
            <a:endCxn id="13" idx="1"/>
          </p:cNvCxnSpPr>
          <p:nvPr/>
        </p:nvCxnSpPr>
        <p:spPr>
          <a:xfrm>
            <a:off x="8977987" y="4893363"/>
            <a:ext cx="1060319" cy="1"/>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36E9616-8AE0-44D0-B1A0-9A8EE394224E}"/>
              </a:ext>
            </a:extLst>
          </p:cNvPr>
          <p:cNvCxnSpPr>
            <a:cxnSpLocks/>
            <a:stCxn id="7" idx="3"/>
            <a:endCxn id="9" idx="2"/>
          </p:cNvCxnSpPr>
          <p:nvPr/>
        </p:nvCxnSpPr>
        <p:spPr>
          <a:xfrm flipV="1">
            <a:off x="3518452" y="2991678"/>
            <a:ext cx="2234505" cy="42241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80048B7-E0CF-433D-A245-6CCDF25A6562}"/>
              </a:ext>
            </a:extLst>
          </p:cNvPr>
          <p:cNvCxnSpPr>
            <a:cxnSpLocks/>
            <a:stCxn id="8" idx="3"/>
            <a:endCxn id="10" idx="2"/>
          </p:cNvCxnSpPr>
          <p:nvPr/>
        </p:nvCxnSpPr>
        <p:spPr>
          <a:xfrm flipV="1">
            <a:off x="3518452" y="5509590"/>
            <a:ext cx="2234505" cy="6775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2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923691"/>
          </a:xfrm>
        </p:spPr>
        <p:txBody>
          <a:bodyPr>
            <a:normAutofit/>
          </a:bodyPr>
          <a:lstStyle/>
          <a:p>
            <a:pPr marL="342900" indent="-342900" algn="l">
              <a:buFont typeface="Arial" panose="020B0604020202020204" pitchFamily="34" charset="0"/>
              <a:buChar char="•"/>
            </a:pPr>
            <a:r>
              <a:rPr lang="en-US" sz="2000" dirty="0"/>
              <a:t>Used the raw data to create a bar chart showing the number of players by position by year.  As shown below:</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275" y="1257920"/>
            <a:ext cx="9061748" cy="5223366"/>
          </a:xfrm>
          <a:prstGeom prst="rect">
            <a:avLst/>
          </a:prstGeom>
        </p:spPr>
      </p:pic>
    </p:spTree>
    <p:extLst>
      <p:ext uri="{BB962C8B-B14F-4D97-AF65-F5344CB8AC3E}">
        <p14:creationId xmlns:p14="http://schemas.microsoft.com/office/powerpoint/2010/main" val="105721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215660"/>
            <a:ext cx="10018713" cy="5515155"/>
          </a:xfrm>
        </p:spPr>
        <p:txBody>
          <a:bodyPr/>
          <a:lstStyle/>
          <a:p>
            <a:r>
              <a:rPr lang="en-US" sz="2000" dirty="0"/>
              <a:t>Original data was filtered to get the years 2000 and beyond.</a:t>
            </a:r>
          </a:p>
          <a:p>
            <a:r>
              <a:rPr lang="en-US" sz="2000" dirty="0"/>
              <a:t>For the  columns 3Cone, 40yd and shuttle, we omitted values equal to 9.99 as this was a recurring error.</a:t>
            </a:r>
          </a:p>
          <a:p>
            <a:r>
              <a:rPr lang="en-US" sz="2000" dirty="0"/>
              <a:t>Another data frame was extracted containing the columns "Pos","Height_In","Wt","40YD", "Vertical","</a:t>
            </a:r>
            <a:r>
              <a:rPr lang="en-US" sz="2000" dirty="0" err="1"/>
              <a:t>BenchReps</a:t>
            </a:r>
            <a:r>
              <a:rPr lang="en-US" sz="2000" dirty="0"/>
              <a:t>","Broad Jump","3Cone","Shuttle","Drafted” without null values.</a:t>
            </a:r>
          </a:p>
          <a:p>
            <a:r>
              <a:rPr lang="en-US" sz="2000" dirty="0"/>
              <a:t>This is a summary of the Mean indicator values.</a:t>
            </a:r>
          </a:p>
          <a:p>
            <a:endParaRPr lang="en-US" sz="900"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08" y="2484408"/>
            <a:ext cx="8199247" cy="4028535"/>
          </a:xfrm>
          <a:prstGeom prst="rect">
            <a:avLst/>
          </a:prstGeom>
        </p:spPr>
      </p:pic>
    </p:spTree>
    <p:extLst>
      <p:ext uri="{BB962C8B-B14F-4D97-AF65-F5344CB8AC3E}">
        <p14:creationId xmlns:p14="http://schemas.microsoft.com/office/powerpoint/2010/main" val="48233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338" y="776376"/>
            <a:ext cx="3204805" cy="2093823"/>
          </a:xfrm>
        </p:spPr>
        <p:txBody>
          <a:bodyPr>
            <a:normAutofit fontScale="90000"/>
          </a:bodyPr>
          <a:lstStyle/>
          <a:p>
            <a:pPr marL="342900" indent="-342900" algn="l">
              <a:buFont typeface="Arial" panose="020B0604020202020204" pitchFamily="34" charset="0"/>
              <a:buChar char="•"/>
            </a:pPr>
            <a:r>
              <a:rPr lang="en-US" sz="2000" dirty="0"/>
              <a:t>We created the first </a:t>
            </a:r>
            <a:r>
              <a:rPr lang="en-US" sz="2000" dirty="0" err="1"/>
              <a:t>pairplot</a:t>
            </a:r>
            <a:r>
              <a:rPr lang="en-US" sz="2000" dirty="0"/>
              <a:t> for each indicator in the combine data, the two different colors show the difference between drafted and the non-drafted players. As shown below:</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14559" y="94890"/>
            <a:ext cx="7019058" cy="6663424"/>
          </a:xfrm>
        </p:spPr>
      </p:pic>
      <p:sp>
        <p:nvSpPr>
          <p:cNvPr id="6" name="TextBox 5"/>
          <p:cNvSpPr txBox="1"/>
          <p:nvPr/>
        </p:nvSpPr>
        <p:spPr>
          <a:xfrm>
            <a:off x="1479338" y="3069564"/>
            <a:ext cx="31636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you can see, there is a high correlation between the individual indicators. However, the Bench Press has the weakest correlation among the individual indicators</a:t>
            </a:r>
            <a:endParaRPr lang="en-US" sz="2000" dirty="0"/>
          </a:p>
        </p:txBody>
      </p:sp>
    </p:spTree>
    <p:extLst>
      <p:ext uri="{BB962C8B-B14F-4D97-AF65-F5344CB8AC3E}">
        <p14:creationId xmlns:p14="http://schemas.microsoft.com/office/powerpoint/2010/main" val="103727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336430"/>
            <a:ext cx="10018712" cy="2101969"/>
          </a:xfrm>
        </p:spPr>
        <p:txBody>
          <a:bodyPr>
            <a:normAutofit/>
          </a:bodyPr>
          <a:lstStyle/>
          <a:p>
            <a:pPr marL="457200" indent="-457200" algn="l">
              <a:buFont typeface="Arial" panose="020B0604020202020204" pitchFamily="34" charset="0"/>
              <a:buChar char="•"/>
            </a:pPr>
            <a:r>
              <a:rPr lang="en-US" sz="2000" dirty="0"/>
              <a:t>The second </a:t>
            </a:r>
            <a:r>
              <a:rPr lang="en-US" sz="2000" dirty="0" err="1"/>
              <a:t>pairplot</a:t>
            </a:r>
            <a:r>
              <a:rPr lang="en-US" sz="2000" dirty="0"/>
              <a:t> shows the relationship between the mean value for height and weight for all players.</a:t>
            </a:r>
            <a:br>
              <a:rPr lang="en-US" sz="2800" dirty="0"/>
            </a:br>
            <a:br>
              <a:rPr lang="en-US" sz="2800"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479" y="1409555"/>
            <a:ext cx="5865962" cy="5103388"/>
          </a:xfrm>
        </p:spPr>
      </p:pic>
    </p:spTree>
    <p:extLst>
      <p:ext uri="{BB962C8B-B14F-4D97-AF65-F5344CB8AC3E}">
        <p14:creationId xmlns:p14="http://schemas.microsoft.com/office/powerpoint/2010/main" val="73330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189" y="444261"/>
            <a:ext cx="3242965" cy="3411747"/>
          </a:xfrm>
        </p:spPr>
        <p:txBody>
          <a:bodyPr>
            <a:normAutofit fontScale="90000"/>
          </a:bodyPr>
          <a:lstStyle/>
          <a:p>
            <a:pPr marL="457200" indent="-457200" algn="l">
              <a:buFont typeface="Arial" panose="020B0604020202020204" pitchFamily="34" charset="0"/>
              <a:buChar char="•"/>
            </a:pPr>
            <a:r>
              <a:rPr lang="en-US" sz="2200" dirty="0"/>
              <a:t>The third </a:t>
            </a:r>
            <a:r>
              <a:rPr lang="en-US" sz="2200" dirty="0" err="1"/>
              <a:t>pairplot</a:t>
            </a:r>
            <a:r>
              <a:rPr lang="en-US" sz="2200" dirty="0"/>
              <a:t> shows the relationship between the mean value for all indicators for the Offensive Guard position specifically. </a:t>
            </a:r>
            <a:br>
              <a:rPr lang="en-US" sz="2800" dirty="0"/>
            </a:br>
            <a:br>
              <a:rPr lang="en-US" sz="2800" dirty="0"/>
            </a:br>
            <a:br>
              <a:rPr lang="en-US" sz="2800" dirty="0"/>
            </a:br>
            <a:br>
              <a:rPr lang="en-US" sz="2800" dirty="0"/>
            </a:b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5079" y="185115"/>
            <a:ext cx="6935637" cy="6584232"/>
          </a:xfrm>
        </p:spPr>
      </p:pic>
    </p:spTree>
    <p:extLst>
      <p:ext uri="{BB962C8B-B14F-4D97-AF65-F5344CB8AC3E}">
        <p14:creationId xmlns:p14="http://schemas.microsoft.com/office/powerpoint/2010/main" val="439002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1049</TotalTime>
  <Words>769</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Corbel</vt:lpstr>
      <vt:lpstr>Parallax</vt:lpstr>
      <vt:lpstr>PREDICTING                    THE NFL DRAFT</vt:lpstr>
      <vt:lpstr>PowerPoint Presentation</vt:lpstr>
      <vt:lpstr>Data Sources</vt:lpstr>
      <vt:lpstr>PowerPoint Presentation</vt:lpstr>
      <vt:lpstr>Used the raw data to create a bar chart showing the number of players by position by year.  As shown below: </vt:lpstr>
      <vt:lpstr>PowerPoint Presentation</vt:lpstr>
      <vt:lpstr>We created the first pairplot for each indicator in the combine data, the two different colors show the difference between drafted and the non-drafted players. As shown below:</vt:lpstr>
      <vt:lpstr>The second pairplot shows the relationship between the mean value for height and weight for all players.  </vt:lpstr>
      <vt:lpstr>The third pairplot shows the relationship between the mean value for all indicators for the Offensive Guard position specifically.     </vt:lpstr>
      <vt:lpstr>The fourth pairplot shows the relationship between the mean value for height and weight for Offensive Guard.</vt:lpstr>
      <vt:lpstr>Can we predict:  Is this person a lineman or not?</vt:lpstr>
      <vt:lpstr>Can we predict:  Does this person play defense or offense? </vt:lpstr>
      <vt:lpstr>Can we predict:  The broad category does this person fall into?  </vt:lpstr>
      <vt:lpstr>Can we predict:  What is the actual position of a player? </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lpstr>Can we develop a model to predict who will be drafted based on NFL Combine Results?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NFL DRAFT</dc:title>
  <dc:creator>18033708818</dc:creator>
  <cp:lastModifiedBy>Ayo Mateola</cp:lastModifiedBy>
  <cp:revision>40</cp:revision>
  <dcterms:created xsi:type="dcterms:W3CDTF">2019-08-20T22:55:40Z</dcterms:created>
  <dcterms:modified xsi:type="dcterms:W3CDTF">2019-08-22T22:34:03Z</dcterms:modified>
</cp:coreProperties>
</file>